
<file path=[Content_Types].xml><?xml version="1.0" encoding="utf-8"?>
<Types xmlns="http://schemas.openxmlformats.org/package/2006/content-types">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charts/chart5.xml" ContentType="application/vnd.openxmlformats-officedocument.drawingml.chart+xml"/>
  <Override PartName="/ppt/charts/chart6.xml" ContentType="application/vnd.openxmlformats-officedocument.drawingml.chart+xml"/>
  <Override PartName="/ppt/charts/chart7.xml" ContentType="application/vnd.openxmlformats-officedocument.drawingml.chart+xml"/>
  <Override PartName="/ppt/charts/chart8.xml" ContentType="application/vnd.openxmlformats-officedocument.drawingml.chart+xml"/>
  <Override PartName="/ppt/charts/chart9.xml" ContentType="application/vnd.openxmlformats-officedocument.drawingml.chart+xml"/>
  <Override PartName="/ppt/charts/chart10.xml" ContentType="application/vnd.openxmlformats-officedocument.drawingml.chart+xml"/>
  <Override PartName="/ppt/charts/chart11.xml" ContentType="application/vnd.openxmlformats-officedocument.drawingml.chart+xml"/>
  <Override PartName="/ppt/charts/chart12.xml" ContentType="application/vnd.openxmlformats-officedocument.drawingml.chart+xml"/>
  <Override PartName="/ppt/charts/chart13.xml" ContentType="application/vnd.openxmlformats-officedocument.drawingml.chart+xml"/>
  <Override PartName="/ppt/charts/chart14.xml" ContentType="application/vnd.openxmlformats-officedocument.drawingml.chart+xml"/>
  <Override PartName="/ppt/charts/chart15.xml" ContentType="application/vnd.openxmlformats-officedocument.drawingml.chart+xml"/>
  <Override PartName="/ppt/charts/chart16.xml" ContentType="application/vnd.openxmlformats-officedocument.drawingml.chart+xml"/>
  <Override PartName="/ppt/charts/chart17.xml" ContentType="application/vnd.openxmlformats-officedocument.drawingml.chart+xml"/>
  <Override PartName="/ppt/charts/style1.xml" ContentType="application/vnd.ms-office.chartstyle+xml"/>
  <Override PartName="/ppt/charts/colors1.xml" ContentType="application/vnd.ms-office.chartcolorstyle+xml"/>
  <Override PartName="/ppt/charts/chart18.xml" ContentType="application/vnd.openxmlformats-officedocument.drawingml.chart+xml"/>
  <Override PartName="/ppt/charts/style2.xml" ContentType="application/vnd.ms-office.chartstyle+xml"/>
  <Override PartName="/ppt/charts/colors2.xml" ContentType="application/vnd.ms-office.chartcolorstyle+xml"/>
  <Override PartName="/ppt/charts/chart19.xml" ContentType="application/vnd.openxmlformats-officedocument.drawingml.chart+xml"/>
  <Override PartName="/ppt/charts/style3.xml" ContentType="application/vnd.ms-office.chartstyle+xml"/>
  <Override PartName="/ppt/charts/colors3.xml" ContentType="application/vnd.ms-office.chartcolorstyle+xml"/>
  <Override PartName="/ppt/charts/chart20.xml" ContentType="application/vnd.openxmlformats-officedocument.drawingml.chart+xml"/>
  <Override PartName="/ppt/charts/style4.xml" ContentType="application/vnd.ms-office.chartstyle+xml"/>
  <Override PartName="/ppt/charts/colors4.xml" ContentType="application/vnd.ms-office.chartcolorstyle+xml"/>
  <Override PartName="/ppt/charts/chart21.xml" ContentType="application/vnd.openxmlformats-officedocument.drawingml.chart+xml"/>
  <Override PartName="/ppt/charts/style5.xml" ContentType="application/vnd.ms-office.chartstyle+xml"/>
  <Override PartName="/ppt/charts/colors5.xml" ContentType="application/vnd.ms-office.chartcolorstyle+xml"/>
  <Override PartName="/ppt/charts/chart22.xml" ContentType="application/vnd.openxmlformats-officedocument.drawingml.chart+xml"/>
  <Override PartName="/ppt/charts/style6.xml" ContentType="application/vnd.ms-office.chartstyle+xml"/>
  <Override PartName="/ppt/charts/colors6.xml" ContentType="application/vnd.ms-office.chartcolorstyle+xml"/>
  <Override PartName="/ppt/charts/chart23.xml" ContentType="application/vnd.openxmlformats-officedocument.drawingml.chart+xml"/>
  <Override PartName="/ppt/charts/style7.xml" ContentType="application/vnd.ms-office.chartstyle+xml"/>
  <Override PartName="/ppt/charts/colors7.xml" ContentType="application/vnd.ms-office.chartcolorstyle+xml"/>
  <Override PartName="/ppt/charts/chart24.xml" ContentType="application/vnd.openxmlformats-officedocument.drawingml.chart+xml"/>
  <Override PartName="/ppt/charts/style8.xml" ContentType="application/vnd.ms-office.chartstyle+xml"/>
  <Override PartName="/ppt/charts/colors8.xml" ContentType="application/vnd.ms-office.chartcolorstyle+xml"/>
  <Override PartName="/ppt/charts/chart25.xml" ContentType="application/vnd.openxmlformats-officedocument.drawingml.chart+xml"/>
  <Override PartName="/ppt/charts/style9.xml" ContentType="application/vnd.ms-office.chartstyle+xml"/>
  <Override PartName="/ppt/charts/colors9.xml" ContentType="application/vnd.ms-office.chartcolorstyle+xml"/>
  <Override PartName="/ppt/charts/chart26.xml" ContentType="application/vnd.openxmlformats-officedocument.drawingml.chart+xml"/>
  <Override PartName="/ppt/charts/style10.xml" ContentType="application/vnd.ms-office.chartstyle+xml"/>
  <Override PartName="/ppt/charts/colors10.xml" ContentType="application/vnd.ms-office.chartcolorstyle+xml"/>
  <Override PartName="/ppt/charts/chart27.xml" ContentType="application/vnd.openxmlformats-officedocument.drawingml.chart+xml"/>
  <Override PartName="/ppt/charts/style11.xml" ContentType="application/vnd.ms-office.chartstyle+xml"/>
  <Override PartName="/ppt/charts/colors11.xml" ContentType="application/vnd.ms-office.chartcolorstyle+xml"/>
  <Override PartName="/ppt/charts/chart28.xml" ContentType="application/vnd.openxmlformats-officedocument.drawingml.chart+xml"/>
  <Override PartName="/ppt/charts/style12.xml" ContentType="application/vnd.ms-office.chartstyle+xml"/>
  <Override PartName="/ppt/charts/colors12.xml" ContentType="application/vnd.ms-office.chartcolorstyle+xml"/>
  <Override PartName="/ppt/charts/chart29.xml" ContentType="application/vnd.openxmlformats-officedocument.drawingml.chart+xml"/>
  <Override PartName="/ppt/charts/style13.xml" ContentType="application/vnd.ms-office.chartstyle+xml"/>
  <Override PartName="/ppt/charts/colors13.xml" ContentType="application/vnd.ms-office.chartcolorstyle+xml"/>
  <Override PartName="/ppt/charts/chart30.xml" ContentType="application/vnd.openxmlformats-officedocument.drawingml.chart+xml"/>
  <Override PartName="/ppt/charts/style14.xml" ContentType="application/vnd.ms-office.chartstyle+xml"/>
  <Override PartName="/ppt/charts/colors14.xml" ContentType="application/vnd.ms-office.chartcolorstyle+xml"/>
  <Override PartName="/ppt/charts/chart31.xml" ContentType="application/vnd.openxmlformats-officedocument.drawingml.chart+xml"/>
  <Override PartName="/ppt/charts/style15.xml" ContentType="application/vnd.ms-office.chartstyle+xml"/>
  <Override PartName="/ppt/charts/colors15.xml" ContentType="application/vnd.ms-office.chartcolorstyle+xml"/>
  <Override PartName="/ppt/charts/chart32.xml" ContentType="application/vnd.openxmlformats-officedocument.drawingml.chart+xml"/>
  <Override PartName="/ppt/charts/style16.xml" ContentType="application/vnd.ms-office.chartstyle+xml"/>
  <Override PartName="/ppt/charts/colors16.xml" ContentType="application/vnd.ms-office.chartcolorstyle+xml"/>
  <Override PartName="/ppt/charts/chart33.xml" ContentType="application/vnd.openxmlformats-officedocument.drawingml.chart+xml"/>
  <Override PartName="/ppt/charts/style17.xml" ContentType="application/vnd.ms-office.chartstyle+xml"/>
  <Override PartName="/ppt/charts/colors17.xml" ContentType="application/vnd.ms-office.chartcolorstyle+xml"/>
  <Override PartName="/ppt/charts/chart34.xml" ContentType="application/vnd.openxmlformats-officedocument.drawingml.chart+xml"/>
  <Override PartName="/ppt/charts/style18.xml" ContentType="application/vnd.ms-office.chartstyle+xml"/>
  <Override PartName="/ppt/charts/colors18.xml" ContentType="application/vnd.ms-office.chartcolorstyle+xml"/>
  <Override PartName="/ppt/charts/chart35.xml" ContentType="application/vnd.openxmlformats-officedocument.drawingml.chart+xml"/>
  <Override PartName="/ppt/charts/style19.xml" ContentType="application/vnd.ms-office.chartstyle+xml"/>
  <Override PartName="/ppt/charts/colors19.xml" ContentType="application/vnd.ms-office.chartcolorstyle+xml"/>
  <Override PartName="/ppt/charts/chart36.xml" ContentType="application/vnd.openxmlformats-officedocument.drawingml.chart+xml"/>
  <Override PartName="/ppt/charts/style20.xml" ContentType="application/vnd.ms-office.chartstyle+xml"/>
  <Override PartName="/ppt/charts/colors20.xml" ContentType="application/vnd.ms-office.chartcolorstyle+xml"/>
  <Override PartName="/ppt/charts/chart37.xml" ContentType="application/vnd.openxmlformats-officedocument.drawingml.chart+xml"/>
  <Override PartName="/ppt/charts/style21.xml" ContentType="application/vnd.ms-office.chartstyle+xml"/>
  <Override PartName="/ppt/charts/colors21.xml" ContentType="application/vnd.ms-office.chartcolorstyle+xml"/>
  <Override PartName="/ppt/charts/chart38.xml" ContentType="application/vnd.openxmlformats-officedocument.drawingml.chart+xml"/>
  <Override PartName="/ppt/charts/style22.xml" ContentType="application/vnd.ms-office.chartstyle+xml"/>
  <Override PartName="/ppt/charts/colors22.xml" ContentType="application/vnd.ms-office.chartcolorstyle+xml"/>
  <Override PartName="/ppt/charts/chart39.xml" ContentType="application/vnd.openxmlformats-officedocument.drawingml.chart+xml"/>
  <Override PartName="/ppt/charts/style23.xml" ContentType="application/vnd.ms-office.chartstyle+xml"/>
  <Override PartName="/ppt/charts/colors23.xml" ContentType="application/vnd.ms-office.chartcolorstyle+xml"/>
  <Override PartName="/ppt/charts/chart40.xml" ContentType="application/vnd.openxmlformats-officedocument.drawingml.chart+xml"/>
  <Override PartName="/ppt/charts/style24.xml" ContentType="application/vnd.ms-office.chartstyle+xml"/>
  <Override PartName="/ppt/charts/colors24.xml" ContentType="application/vnd.ms-office.chartcolorstyle+xml"/>
  <Override PartName="/ppt/charts/chart41.xml" ContentType="application/vnd.openxmlformats-officedocument.drawingml.chart+xml"/>
  <Override PartName="/ppt/charts/style25.xml" ContentType="application/vnd.ms-office.chartstyle+xml"/>
  <Override PartName="/ppt/charts/colors25.xml" ContentType="application/vnd.ms-office.chartcolorstyle+xml"/>
  <Override PartName="/ppt/charts/chart42.xml" ContentType="application/vnd.openxmlformats-officedocument.drawingml.chart+xml"/>
  <Override PartName="/ppt/charts/style26.xml" ContentType="application/vnd.ms-office.chartstyle+xml"/>
  <Override PartName="/ppt/charts/colors26.xml" ContentType="application/vnd.ms-office.chartcolorstyle+xml"/>
  <Override PartName="/ppt/charts/chart43.xml" ContentType="application/vnd.openxmlformats-officedocument.drawingml.chart+xml"/>
  <Override PartName="/ppt/charts/style27.xml" ContentType="application/vnd.ms-office.chartstyle+xml"/>
  <Override PartName="/ppt/charts/colors27.xml" ContentType="application/vnd.ms-office.chartcolorstyle+xml"/>
  <Override PartName="/ppt/charts/chart44.xml" ContentType="application/vnd.openxmlformats-officedocument.drawingml.chart+xml"/>
  <Override PartName="/ppt/charts/style28.xml" ContentType="application/vnd.ms-office.chartstyle+xml"/>
  <Override PartName="/ppt/charts/colors28.xml" ContentType="application/vnd.ms-office.chartcolorstyle+xml"/>
  <Override PartName="/ppt/charts/chart45.xml" ContentType="application/vnd.openxmlformats-officedocument.drawingml.chart+xml"/>
  <Override PartName="/ppt/charts/style29.xml" ContentType="application/vnd.ms-office.chartstyle+xml"/>
  <Override PartName="/ppt/charts/colors29.xml" ContentType="application/vnd.ms-office.chartcolorstyle+xml"/>
  <Override PartName="/ppt/charts/chart46.xml" ContentType="application/vnd.openxmlformats-officedocument.drawingml.chart+xml"/>
  <Override PartName="/ppt/charts/style30.xml" ContentType="application/vnd.ms-office.chartstyle+xml"/>
  <Override PartName="/ppt/charts/colors30.xml" ContentType="application/vnd.ms-office.chartcolorstyle+xml"/>
  <Override PartName="/ppt/charts/chart47.xml" ContentType="application/vnd.openxmlformats-officedocument.drawingml.chart+xml"/>
  <Override PartName="/ppt/charts/style31.xml" ContentType="application/vnd.ms-office.chartstyle+xml"/>
  <Override PartName="/ppt/charts/colors31.xml" ContentType="application/vnd.ms-office.chartcolorstyle+xml"/>
  <Override PartName="/ppt/charts/chart48.xml" ContentType="application/vnd.openxmlformats-officedocument.drawingml.chart+xml"/>
  <Override PartName="/ppt/charts/style32.xml" ContentType="application/vnd.ms-office.chartstyle+xml"/>
  <Override PartName="/ppt/charts/colors32.xml" ContentType="application/vnd.ms-office.chartcolorstyle+xml"/>
  <Override PartName="/ppt/charts/chart49.xml" ContentType="application/vnd.openxmlformats-officedocument.drawingml.chart+xml"/>
  <Override PartName="/ppt/charts/style33.xml" ContentType="application/vnd.ms-office.chartstyle+xml"/>
  <Override PartName="/ppt/charts/colors33.xml" ContentType="application/vnd.ms-office.chartcolorstyle+xml"/>
  <Override PartName="/ppt/charts/chart50.xml" ContentType="application/vnd.openxmlformats-officedocument.drawingml.chart+xml"/>
  <Override PartName="/ppt/charts/style34.xml" ContentType="application/vnd.ms-office.chartstyle+xml"/>
  <Override PartName="/ppt/charts/colors34.xml" ContentType="application/vnd.ms-office.chartcolorstyle+xml"/>
  <Override PartName="/ppt/charts/chart51.xml" ContentType="application/vnd.openxmlformats-officedocument.drawingml.chart+xml"/>
  <Override PartName="/ppt/charts/style35.xml" ContentType="application/vnd.ms-office.chartstyle+xml"/>
  <Override PartName="/ppt/charts/colors35.xml" ContentType="application/vnd.ms-office.chartcolorstyle+xml"/>
  <Override PartName="/ppt/charts/chart52.xml" ContentType="application/vnd.openxmlformats-officedocument.drawingml.chart+xml"/>
  <Override PartName="/ppt/charts/style36.xml" ContentType="application/vnd.ms-office.chartstyle+xml"/>
  <Override PartName="/ppt/charts/colors36.xml" ContentType="application/vnd.ms-office.chartcolorstyle+xml"/>
  <Override PartName="/ppt/charts/chart53.xml" ContentType="application/vnd.openxmlformats-officedocument.drawingml.chart+xml"/>
  <Override PartName="/ppt/charts/style37.xml" ContentType="application/vnd.ms-office.chartstyle+xml"/>
  <Override PartName="/ppt/charts/colors37.xml" ContentType="application/vnd.ms-office.chartcolorstyle+xml"/>
  <Override PartName="/ppt/charts/chart54.xml" ContentType="application/vnd.openxmlformats-officedocument.drawingml.chart+xml"/>
  <Override PartName="/ppt/charts/style38.xml" ContentType="application/vnd.ms-office.chartstyle+xml"/>
  <Override PartName="/ppt/charts/colors38.xml" ContentType="application/vnd.ms-office.chartcolorstyle+xml"/>
  <Override PartName="/ppt/charts/chart55.xml" ContentType="application/vnd.openxmlformats-officedocument.drawingml.chart+xml"/>
  <Override PartName="/ppt/charts/style39.xml" ContentType="application/vnd.ms-office.chartstyle+xml"/>
  <Override PartName="/ppt/charts/colors39.xml" ContentType="application/vnd.ms-office.chartcolorstyle+xml"/>
  <Override PartName="/ppt/charts/chart56.xml" ContentType="application/vnd.openxmlformats-officedocument.drawingml.chart+xml"/>
  <Override PartName="/ppt/charts/style40.xml" ContentType="application/vnd.ms-office.chartstyle+xml"/>
  <Override PartName="/ppt/charts/colors40.xml" ContentType="application/vnd.ms-office.chartcolorstyle+xml"/>
  <Override PartName="/ppt/charts/chart57.xml" ContentType="application/vnd.openxmlformats-officedocument.drawingml.chart+xml"/>
  <Override PartName="/ppt/charts/style41.xml" ContentType="application/vnd.ms-office.chartstyle+xml"/>
  <Override PartName="/ppt/charts/colors41.xml" ContentType="application/vnd.ms-office.chartcolorstyle+xml"/>
  <Override PartName="/ppt/charts/chart58.xml" ContentType="application/vnd.openxmlformats-officedocument.drawingml.chart+xml"/>
  <Override PartName="/ppt/charts/style42.xml" ContentType="application/vnd.ms-office.chartstyle+xml"/>
  <Override PartName="/ppt/charts/colors42.xml" ContentType="application/vnd.ms-office.chartcolorstyle+xml"/>
  <Override PartName="/ppt/charts/chart59.xml" ContentType="application/vnd.openxmlformats-officedocument.drawingml.chart+xml"/>
  <Override PartName="/ppt/charts/style43.xml" ContentType="application/vnd.ms-office.chartstyle+xml"/>
  <Override PartName="/ppt/charts/colors43.xml" ContentType="application/vnd.ms-office.chartcolorstyle+xml"/>
  <Override PartName="/ppt/charts/chart60.xml" ContentType="application/vnd.openxmlformats-officedocument.drawingml.chart+xml"/>
  <Override PartName="/ppt/charts/style44.xml" ContentType="application/vnd.ms-office.chartstyle+xml"/>
  <Override PartName="/ppt/charts/colors44.xml" ContentType="application/vnd.ms-office.chartcolorstyle+xml"/>
  <Override PartName="/ppt/charts/chart61.xml" ContentType="application/vnd.openxmlformats-officedocument.drawingml.chart+xml"/>
  <Override PartName="/ppt/charts/style45.xml" ContentType="application/vnd.ms-office.chartstyle+xml"/>
  <Override PartName="/ppt/charts/colors45.xml" ContentType="application/vnd.ms-office.chartcolorstyle+xml"/>
  <Override PartName="/ppt/charts/chart62.xml" ContentType="application/vnd.openxmlformats-officedocument.drawingml.chart+xml"/>
  <Override PartName="/ppt/charts/style46.xml" ContentType="application/vnd.ms-office.chartstyle+xml"/>
  <Override PartName="/ppt/charts/colors46.xml" ContentType="application/vnd.ms-office.chartcolorstyle+xml"/>
  <Override PartName="/ppt/charts/chart63.xml" ContentType="application/vnd.openxmlformats-officedocument.drawingml.chart+xml"/>
  <Override PartName="/ppt/charts/style47.xml" ContentType="application/vnd.ms-office.chartstyle+xml"/>
  <Override PartName="/ppt/charts/colors47.xml" ContentType="application/vnd.ms-office.chartcolorstyle+xml"/>
  <Override PartName="/ppt/charts/chart64.xml" ContentType="application/vnd.openxmlformats-officedocument.drawingml.chart+xml"/>
  <Override PartName="/ppt/charts/style48.xml" ContentType="application/vnd.ms-office.chartstyle+xml"/>
  <Override PartName="/ppt/charts/colors48.xml" ContentType="application/vnd.ms-office.chartcolorstyle+xml"/>
  <Override PartName="/ppt/charts/chart65.xml" ContentType="application/vnd.openxmlformats-officedocument.drawingml.chart+xml"/>
  <Override PartName="/ppt/charts/style49.xml" ContentType="application/vnd.ms-office.chartstyle+xml"/>
  <Override PartName="/ppt/charts/colors49.xml" ContentType="application/vnd.ms-office.chartcolorstyle+xml"/>
  <Override PartName="/ppt/charts/chart66.xml" ContentType="application/vnd.openxmlformats-officedocument.drawingml.chart+xml"/>
  <Override PartName="/ppt/charts/style50.xml" ContentType="application/vnd.ms-office.chartstyle+xml"/>
  <Override PartName="/ppt/charts/colors50.xml" ContentType="application/vnd.ms-office.chartcolorstyle+xml"/>
  <Override PartName="/ppt/charts/chart67.xml" ContentType="application/vnd.openxmlformats-officedocument.drawingml.chart+xml"/>
  <Override PartName="/ppt/charts/style51.xml" ContentType="application/vnd.ms-office.chartstyle+xml"/>
  <Override PartName="/ppt/charts/colors51.xml" ContentType="application/vnd.ms-office.chartcolorstyle+xml"/>
  <Override PartName="/ppt/charts/chart68.xml" ContentType="application/vnd.openxmlformats-officedocument.drawingml.chart+xml"/>
  <Override PartName="/ppt/charts/style52.xml" ContentType="application/vnd.ms-office.chartstyle+xml"/>
  <Override PartName="/ppt/charts/colors52.xml" ContentType="application/vnd.ms-office.chartcolorstyle+xml"/>
  <Override PartName="/ppt/charts/chart69.xml" ContentType="application/vnd.openxmlformats-officedocument.drawingml.chart+xml"/>
  <Override PartName="/ppt/charts/style53.xml" ContentType="application/vnd.ms-office.chartstyle+xml"/>
  <Override PartName="/ppt/charts/colors53.xml" ContentType="application/vnd.ms-office.chartcolorstyle+xml"/>
  <Override PartName="/ppt/charts/chart70.xml" ContentType="application/vnd.openxmlformats-officedocument.drawingml.chart+xml"/>
  <Override PartName="/ppt/charts/style54.xml" ContentType="application/vnd.ms-office.chartstyle+xml"/>
  <Override PartName="/ppt/charts/colors54.xml" ContentType="application/vnd.ms-office.chartcolorstyle+xml"/>
  <Override PartName="/ppt/charts/chart71.xml" ContentType="application/vnd.openxmlformats-officedocument.drawingml.chart+xml"/>
  <Override PartName="/ppt/charts/style55.xml" ContentType="application/vnd.ms-office.chartstyle+xml"/>
  <Override PartName="/ppt/charts/colors55.xml" ContentType="application/vnd.ms-office.chartcolorstyle+xml"/>
  <Override PartName="/ppt/charts/chart72.xml" ContentType="application/vnd.openxmlformats-officedocument.drawingml.chart+xml"/>
  <Override PartName="/ppt/charts/style56.xml" ContentType="application/vnd.ms-office.chartstyle+xml"/>
  <Override PartName="/ppt/charts/colors56.xml" ContentType="application/vnd.ms-office.chartcolorstyle+xml"/>
  <Override PartName="/ppt/charts/chart73.xml" ContentType="application/vnd.openxmlformats-officedocument.drawingml.chart+xml"/>
  <Override PartName="/ppt/charts/style57.xml" ContentType="application/vnd.ms-office.chartstyle+xml"/>
  <Override PartName="/ppt/charts/colors57.xml" ContentType="application/vnd.ms-office.chartcolorstyle+xml"/>
  <Override PartName="/ppt/charts/chart74.xml" ContentType="application/vnd.openxmlformats-officedocument.drawingml.chart+xml"/>
  <Override PartName="/ppt/charts/style58.xml" ContentType="application/vnd.ms-office.chartstyle+xml"/>
  <Override PartName="/ppt/charts/colors58.xml" ContentType="application/vnd.ms-office.chartcolorstyle+xml"/>
  <Override PartName="/ppt/charts/chart75.xml" ContentType="application/vnd.openxmlformats-officedocument.drawingml.chart+xml"/>
  <Override PartName="/ppt/charts/style59.xml" ContentType="application/vnd.ms-office.chartstyle+xml"/>
  <Override PartName="/ppt/charts/colors59.xml" ContentType="application/vnd.ms-office.chartcolorstyle+xml"/>
  <Override PartName="/ppt/charts/chart76.xml" ContentType="application/vnd.openxmlformats-officedocument.drawingml.chart+xml"/>
  <Override PartName="/ppt/charts/style60.xml" ContentType="application/vnd.ms-office.chartstyle+xml"/>
  <Override PartName="/ppt/charts/colors60.xml" ContentType="application/vnd.ms-office.chartcolorstyle+xml"/>
  <Override PartName="/ppt/charts/chart77.xml" ContentType="application/vnd.openxmlformats-officedocument.drawingml.chart+xml"/>
  <Override PartName="/ppt/charts/style61.xml" ContentType="application/vnd.ms-office.chartstyle+xml"/>
  <Override PartName="/ppt/charts/colors61.xml" ContentType="application/vnd.ms-office.chartcolorstyl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p:sldMasterIdLst>
    <p:sldMasterId id="2147483648" r:id="rId4"/>
    <p:sldMasterId id="2147483666" r:id="rId5"/>
  </p:sldMasterIdLst>
  <p:notesMasterIdLst>
    <p:notesMasterId r:id="rId64"/>
  </p:notesMasterIdLst>
  <p:sldIdLst>
    <p:sldId id="257" r:id="rId6"/>
    <p:sldId id="351" r:id="rId7"/>
    <p:sldId id="258" r:id="rId8"/>
    <p:sldId id="34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329" r:id="rId24"/>
    <p:sldId id="273" r:id="rId25"/>
    <p:sldId id="274" r:id="rId26"/>
    <p:sldId id="275" r:id="rId27"/>
    <p:sldId id="276" r:id="rId28"/>
    <p:sldId id="277" r:id="rId29"/>
    <p:sldId id="278" r:id="rId30"/>
    <p:sldId id="279" r:id="rId31"/>
    <p:sldId id="280" r:id="rId32"/>
    <p:sldId id="281" r:id="rId33"/>
    <p:sldId id="282" r:id="rId34"/>
    <p:sldId id="283" r:id="rId35"/>
    <p:sldId id="284" r:id="rId36"/>
    <p:sldId id="285" r:id="rId37"/>
    <p:sldId id="286" r:id="rId38"/>
    <p:sldId id="288" r:id="rId39"/>
    <p:sldId id="289" r:id="rId40"/>
    <p:sldId id="290" r:id="rId41"/>
    <p:sldId id="291" r:id="rId42"/>
    <p:sldId id="292" r:id="rId43"/>
    <p:sldId id="293" r:id="rId44"/>
    <p:sldId id="294" r:id="rId45"/>
    <p:sldId id="295" r:id="rId46"/>
    <p:sldId id="296" r:id="rId47"/>
    <p:sldId id="297" r:id="rId48"/>
    <p:sldId id="298" r:id="rId49"/>
    <p:sldId id="299" r:id="rId50"/>
    <p:sldId id="312" r:id="rId51"/>
    <p:sldId id="313" r:id="rId52"/>
    <p:sldId id="352" r:id="rId53"/>
    <p:sldId id="353" r:id="rId54"/>
    <p:sldId id="354" r:id="rId55"/>
    <p:sldId id="355" r:id="rId56"/>
    <p:sldId id="356" r:id="rId57"/>
    <p:sldId id="357" r:id="rId58"/>
    <p:sldId id="358" r:id="rId59"/>
    <p:sldId id="359" r:id="rId60"/>
    <p:sldId id="360" r:id="rId61"/>
    <p:sldId id="361" r:id="rId62"/>
    <p:sldId id="362" r:id="rId63"/>
  </p:sldIdLst>
  <p:sldSz cx="7556500" cy="10693400"/>
  <p:notesSz cx="7556500" cy="10693400"/>
  <p:defaultTextStyle>
    <a:defPPr>
      <a:defRPr kern="0"/>
    </a:def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C39E9719-3A72-1B1D-6A89-B7D39640B590}" name="Yang Liu" initials="YL" userId="S::yang.liu@PickerEurope.ac.uk::fd660113-6f3e-4fcf-aebc-3c8e80c5197c" providerId="AD"/>
  <p188:author id="{88F2CF8F-489F-0D20-F325-36525D0A0E23}" name="Roisin Atkin" initials="RA" userId="S::roisin.atkin@pickereurope.ac.uk::7565ec05-46a1-4150-82ba-7d8ef68671a7"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336E9F"/>
    <a:srgbClr val="000000"/>
    <a:srgbClr val="414042"/>
    <a:srgbClr val="939598"/>
    <a:srgbClr val="DCDDDE"/>
    <a:srgbClr val="1F60AD"/>
    <a:srgbClr val="A8C7E9"/>
    <a:srgbClr val="0A74BB"/>
    <a:srgbClr val="005EB8"/>
    <a:srgbClr val="00AEB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291" autoAdjust="0"/>
    <p:restoredTop sz="95400" autoAdjust="0"/>
  </p:normalViewPr>
  <p:slideViewPr>
    <p:cSldViewPr>
      <p:cViewPr>
        <p:scale>
          <a:sx n="125" d="100"/>
          <a:sy n="125" d="100"/>
        </p:scale>
        <p:origin x="1002" y="90"/>
      </p:cViewPr>
      <p:guideLst>
        <p:guide orient="horz" pos="2880"/>
        <p:guide pos="2160"/>
      </p:guideLst>
    </p:cSldViewPr>
  </p:slideViewPr>
  <p:notesTextViewPr>
    <p:cViewPr>
      <p:scale>
        <a:sx n="100" d="100"/>
        <a:sy n="100" d="100"/>
      </p:scale>
      <p:origin x="0" y="0"/>
    </p:cViewPr>
  </p:notesTextViewPr>
  <p:sorterViewPr>
    <p:cViewPr>
      <p:scale>
        <a:sx n="117" d="100"/>
        <a:sy n="117" d="100"/>
      </p:scale>
      <p:origin x="0" y="-15744"/>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1.xml"/><Relationship Id="rId21" Type="http://schemas.openxmlformats.org/officeDocument/2006/relationships/slide" Target="slides/slide16.xml"/><Relationship Id="rId42" Type="http://schemas.openxmlformats.org/officeDocument/2006/relationships/slide" Target="slides/slide37.xml"/><Relationship Id="rId47" Type="http://schemas.openxmlformats.org/officeDocument/2006/relationships/slide" Target="slides/slide42.xml"/><Relationship Id="rId63" Type="http://schemas.openxmlformats.org/officeDocument/2006/relationships/slide" Target="slides/slide58.xml"/><Relationship Id="rId68" Type="http://schemas.openxmlformats.org/officeDocument/2006/relationships/tableStyles" Target="tableStyles.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slide" Target="slides/slide48.xml"/><Relationship Id="rId58" Type="http://schemas.openxmlformats.org/officeDocument/2006/relationships/slide" Target="slides/slide53.xml"/><Relationship Id="rId66" Type="http://schemas.openxmlformats.org/officeDocument/2006/relationships/viewProps" Target="viewProps.xml"/><Relationship Id="rId5" Type="http://schemas.openxmlformats.org/officeDocument/2006/relationships/slideMaster" Target="slideMasters/slideMaster2.xml"/><Relationship Id="rId61" Type="http://schemas.openxmlformats.org/officeDocument/2006/relationships/slide" Target="slides/slide56.xml"/><Relationship Id="rId19" Type="http://schemas.openxmlformats.org/officeDocument/2006/relationships/slide" Target="slides/slide1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slide" Target="slides/slide51.xml"/><Relationship Id="rId64" Type="http://schemas.openxmlformats.org/officeDocument/2006/relationships/notesMaster" Target="notesMasters/notesMaster1.xml"/><Relationship Id="rId69" Type="http://schemas.microsoft.com/office/2018/10/relationships/authors" Target="authors.xml"/><Relationship Id="rId8" Type="http://schemas.openxmlformats.org/officeDocument/2006/relationships/slide" Target="slides/slide3.xml"/><Relationship Id="rId51" Type="http://schemas.openxmlformats.org/officeDocument/2006/relationships/slide" Target="slides/slide46.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openxmlformats.org/officeDocument/2006/relationships/slide" Target="slides/slide54.xml"/><Relationship Id="rId67" Type="http://schemas.openxmlformats.org/officeDocument/2006/relationships/theme" Target="theme/theme1.xml"/><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slide" Target="slides/slide49.xml"/><Relationship Id="rId62" Type="http://schemas.openxmlformats.org/officeDocument/2006/relationships/slide" Target="slides/slide57.xml"/><Relationship Id="rId1" Type="http://schemas.openxmlformats.org/officeDocument/2006/relationships/customXml" Target="../customXml/item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slide" Target="slides/slide52.xml"/><Relationship Id="rId10" Type="http://schemas.openxmlformats.org/officeDocument/2006/relationships/slide" Target="slides/slide5.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60" Type="http://schemas.openxmlformats.org/officeDocument/2006/relationships/slide" Target="slides/slide55.xml"/><Relationship Id="rId65"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3" Type="http://schemas.openxmlformats.org/officeDocument/2006/relationships/slide" Target="slides/slide8.xml"/><Relationship Id="rId18" Type="http://schemas.openxmlformats.org/officeDocument/2006/relationships/slide" Target="slides/slide13.xml"/><Relationship Id="rId39" Type="http://schemas.openxmlformats.org/officeDocument/2006/relationships/slide" Target="slides/slide34.xml"/><Relationship Id="rId34" Type="http://schemas.openxmlformats.org/officeDocument/2006/relationships/slide" Target="slides/slide29.xml"/><Relationship Id="rId50" Type="http://schemas.openxmlformats.org/officeDocument/2006/relationships/slide" Target="slides/slide45.xml"/><Relationship Id="rId55" Type="http://schemas.openxmlformats.org/officeDocument/2006/relationships/slide" Target="slides/slide50.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10.xml.rels><?xml version="1.0" encoding="UTF-8" standalone="yes"?>
<Relationships xmlns="http://schemas.openxmlformats.org/package/2006/relationships"><Relationship Id="rId1" Type="http://schemas.openxmlformats.org/officeDocument/2006/relationships/package" Target="../embeddings/Microsoft_Excel_Worksheet9.xlsx"/></Relationships>
</file>

<file path=ppt/charts/_rels/chart11.xml.rels><?xml version="1.0" encoding="UTF-8" standalone="yes"?>
<Relationships xmlns="http://schemas.openxmlformats.org/package/2006/relationships"><Relationship Id="rId1" Type="http://schemas.openxmlformats.org/officeDocument/2006/relationships/package" Target="../embeddings/Microsoft_Excel_Worksheet10.xlsx"/></Relationships>
</file>

<file path=ppt/charts/_rels/chart12.xml.rels><?xml version="1.0" encoding="UTF-8" standalone="yes"?>
<Relationships xmlns="http://schemas.openxmlformats.org/package/2006/relationships"><Relationship Id="rId1" Type="http://schemas.openxmlformats.org/officeDocument/2006/relationships/package" Target="../embeddings/Microsoft_Excel_Worksheet11.xlsx"/></Relationships>
</file>

<file path=ppt/charts/_rels/chart13.xml.rels><?xml version="1.0" encoding="UTF-8" standalone="yes"?>
<Relationships xmlns="http://schemas.openxmlformats.org/package/2006/relationships"><Relationship Id="rId1" Type="http://schemas.openxmlformats.org/officeDocument/2006/relationships/package" Target="../embeddings/Microsoft_Excel_Worksheet12.xlsx"/></Relationships>
</file>

<file path=ppt/charts/_rels/chart14.xml.rels><?xml version="1.0" encoding="UTF-8" standalone="yes"?>
<Relationships xmlns="http://schemas.openxmlformats.org/package/2006/relationships"><Relationship Id="rId1" Type="http://schemas.openxmlformats.org/officeDocument/2006/relationships/package" Target="../embeddings/Microsoft_Excel_Worksheet13.xlsx"/></Relationships>
</file>

<file path=ppt/charts/_rels/chart15.xml.rels><?xml version="1.0" encoding="UTF-8" standalone="yes"?>
<Relationships xmlns="http://schemas.openxmlformats.org/package/2006/relationships"><Relationship Id="rId1" Type="http://schemas.openxmlformats.org/officeDocument/2006/relationships/package" Target="../embeddings/Microsoft_Excel_Worksheet14.xlsx"/></Relationships>
</file>

<file path=ppt/charts/_rels/chart16.xml.rels><?xml version="1.0" encoding="UTF-8" standalone="yes"?>
<Relationships xmlns="http://schemas.openxmlformats.org/package/2006/relationships"><Relationship Id="rId1" Type="http://schemas.openxmlformats.org/officeDocument/2006/relationships/package" Target="../embeddings/Microsoft_Excel_Worksheet15.xlsx"/></Relationships>
</file>

<file path=ppt/charts/_rels/chart17.xml.rels><?xml version="1.0" encoding="UTF-8" standalone="yes"?>
<Relationships xmlns="http://schemas.openxmlformats.org/package/2006/relationships"><Relationship Id="rId3" Type="http://schemas.openxmlformats.org/officeDocument/2006/relationships/package" Target="../embeddings/Microsoft_Excel_Worksheet16.xlsx"/><Relationship Id="rId2" Type="http://schemas.microsoft.com/office/2011/relationships/chartColorStyle" Target="colors1.xml"/><Relationship Id="rId1" Type="http://schemas.microsoft.com/office/2011/relationships/chartStyle" Target="style1.xml"/></Relationships>
</file>

<file path=ppt/charts/_rels/chart18.xml.rels><?xml version="1.0" encoding="UTF-8" standalone="yes"?>
<Relationships xmlns="http://schemas.openxmlformats.org/package/2006/relationships"><Relationship Id="rId3" Type="http://schemas.openxmlformats.org/officeDocument/2006/relationships/package" Target="../embeddings/Microsoft_Excel_Worksheet17.xlsx"/><Relationship Id="rId2" Type="http://schemas.microsoft.com/office/2011/relationships/chartColorStyle" Target="colors2.xml"/><Relationship Id="rId1" Type="http://schemas.microsoft.com/office/2011/relationships/chartStyle" Target="style2.xml"/></Relationships>
</file>

<file path=ppt/charts/_rels/chart19.xml.rels><?xml version="1.0" encoding="UTF-8" standalone="yes"?>
<Relationships xmlns="http://schemas.openxmlformats.org/package/2006/relationships"><Relationship Id="rId3" Type="http://schemas.openxmlformats.org/officeDocument/2006/relationships/package" Target="../embeddings/Microsoft_Excel_Worksheet18.xlsx"/><Relationship Id="rId2" Type="http://schemas.microsoft.com/office/2011/relationships/chartColorStyle" Target="colors3.xml"/><Relationship Id="rId1" Type="http://schemas.microsoft.com/office/2011/relationships/chartStyle" Target="style3.xml"/></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20.xml.rels><?xml version="1.0" encoding="UTF-8" standalone="yes"?>
<Relationships xmlns="http://schemas.openxmlformats.org/package/2006/relationships"><Relationship Id="rId3" Type="http://schemas.openxmlformats.org/officeDocument/2006/relationships/package" Target="../embeddings/Microsoft_Excel_Worksheet19.xlsx"/><Relationship Id="rId2" Type="http://schemas.microsoft.com/office/2011/relationships/chartColorStyle" Target="colors4.xml"/><Relationship Id="rId1" Type="http://schemas.microsoft.com/office/2011/relationships/chartStyle" Target="style4.xml"/></Relationships>
</file>

<file path=ppt/charts/_rels/chart21.xml.rels><?xml version="1.0" encoding="UTF-8" standalone="yes"?>
<Relationships xmlns="http://schemas.openxmlformats.org/package/2006/relationships"><Relationship Id="rId3" Type="http://schemas.openxmlformats.org/officeDocument/2006/relationships/package" Target="../embeddings/Microsoft_Excel_Worksheet20.xlsx"/><Relationship Id="rId2" Type="http://schemas.microsoft.com/office/2011/relationships/chartColorStyle" Target="colors5.xml"/><Relationship Id="rId1" Type="http://schemas.microsoft.com/office/2011/relationships/chartStyle" Target="style5.xml"/></Relationships>
</file>

<file path=ppt/charts/_rels/chart22.xml.rels><?xml version="1.0" encoding="UTF-8" standalone="yes"?>
<Relationships xmlns="http://schemas.openxmlformats.org/package/2006/relationships"><Relationship Id="rId3" Type="http://schemas.openxmlformats.org/officeDocument/2006/relationships/package" Target="../embeddings/Microsoft_Excel_Worksheet21.xlsx"/><Relationship Id="rId2" Type="http://schemas.microsoft.com/office/2011/relationships/chartColorStyle" Target="colors6.xml"/><Relationship Id="rId1" Type="http://schemas.microsoft.com/office/2011/relationships/chartStyle" Target="style6.xml"/></Relationships>
</file>

<file path=ppt/charts/_rels/chart23.xml.rels><?xml version="1.0" encoding="UTF-8" standalone="yes"?>
<Relationships xmlns="http://schemas.openxmlformats.org/package/2006/relationships"><Relationship Id="rId3" Type="http://schemas.openxmlformats.org/officeDocument/2006/relationships/package" Target="../embeddings/Microsoft_Excel_Worksheet22.xlsx"/><Relationship Id="rId2" Type="http://schemas.microsoft.com/office/2011/relationships/chartColorStyle" Target="colors7.xml"/><Relationship Id="rId1" Type="http://schemas.microsoft.com/office/2011/relationships/chartStyle" Target="style7.xml"/></Relationships>
</file>

<file path=ppt/charts/_rels/chart24.xml.rels><?xml version="1.0" encoding="UTF-8" standalone="yes"?>
<Relationships xmlns="http://schemas.openxmlformats.org/package/2006/relationships"><Relationship Id="rId3" Type="http://schemas.openxmlformats.org/officeDocument/2006/relationships/package" Target="../embeddings/Microsoft_Excel_Worksheet23.xlsx"/><Relationship Id="rId2" Type="http://schemas.microsoft.com/office/2011/relationships/chartColorStyle" Target="colors8.xml"/><Relationship Id="rId1" Type="http://schemas.microsoft.com/office/2011/relationships/chartStyle" Target="style8.xml"/></Relationships>
</file>

<file path=ppt/charts/_rels/chart25.xml.rels><?xml version="1.0" encoding="UTF-8" standalone="yes"?>
<Relationships xmlns="http://schemas.openxmlformats.org/package/2006/relationships"><Relationship Id="rId3" Type="http://schemas.openxmlformats.org/officeDocument/2006/relationships/package" Target="../embeddings/Microsoft_Excel_Worksheet24.xlsx"/><Relationship Id="rId2" Type="http://schemas.microsoft.com/office/2011/relationships/chartColorStyle" Target="colors9.xml"/><Relationship Id="rId1" Type="http://schemas.microsoft.com/office/2011/relationships/chartStyle" Target="style9.xml"/></Relationships>
</file>

<file path=ppt/charts/_rels/chart26.xml.rels><?xml version="1.0" encoding="UTF-8" standalone="yes"?>
<Relationships xmlns="http://schemas.openxmlformats.org/package/2006/relationships"><Relationship Id="rId3" Type="http://schemas.openxmlformats.org/officeDocument/2006/relationships/package" Target="../embeddings/Microsoft_Excel_Worksheet25.xlsx"/><Relationship Id="rId2" Type="http://schemas.microsoft.com/office/2011/relationships/chartColorStyle" Target="colors10.xml"/><Relationship Id="rId1" Type="http://schemas.microsoft.com/office/2011/relationships/chartStyle" Target="style10.xml"/></Relationships>
</file>

<file path=ppt/charts/_rels/chart27.xml.rels><?xml version="1.0" encoding="UTF-8" standalone="yes"?>
<Relationships xmlns="http://schemas.openxmlformats.org/package/2006/relationships"><Relationship Id="rId3" Type="http://schemas.openxmlformats.org/officeDocument/2006/relationships/package" Target="../embeddings/Microsoft_Excel_Worksheet26.xlsx"/><Relationship Id="rId2" Type="http://schemas.microsoft.com/office/2011/relationships/chartColorStyle" Target="colors11.xml"/><Relationship Id="rId1" Type="http://schemas.microsoft.com/office/2011/relationships/chartStyle" Target="style11.xml"/></Relationships>
</file>

<file path=ppt/charts/_rels/chart28.xml.rels><?xml version="1.0" encoding="UTF-8" standalone="yes"?>
<Relationships xmlns="http://schemas.openxmlformats.org/package/2006/relationships"><Relationship Id="rId3" Type="http://schemas.openxmlformats.org/officeDocument/2006/relationships/package" Target="../embeddings/Microsoft_Excel_Worksheet27.xlsx"/><Relationship Id="rId2" Type="http://schemas.microsoft.com/office/2011/relationships/chartColorStyle" Target="colors12.xml"/><Relationship Id="rId1" Type="http://schemas.microsoft.com/office/2011/relationships/chartStyle" Target="style12.xml"/></Relationships>
</file>

<file path=ppt/charts/_rels/chart29.xml.rels><?xml version="1.0" encoding="UTF-8" standalone="yes"?>
<Relationships xmlns="http://schemas.openxmlformats.org/package/2006/relationships"><Relationship Id="rId3" Type="http://schemas.openxmlformats.org/officeDocument/2006/relationships/package" Target="../embeddings/Microsoft_Excel_Worksheet28.xlsx"/><Relationship Id="rId2" Type="http://schemas.microsoft.com/office/2011/relationships/chartColorStyle" Target="colors13.xml"/><Relationship Id="rId1" Type="http://schemas.microsoft.com/office/2011/relationships/chartStyle" Target="style13.xml"/></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30.xml.rels><?xml version="1.0" encoding="UTF-8" standalone="yes"?>
<Relationships xmlns="http://schemas.openxmlformats.org/package/2006/relationships"><Relationship Id="rId3" Type="http://schemas.openxmlformats.org/officeDocument/2006/relationships/package" Target="../embeddings/Microsoft_Excel_Worksheet29.xlsx"/><Relationship Id="rId2" Type="http://schemas.microsoft.com/office/2011/relationships/chartColorStyle" Target="colors14.xml"/><Relationship Id="rId1" Type="http://schemas.microsoft.com/office/2011/relationships/chartStyle" Target="style14.xml"/></Relationships>
</file>

<file path=ppt/charts/_rels/chart31.xml.rels><?xml version="1.0" encoding="UTF-8" standalone="yes"?>
<Relationships xmlns="http://schemas.openxmlformats.org/package/2006/relationships"><Relationship Id="rId3" Type="http://schemas.openxmlformats.org/officeDocument/2006/relationships/package" Target="../embeddings/Microsoft_Excel_Worksheet30.xlsx"/><Relationship Id="rId2" Type="http://schemas.microsoft.com/office/2011/relationships/chartColorStyle" Target="colors15.xml"/><Relationship Id="rId1" Type="http://schemas.microsoft.com/office/2011/relationships/chartStyle" Target="style15.xml"/></Relationships>
</file>

<file path=ppt/charts/_rels/chart32.xml.rels><?xml version="1.0" encoding="UTF-8" standalone="yes"?>
<Relationships xmlns="http://schemas.openxmlformats.org/package/2006/relationships"><Relationship Id="rId3" Type="http://schemas.openxmlformats.org/officeDocument/2006/relationships/package" Target="../embeddings/Microsoft_Excel_Worksheet31.xlsx"/><Relationship Id="rId2" Type="http://schemas.microsoft.com/office/2011/relationships/chartColorStyle" Target="colors16.xml"/><Relationship Id="rId1" Type="http://schemas.microsoft.com/office/2011/relationships/chartStyle" Target="style16.xml"/></Relationships>
</file>

<file path=ppt/charts/_rels/chart33.xml.rels><?xml version="1.0" encoding="UTF-8" standalone="yes"?>
<Relationships xmlns="http://schemas.openxmlformats.org/package/2006/relationships"><Relationship Id="rId3" Type="http://schemas.openxmlformats.org/officeDocument/2006/relationships/package" Target="../embeddings/Microsoft_Excel_Worksheet32.xlsx"/><Relationship Id="rId2" Type="http://schemas.microsoft.com/office/2011/relationships/chartColorStyle" Target="colors17.xml"/><Relationship Id="rId1" Type="http://schemas.microsoft.com/office/2011/relationships/chartStyle" Target="style17.xml"/></Relationships>
</file>

<file path=ppt/charts/_rels/chart34.xml.rels><?xml version="1.0" encoding="UTF-8" standalone="yes"?>
<Relationships xmlns="http://schemas.openxmlformats.org/package/2006/relationships"><Relationship Id="rId3" Type="http://schemas.openxmlformats.org/officeDocument/2006/relationships/package" Target="../embeddings/Microsoft_Excel_Worksheet33.xlsx"/><Relationship Id="rId2" Type="http://schemas.microsoft.com/office/2011/relationships/chartColorStyle" Target="colors18.xml"/><Relationship Id="rId1" Type="http://schemas.microsoft.com/office/2011/relationships/chartStyle" Target="style18.xml"/></Relationships>
</file>

<file path=ppt/charts/_rels/chart35.xml.rels><?xml version="1.0" encoding="UTF-8" standalone="yes"?>
<Relationships xmlns="http://schemas.openxmlformats.org/package/2006/relationships"><Relationship Id="rId3" Type="http://schemas.openxmlformats.org/officeDocument/2006/relationships/package" Target="../embeddings/Microsoft_Excel_Worksheet34.xlsx"/><Relationship Id="rId2" Type="http://schemas.microsoft.com/office/2011/relationships/chartColorStyle" Target="colors19.xml"/><Relationship Id="rId1" Type="http://schemas.microsoft.com/office/2011/relationships/chartStyle" Target="style19.xml"/></Relationships>
</file>

<file path=ppt/charts/_rels/chart36.xml.rels><?xml version="1.0" encoding="UTF-8" standalone="yes"?>
<Relationships xmlns="http://schemas.openxmlformats.org/package/2006/relationships"><Relationship Id="rId3" Type="http://schemas.openxmlformats.org/officeDocument/2006/relationships/package" Target="../embeddings/Microsoft_Excel_Worksheet35.xlsx"/><Relationship Id="rId2" Type="http://schemas.microsoft.com/office/2011/relationships/chartColorStyle" Target="colors20.xml"/><Relationship Id="rId1" Type="http://schemas.microsoft.com/office/2011/relationships/chartStyle" Target="style20.xml"/></Relationships>
</file>

<file path=ppt/charts/_rels/chart37.xml.rels><?xml version="1.0" encoding="UTF-8" standalone="yes"?>
<Relationships xmlns="http://schemas.openxmlformats.org/package/2006/relationships"><Relationship Id="rId3" Type="http://schemas.openxmlformats.org/officeDocument/2006/relationships/package" Target="../embeddings/Microsoft_Excel_Worksheet36.xlsx"/><Relationship Id="rId2" Type="http://schemas.microsoft.com/office/2011/relationships/chartColorStyle" Target="colors21.xml"/><Relationship Id="rId1" Type="http://schemas.microsoft.com/office/2011/relationships/chartStyle" Target="style21.xml"/></Relationships>
</file>

<file path=ppt/charts/_rels/chart38.xml.rels><?xml version="1.0" encoding="UTF-8" standalone="yes"?>
<Relationships xmlns="http://schemas.openxmlformats.org/package/2006/relationships"><Relationship Id="rId3" Type="http://schemas.openxmlformats.org/officeDocument/2006/relationships/package" Target="../embeddings/Microsoft_Excel_Worksheet37.xlsx"/><Relationship Id="rId2" Type="http://schemas.microsoft.com/office/2011/relationships/chartColorStyle" Target="colors22.xml"/><Relationship Id="rId1" Type="http://schemas.microsoft.com/office/2011/relationships/chartStyle" Target="style22.xml"/></Relationships>
</file>

<file path=ppt/charts/_rels/chart39.xml.rels><?xml version="1.0" encoding="UTF-8" standalone="yes"?>
<Relationships xmlns="http://schemas.openxmlformats.org/package/2006/relationships"><Relationship Id="rId3" Type="http://schemas.openxmlformats.org/officeDocument/2006/relationships/package" Target="../embeddings/Microsoft_Excel_Worksheet38.xlsx"/><Relationship Id="rId2" Type="http://schemas.microsoft.com/office/2011/relationships/chartColorStyle" Target="colors23.xml"/><Relationship Id="rId1" Type="http://schemas.microsoft.com/office/2011/relationships/chartStyle" Target="style23.xml"/></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_rels/chart40.xml.rels><?xml version="1.0" encoding="UTF-8" standalone="yes"?>
<Relationships xmlns="http://schemas.openxmlformats.org/package/2006/relationships"><Relationship Id="rId3" Type="http://schemas.openxmlformats.org/officeDocument/2006/relationships/package" Target="../embeddings/Microsoft_Excel_Worksheet39.xlsx"/><Relationship Id="rId2" Type="http://schemas.microsoft.com/office/2011/relationships/chartColorStyle" Target="colors24.xml"/><Relationship Id="rId1" Type="http://schemas.microsoft.com/office/2011/relationships/chartStyle" Target="style24.xml"/></Relationships>
</file>

<file path=ppt/charts/_rels/chart41.xml.rels><?xml version="1.0" encoding="UTF-8" standalone="yes"?>
<Relationships xmlns="http://schemas.openxmlformats.org/package/2006/relationships"><Relationship Id="rId3" Type="http://schemas.openxmlformats.org/officeDocument/2006/relationships/package" Target="../embeddings/Microsoft_Excel_Worksheet40.xlsx"/><Relationship Id="rId2" Type="http://schemas.microsoft.com/office/2011/relationships/chartColorStyle" Target="colors25.xml"/><Relationship Id="rId1" Type="http://schemas.microsoft.com/office/2011/relationships/chartStyle" Target="style25.xml"/></Relationships>
</file>

<file path=ppt/charts/_rels/chart42.xml.rels><?xml version="1.0" encoding="UTF-8" standalone="yes"?>
<Relationships xmlns="http://schemas.openxmlformats.org/package/2006/relationships"><Relationship Id="rId3" Type="http://schemas.openxmlformats.org/officeDocument/2006/relationships/package" Target="../embeddings/Microsoft_Excel_Worksheet41.xlsx"/><Relationship Id="rId2" Type="http://schemas.microsoft.com/office/2011/relationships/chartColorStyle" Target="colors26.xml"/><Relationship Id="rId1" Type="http://schemas.microsoft.com/office/2011/relationships/chartStyle" Target="style26.xml"/></Relationships>
</file>

<file path=ppt/charts/_rels/chart43.xml.rels><?xml version="1.0" encoding="UTF-8" standalone="yes"?>
<Relationships xmlns="http://schemas.openxmlformats.org/package/2006/relationships"><Relationship Id="rId3" Type="http://schemas.openxmlformats.org/officeDocument/2006/relationships/package" Target="../embeddings/Microsoft_Excel_Worksheet42.xlsx"/><Relationship Id="rId2" Type="http://schemas.microsoft.com/office/2011/relationships/chartColorStyle" Target="colors27.xml"/><Relationship Id="rId1" Type="http://schemas.microsoft.com/office/2011/relationships/chartStyle" Target="style27.xml"/></Relationships>
</file>

<file path=ppt/charts/_rels/chart44.xml.rels><?xml version="1.0" encoding="UTF-8" standalone="yes"?>
<Relationships xmlns="http://schemas.openxmlformats.org/package/2006/relationships"><Relationship Id="rId3" Type="http://schemas.openxmlformats.org/officeDocument/2006/relationships/package" Target="../embeddings/Microsoft_Excel_Worksheet43.xlsx"/><Relationship Id="rId2" Type="http://schemas.microsoft.com/office/2011/relationships/chartColorStyle" Target="colors28.xml"/><Relationship Id="rId1" Type="http://schemas.microsoft.com/office/2011/relationships/chartStyle" Target="style28.xml"/></Relationships>
</file>

<file path=ppt/charts/_rels/chart45.xml.rels><?xml version="1.0" encoding="UTF-8" standalone="yes"?>
<Relationships xmlns="http://schemas.openxmlformats.org/package/2006/relationships"><Relationship Id="rId3" Type="http://schemas.openxmlformats.org/officeDocument/2006/relationships/package" Target="../embeddings/Microsoft_Excel_Worksheet44.xlsx"/><Relationship Id="rId2" Type="http://schemas.microsoft.com/office/2011/relationships/chartColorStyle" Target="colors29.xml"/><Relationship Id="rId1" Type="http://schemas.microsoft.com/office/2011/relationships/chartStyle" Target="style29.xml"/></Relationships>
</file>

<file path=ppt/charts/_rels/chart46.xml.rels><?xml version="1.0" encoding="UTF-8" standalone="yes"?>
<Relationships xmlns="http://schemas.openxmlformats.org/package/2006/relationships"><Relationship Id="rId3" Type="http://schemas.openxmlformats.org/officeDocument/2006/relationships/package" Target="../embeddings/Microsoft_Excel_Worksheet45.xlsx"/><Relationship Id="rId2" Type="http://schemas.microsoft.com/office/2011/relationships/chartColorStyle" Target="colors30.xml"/><Relationship Id="rId1" Type="http://schemas.microsoft.com/office/2011/relationships/chartStyle" Target="style30.xml"/></Relationships>
</file>

<file path=ppt/charts/_rels/chart47.xml.rels><?xml version="1.0" encoding="UTF-8" standalone="yes"?>
<Relationships xmlns="http://schemas.openxmlformats.org/package/2006/relationships"><Relationship Id="rId3" Type="http://schemas.openxmlformats.org/officeDocument/2006/relationships/package" Target="../embeddings/Microsoft_Excel_Worksheet46.xlsx"/><Relationship Id="rId2" Type="http://schemas.microsoft.com/office/2011/relationships/chartColorStyle" Target="colors31.xml"/><Relationship Id="rId1" Type="http://schemas.microsoft.com/office/2011/relationships/chartStyle" Target="style31.xml"/></Relationships>
</file>

<file path=ppt/charts/_rels/chart48.xml.rels><?xml version="1.0" encoding="UTF-8" standalone="yes"?>
<Relationships xmlns="http://schemas.openxmlformats.org/package/2006/relationships"><Relationship Id="rId3" Type="http://schemas.openxmlformats.org/officeDocument/2006/relationships/package" Target="../embeddings/Microsoft_Excel_Worksheet47.xlsx"/><Relationship Id="rId2" Type="http://schemas.microsoft.com/office/2011/relationships/chartColorStyle" Target="colors32.xml"/><Relationship Id="rId1" Type="http://schemas.microsoft.com/office/2011/relationships/chartStyle" Target="style32.xml"/></Relationships>
</file>

<file path=ppt/charts/_rels/chart49.xml.rels><?xml version="1.0" encoding="UTF-8" standalone="yes"?>
<Relationships xmlns="http://schemas.openxmlformats.org/package/2006/relationships"><Relationship Id="rId3" Type="http://schemas.openxmlformats.org/officeDocument/2006/relationships/package" Target="../embeddings/Microsoft_Excel_Worksheet48.xlsx"/><Relationship Id="rId2" Type="http://schemas.microsoft.com/office/2011/relationships/chartColorStyle" Target="colors33.xml"/><Relationship Id="rId1" Type="http://schemas.microsoft.com/office/2011/relationships/chartStyle" Target="style33.xml"/></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Worksheet4.xlsx"/></Relationships>
</file>

<file path=ppt/charts/_rels/chart50.xml.rels><?xml version="1.0" encoding="UTF-8" standalone="yes"?>
<Relationships xmlns="http://schemas.openxmlformats.org/package/2006/relationships"><Relationship Id="rId3" Type="http://schemas.openxmlformats.org/officeDocument/2006/relationships/package" Target="../embeddings/Microsoft_Excel_Worksheet49.xlsx"/><Relationship Id="rId2" Type="http://schemas.microsoft.com/office/2011/relationships/chartColorStyle" Target="colors34.xml"/><Relationship Id="rId1" Type="http://schemas.microsoft.com/office/2011/relationships/chartStyle" Target="style34.xml"/></Relationships>
</file>

<file path=ppt/charts/_rels/chart51.xml.rels><?xml version="1.0" encoding="UTF-8" standalone="yes"?>
<Relationships xmlns="http://schemas.openxmlformats.org/package/2006/relationships"><Relationship Id="rId3" Type="http://schemas.openxmlformats.org/officeDocument/2006/relationships/package" Target="../embeddings/Microsoft_Excel_Worksheet50.xlsx"/><Relationship Id="rId2" Type="http://schemas.microsoft.com/office/2011/relationships/chartColorStyle" Target="colors35.xml"/><Relationship Id="rId1" Type="http://schemas.microsoft.com/office/2011/relationships/chartStyle" Target="style35.xml"/></Relationships>
</file>

<file path=ppt/charts/_rels/chart52.xml.rels><?xml version="1.0" encoding="UTF-8" standalone="yes"?>
<Relationships xmlns="http://schemas.openxmlformats.org/package/2006/relationships"><Relationship Id="rId3" Type="http://schemas.openxmlformats.org/officeDocument/2006/relationships/package" Target="../embeddings/Microsoft_Excel_Worksheet51.xlsx"/><Relationship Id="rId2" Type="http://schemas.microsoft.com/office/2011/relationships/chartColorStyle" Target="colors36.xml"/><Relationship Id="rId1" Type="http://schemas.microsoft.com/office/2011/relationships/chartStyle" Target="style36.xml"/></Relationships>
</file>

<file path=ppt/charts/_rels/chart53.xml.rels><?xml version="1.0" encoding="UTF-8" standalone="yes"?>
<Relationships xmlns="http://schemas.openxmlformats.org/package/2006/relationships"><Relationship Id="rId3" Type="http://schemas.openxmlformats.org/officeDocument/2006/relationships/package" Target="../embeddings/Microsoft_Excel_Worksheet52.xlsx"/><Relationship Id="rId2" Type="http://schemas.microsoft.com/office/2011/relationships/chartColorStyle" Target="colors37.xml"/><Relationship Id="rId1" Type="http://schemas.microsoft.com/office/2011/relationships/chartStyle" Target="style37.xml"/></Relationships>
</file>

<file path=ppt/charts/_rels/chart54.xml.rels><?xml version="1.0" encoding="UTF-8" standalone="yes"?>
<Relationships xmlns="http://schemas.openxmlformats.org/package/2006/relationships"><Relationship Id="rId3" Type="http://schemas.openxmlformats.org/officeDocument/2006/relationships/package" Target="../embeddings/Microsoft_Excel_Worksheet53.xlsx"/><Relationship Id="rId2" Type="http://schemas.microsoft.com/office/2011/relationships/chartColorStyle" Target="colors38.xml"/><Relationship Id="rId1" Type="http://schemas.microsoft.com/office/2011/relationships/chartStyle" Target="style38.xml"/></Relationships>
</file>

<file path=ppt/charts/_rels/chart55.xml.rels><?xml version="1.0" encoding="UTF-8" standalone="yes"?>
<Relationships xmlns="http://schemas.openxmlformats.org/package/2006/relationships"><Relationship Id="rId3" Type="http://schemas.openxmlformats.org/officeDocument/2006/relationships/package" Target="../embeddings/Microsoft_Excel_Worksheet54.xlsx"/><Relationship Id="rId2" Type="http://schemas.microsoft.com/office/2011/relationships/chartColorStyle" Target="colors39.xml"/><Relationship Id="rId1" Type="http://schemas.microsoft.com/office/2011/relationships/chartStyle" Target="style39.xml"/></Relationships>
</file>

<file path=ppt/charts/_rels/chart56.xml.rels><?xml version="1.0" encoding="UTF-8" standalone="yes"?>
<Relationships xmlns="http://schemas.openxmlformats.org/package/2006/relationships"><Relationship Id="rId3" Type="http://schemas.openxmlformats.org/officeDocument/2006/relationships/package" Target="../embeddings/Microsoft_Excel_Worksheet55.xlsx"/><Relationship Id="rId2" Type="http://schemas.microsoft.com/office/2011/relationships/chartColorStyle" Target="colors40.xml"/><Relationship Id="rId1" Type="http://schemas.microsoft.com/office/2011/relationships/chartStyle" Target="style40.xml"/></Relationships>
</file>

<file path=ppt/charts/_rels/chart57.xml.rels><?xml version="1.0" encoding="UTF-8" standalone="yes"?>
<Relationships xmlns="http://schemas.openxmlformats.org/package/2006/relationships"><Relationship Id="rId3" Type="http://schemas.openxmlformats.org/officeDocument/2006/relationships/package" Target="../embeddings/Microsoft_Excel_Worksheet56.xlsx"/><Relationship Id="rId2" Type="http://schemas.microsoft.com/office/2011/relationships/chartColorStyle" Target="colors41.xml"/><Relationship Id="rId1" Type="http://schemas.microsoft.com/office/2011/relationships/chartStyle" Target="style41.xml"/></Relationships>
</file>

<file path=ppt/charts/_rels/chart58.xml.rels><?xml version="1.0" encoding="UTF-8" standalone="yes"?>
<Relationships xmlns="http://schemas.openxmlformats.org/package/2006/relationships"><Relationship Id="rId3" Type="http://schemas.openxmlformats.org/officeDocument/2006/relationships/package" Target="../embeddings/Microsoft_Excel_Worksheet57.xlsx"/><Relationship Id="rId2" Type="http://schemas.microsoft.com/office/2011/relationships/chartColorStyle" Target="colors42.xml"/><Relationship Id="rId1" Type="http://schemas.microsoft.com/office/2011/relationships/chartStyle" Target="style42.xml"/></Relationships>
</file>

<file path=ppt/charts/_rels/chart59.xml.rels><?xml version="1.0" encoding="UTF-8" standalone="yes"?>
<Relationships xmlns="http://schemas.openxmlformats.org/package/2006/relationships"><Relationship Id="rId3" Type="http://schemas.openxmlformats.org/officeDocument/2006/relationships/package" Target="../embeddings/Microsoft_Excel_Worksheet58.xlsx"/><Relationship Id="rId2" Type="http://schemas.microsoft.com/office/2011/relationships/chartColorStyle" Target="colors43.xml"/><Relationship Id="rId1" Type="http://schemas.microsoft.com/office/2011/relationships/chartStyle" Target="style43.xml"/></Relationships>
</file>

<file path=ppt/charts/_rels/chart6.xml.rels><?xml version="1.0" encoding="UTF-8" standalone="yes"?>
<Relationships xmlns="http://schemas.openxmlformats.org/package/2006/relationships"><Relationship Id="rId1" Type="http://schemas.openxmlformats.org/officeDocument/2006/relationships/package" Target="../embeddings/Microsoft_Excel_Worksheet5.xlsx"/></Relationships>
</file>

<file path=ppt/charts/_rels/chart60.xml.rels><?xml version="1.0" encoding="UTF-8" standalone="yes"?>
<Relationships xmlns="http://schemas.openxmlformats.org/package/2006/relationships"><Relationship Id="rId3" Type="http://schemas.openxmlformats.org/officeDocument/2006/relationships/package" Target="../embeddings/Microsoft_Excel_Worksheet59.xlsx"/><Relationship Id="rId2" Type="http://schemas.microsoft.com/office/2011/relationships/chartColorStyle" Target="colors44.xml"/><Relationship Id="rId1" Type="http://schemas.microsoft.com/office/2011/relationships/chartStyle" Target="style44.xml"/></Relationships>
</file>

<file path=ppt/charts/_rels/chart61.xml.rels><?xml version="1.0" encoding="UTF-8" standalone="yes"?>
<Relationships xmlns="http://schemas.openxmlformats.org/package/2006/relationships"><Relationship Id="rId3" Type="http://schemas.openxmlformats.org/officeDocument/2006/relationships/package" Target="../embeddings/Microsoft_Excel_Worksheet60.xlsx"/><Relationship Id="rId2" Type="http://schemas.microsoft.com/office/2011/relationships/chartColorStyle" Target="colors45.xml"/><Relationship Id="rId1" Type="http://schemas.microsoft.com/office/2011/relationships/chartStyle" Target="style45.xml"/></Relationships>
</file>

<file path=ppt/charts/_rels/chart62.xml.rels><?xml version="1.0" encoding="UTF-8" standalone="yes"?>
<Relationships xmlns="http://schemas.openxmlformats.org/package/2006/relationships"><Relationship Id="rId3" Type="http://schemas.openxmlformats.org/officeDocument/2006/relationships/package" Target="../embeddings/Microsoft_Excel_Worksheet61.xlsx"/><Relationship Id="rId2" Type="http://schemas.microsoft.com/office/2011/relationships/chartColorStyle" Target="colors46.xml"/><Relationship Id="rId1" Type="http://schemas.microsoft.com/office/2011/relationships/chartStyle" Target="style46.xml"/></Relationships>
</file>

<file path=ppt/charts/_rels/chart63.xml.rels><?xml version="1.0" encoding="UTF-8" standalone="yes"?>
<Relationships xmlns="http://schemas.openxmlformats.org/package/2006/relationships"><Relationship Id="rId3" Type="http://schemas.openxmlformats.org/officeDocument/2006/relationships/package" Target="../embeddings/Microsoft_Excel_Worksheet62.xlsx"/><Relationship Id="rId2" Type="http://schemas.microsoft.com/office/2011/relationships/chartColorStyle" Target="colors47.xml"/><Relationship Id="rId1" Type="http://schemas.microsoft.com/office/2011/relationships/chartStyle" Target="style47.xml"/></Relationships>
</file>

<file path=ppt/charts/_rels/chart64.xml.rels><?xml version="1.0" encoding="UTF-8" standalone="yes"?>
<Relationships xmlns="http://schemas.openxmlformats.org/package/2006/relationships"><Relationship Id="rId3" Type="http://schemas.openxmlformats.org/officeDocument/2006/relationships/package" Target="../embeddings/Microsoft_Excel_Worksheet63.xlsx"/><Relationship Id="rId2" Type="http://schemas.microsoft.com/office/2011/relationships/chartColorStyle" Target="colors48.xml"/><Relationship Id="rId1" Type="http://schemas.microsoft.com/office/2011/relationships/chartStyle" Target="style48.xml"/></Relationships>
</file>

<file path=ppt/charts/_rels/chart65.xml.rels><?xml version="1.0" encoding="UTF-8" standalone="yes"?>
<Relationships xmlns="http://schemas.openxmlformats.org/package/2006/relationships"><Relationship Id="rId3" Type="http://schemas.openxmlformats.org/officeDocument/2006/relationships/package" Target="../embeddings/Microsoft_Excel_Worksheet64.xlsx"/><Relationship Id="rId2" Type="http://schemas.microsoft.com/office/2011/relationships/chartColorStyle" Target="colors49.xml"/><Relationship Id="rId1" Type="http://schemas.microsoft.com/office/2011/relationships/chartStyle" Target="style49.xml"/></Relationships>
</file>

<file path=ppt/charts/_rels/chart66.xml.rels><?xml version="1.0" encoding="UTF-8" standalone="yes"?>
<Relationships xmlns="http://schemas.openxmlformats.org/package/2006/relationships"><Relationship Id="rId3" Type="http://schemas.openxmlformats.org/officeDocument/2006/relationships/package" Target="../embeddings/Microsoft_Excel_Worksheet65.xlsx"/><Relationship Id="rId2" Type="http://schemas.microsoft.com/office/2011/relationships/chartColorStyle" Target="colors50.xml"/><Relationship Id="rId1" Type="http://schemas.microsoft.com/office/2011/relationships/chartStyle" Target="style50.xml"/></Relationships>
</file>

<file path=ppt/charts/_rels/chart67.xml.rels><?xml version="1.0" encoding="UTF-8" standalone="yes"?>
<Relationships xmlns="http://schemas.openxmlformats.org/package/2006/relationships"><Relationship Id="rId3" Type="http://schemas.openxmlformats.org/officeDocument/2006/relationships/package" Target="../embeddings/Microsoft_Excel_Worksheet66.xlsx"/><Relationship Id="rId2" Type="http://schemas.microsoft.com/office/2011/relationships/chartColorStyle" Target="colors51.xml"/><Relationship Id="rId1" Type="http://schemas.microsoft.com/office/2011/relationships/chartStyle" Target="style51.xml"/></Relationships>
</file>

<file path=ppt/charts/_rels/chart68.xml.rels><?xml version="1.0" encoding="UTF-8" standalone="yes"?>
<Relationships xmlns="http://schemas.openxmlformats.org/package/2006/relationships"><Relationship Id="rId3" Type="http://schemas.openxmlformats.org/officeDocument/2006/relationships/package" Target="../embeddings/Microsoft_Excel_Worksheet67.xlsx"/><Relationship Id="rId2" Type="http://schemas.microsoft.com/office/2011/relationships/chartColorStyle" Target="colors52.xml"/><Relationship Id="rId1" Type="http://schemas.microsoft.com/office/2011/relationships/chartStyle" Target="style52.xml"/></Relationships>
</file>

<file path=ppt/charts/_rels/chart69.xml.rels><?xml version="1.0" encoding="UTF-8" standalone="yes"?>
<Relationships xmlns="http://schemas.openxmlformats.org/package/2006/relationships"><Relationship Id="rId3" Type="http://schemas.openxmlformats.org/officeDocument/2006/relationships/package" Target="../embeddings/Microsoft_Excel_Worksheet68.xlsx"/><Relationship Id="rId2" Type="http://schemas.microsoft.com/office/2011/relationships/chartColorStyle" Target="colors53.xml"/><Relationship Id="rId1" Type="http://schemas.microsoft.com/office/2011/relationships/chartStyle" Target="style53.xml"/></Relationships>
</file>

<file path=ppt/charts/_rels/chart7.xml.rels><?xml version="1.0" encoding="UTF-8" standalone="yes"?>
<Relationships xmlns="http://schemas.openxmlformats.org/package/2006/relationships"><Relationship Id="rId1" Type="http://schemas.openxmlformats.org/officeDocument/2006/relationships/package" Target="../embeddings/Microsoft_Excel_Worksheet6.xlsx"/></Relationships>
</file>

<file path=ppt/charts/_rels/chart70.xml.rels><?xml version="1.0" encoding="UTF-8" standalone="yes"?>
<Relationships xmlns="http://schemas.openxmlformats.org/package/2006/relationships"><Relationship Id="rId3" Type="http://schemas.openxmlformats.org/officeDocument/2006/relationships/package" Target="../embeddings/Microsoft_Excel_Worksheet69.xlsx"/><Relationship Id="rId2" Type="http://schemas.microsoft.com/office/2011/relationships/chartColorStyle" Target="colors54.xml"/><Relationship Id="rId1" Type="http://schemas.microsoft.com/office/2011/relationships/chartStyle" Target="style54.xml"/></Relationships>
</file>

<file path=ppt/charts/_rels/chart71.xml.rels><?xml version="1.0" encoding="UTF-8" standalone="yes"?>
<Relationships xmlns="http://schemas.openxmlformats.org/package/2006/relationships"><Relationship Id="rId3" Type="http://schemas.openxmlformats.org/officeDocument/2006/relationships/package" Target="../embeddings/Microsoft_Excel_Worksheet70.xlsx"/><Relationship Id="rId2" Type="http://schemas.microsoft.com/office/2011/relationships/chartColorStyle" Target="colors55.xml"/><Relationship Id="rId1" Type="http://schemas.microsoft.com/office/2011/relationships/chartStyle" Target="style55.xml"/></Relationships>
</file>

<file path=ppt/charts/_rels/chart72.xml.rels><?xml version="1.0" encoding="UTF-8" standalone="yes"?>
<Relationships xmlns="http://schemas.openxmlformats.org/package/2006/relationships"><Relationship Id="rId3" Type="http://schemas.openxmlformats.org/officeDocument/2006/relationships/package" Target="../embeddings/Microsoft_Excel_Worksheet71.xlsx"/><Relationship Id="rId2" Type="http://schemas.microsoft.com/office/2011/relationships/chartColorStyle" Target="colors56.xml"/><Relationship Id="rId1" Type="http://schemas.microsoft.com/office/2011/relationships/chartStyle" Target="style56.xml"/></Relationships>
</file>

<file path=ppt/charts/_rels/chart73.xml.rels><?xml version="1.0" encoding="UTF-8" standalone="yes"?>
<Relationships xmlns="http://schemas.openxmlformats.org/package/2006/relationships"><Relationship Id="rId3" Type="http://schemas.openxmlformats.org/officeDocument/2006/relationships/package" Target="../embeddings/Microsoft_Excel_Worksheet72.xlsx"/><Relationship Id="rId2" Type="http://schemas.microsoft.com/office/2011/relationships/chartColorStyle" Target="colors57.xml"/><Relationship Id="rId1" Type="http://schemas.microsoft.com/office/2011/relationships/chartStyle" Target="style57.xml"/></Relationships>
</file>

<file path=ppt/charts/_rels/chart74.xml.rels><?xml version="1.0" encoding="UTF-8" standalone="yes"?>
<Relationships xmlns="http://schemas.openxmlformats.org/package/2006/relationships"><Relationship Id="rId3" Type="http://schemas.openxmlformats.org/officeDocument/2006/relationships/package" Target="../embeddings/Microsoft_Excel_Worksheet73.xlsx"/><Relationship Id="rId2" Type="http://schemas.microsoft.com/office/2011/relationships/chartColorStyle" Target="colors58.xml"/><Relationship Id="rId1" Type="http://schemas.microsoft.com/office/2011/relationships/chartStyle" Target="style58.xml"/></Relationships>
</file>

<file path=ppt/charts/_rels/chart75.xml.rels><?xml version="1.0" encoding="UTF-8" standalone="yes"?>
<Relationships xmlns="http://schemas.openxmlformats.org/package/2006/relationships"><Relationship Id="rId3" Type="http://schemas.openxmlformats.org/officeDocument/2006/relationships/package" Target="../embeddings/Microsoft_Excel_Worksheet74.xlsx"/><Relationship Id="rId2" Type="http://schemas.microsoft.com/office/2011/relationships/chartColorStyle" Target="colors59.xml"/><Relationship Id="rId1" Type="http://schemas.microsoft.com/office/2011/relationships/chartStyle" Target="style59.xml"/></Relationships>
</file>

<file path=ppt/charts/_rels/chart76.xml.rels><?xml version="1.0" encoding="UTF-8" standalone="yes"?>
<Relationships xmlns="http://schemas.openxmlformats.org/package/2006/relationships"><Relationship Id="rId3" Type="http://schemas.openxmlformats.org/officeDocument/2006/relationships/package" Target="../embeddings/Microsoft_Excel_Worksheet75.xlsx"/><Relationship Id="rId2" Type="http://schemas.microsoft.com/office/2011/relationships/chartColorStyle" Target="colors60.xml"/><Relationship Id="rId1" Type="http://schemas.microsoft.com/office/2011/relationships/chartStyle" Target="style60.xml"/></Relationships>
</file>

<file path=ppt/charts/_rels/chart77.xml.rels><?xml version="1.0" encoding="UTF-8" standalone="yes"?>
<Relationships xmlns="http://schemas.openxmlformats.org/package/2006/relationships"><Relationship Id="rId3" Type="http://schemas.openxmlformats.org/officeDocument/2006/relationships/package" Target="../embeddings/Microsoft_Excel_Worksheet76.xlsx"/><Relationship Id="rId2" Type="http://schemas.microsoft.com/office/2011/relationships/chartColorStyle" Target="colors61.xml"/><Relationship Id="rId1" Type="http://schemas.microsoft.com/office/2011/relationships/chartStyle" Target="style61.xml"/></Relationships>
</file>

<file path=ppt/charts/_rels/chart8.xml.rels><?xml version="1.0" encoding="UTF-8" standalone="yes"?>
<Relationships xmlns="http://schemas.openxmlformats.org/package/2006/relationships"><Relationship Id="rId1" Type="http://schemas.openxmlformats.org/officeDocument/2006/relationships/package" Target="../embeddings/Microsoft_Excel_Worksheet7.xlsx"/></Relationships>
</file>

<file path=ppt/charts/_rels/chart9.xml.rels><?xml version="1.0" encoding="UTF-8" standalone="yes"?>
<Relationships xmlns="http://schemas.openxmlformats.org/package/2006/relationships"><Relationship Id="rId1" Type="http://schemas.openxmlformats.org/officeDocument/2006/relationships/package" Target="../embeddings/Microsoft_Excel_Worksheet8.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1140395434405869E-2"/>
          <c:y val="0.23472199013297473"/>
          <c:w val="0.90171044375389497"/>
          <c:h val="0.64305568071363139"/>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Sheet1!$A$2:$A$4</c:f>
              <c:strCache>
                <c:ptCount val="3"/>
                <c:pt idx="0">
                  <c:v>Q17. Patient had a main point of contact within the care team</c:v>
                </c:pt>
                <c:pt idx="1">
                  <c:v>Q18. Patient found it very or quite easy to contact their main contact person</c:v>
                </c:pt>
                <c:pt idx="2">
                  <c:v>Q19. Patient found advice from main contact person was very or quite helpful</c:v>
                </c:pt>
              </c:strCache>
            </c:strRef>
          </c:cat>
          <c:val>
            <c:numRef>
              <c:f>Sheet1!$B$2:$B$4</c:f>
              <c:numCache>
                <c:formatCode>0%</c:formatCode>
                <c:ptCount val="3"/>
                <c:pt idx="0">
                  <c:v>0.79185419999999995</c:v>
                </c:pt>
                <c:pt idx="1">
                  <c:v>0.73915790000000003</c:v>
                </c:pt>
                <c:pt idx="2">
                  <c:v>0.87791770000000002</c:v>
                </c:pt>
              </c:numCache>
            </c:numRef>
          </c:val>
          <c:extLst>
            <c:ext xmlns:c16="http://schemas.microsoft.com/office/drawing/2014/chart" uri="{C3380CC4-5D6E-409C-BE32-E72D297353CC}">
              <c16:uniqueId val="{00000000-4C64-452D-8BD5-13B38B7609FD}"/>
            </c:ext>
          </c:extLst>
        </c:ser>
        <c:ser>
          <c:idx val="1"/>
          <c:order val="1"/>
          <c:tx>
            <c:strRef>
              <c:f>Sheet1!$C$1</c:f>
              <c:strCache>
                <c:ptCount val="1"/>
                <c:pt idx="0">
                  <c:v>Category 2</c:v>
                </c:pt>
              </c:strCache>
            </c:strRef>
          </c:tx>
          <c:spPr>
            <a:solidFill>
              <a:srgbClr val="A8C7E9"/>
            </a:solidFill>
            <a:ln>
              <a:noFill/>
            </a:ln>
            <a:effectLst/>
          </c:spPr>
          <c:invertIfNegative val="0"/>
          <c:dPt>
            <c:idx val="0"/>
            <c:invertIfNegative val="0"/>
            <c:bubble3D val="0"/>
            <c:extLst>
              <c:ext xmlns:c16="http://schemas.microsoft.com/office/drawing/2014/chart" uri="{C3380CC4-5D6E-409C-BE32-E72D297353CC}">
                <c16:uniqueId val="{00000002-4C64-452D-8BD5-13B38B7609FD}"/>
              </c:ext>
            </c:extLst>
          </c:dPt>
          <c:dPt>
            <c:idx val="1"/>
            <c:invertIfNegative val="0"/>
            <c:bubble3D val="0"/>
            <c:extLst>
              <c:ext xmlns:c16="http://schemas.microsoft.com/office/drawing/2014/chart" uri="{C3380CC4-5D6E-409C-BE32-E72D297353CC}">
                <c16:uniqueId val="{00000004-4C64-452D-8BD5-13B38B7609FD}"/>
              </c:ext>
            </c:extLst>
          </c:dPt>
          <c:cat>
            <c:strRef>
              <c:f>Sheet1!$A$2:$A$4</c:f>
              <c:strCache>
                <c:ptCount val="3"/>
                <c:pt idx="0">
                  <c:v>Q17. Patient had a main point of contact within the care team</c:v>
                </c:pt>
                <c:pt idx="1">
                  <c:v>Q18. Patient found it very or quite easy to contact their main contact person</c:v>
                </c:pt>
                <c:pt idx="2">
                  <c:v>Q19. Patient found advice from main contact person was very or quite helpful</c:v>
                </c:pt>
              </c:strCache>
            </c:strRef>
          </c:cat>
          <c:val>
            <c:numRef>
              <c:f>Sheet1!$C$2:$C$4</c:f>
              <c:numCache>
                <c:formatCode>0%</c:formatCode>
                <c:ptCount val="3"/>
                <c:pt idx="0">
                  <c:v>9.3312500000000007E-2</c:v>
                </c:pt>
                <c:pt idx="1">
                  <c:v>6.4026700000000006E-2</c:v>
                </c:pt>
                <c:pt idx="2">
                  <c:v>6.2236399999999997E-2</c:v>
                </c:pt>
              </c:numCache>
            </c:numRef>
          </c:val>
          <c:extLst>
            <c:ext xmlns:c16="http://schemas.microsoft.com/office/drawing/2014/chart" uri="{C3380CC4-5D6E-409C-BE32-E72D297353CC}">
              <c16:uniqueId val="{00000005-4C64-452D-8BD5-13B38B7609FD}"/>
            </c:ext>
          </c:extLst>
        </c:ser>
        <c:ser>
          <c:idx val="2"/>
          <c:order val="2"/>
          <c:tx>
            <c:strRef>
              <c:f>Sheet1!$D$1</c:f>
              <c:strCache>
                <c:ptCount val="1"/>
                <c:pt idx="0">
                  <c:v>Category 3</c:v>
                </c:pt>
              </c:strCache>
            </c:strRef>
          </c:tx>
          <c:spPr>
            <a:solidFill>
              <a:srgbClr val="DCDDDE"/>
            </a:solidFill>
            <a:ln>
              <a:noFill/>
            </a:ln>
            <a:effectLst/>
          </c:spPr>
          <c:invertIfNegative val="0"/>
          <c:cat>
            <c:strRef>
              <c:f>Sheet1!$A$2:$A$4</c:f>
              <c:strCache>
                <c:ptCount val="3"/>
                <c:pt idx="0">
                  <c:v>Q17. Patient had a main point of contact within the care team</c:v>
                </c:pt>
                <c:pt idx="1">
                  <c:v>Q18. Patient found it very or quite easy to contact their main contact person</c:v>
                </c:pt>
                <c:pt idx="2">
                  <c:v>Q19. Patient found advice from main contact person was very or quite helpful</c:v>
                </c:pt>
              </c:strCache>
            </c:strRef>
          </c:cat>
          <c:val>
            <c:numRef>
              <c:f>Sheet1!$D$2:$D$4</c:f>
              <c:numCache>
                <c:formatCode>0%</c:formatCode>
                <c:ptCount val="3"/>
                <c:pt idx="0">
                  <c:v>5.8917900000000002E-2</c:v>
                </c:pt>
                <c:pt idx="1">
                  <c:v>8.6122500000000005E-2</c:v>
                </c:pt>
                <c:pt idx="2">
                  <c:v>3.4003100000000001E-2</c:v>
                </c:pt>
              </c:numCache>
            </c:numRef>
          </c:val>
          <c:extLst>
            <c:ext xmlns:c16="http://schemas.microsoft.com/office/drawing/2014/chart" uri="{C3380CC4-5D6E-409C-BE32-E72D297353CC}">
              <c16:uniqueId val="{00000006-4C64-452D-8BD5-13B38B7609FD}"/>
            </c:ext>
          </c:extLst>
        </c:ser>
        <c:ser>
          <c:idx val="3"/>
          <c:order val="3"/>
          <c:tx>
            <c:strRef>
              <c:f>Sheet1!$E$1</c:f>
              <c:strCache>
                <c:ptCount val="1"/>
                <c:pt idx="0">
                  <c:v>Category 4</c:v>
                </c:pt>
              </c:strCache>
            </c:strRef>
          </c:tx>
          <c:spPr>
            <a:solidFill>
              <a:srgbClr val="0A74BB"/>
            </a:solidFill>
            <a:ln>
              <a:noFill/>
            </a:ln>
            <a:effectLst/>
          </c:spPr>
          <c:invertIfNegative val="0"/>
          <c:cat>
            <c:strRef>
              <c:f>Sheet1!$A$2:$A$4</c:f>
              <c:strCache>
                <c:ptCount val="3"/>
                <c:pt idx="0">
                  <c:v>Q17. Patient had a main point of contact within the care team</c:v>
                </c:pt>
                <c:pt idx="1">
                  <c:v>Q18. Patient found it very or quite easy to contact their main contact person</c:v>
                </c:pt>
                <c:pt idx="2">
                  <c:v>Q19. Patient found advice from main contact person was very or quite helpful</c:v>
                </c:pt>
              </c:strCache>
            </c:strRef>
          </c:cat>
          <c:val>
            <c:numRef>
              <c:f>Sheet1!$E$2:$E$4</c:f>
              <c:numCache>
                <c:formatCode>0%</c:formatCode>
                <c:ptCount val="3"/>
                <c:pt idx="0">
                  <c:v>5.5911200000000001E-2</c:v>
                </c:pt>
                <c:pt idx="1">
                  <c:v>0.1106897</c:v>
                </c:pt>
                <c:pt idx="2">
                  <c:v>2.58427E-2</c:v>
                </c:pt>
              </c:numCache>
            </c:numRef>
          </c:val>
          <c:extLst>
            <c:ext xmlns:c16="http://schemas.microsoft.com/office/drawing/2014/chart" uri="{C3380CC4-5D6E-409C-BE32-E72D297353CC}">
              <c16:uniqueId val="{00000007-4C64-452D-8BD5-13B38B7609FD}"/>
            </c:ext>
          </c:extLst>
        </c:ser>
        <c:ser>
          <c:idx val="4"/>
          <c:order val="4"/>
          <c:tx>
            <c:strRef>
              <c:f>Sheet1!$F$1</c:f>
              <c:strCache>
                <c:ptCount val="1"/>
                <c:pt idx="0">
                  <c:v>Category 5</c:v>
                </c:pt>
              </c:strCache>
            </c:strRef>
          </c:tx>
          <c:spPr>
            <a:noFill/>
            <a:ln>
              <a:noFill/>
            </a:ln>
            <a:effectLst/>
          </c:spPr>
          <c:invertIfNegative val="0"/>
          <c:cat>
            <c:strRef>
              <c:f>Sheet1!$A$2:$A$4</c:f>
              <c:strCache>
                <c:ptCount val="3"/>
                <c:pt idx="0">
                  <c:v>Q17. Patient had a main point of contact within the care team</c:v>
                </c:pt>
                <c:pt idx="1">
                  <c:v>Q18. Patient found it very or quite easy to contact their main contact person</c:v>
                </c:pt>
                <c:pt idx="2">
                  <c:v>Q19. Patient found advice from main contact person was very or quite helpful</c:v>
                </c:pt>
              </c:strCache>
            </c:strRef>
          </c:cat>
          <c:val>
            <c:numRef>
              <c:f>Sheet1!$F$2:$F$4</c:f>
              <c:numCache>
                <c:formatCode>0%</c:formatCode>
                <c:ptCount val="3"/>
                <c:pt idx="0">
                  <c:v>4.0999999999999997E-6</c:v>
                </c:pt>
                <c:pt idx="1">
                  <c:v>3.1999999999999999E-6</c:v>
                </c:pt>
                <c:pt idx="2">
                  <c:v>1.9999999999999999E-7</c:v>
                </c:pt>
              </c:numCache>
            </c:numRef>
          </c:val>
          <c:extLst>
            <c:ext xmlns:c16="http://schemas.microsoft.com/office/drawing/2014/chart" uri="{C3380CC4-5D6E-409C-BE32-E72D297353CC}">
              <c16:uniqueId val="{00000008-4C64-452D-8BD5-13B38B7609FD}"/>
            </c:ext>
          </c:extLst>
        </c:ser>
        <c:dLbls>
          <c:showLegendKey val="0"/>
          <c:showVal val="0"/>
          <c:showCatName val="0"/>
          <c:showSerName val="0"/>
          <c:showPercent val="0"/>
          <c:showBubbleSize val="0"/>
        </c:dLbls>
        <c:gapWidth val="8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Sheet1!$H$2:$H$4</c:f>
              <c:numCache>
                <c:formatCode>0%</c:formatCode>
                <c:ptCount val="3"/>
                <c:pt idx="0">
                  <c:v>0.9292338</c:v>
                </c:pt>
                <c:pt idx="1">
                  <c:v>0.84518289999999996</c:v>
                </c:pt>
                <c:pt idx="2">
                  <c:v>0.97045150000000002</c:v>
                </c:pt>
              </c:numCache>
            </c:numRef>
          </c:xVal>
          <c:yVal>
            <c:numRef>
              <c:f>Sheet1!$I$2:$I$4</c:f>
              <c:numCache>
                <c:formatCode>General</c:formatCode>
                <c:ptCount val="3"/>
                <c:pt idx="0">
                  <c:v>3</c:v>
                </c:pt>
                <c:pt idx="1">
                  <c:v>2</c:v>
                </c:pt>
                <c:pt idx="2">
                  <c:v>1</c:v>
                </c:pt>
              </c:numCache>
            </c:numRef>
          </c:yVal>
          <c:smooth val="0"/>
          <c:extLst>
            <c:ext xmlns:c16="http://schemas.microsoft.com/office/drawing/2014/chart" uri="{C3380CC4-5D6E-409C-BE32-E72D297353CC}">
              <c16:uniqueId val="{00000009-4C64-452D-8BD5-13B38B7609FD}"/>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 sourceLinked="1"/>
        <c:majorTickMark val="out"/>
        <c:minorTickMark val="none"/>
        <c:tickLblPos val="nextTo"/>
        <c:crossAx val="769326880"/>
        <c:crosses val="autoZero"/>
        <c:crossBetween val="midCat"/>
      </c:valAx>
      <c:valAx>
        <c:axId val="769326880"/>
        <c:scaling>
          <c:orientation val="minMax"/>
          <c:max val="3.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low"/>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0.1"/>
      </c:valAx>
      <c:catAx>
        <c:axId val="769157920"/>
        <c:scaling>
          <c:orientation val="maxMin"/>
        </c:scaling>
        <c:delete val="1"/>
        <c:axPos val="r"/>
        <c:numFmt formatCode="General" sourceLinked="1"/>
        <c:majorTickMark val="out"/>
        <c:minorTickMark val="none"/>
        <c:tickLblPos val="nextTo"/>
        <c:crossAx val="769146400"/>
        <c:crosses val="max"/>
        <c:auto val="1"/>
        <c:lblAlgn val="ctr"/>
        <c:lblOffset val="100"/>
        <c:noMultiLvlLbl val="0"/>
      </c:cat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2843418294120167E-2"/>
          <c:y val="0.16535746464527754"/>
          <c:w val="0.90171044375389497"/>
          <c:h val="0.75343772784996543"/>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Sheet1!$A$2:$A$12</c:f>
              <c:strCache>
                <c:ptCount val="11"/>
                <c:pt idx="0">
                  <c:v>Q41_1. Beforehand patient completely had enough understandable information about surgery</c:v>
                </c:pt>
                <c:pt idx="1">
                  <c:v>Q41_2. Beforehand patient completely had enough understandable information about chemotherapy</c:v>
                </c:pt>
                <c:pt idx="2">
                  <c:v>Q41_3. Beforehand patient completely had enough understandable information about radiotherapy</c:v>
                </c:pt>
                <c:pt idx="3">
                  <c:v>Q41_4. Beforehand patient completely had enough understandable information about hormone therapy</c:v>
                </c:pt>
                <c:pt idx="4">
                  <c:v>Q41_5. Beforehand patient completely had enough understandable information about immunotherapy</c:v>
                </c:pt>
                <c:pt idx="5">
                  <c:v>Q42_1. Patient completely had enough understandable information about their response to surgery</c:v>
                </c:pt>
                <c:pt idx="6">
                  <c:v>Q42_2. Patient completely had enough understandable information about their response to chemotherapy</c:v>
                </c:pt>
                <c:pt idx="7">
                  <c:v>Q42_3. Patient completely had enough understandable information about their response to radiotherapy</c:v>
                </c:pt>
                <c:pt idx="8">
                  <c:v>Q42_4. Patient completely had enough understandable information about their response to hormone therapy</c:v>
                </c:pt>
                <c:pt idx="9">
                  <c:v>Q42_5. Patient completely had enough understandable information about their response to immunotherapy</c:v>
                </c:pt>
                <c:pt idx="10">
                  <c:v>Q43. Patient felt the length of waiting time at clinic and day unit for cancer treatment was about right</c:v>
                </c:pt>
              </c:strCache>
            </c:strRef>
          </c:cat>
          <c:val>
            <c:numRef>
              <c:f>Sheet1!$B$2:$B$12</c:f>
              <c:numCache>
                <c:formatCode>0%</c:formatCode>
                <c:ptCount val="11"/>
                <c:pt idx="0">
                  <c:v>0.80873700000000004</c:v>
                </c:pt>
                <c:pt idx="1">
                  <c:v>0.73596050000000002</c:v>
                </c:pt>
                <c:pt idx="2">
                  <c:v>0.79191769999999995</c:v>
                </c:pt>
                <c:pt idx="3">
                  <c:v>0.52637990000000001</c:v>
                </c:pt>
                <c:pt idx="4">
                  <c:v>0.63734500000000005</c:v>
                </c:pt>
                <c:pt idx="5">
                  <c:v>0.67006049999999995</c:v>
                </c:pt>
                <c:pt idx="6">
                  <c:v>0.68773609999999996</c:v>
                </c:pt>
                <c:pt idx="7">
                  <c:v>0.71500770000000002</c:v>
                </c:pt>
                <c:pt idx="8">
                  <c:v>0.53813529999999998</c:v>
                </c:pt>
                <c:pt idx="9">
                  <c:v>0.62297959999999997</c:v>
                </c:pt>
                <c:pt idx="10">
                  <c:v>0.59319219999999995</c:v>
                </c:pt>
              </c:numCache>
            </c:numRef>
          </c:val>
          <c:extLst>
            <c:ext xmlns:c16="http://schemas.microsoft.com/office/drawing/2014/chart" uri="{C3380CC4-5D6E-409C-BE32-E72D297353CC}">
              <c16:uniqueId val="{00000000-928E-4E84-9EBA-42DD458A8279}"/>
            </c:ext>
          </c:extLst>
        </c:ser>
        <c:ser>
          <c:idx val="1"/>
          <c:order val="1"/>
          <c:tx>
            <c:strRef>
              <c:f>Sheet1!$C$1</c:f>
              <c:strCache>
                <c:ptCount val="1"/>
                <c:pt idx="0">
                  <c:v>Category 2</c:v>
                </c:pt>
              </c:strCache>
            </c:strRef>
          </c:tx>
          <c:spPr>
            <a:solidFill>
              <a:srgbClr val="A8C7E9"/>
            </a:solidFill>
            <a:ln>
              <a:noFill/>
            </a:ln>
            <a:effectLst/>
          </c:spPr>
          <c:invertIfNegative val="0"/>
          <c:dPt>
            <c:idx val="0"/>
            <c:invertIfNegative val="0"/>
            <c:bubble3D val="0"/>
            <c:extLst>
              <c:ext xmlns:c16="http://schemas.microsoft.com/office/drawing/2014/chart" uri="{C3380CC4-5D6E-409C-BE32-E72D297353CC}">
                <c16:uniqueId val="{00000002-928E-4E84-9EBA-42DD458A8279}"/>
              </c:ext>
            </c:extLst>
          </c:dPt>
          <c:dPt>
            <c:idx val="1"/>
            <c:invertIfNegative val="0"/>
            <c:bubble3D val="0"/>
            <c:extLst>
              <c:ext xmlns:c16="http://schemas.microsoft.com/office/drawing/2014/chart" uri="{C3380CC4-5D6E-409C-BE32-E72D297353CC}">
                <c16:uniqueId val="{00000004-928E-4E84-9EBA-42DD458A8279}"/>
              </c:ext>
            </c:extLst>
          </c:dPt>
          <c:cat>
            <c:strRef>
              <c:f>Sheet1!$A$2:$A$12</c:f>
              <c:strCache>
                <c:ptCount val="11"/>
                <c:pt idx="0">
                  <c:v>Q41_1. Beforehand patient completely had enough understandable information about surgery</c:v>
                </c:pt>
                <c:pt idx="1">
                  <c:v>Q41_2. Beforehand patient completely had enough understandable information about chemotherapy</c:v>
                </c:pt>
                <c:pt idx="2">
                  <c:v>Q41_3. Beforehand patient completely had enough understandable information about radiotherapy</c:v>
                </c:pt>
                <c:pt idx="3">
                  <c:v>Q41_4. Beforehand patient completely had enough understandable information about hormone therapy</c:v>
                </c:pt>
                <c:pt idx="4">
                  <c:v>Q41_5. Beforehand patient completely had enough understandable information about immunotherapy</c:v>
                </c:pt>
                <c:pt idx="5">
                  <c:v>Q42_1. Patient completely had enough understandable information about their response to surgery</c:v>
                </c:pt>
                <c:pt idx="6">
                  <c:v>Q42_2. Patient completely had enough understandable information about their response to chemotherapy</c:v>
                </c:pt>
                <c:pt idx="7">
                  <c:v>Q42_3. Patient completely had enough understandable information about their response to radiotherapy</c:v>
                </c:pt>
                <c:pt idx="8">
                  <c:v>Q42_4. Patient completely had enough understandable information about their response to hormone therapy</c:v>
                </c:pt>
                <c:pt idx="9">
                  <c:v>Q42_5. Patient completely had enough understandable information about their response to immunotherapy</c:v>
                </c:pt>
                <c:pt idx="10">
                  <c:v>Q43. Patient felt the length of waiting time at clinic and day unit for cancer treatment was about right</c:v>
                </c:pt>
              </c:strCache>
            </c:strRef>
          </c:cat>
          <c:val>
            <c:numRef>
              <c:f>Sheet1!$C$2:$C$12</c:f>
              <c:numCache>
                <c:formatCode>0%</c:formatCode>
                <c:ptCount val="11"/>
                <c:pt idx="0">
                  <c:v>6.4186400000000005E-2</c:v>
                </c:pt>
                <c:pt idx="1">
                  <c:v>8.6684600000000001E-2</c:v>
                </c:pt>
                <c:pt idx="2">
                  <c:v>4.88011E-2</c:v>
                </c:pt>
                <c:pt idx="3">
                  <c:v>0.17215620000000001</c:v>
                </c:pt>
                <c:pt idx="4">
                  <c:v>0.12857009999999999</c:v>
                </c:pt>
                <c:pt idx="5">
                  <c:v>0.1652122</c:v>
                </c:pt>
                <c:pt idx="6">
                  <c:v>9.2648099999999997E-2</c:v>
                </c:pt>
                <c:pt idx="7">
                  <c:v>8.0535300000000004E-2</c:v>
                </c:pt>
                <c:pt idx="8">
                  <c:v>0.1233431</c:v>
                </c:pt>
                <c:pt idx="9">
                  <c:v>0.1045479</c:v>
                </c:pt>
                <c:pt idx="10">
                  <c:v>0.1314564</c:v>
                </c:pt>
              </c:numCache>
            </c:numRef>
          </c:val>
          <c:extLst>
            <c:ext xmlns:c16="http://schemas.microsoft.com/office/drawing/2014/chart" uri="{C3380CC4-5D6E-409C-BE32-E72D297353CC}">
              <c16:uniqueId val="{00000005-928E-4E84-9EBA-42DD458A8279}"/>
            </c:ext>
          </c:extLst>
        </c:ser>
        <c:ser>
          <c:idx val="2"/>
          <c:order val="2"/>
          <c:tx>
            <c:strRef>
              <c:f>Sheet1!$D$1</c:f>
              <c:strCache>
                <c:ptCount val="1"/>
                <c:pt idx="0">
                  <c:v>Category 3</c:v>
                </c:pt>
              </c:strCache>
            </c:strRef>
          </c:tx>
          <c:spPr>
            <a:solidFill>
              <a:srgbClr val="DCDDDE"/>
            </a:solidFill>
            <a:ln>
              <a:noFill/>
            </a:ln>
            <a:effectLst/>
          </c:spPr>
          <c:invertIfNegative val="0"/>
          <c:cat>
            <c:strRef>
              <c:f>Sheet1!$A$2:$A$12</c:f>
              <c:strCache>
                <c:ptCount val="11"/>
                <c:pt idx="0">
                  <c:v>Q41_1. Beforehand patient completely had enough understandable information about surgery</c:v>
                </c:pt>
                <c:pt idx="1">
                  <c:v>Q41_2. Beforehand patient completely had enough understandable information about chemotherapy</c:v>
                </c:pt>
                <c:pt idx="2">
                  <c:v>Q41_3. Beforehand patient completely had enough understandable information about radiotherapy</c:v>
                </c:pt>
                <c:pt idx="3">
                  <c:v>Q41_4. Beforehand patient completely had enough understandable information about hormone therapy</c:v>
                </c:pt>
                <c:pt idx="4">
                  <c:v>Q41_5. Beforehand patient completely had enough understandable information about immunotherapy</c:v>
                </c:pt>
                <c:pt idx="5">
                  <c:v>Q42_1. Patient completely had enough understandable information about their response to surgery</c:v>
                </c:pt>
                <c:pt idx="6">
                  <c:v>Q42_2. Patient completely had enough understandable information about their response to chemotherapy</c:v>
                </c:pt>
                <c:pt idx="7">
                  <c:v>Q42_3. Patient completely had enough understandable information about their response to radiotherapy</c:v>
                </c:pt>
                <c:pt idx="8">
                  <c:v>Q42_4. Patient completely had enough understandable information about their response to hormone therapy</c:v>
                </c:pt>
                <c:pt idx="9">
                  <c:v>Q42_5. Patient completely had enough understandable information about their response to immunotherapy</c:v>
                </c:pt>
                <c:pt idx="10">
                  <c:v>Q43. Patient felt the length of waiting time at clinic and day unit for cancer treatment was about right</c:v>
                </c:pt>
              </c:strCache>
            </c:strRef>
          </c:cat>
          <c:val>
            <c:numRef>
              <c:f>Sheet1!$D$2:$D$12</c:f>
              <c:numCache>
                <c:formatCode>0%</c:formatCode>
                <c:ptCount val="11"/>
                <c:pt idx="0">
                  <c:v>5.7564400000000002E-2</c:v>
                </c:pt>
                <c:pt idx="1">
                  <c:v>7.5899999999999995E-2</c:v>
                </c:pt>
                <c:pt idx="2">
                  <c:v>9.0406500000000001E-2</c:v>
                </c:pt>
                <c:pt idx="3">
                  <c:v>0.1997275</c:v>
                </c:pt>
                <c:pt idx="4">
                  <c:v>0.1469046</c:v>
                </c:pt>
                <c:pt idx="5">
                  <c:v>6.5739800000000001E-2</c:v>
                </c:pt>
                <c:pt idx="6">
                  <c:v>8.4132399999999996E-2</c:v>
                </c:pt>
                <c:pt idx="7">
                  <c:v>0.10173509999999999</c:v>
                </c:pt>
                <c:pt idx="8">
                  <c:v>0.2090824</c:v>
                </c:pt>
                <c:pt idx="9">
                  <c:v>0.16021630000000001</c:v>
                </c:pt>
                <c:pt idx="10">
                  <c:v>0.13798270000000001</c:v>
                </c:pt>
              </c:numCache>
            </c:numRef>
          </c:val>
          <c:extLst>
            <c:ext xmlns:c16="http://schemas.microsoft.com/office/drawing/2014/chart" uri="{C3380CC4-5D6E-409C-BE32-E72D297353CC}">
              <c16:uniqueId val="{00000006-928E-4E84-9EBA-42DD458A8279}"/>
            </c:ext>
          </c:extLst>
        </c:ser>
        <c:ser>
          <c:idx val="3"/>
          <c:order val="3"/>
          <c:tx>
            <c:strRef>
              <c:f>Sheet1!$E$1</c:f>
              <c:strCache>
                <c:ptCount val="1"/>
                <c:pt idx="0">
                  <c:v>Category 4</c:v>
                </c:pt>
              </c:strCache>
            </c:strRef>
          </c:tx>
          <c:spPr>
            <a:solidFill>
              <a:srgbClr val="0A74BB"/>
            </a:solidFill>
            <a:ln>
              <a:noFill/>
            </a:ln>
            <a:effectLst/>
          </c:spPr>
          <c:invertIfNegative val="0"/>
          <c:cat>
            <c:strRef>
              <c:f>Sheet1!$A$2:$A$12</c:f>
              <c:strCache>
                <c:ptCount val="11"/>
                <c:pt idx="0">
                  <c:v>Q41_1. Beforehand patient completely had enough understandable information about surgery</c:v>
                </c:pt>
                <c:pt idx="1">
                  <c:v>Q41_2. Beforehand patient completely had enough understandable information about chemotherapy</c:v>
                </c:pt>
                <c:pt idx="2">
                  <c:v>Q41_3. Beforehand patient completely had enough understandable information about radiotherapy</c:v>
                </c:pt>
                <c:pt idx="3">
                  <c:v>Q41_4. Beforehand patient completely had enough understandable information about hormone therapy</c:v>
                </c:pt>
                <c:pt idx="4">
                  <c:v>Q41_5. Beforehand patient completely had enough understandable information about immunotherapy</c:v>
                </c:pt>
                <c:pt idx="5">
                  <c:v>Q42_1. Patient completely had enough understandable information about their response to surgery</c:v>
                </c:pt>
                <c:pt idx="6">
                  <c:v>Q42_2. Patient completely had enough understandable information about their response to chemotherapy</c:v>
                </c:pt>
                <c:pt idx="7">
                  <c:v>Q42_3. Patient completely had enough understandable information about their response to radiotherapy</c:v>
                </c:pt>
                <c:pt idx="8">
                  <c:v>Q42_4. Patient completely had enough understandable information about their response to hormone therapy</c:v>
                </c:pt>
                <c:pt idx="9">
                  <c:v>Q42_5. Patient completely had enough understandable information about their response to immunotherapy</c:v>
                </c:pt>
                <c:pt idx="10">
                  <c:v>Q43. Patient felt the length of waiting time at clinic and day unit for cancer treatment was about right</c:v>
                </c:pt>
              </c:strCache>
            </c:strRef>
          </c:cat>
          <c:val>
            <c:numRef>
              <c:f>Sheet1!$E$2:$E$12</c:f>
              <c:numCache>
                <c:formatCode>0%</c:formatCode>
                <c:ptCount val="11"/>
                <c:pt idx="0">
                  <c:v>6.9510699999999995E-2</c:v>
                </c:pt>
                <c:pt idx="1">
                  <c:v>6.7714999999999997E-2</c:v>
                </c:pt>
                <c:pt idx="2">
                  <c:v>4.4301399999999998E-2</c:v>
                </c:pt>
                <c:pt idx="3">
                  <c:v>5.09521E-2</c:v>
                </c:pt>
                <c:pt idx="4">
                  <c:v>8.7180199999999999E-2</c:v>
                </c:pt>
                <c:pt idx="5">
                  <c:v>9.8985900000000002E-2</c:v>
                </c:pt>
                <c:pt idx="6">
                  <c:v>7.3063900000000001E-2</c:v>
                </c:pt>
                <c:pt idx="7">
                  <c:v>0.10272050000000001</c:v>
                </c:pt>
                <c:pt idx="8">
                  <c:v>8.0314099999999999E-2</c:v>
                </c:pt>
                <c:pt idx="9">
                  <c:v>0.11225599999999999</c:v>
                </c:pt>
                <c:pt idx="10">
                  <c:v>8.6270100000000002E-2</c:v>
                </c:pt>
              </c:numCache>
            </c:numRef>
          </c:val>
          <c:extLst>
            <c:ext xmlns:c16="http://schemas.microsoft.com/office/drawing/2014/chart" uri="{C3380CC4-5D6E-409C-BE32-E72D297353CC}">
              <c16:uniqueId val="{00000007-928E-4E84-9EBA-42DD458A8279}"/>
            </c:ext>
          </c:extLst>
        </c:ser>
        <c:ser>
          <c:idx val="4"/>
          <c:order val="4"/>
          <c:tx>
            <c:strRef>
              <c:f>Sheet1!$F$1</c:f>
              <c:strCache>
                <c:ptCount val="1"/>
                <c:pt idx="0">
                  <c:v>Category 5</c:v>
                </c:pt>
              </c:strCache>
            </c:strRef>
          </c:tx>
          <c:spPr>
            <a:noFill/>
            <a:ln>
              <a:noFill/>
            </a:ln>
            <a:effectLst/>
          </c:spPr>
          <c:invertIfNegative val="0"/>
          <c:cat>
            <c:strRef>
              <c:f>Sheet1!$A$2:$A$12</c:f>
              <c:strCache>
                <c:ptCount val="11"/>
                <c:pt idx="0">
                  <c:v>Q41_1. Beforehand patient completely had enough understandable information about surgery</c:v>
                </c:pt>
                <c:pt idx="1">
                  <c:v>Q41_2. Beforehand patient completely had enough understandable information about chemotherapy</c:v>
                </c:pt>
                <c:pt idx="2">
                  <c:v>Q41_3. Beforehand patient completely had enough understandable information about radiotherapy</c:v>
                </c:pt>
                <c:pt idx="3">
                  <c:v>Q41_4. Beforehand patient completely had enough understandable information about hormone therapy</c:v>
                </c:pt>
                <c:pt idx="4">
                  <c:v>Q41_5. Beforehand patient completely had enough understandable information about immunotherapy</c:v>
                </c:pt>
                <c:pt idx="5">
                  <c:v>Q42_1. Patient completely had enough understandable information about their response to surgery</c:v>
                </c:pt>
                <c:pt idx="6">
                  <c:v>Q42_2. Patient completely had enough understandable information about their response to chemotherapy</c:v>
                </c:pt>
                <c:pt idx="7">
                  <c:v>Q42_3. Patient completely had enough understandable information about their response to radiotherapy</c:v>
                </c:pt>
                <c:pt idx="8">
                  <c:v>Q42_4. Patient completely had enough understandable information about their response to hormone therapy</c:v>
                </c:pt>
                <c:pt idx="9">
                  <c:v>Q42_5. Patient completely had enough understandable information about their response to immunotherapy</c:v>
                </c:pt>
                <c:pt idx="10">
                  <c:v>Q43. Patient felt the length of waiting time at clinic and day unit for cancer treatment was about right</c:v>
                </c:pt>
              </c:strCache>
            </c:strRef>
          </c:cat>
          <c:val>
            <c:numRef>
              <c:f>Sheet1!$F$2:$F$12</c:f>
              <c:numCache>
                <c:formatCode>0%</c:formatCode>
                <c:ptCount val="11"/>
                <c:pt idx="0">
                  <c:v>1.5E-6</c:v>
                </c:pt>
                <c:pt idx="1">
                  <c:v>3.3739999999999999E-2</c:v>
                </c:pt>
                <c:pt idx="2">
                  <c:v>2.4573299999999999E-2</c:v>
                </c:pt>
                <c:pt idx="3">
                  <c:v>5.0784299999999997E-2</c:v>
                </c:pt>
                <c:pt idx="4">
                  <c:v>1.9999999999999999E-7</c:v>
                </c:pt>
                <c:pt idx="5">
                  <c:v>1.5E-6</c:v>
                </c:pt>
                <c:pt idx="6">
                  <c:v>6.2419500000000003E-2</c:v>
                </c:pt>
                <c:pt idx="7">
                  <c:v>1.3999999999999999E-6</c:v>
                </c:pt>
                <c:pt idx="8">
                  <c:v>4.9125099999999998E-2</c:v>
                </c:pt>
                <c:pt idx="9">
                  <c:v>1.9999999999999999E-7</c:v>
                </c:pt>
                <c:pt idx="10">
                  <c:v>5.1098699999999997E-2</c:v>
                </c:pt>
              </c:numCache>
            </c:numRef>
          </c:val>
          <c:extLst>
            <c:ext xmlns:c16="http://schemas.microsoft.com/office/drawing/2014/chart" uri="{C3380CC4-5D6E-409C-BE32-E72D297353CC}">
              <c16:uniqueId val="{00000008-928E-4E84-9EBA-42DD458A8279}"/>
            </c:ext>
          </c:extLst>
        </c:ser>
        <c:dLbls>
          <c:showLegendKey val="0"/>
          <c:showVal val="0"/>
          <c:showCatName val="0"/>
          <c:showSerName val="0"/>
          <c:showPercent val="0"/>
          <c:showBubbleSize val="0"/>
        </c:dLbls>
        <c:gapWidth val="8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Sheet1!$H$2:$H$12</c:f>
              <c:numCache>
                <c:formatCode>0%</c:formatCode>
                <c:ptCount val="11"/>
                <c:pt idx="0">
                  <c:v>0.92205150000000002</c:v>
                </c:pt>
                <c:pt idx="1">
                  <c:v>0.92902039999999997</c:v>
                </c:pt>
                <c:pt idx="2">
                  <c:v>0.90347849999999996</c:v>
                </c:pt>
                <c:pt idx="3">
                  <c:v>0.90641309999999997</c:v>
                </c:pt>
                <c:pt idx="4">
                  <c:v>0.85135329999999998</c:v>
                </c:pt>
                <c:pt idx="5">
                  <c:v>0.90169330000000003</c:v>
                </c:pt>
                <c:pt idx="6">
                  <c:v>0.87598030000000005</c:v>
                </c:pt>
                <c:pt idx="7">
                  <c:v>0.85672159999999997</c:v>
                </c:pt>
                <c:pt idx="8">
                  <c:v>0.83036810000000005</c:v>
                </c:pt>
                <c:pt idx="9">
                  <c:v>0.72599729999999996</c:v>
                </c:pt>
                <c:pt idx="10">
                  <c:v>0.78268519999999997</c:v>
                </c:pt>
              </c:numCache>
            </c:numRef>
          </c:xVal>
          <c:yVal>
            <c:numRef>
              <c:f>Sheet1!$I$2:$I$12</c:f>
              <c:numCache>
                <c:formatCode>General</c:formatCode>
                <c:ptCount val="11"/>
                <c:pt idx="0">
                  <c:v>11</c:v>
                </c:pt>
                <c:pt idx="1">
                  <c:v>10</c:v>
                </c:pt>
                <c:pt idx="2">
                  <c:v>9</c:v>
                </c:pt>
                <c:pt idx="3">
                  <c:v>8</c:v>
                </c:pt>
                <c:pt idx="4">
                  <c:v>7</c:v>
                </c:pt>
                <c:pt idx="5">
                  <c:v>6</c:v>
                </c:pt>
                <c:pt idx="6">
                  <c:v>5</c:v>
                </c:pt>
                <c:pt idx="7">
                  <c:v>4</c:v>
                </c:pt>
                <c:pt idx="8">
                  <c:v>3</c:v>
                </c:pt>
                <c:pt idx="9">
                  <c:v>2</c:v>
                </c:pt>
                <c:pt idx="10">
                  <c:v>1</c:v>
                </c:pt>
              </c:numCache>
            </c:numRef>
          </c:yVal>
          <c:smooth val="0"/>
          <c:extLst>
            <c:ext xmlns:c16="http://schemas.microsoft.com/office/drawing/2014/chart" uri="{C3380CC4-5D6E-409C-BE32-E72D297353CC}">
              <c16:uniqueId val="{00000009-928E-4E84-9EBA-42DD458A8279}"/>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 sourceLinked="1"/>
        <c:majorTickMark val="out"/>
        <c:minorTickMark val="none"/>
        <c:tickLblPos val="nextTo"/>
        <c:crossAx val="769326880"/>
        <c:crosses val="autoZero"/>
        <c:crossBetween val="midCat"/>
      </c:valAx>
      <c:valAx>
        <c:axId val="769326880"/>
        <c:scaling>
          <c:orientation val="minMax"/>
          <c:max val="11.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low"/>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0.1"/>
      </c:valAx>
      <c:catAx>
        <c:axId val="769157920"/>
        <c:scaling>
          <c:orientation val="maxMin"/>
        </c:scaling>
        <c:delete val="1"/>
        <c:axPos val="r"/>
        <c:numFmt formatCode="General" sourceLinked="1"/>
        <c:majorTickMark val="out"/>
        <c:minorTickMark val="none"/>
        <c:tickLblPos val="nextTo"/>
        <c:crossAx val="769146400"/>
        <c:crosses val="max"/>
        <c:auto val="1"/>
        <c:lblAlgn val="ctr"/>
        <c:lblOffset val="100"/>
        <c:noMultiLvlLbl val="0"/>
      </c:cat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2843418294120167E-2"/>
          <c:y val="0.21249974846872136"/>
          <c:w val="0.90171044375389497"/>
          <c:h val="0.59861119738512458"/>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Sheet1!$A$2:$A$3</c:f>
              <c:strCache>
                <c:ptCount val="2"/>
                <c:pt idx="0">
                  <c:v>Q38. Patient received easily understandable information about what they should or should not do after leaving hospital</c:v>
                </c:pt>
                <c:pt idx="1">
                  <c:v>Q39. Patient was always able to discuss worries and fears with hospital staff while being treated as an outpatient or day case</c:v>
                </c:pt>
              </c:strCache>
            </c:strRef>
          </c:cat>
          <c:val>
            <c:numRef>
              <c:f>Sheet1!$B$2:$B$3</c:f>
              <c:numCache>
                <c:formatCode>0%</c:formatCode>
                <c:ptCount val="2"/>
                <c:pt idx="0">
                  <c:v>0.776447</c:v>
                </c:pt>
                <c:pt idx="1">
                  <c:v>0.66053450000000002</c:v>
                </c:pt>
              </c:numCache>
            </c:numRef>
          </c:val>
          <c:extLst>
            <c:ext xmlns:c16="http://schemas.microsoft.com/office/drawing/2014/chart" uri="{C3380CC4-5D6E-409C-BE32-E72D297353CC}">
              <c16:uniqueId val="{00000000-52A4-448F-8EAD-BA6365150A74}"/>
            </c:ext>
          </c:extLst>
        </c:ser>
        <c:ser>
          <c:idx val="1"/>
          <c:order val="1"/>
          <c:tx>
            <c:strRef>
              <c:f>Sheet1!$C$1</c:f>
              <c:strCache>
                <c:ptCount val="1"/>
                <c:pt idx="0">
                  <c:v>Category 2</c:v>
                </c:pt>
              </c:strCache>
            </c:strRef>
          </c:tx>
          <c:spPr>
            <a:solidFill>
              <a:schemeClr val="tx2">
                <a:lumMod val="40000"/>
                <a:lumOff val="60000"/>
              </a:schemeClr>
            </a:solidFill>
            <a:ln>
              <a:noFill/>
            </a:ln>
            <a:effectLst/>
          </c:spPr>
          <c:invertIfNegative val="0"/>
          <c:dPt>
            <c:idx val="0"/>
            <c:invertIfNegative val="0"/>
            <c:bubble3D val="0"/>
            <c:spPr>
              <a:solidFill>
                <a:srgbClr val="A8C7E9"/>
              </a:solidFill>
              <a:ln>
                <a:noFill/>
              </a:ln>
              <a:effectLst/>
            </c:spPr>
            <c:extLst>
              <c:ext xmlns:c16="http://schemas.microsoft.com/office/drawing/2014/chart" uri="{C3380CC4-5D6E-409C-BE32-E72D297353CC}">
                <c16:uniqueId val="{00000002-52A4-448F-8EAD-BA6365150A74}"/>
              </c:ext>
            </c:extLst>
          </c:dPt>
          <c:dPt>
            <c:idx val="1"/>
            <c:invertIfNegative val="0"/>
            <c:bubble3D val="0"/>
            <c:spPr>
              <a:solidFill>
                <a:srgbClr val="A8C7E9"/>
              </a:solidFill>
              <a:ln>
                <a:noFill/>
              </a:ln>
              <a:effectLst/>
            </c:spPr>
            <c:extLst>
              <c:ext xmlns:c16="http://schemas.microsoft.com/office/drawing/2014/chart" uri="{C3380CC4-5D6E-409C-BE32-E72D297353CC}">
                <c16:uniqueId val="{00000004-52A4-448F-8EAD-BA6365150A74}"/>
              </c:ext>
            </c:extLst>
          </c:dPt>
          <c:cat>
            <c:strRef>
              <c:f>Sheet1!$A$2:$A$3</c:f>
              <c:strCache>
                <c:ptCount val="2"/>
                <c:pt idx="0">
                  <c:v>Q38. Patient received easily understandable information about what they should or should not do after leaving hospital</c:v>
                </c:pt>
                <c:pt idx="1">
                  <c:v>Q39. Patient was always able to discuss worries and fears with hospital staff while being treated as an outpatient or day case</c:v>
                </c:pt>
              </c:strCache>
            </c:strRef>
          </c:cat>
          <c:val>
            <c:numRef>
              <c:f>Sheet1!$C$2:$C$3</c:f>
              <c:numCache>
                <c:formatCode>0%</c:formatCode>
                <c:ptCount val="2"/>
                <c:pt idx="0">
                  <c:v>6.3591900000000007E-2</c:v>
                </c:pt>
                <c:pt idx="1">
                  <c:v>9.65477E-2</c:v>
                </c:pt>
              </c:numCache>
            </c:numRef>
          </c:val>
          <c:extLst>
            <c:ext xmlns:c16="http://schemas.microsoft.com/office/drawing/2014/chart" uri="{C3380CC4-5D6E-409C-BE32-E72D297353CC}">
              <c16:uniqueId val="{00000005-52A4-448F-8EAD-BA6365150A74}"/>
            </c:ext>
          </c:extLst>
        </c:ser>
        <c:ser>
          <c:idx val="2"/>
          <c:order val="2"/>
          <c:tx>
            <c:strRef>
              <c:f>Sheet1!$D$1</c:f>
              <c:strCache>
                <c:ptCount val="1"/>
                <c:pt idx="0">
                  <c:v>Category 3</c:v>
                </c:pt>
              </c:strCache>
            </c:strRef>
          </c:tx>
          <c:spPr>
            <a:solidFill>
              <a:srgbClr val="DCDDDE"/>
            </a:solidFill>
            <a:ln>
              <a:noFill/>
            </a:ln>
            <a:effectLst/>
          </c:spPr>
          <c:invertIfNegative val="0"/>
          <c:cat>
            <c:strRef>
              <c:f>Sheet1!$A$2:$A$3</c:f>
              <c:strCache>
                <c:ptCount val="2"/>
                <c:pt idx="0">
                  <c:v>Q38. Patient received easily understandable information about what they should or should not do after leaving hospital</c:v>
                </c:pt>
                <c:pt idx="1">
                  <c:v>Q39. Patient was always able to discuss worries and fears with hospital staff while being treated as an outpatient or day case</c:v>
                </c:pt>
              </c:strCache>
            </c:strRef>
          </c:cat>
          <c:val>
            <c:numRef>
              <c:f>Sheet1!$D$2:$D$3</c:f>
              <c:numCache>
                <c:formatCode>0%</c:formatCode>
                <c:ptCount val="2"/>
                <c:pt idx="0">
                  <c:v>6.6075800000000004E-2</c:v>
                </c:pt>
                <c:pt idx="1">
                  <c:v>8.5487199999999999E-2</c:v>
                </c:pt>
              </c:numCache>
            </c:numRef>
          </c:val>
          <c:extLst>
            <c:ext xmlns:c16="http://schemas.microsoft.com/office/drawing/2014/chart" uri="{C3380CC4-5D6E-409C-BE32-E72D297353CC}">
              <c16:uniqueId val="{00000006-52A4-448F-8EAD-BA6365150A74}"/>
            </c:ext>
          </c:extLst>
        </c:ser>
        <c:ser>
          <c:idx val="3"/>
          <c:order val="3"/>
          <c:tx>
            <c:strRef>
              <c:f>Sheet1!$E$1</c:f>
              <c:strCache>
                <c:ptCount val="1"/>
                <c:pt idx="0">
                  <c:v>Category 4</c:v>
                </c:pt>
              </c:strCache>
            </c:strRef>
          </c:tx>
          <c:spPr>
            <a:solidFill>
              <a:srgbClr val="0A74BB"/>
            </a:solidFill>
            <a:ln>
              <a:noFill/>
            </a:ln>
            <a:effectLst/>
          </c:spPr>
          <c:invertIfNegative val="0"/>
          <c:cat>
            <c:strRef>
              <c:f>Sheet1!$A$2:$A$3</c:f>
              <c:strCache>
                <c:ptCount val="2"/>
                <c:pt idx="0">
                  <c:v>Q38. Patient received easily understandable information about what they should or should not do after leaving hospital</c:v>
                </c:pt>
                <c:pt idx="1">
                  <c:v>Q39. Patient was always able to discuss worries and fears with hospital staff while being treated as an outpatient or day case</c:v>
                </c:pt>
              </c:strCache>
            </c:strRef>
          </c:cat>
          <c:val>
            <c:numRef>
              <c:f>Sheet1!$E$2:$E$3</c:f>
              <c:numCache>
                <c:formatCode>0%</c:formatCode>
                <c:ptCount val="2"/>
                <c:pt idx="0">
                  <c:v>5.8506000000000002E-2</c:v>
                </c:pt>
                <c:pt idx="1">
                  <c:v>4.93561E-2</c:v>
                </c:pt>
              </c:numCache>
            </c:numRef>
          </c:val>
          <c:extLst>
            <c:ext xmlns:c16="http://schemas.microsoft.com/office/drawing/2014/chart" uri="{C3380CC4-5D6E-409C-BE32-E72D297353CC}">
              <c16:uniqueId val="{00000007-52A4-448F-8EAD-BA6365150A74}"/>
            </c:ext>
          </c:extLst>
        </c:ser>
        <c:ser>
          <c:idx val="4"/>
          <c:order val="4"/>
          <c:tx>
            <c:strRef>
              <c:f>Sheet1!$F$1</c:f>
              <c:strCache>
                <c:ptCount val="1"/>
                <c:pt idx="0">
                  <c:v>Category 5</c:v>
                </c:pt>
              </c:strCache>
            </c:strRef>
          </c:tx>
          <c:spPr>
            <a:noFill/>
            <a:ln>
              <a:noFill/>
            </a:ln>
            <a:effectLst/>
          </c:spPr>
          <c:invertIfNegative val="0"/>
          <c:cat>
            <c:strRef>
              <c:f>Sheet1!$A$2:$A$3</c:f>
              <c:strCache>
                <c:ptCount val="2"/>
                <c:pt idx="0">
                  <c:v>Q38. Patient received easily understandable information about what they should or should not do after leaving hospital</c:v>
                </c:pt>
                <c:pt idx="1">
                  <c:v>Q39. Patient was always able to discuss worries and fears with hospital staff while being treated as an outpatient or day case</c:v>
                </c:pt>
              </c:strCache>
            </c:strRef>
          </c:cat>
          <c:val>
            <c:numRef>
              <c:f>Sheet1!$F$2:$F$3</c:f>
              <c:numCache>
                <c:formatCode>0%</c:formatCode>
                <c:ptCount val="2"/>
                <c:pt idx="0">
                  <c:v>3.5379300000000002E-2</c:v>
                </c:pt>
                <c:pt idx="1">
                  <c:v>0.1080745</c:v>
                </c:pt>
              </c:numCache>
            </c:numRef>
          </c:val>
          <c:extLst>
            <c:ext xmlns:c16="http://schemas.microsoft.com/office/drawing/2014/chart" uri="{C3380CC4-5D6E-409C-BE32-E72D297353CC}">
              <c16:uniqueId val="{00000008-52A4-448F-8EAD-BA6365150A74}"/>
            </c:ext>
          </c:extLst>
        </c:ser>
        <c:dLbls>
          <c:showLegendKey val="0"/>
          <c:showVal val="0"/>
          <c:showCatName val="0"/>
          <c:showSerName val="0"/>
          <c:showPercent val="0"/>
          <c:showBubbleSize val="0"/>
        </c:dLbls>
        <c:gapWidth val="8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Sheet1!$H$2:$H$3</c:f>
              <c:numCache>
                <c:formatCode>0%</c:formatCode>
                <c:ptCount val="2"/>
                <c:pt idx="0">
                  <c:v>0.94807070000000004</c:v>
                </c:pt>
                <c:pt idx="1">
                  <c:v>0.8504254</c:v>
                </c:pt>
              </c:numCache>
            </c:numRef>
          </c:xVal>
          <c:yVal>
            <c:numRef>
              <c:f>Sheet1!$I$2:$I$3</c:f>
              <c:numCache>
                <c:formatCode>General</c:formatCode>
                <c:ptCount val="2"/>
                <c:pt idx="0">
                  <c:v>2</c:v>
                </c:pt>
                <c:pt idx="1">
                  <c:v>1</c:v>
                </c:pt>
              </c:numCache>
            </c:numRef>
          </c:yVal>
          <c:smooth val="0"/>
          <c:extLst>
            <c:ext xmlns:c16="http://schemas.microsoft.com/office/drawing/2014/chart" uri="{C3380CC4-5D6E-409C-BE32-E72D297353CC}">
              <c16:uniqueId val="{00000009-52A4-448F-8EAD-BA6365150A74}"/>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 sourceLinked="1"/>
        <c:majorTickMark val="out"/>
        <c:minorTickMark val="none"/>
        <c:tickLblPos val="nextTo"/>
        <c:crossAx val="769326880"/>
        <c:crosses val="autoZero"/>
        <c:crossBetween val="midCat"/>
      </c:valAx>
      <c:valAx>
        <c:axId val="769326880"/>
        <c:scaling>
          <c:orientation val="minMax"/>
          <c:max val="2.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low"/>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0.1"/>
      </c:valAx>
      <c:catAx>
        <c:axId val="769157920"/>
        <c:scaling>
          <c:orientation val="maxMin"/>
        </c:scaling>
        <c:delete val="1"/>
        <c:axPos val="r"/>
        <c:numFmt formatCode="General" sourceLinked="1"/>
        <c:majorTickMark val="out"/>
        <c:minorTickMark val="none"/>
        <c:tickLblPos val="nextTo"/>
        <c:crossAx val="769146400"/>
        <c:crosses val="max"/>
        <c:auto val="1"/>
        <c:lblAlgn val="ctr"/>
        <c:lblOffset val="100"/>
        <c:noMultiLvlLbl val="0"/>
      </c:cat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0676420922901852E-2"/>
          <c:y val="0.33593667979002628"/>
          <c:w val="0.90171044375389497"/>
          <c:h val="0.64305568071363139"/>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Sheet1!$A$2:$A$2</c:f>
              <c:strCache>
                <c:ptCount val="1"/>
                <c:pt idx="0">
                  <c:v>Q59. Patient's average rating of care scored from very poor to very good</c:v>
                </c:pt>
              </c:strCache>
            </c:strRef>
          </c:cat>
          <c:val>
            <c:numRef>
              <c:f>Sheet1!$B$2:$B$2</c:f>
              <c:numCache>
                <c:formatCode>0.0</c:formatCode>
                <c:ptCount val="1"/>
                <c:pt idx="0">
                  <c:v>8.3788119999999999</c:v>
                </c:pt>
              </c:numCache>
            </c:numRef>
          </c:val>
          <c:extLst>
            <c:ext xmlns:c16="http://schemas.microsoft.com/office/drawing/2014/chart" uri="{C3380CC4-5D6E-409C-BE32-E72D297353CC}">
              <c16:uniqueId val="{00000000-9EF1-4083-B307-1CD67384359B}"/>
            </c:ext>
          </c:extLst>
        </c:ser>
        <c:ser>
          <c:idx val="1"/>
          <c:order val="1"/>
          <c:tx>
            <c:strRef>
              <c:f>Sheet1!$C$1</c:f>
              <c:strCache>
                <c:ptCount val="1"/>
                <c:pt idx="0">
                  <c:v>Category 2</c:v>
                </c:pt>
              </c:strCache>
            </c:strRef>
          </c:tx>
          <c:spPr>
            <a:solidFill>
              <a:srgbClr val="A8C7E9"/>
            </a:solidFill>
            <a:ln>
              <a:noFill/>
            </a:ln>
            <a:effectLst/>
          </c:spPr>
          <c:invertIfNegative val="0"/>
          <c:dPt>
            <c:idx val="0"/>
            <c:invertIfNegative val="0"/>
            <c:bubble3D val="0"/>
            <c:extLst>
              <c:ext xmlns:c16="http://schemas.microsoft.com/office/drawing/2014/chart" uri="{C3380CC4-5D6E-409C-BE32-E72D297353CC}">
                <c16:uniqueId val="{00000002-9EF1-4083-B307-1CD67384359B}"/>
              </c:ext>
            </c:extLst>
          </c:dPt>
          <c:dPt>
            <c:idx val="1"/>
            <c:invertIfNegative val="0"/>
            <c:bubble3D val="0"/>
            <c:extLst>
              <c:ext xmlns:c16="http://schemas.microsoft.com/office/drawing/2014/chart" uri="{C3380CC4-5D6E-409C-BE32-E72D297353CC}">
                <c16:uniqueId val="{00000004-9EF1-4083-B307-1CD67384359B}"/>
              </c:ext>
            </c:extLst>
          </c:dPt>
          <c:cat>
            <c:strRef>
              <c:f>Sheet1!$A$2:$A$2</c:f>
              <c:strCache>
                <c:ptCount val="1"/>
                <c:pt idx="0">
                  <c:v>Q59. Patient's average rating of care scored from very poor to very good</c:v>
                </c:pt>
              </c:strCache>
            </c:strRef>
          </c:cat>
          <c:val>
            <c:numRef>
              <c:f>Sheet1!$C$2:$C$2</c:f>
              <c:numCache>
                <c:formatCode>0.0</c:formatCode>
                <c:ptCount val="1"/>
                <c:pt idx="0">
                  <c:v>0.39696140000000002</c:v>
                </c:pt>
              </c:numCache>
            </c:numRef>
          </c:val>
          <c:extLst>
            <c:ext xmlns:c16="http://schemas.microsoft.com/office/drawing/2014/chart" uri="{C3380CC4-5D6E-409C-BE32-E72D297353CC}">
              <c16:uniqueId val="{00000005-9EF1-4083-B307-1CD67384359B}"/>
            </c:ext>
          </c:extLst>
        </c:ser>
        <c:ser>
          <c:idx val="2"/>
          <c:order val="2"/>
          <c:tx>
            <c:strRef>
              <c:f>Sheet1!$D$1</c:f>
              <c:strCache>
                <c:ptCount val="1"/>
                <c:pt idx="0">
                  <c:v>Category 3</c:v>
                </c:pt>
              </c:strCache>
            </c:strRef>
          </c:tx>
          <c:spPr>
            <a:solidFill>
              <a:srgbClr val="DCDDDE"/>
            </a:solidFill>
            <a:ln>
              <a:noFill/>
            </a:ln>
            <a:effectLst/>
          </c:spPr>
          <c:invertIfNegative val="0"/>
          <c:cat>
            <c:strRef>
              <c:f>Sheet1!$A$2:$A$2</c:f>
              <c:strCache>
                <c:ptCount val="1"/>
                <c:pt idx="0">
                  <c:v>Q59. Patient's average rating of care scored from very poor to very good</c:v>
                </c:pt>
              </c:strCache>
            </c:strRef>
          </c:cat>
          <c:val>
            <c:numRef>
              <c:f>Sheet1!$D$2:$D$2</c:f>
              <c:numCache>
                <c:formatCode>0.0</c:formatCode>
                <c:ptCount val="1"/>
                <c:pt idx="0">
                  <c:v>0.33506039999999998</c:v>
                </c:pt>
              </c:numCache>
            </c:numRef>
          </c:val>
          <c:extLst>
            <c:ext xmlns:c16="http://schemas.microsoft.com/office/drawing/2014/chart" uri="{C3380CC4-5D6E-409C-BE32-E72D297353CC}">
              <c16:uniqueId val="{00000006-9EF1-4083-B307-1CD67384359B}"/>
            </c:ext>
          </c:extLst>
        </c:ser>
        <c:ser>
          <c:idx val="3"/>
          <c:order val="3"/>
          <c:tx>
            <c:strRef>
              <c:f>Sheet1!$E$1</c:f>
              <c:strCache>
                <c:ptCount val="1"/>
                <c:pt idx="0">
                  <c:v>Category 4</c:v>
                </c:pt>
              </c:strCache>
            </c:strRef>
          </c:tx>
          <c:spPr>
            <a:solidFill>
              <a:srgbClr val="0A74BB"/>
            </a:solidFill>
            <a:ln>
              <a:noFill/>
            </a:ln>
            <a:effectLst/>
          </c:spPr>
          <c:invertIfNegative val="0"/>
          <c:cat>
            <c:strRef>
              <c:f>Sheet1!$A$2:$A$2</c:f>
              <c:strCache>
                <c:ptCount val="1"/>
                <c:pt idx="0">
                  <c:v>Q59. Patient's average rating of care scored from very poor to very good</c:v>
                </c:pt>
              </c:strCache>
            </c:strRef>
          </c:cat>
          <c:val>
            <c:numRef>
              <c:f>Sheet1!$E$2:$E$2</c:f>
              <c:numCache>
                <c:formatCode>0.0</c:formatCode>
                <c:ptCount val="1"/>
                <c:pt idx="0">
                  <c:v>0.19592190000000001</c:v>
                </c:pt>
              </c:numCache>
            </c:numRef>
          </c:val>
          <c:extLst>
            <c:ext xmlns:c16="http://schemas.microsoft.com/office/drawing/2014/chart" uri="{C3380CC4-5D6E-409C-BE32-E72D297353CC}">
              <c16:uniqueId val="{00000007-9EF1-4083-B307-1CD67384359B}"/>
            </c:ext>
          </c:extLst>
        </c:ser>
        <c:ser>
          <c:idx val="4"/>
          <c:order val="4"/>
          <c:tx>
            <c:strRef>
              <c:f>Sheet1!$F$1</c:f>
              <c:strCache>
                <c:ptCount val="1"/>
                <c:pt idx="0">
                  <c:v>Category 5</c:v>
                </c:pt>
              </c:strCache>
            </c:strRef>
          </c:tx>
          <c:spPr>
            <a:noFill/>
            <a:ln>
              <a:noFill/>
            </a:ln>
            <a:effectLst/>
          </c:spPr>
          <c:invertIfNegative val="0"/>
          <c:cat>
            <c:strRef>
              <c:f>Sheet1!$A$2:$A$2</c:f>
              <c:strCache>
                <c:ptCount val="1"/>
                <c:pt idx="0">
                  <c:v>Q59. Patient's average rating of care scored from very poor to very good</c:v>
                </c:pt>
              </c:strCache>
            </c:strRef>
          </c:cat>
          <c:val>
            <c:numRef>
              <c:f>Sheet1!$F$2:$F$2</c:f>
              <c:numCache>
                <c:formatCode>0.0</c:formatCode>
                <c:ptCount val="1"/>
                <c:pt idx="0">
                  <c:v>-8.3067556000000007</c:v>
                </c:pt>
              </c:numCache>
            </c:numRef>
          </c:val>
          <c:extLst>
            <c:ext xmlns:c16="http://schemas.microsoft.com/office/drawing/2014/chart" uri="{C3380CC4-5D6E-409C-BE32-E72D297353CC}">
              <c16:uniqueId val="{00000008-9EF1-4083-B307-1CD67384359B}"/>
            </c:ext>
          </c:extLst>
        </c:ser>
        <c:dLbls>
          <c:showLegendKey val="0"/>
          <c:showVal val="0"/>
          <c:showCatName val="0"/>
          <c:showSerName val="0"/>
          <c:showPercent val="0"/>
          <c:showBubbleSize val="0"/>
        </c:dLbls>
        <c:gapWidth val="6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c:f>
              <c:numCache>
                <c:formatCode>0.0</c:formatCode>
                <c:ptCount val="1"/>
                <c:pt idx="0">
                  <c:v>9.1922914999999996</c:v>
                </c:pt>
              </c:numCache>
            </c:numRef>
          </c:xVal>
          <c:yVal>
            <c:numRef>
              <c:f>Sheet1!$I$2</c:f>
              <c:numCache>
                <c:formatCode>General</c:formatCode>
                <c:ptCount val="1"/>
                <c:pt idx="0">
                  <c:v>1</c:v>
                </c:pt>
              </c:numCache>
            </c:numRef>
          </c:yVal>
          <c:smooth val="0"/>
          <c:extLst>
            <c:ext xmlns:c16="http://schemas.microsoft.com/office/drawing/2014/chart" uri="{C3380CC4-5D6E-409C-BE32-E72D297353CC}">
              <c16:uniqueId val="{00000009-9EF1-4083-B307-1CD67384359B}"/>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0" sourceLinked="1"/>
        <c:majorTickMark val="out"/>
        <c:minorTickMark val="none"/>
        <c:tickLblPos val="nextTo"/>
        <c:crossAx val="769326880"/>
        <c:crosses val="autoZero"/>
        <c:crossBetween val="midCat"/>
      </c:valAx>
      <c:valAx>
        <c:axId val="769326880"/>
        <c:scaling>
          <c:orientation val="minMax"/>
          <c:max val="1.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max val="10"/>
          <c:min val="0"/>
        </c:scaling>
        <c:delete val="0"/>
        <c:axPos val="t"/>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1"/>
      </c:valAx>
      <c:catAx>
        <c:axId val="769157920"/>
        <c:scaling>
          <c:orientation val="minMax"/>
        </c:scaling>
        <c:delete val="1"/>
        <c:axPos val="r"/>
        <c:numFmt formatCode="General" sourceLinked="1"/>
        <c:majorTickMark val="out"/>
        <c:minorTickMark val="none"/>
        <c:tickLblPos val="nextTo"/>
        <c:crossAx val="769146400"/>
        <c:crosses val="max"/>
        <c:auto val="1"/>
        <c:lblAlgn val="ctr"/>
        <c:lblOffset val="100"/>
        <c:noMultiLvlLbl val="0"/>
      </c:cat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1140395434405869E-2"/>
          <c:y val="0.23472199013297473"/>
          <c:w val="0.90171044375389497"/>
          <c:h val="0.64305568071363139"/>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Sheet1!$A$2:$A$4</c:f>
              <c:strCache>
                <c:ptCount val="3"/>
                <c:pt idx="0">
                  <c:v>Q56. The whole care team worked well together</c:v>
                </c:pt>
                <c:pt idx="1">
                  <c:v>Q57. Administration of care was very good or good</c:v>
                </c:pt>
                <c:pt idx="2">
                  <c:v>Q58. Cancer research opportunities were discussed with patient</c:v>
                </c:pt>
              </c:strCache>
            </c:strRef>
          </c:cat>
          <c:val>
            <c:numRef>
              <c:f>Sheet1!$B$2:$B$4</c:f>
              <c:numCache>
                <c:formatCode>0%</c:formatCode>
                <c:ptCount val="3"/>
                <c:pt idx="0">
                  <c:v>0.8312638</c:v>
                </c:pt>
                <c:pt idx="1">
                  <c:v>0.73459909999999995</c:v>
                </c:pt>
                <c:pt idx="2">
                  <c:v>0.25281969999999998</c:v>
                </c:pt>
              </c:numCache>
            </c:numRef>
          </c:val>
          <c:extLst>
            <c:ext xmlns:c16="http://schemas.microsoft.com/office/drawing/2014/chart" uri="{C3380CC4-5D6E-409C-BE32-E72D297353CC}">
              <c16:uniqueId val="{00000000-ED24-418E-854E-65C6BE27AA56}"/>
            </c:ext>
          </c:extLst>
        </c:ser>
        <c:ser>
          <c:idx val="1"/>
          <c:order val="1"/>
          <c:tx>
            <c:strRef>
              <c:f>Sheet1!$C$1</c:f>
              <c:strCache>
                <c:ptCount val="1"/>
                <c:pt idx="0">
                  <c:v>Category 2</c:v>
                </c:pt>
              </c:strCache>
            </c:strRef>
          </c:tx>
          <c:spPr>
            <a:solidFill>
              <a:srgbClr val="A8C7E9"/>
            </a:solidFill>
            <a:ln>
              <a:noFill/>
            </a:ln>
            <a:effectLst/>
          </c:spPr>
          <c:invertIfNegative val="0"/>
          <c:dPt>
            <c:idx val="0"/>
            <c:invertIfNegative val="0"/>
            <c:bubble3D val="0"/>
            <c:extLst>
              <c:ext xmlns:c16="http://schemas.microsoft.com/office/drawing/2014/chart" uri="{C3380CC4-5D6E-409C-BE32-E72D297353CC}">
                <c16:uniqueId val="{00000002-ED24-418E-854E-65C6BE27AA56}"/>
              </c:ext>
            </c:extLst>
          </c:dPt>
          <c:dPt>
            <c:idx val="1"/>
            <c:invertIfNegative val="0"/>
            <c:bubble3D val="0"/>
            <c:extLst>
              <c:ext xmlns:c16="http://schemas.microsoft.com/office/drawing/2014/chart" uri="{C3380CC4-5D6E-409C-BE32-E72D297353CC}">
                <c16:uniqueId val="{00000004-ED24-418E-854E-65C6BE27AA56}"/>
              </c:ext>
            </c:extLst>
          </c:dPt>
          <c:cat>
            <c:strRef>
              <c:f>Sheet1!$A$2:$A$4</c:f>
              <c:strCache>
                <c:ptCount val="3"/>
                <c:pt idx="0">
                  <c:v>Q56. The whole care team worked well together</c:v>
                </c:pt>
                <c:pt idx="1">
                  <c:v>Q57. Administration of care was very good or good</c:v>
                </c:pt>
                <c:pt idx="2">
                  <c:v>Q58. Cancer research opportunities were discussed with patient</c:v>
                </c:pt>
              </c:strCache>
            </c:strRef>
          </c:cat>
          <c:val>
            <c:numRef>
              <c:f>Sheet1!$C$2:$C$4</c:f>
              <c:numCache>
                <c:formatCode>0%</c:formatCode>
                <c:ptCount val="3"/>
                <c:pt idx="0">
                  <c:v>4.9642100000000002E-2</c:v>
                </c:pt>
                <c:pt idx="1">
                  <c:v>0.1065518</c:v>
                </c:pt>
                <c:pt idx="2">
                  <c:v>0.114819</c:v>
                </c:pt>
              </c:numCache>
            </c:numRef>
          </c:val>
          <c:extLst>
            <c:ext xmlns:c16="http://schemas.microsoft.com/office/drawing/2014/chart" uri="{C3380CC4-5D6E-409C-BE32-E72D297353CC}">
              <c16:uniqueId val="{00000005-ED24-418E-854E-65C6BE27AA56}"/>
            </c:ext>
          </c:extLst>
        </c:ser>
        <c:ser>
          <c:idx val="2"/>
          <c:order val="2"/>
          <c:tx>
            <c:strRef>
              <c:f>Sheet1!$D$1</c:f>
              <c:strCache>
                <c:ptCount val="1"/>
                <c:pt idx="0">
                  <c:v>Category 3</c:v>
                </c:pt>
              </c:strCache>
            </c:strRef>
          </c:tx>
          <c:spPr>
            <a:solidFill>
              <a:srgbClr val="DCDDDE"/>
            </a:solidFill>
            <a:ln>
              <a:noFill/>
            </a:ln>
            <a:effectLst/>
          </c:spPr>
          <c:invertIfNegative val="0"/>
          <c:cat>
            <c:strRef>
              <c:f>Sheet1!$A$2:$A$4</c:f>
              <c:strCache>
                <c:ptCount val="3"/>
                <c:pt idx="0">
                  <c:v>Q56. The whole care team worked well together</c:v>
                </c:pt>
                <c:pt idx="1">
                  <c:v>Q57. Administration of care was very good or good</c:v>
                </c:pt>
                <c:pt idx="2">
                  <c:v>Q58. Cancer research opportunities were discussed with patient</c:v>
                </c:pt>
              </c:strCache>
            </c:strRef>
          </c:cat>
          <c:val>
            <c:numRef>
              <c:f>Sheet1!$D$2:$D$4</c:f>
              <c:numCache>
                <c:formatCode>0%</c:formatCode>
                <c:ptCount val="3"/>
                <c:pt idx="0">
                  <c:v>4.6124199999999997E-2</c:v>
                </c:pt>
                <c:pt idx="1">
                  <c:v>7.0141800000000004E-2</c:v>
                </c:pt>
                <c:pt idx="2">
                  <c:v>0.18071609999999999</c:v>
                </c:pt>
              </c:numCache>
            </c:numRef>
          </c:val>
          <c:extLst>
            <c:ext xmlns:c16="http://schemas.microsoft.com/office/drawing/2014/chart" uri="{C3380CC4-5D6E-409C-BE32-E72D297353CC}">
              <c16:uniqueId val="{00000006-ED24-418E-854E-65C6BE27AA56}"/>
            </c:ext>
          </c:extLst>
        </c:ser>
        <c:ser>
          <c:idx val="3"/>
          <c:order val="3"/>
          <c:tx>
            <c:strRef>
              <c:f>Sheet1!$E$1</c:f>
              <c:strCache>
                <c:ptCount val="1"/>
                <c:pt idx="0">
                  <c:v>Category 4</c:v>
                </c:pt>
              </c:strCache>
            </c:strRef>
          </c:tx>
          <c:spPr>
            <a:solidFill>
              <a:srgbClr val="0A74BB"/>
            </a:solidFill>
            <a:ln>
              <a:noFill/>
            </a:ln>
            <a:effectLst/>
          </c:spPr>
          <c:invertIfNegative val="0"/>
          <c:cat>
            <c:strRef>
              <c:f>Sheet1!$A$2:$A$4</c:f>
              <c:strCache>
                <c:ptCount val="3"/>
                <c:pt idx="0">
                  <c:v>Q56. The whole care team worked well together</c:v>
                </c:pt>
                <c:pt idx="1">
                  <c:v>Q57. Administration of care was very good or good</c:v>
                </c:pt>
                <c:pt idx="2">
                  <c:v>Q58. Cancer research opportunities were discussed with patient</c:v>
                </c:pt>
              </c:strCache>
            </c:strRef>
          </c:cat>
          <c:val>
            <c:numRef>
              <c:f>Sheet1!$E$2:$E$4</c:f>
              <c:numCache>
                <c:formatCode>0%</c:formatCode>
                <c:ptCount val="3"/>
                <c:pt idx="0">
                  <c:v>4.2749200000000001E-2</c:v>
                </c:pt>
                <c:pt idx="1">
                  <c:v>6.7874299999999999E-2</c:v>
                </c:pt>
                <c:pt idx="2">
                  <c:v>0.22771939999999999</c:v>
                </c:pt>
              </c:numCache>
            </c:numRef>
          </c:val>
          <c:extLst>
            <c:ext xmlns:c16="http://schemas.microsoft.com/office/drawing/2014/chart" uri="{C3380CC4-5D6E-409C-BE32-E72D297353CC}">
              <c16:uniqueId val="{00000007-ED24-418E-854E-65C6BE27AA56}"/>
            </c:ext>
          </c:extLst>
        </c:ser>
        <c:ser>
          <c:idx val="4"/>
          <c:order val="4"/>
          <c:tx>
            <c:strRef>
              <c:f>Sheet1!$F$1</c:f>
              <c:strCache>
                <c:ptCount val="1"/>
                <c:pt idx="0">
                  <c:v>Category 5</c:v>
                </c:pt>
              </c:strCache>
            </c:strRef>
          </c:tx>
          <c:spPr>
            <a:noFill/>
            <a:ln>
              <a:noFill/>
            </a:ln>
            <a:effectLst/>
          </c:spPr>
          <c:invertIfNegative val="0"/>
          <c:cat>
            <c:strRef>
              <c:f>Sheet1!$A$2:$A$4</c:f>
              <c:strCache>
                <c:ptCount val="3"/>
                <c:pt idx="0">
                  <c:v>Q56. The whole care team worked well together</c:v>
                </c:pt>
                <c:pt idx="1">
                  <c:v>Q57. Administration of care was very good or good</c:v>
                </c:pt>
                <c:pt idx="2">
                  <c:v>Q58. Cancer research opportunities were discussed with patient</c:v>
                </c:pt>
              </c:strCache>
            </c:strRef>
          </c:cat>
          <c:val>
            <c:numRef>
              <c:f>Sheet1!$F$2:$F$4</c:f>
              <c:numCache>
                <c:formatCode>0%</c:formatCode>
                <c:ptCount val="3"/>
                <c:pt idx="0">
                  <c:v>3.02207E-2</c:v>
                </c:pt>
                <c:pt idx="1">
                  <c:v>2.0833000000000001E-2</c:v>
                </c:pt>
                <c:pt idx="2">
                  <c:v>0.22392580000000001</c:v>
                </c:pt>
              </c:numCache>
            </c:numRef>
          </c:val>
          <c:extLst>
            <c:ext xmlns:c16="http://schemas.microsoft.com/office/drawing/2014/chart" uri="{C3380CC4-5D6E-409C-BE32-E72D297353CC}">
              <c16:uniqueId val="{00000008-ED24-418E-854E-65C6BE27AA56}"/>
            </c:ext>
          </c:extLst>
        </c:ser>
        <c:dLbls>
          <c:showLegendKey val="0"/>
          <c:showVal val="0"/>
          <c:showCatName val="0"/>
          <c:showSerName val="0"/>
          <c:showPercent val="0"/>
          <c:showBubbleSize val="0"/>
        </c:dLbls>
        <c:gapWidth val="8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Sheet1!$H$2:$H$4</c:f>
              <c:numCache>
                <c:formatCode>0%</c:formatCode>
                <c:ptCount val="3"/>
                <c:pt idx="0">
                  <c:v>0.91402760000000005</c:v>
                </c:pt>
                <c:pt idx="1">
                  <c:v>0.89699759999999995</c:v>
                </c:pt>
                <c:pt idx="2">
                  <c:v>0.54391599999999996</c:v>
                </c:pt>
              </c:numCache>
            </c:numRef>
          </c:xVal>
          <c:yVal>
            <c:numRef>
              <c:f>Sheet1!$I$2:$I$4</c:f>
              <c:numCache>
                <c:formatCode>General</c:formatCode>
                <c:ptCount val="3"/>
                <c:pt idx="0">
                  <c:v>3</c:v>
                </c:pt>
                <c:pt idx="1">
                  <c:v>2</c:v>
                </c:pt>
                <c:pt idx="2">
                  <c:v>1</c:v>
                </c:pt>
              </c:numCache>
            </c:numRef>
          </c:yVal>
          <c:smooth val="0"/>
          <c:extLst>
            <c:ext xmlns:c16="http://schemas.microsoft.com/office/drawing/2014/chart" uri="{C3380CC4-5D6E-409C-BE32-E72D297353CC}">
              <c16:uniqueId val="{00000009-ED24-418E-854E-65C6BE27AA56}"/>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 sourceLinked="1"/>
        <c:majorTickMark val="out"/>
        <c:minorTickMark val="none"/>
        <c:tickLblPos val="nextTo"/>
        <c:crossAx val="769326880"/>
        <c:crosses val="autoZero"/>
        <c:crossBetween val="midCat"/>
      </c:valAx>
      <c:valAx>
        <c:axId val="769326880"/>
        <c:scaling>
          <c:orientation val="minMax"/>
          <c:max val="3.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low"/>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0.1"/>
      </c:valAx>
      <c:catAx>
        <c:axId val="769157920"/>
        <c:scaling>
          <c:orientation val="maxMin"/>
        </c:scaling>
        <c:delete val="1"/>
        <c:axPos val="r"/>
        <c:numFmt formatCode="General" sourceLinked="1"/>
        <c:majorTickMark val="out"/>
        <c:minorTickMark val="none"/>
        <c:tickLblPos val="nextTo"/>
        <c:crossAx val="769146400"/>
        <c:crosses val="max"/>
        <c:auto val="1"/>
        <c:lblAlgn val="ctr"/>
        <c:lblOffset val="100"/>
        <c:noMultiLvlLbl val="0"/>
      </c:cat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1140395434405869E-2"/>
          <c:y val="0.23472199013297473"/>
          <c:w val="0.90171044375389497"/>
          <c:h val="0.64305568071363139"/>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Sheet1!$A$2:$A$4</c:f>
              <c:strCache>
                <c:ptCount val="3"/>
                <c:pt idx="0">
                  <c:v>Q53. After treatment, the patient definitely could get enough emotional support at home from community or voluntary services</c:v>
                </c:pt>
                <c:pt idx="1">
                  <c:v>Q54. The right amount of information and support was offered to the patient between final treatment and the follow up appointment</c:v>
                </c:pt>
                <c:pt idx="2">
                  <c:v>Q55. Patient was given enough information about the possibility and signs of cancer coming back or spreading</c:v>
                </c:pt>
              </c:strCache>
            </c:strRef>
          </c:cat>
          <c:val>
            <c:numRef>
              <c:f>Sheet1!$B$2:$B$4</c:f>
              <c:numCache>
                <c:formatCode>0%</c:formatCode>
                <c:ptCount val="3"/>
                <c:pt idx="0">
                  <c:v>0.17424010000000001</c:v>
                </c:pt>
                <c:pt idx="1">
                  <c:v>0.58964019999999995</c:v>
                </c:pt>
                <c:pt idx="2">
                  <c:v>0.48557080000000002</c:v>
                </c:pt>
              </c:numCache>
            </c:numRef>
          </c:val>
          <c:extLst>
            <c:ext xmlns:c16="http://schemas.microsoft.com/office/drawing/2014/chart" uri="{C3380CC4-5D6E-409C-BE32-E72D297353CC}">
              <c16:uniqueId val="{00000000-E2C7-415F-A48A-ABAE46370549}"/>
            </c:ext>
          </c:extLst>
        </c:ser>
        <c:ser>
          <c:idx val="1"/>
          <c:order val="1"/>
          <c:tx>
            <c:strRef>
              <c:f>Sheet1!$C$1</c:f>
              <c:strCache>
                <c:ptCount val="1"/>
                <c:pt idx="0">
                  <c:v>Category 2</c:v>
                </c:pt>
              </c:strCache>
            </c:strRef>
          </c:tx>
          <c:spPr>
            <a:solidFill>
              <a:srgbClr val="A8C7E9"/>
            </a:solidFill>
            <a:ln>
              <a:noFill/>
            </a:ln>
            <a:effectLst/>
          </c:spPr>
          <c:invertIfNegative val="0"/>
          <c:dPt>
            <c:idx val="0"/>
            <c:invertIfNegative val="0"/>
            <c:bubble3D val="0"/>
            <c:extLst>
              <c:ext xmlns:c16="http://schemas.microsoft.com/office/drawing/2014/chart" uri="{C3380CC4-5D6E-409C-BE32-E72D297353CC}">
                <c16:uniqueId val="{00000002-E2C7-415F-A48A-ABAE46370549}"/>
              </c:ext>
            </c:extLst>
          </c:dPt>
          <c:dPt>
            <c:idx val="1"/>
            <c:invertIfNegative val="0"/>
            <c:bubble3D val="0"/>
            <c:extLst>
              <c:ext xmlns:c16="http://schemas.microsoft.com/office/drawing/2014/chart" uri="{C3380CC4-5D6E-409C-BE32-E72D297353CC}">
                <c16:uniqueId val="{00000004-E2C7-415F-A48A-ABAE46370549}"/>
              </c:ext>
            </c:extLst>
          </c:dPt>
          <c:cat>
            <c:strRef>
              <c:f>Sheet1!$A$2:$A$4</c:f>
              <c:strCache>
                <c:ptCount val="3"/>
                <c:pt idx="0">
                  <c:v>Q53. After treatment, the patient definitely could get enough emotional support at home from community or voluntary services</c:v>
                </c:pt>
                <c:pt idx="1">
                  <c:v>Q54. The right amount of information and support was offered to the patient between final treatment and the follow up appointment</c:v>
                </c:pt>
                <c:pt idx="2">
                  <c:v>Q55. Patient was given enough information about the possibility and signs of cancer coming back or spreading</c:v>
                </c:pt>
              </c:strCache>
            </c:strRef>
          </c:cat>
          <c:val>
            <c:numRef>
              <c:f>Sheet1!$C$2:$C$4</c:f>
              <c:numCache>
                <c:formatCode>0%</c:formatCode>
                <c:ptCount val="3"/>
                <c:pt idx="0">
                  <c:v>9.4088099999999994E-2</c:v>
                </c:pt>
                <c:pt idx="1">
                  <c:v>0.1712022</c:v>
                </c:pt>
                <c:pt idx="2">
                  <c:v>0.114429</c:v>
                </c:pt>
              </c:numCache>
            </c:numRef>
          </c:val>
          <c:extLst>
            <c:ext xmlns:c16="http://schemas.microsoft.com/office/drawing/2014/chart" uri="{C3380CC4-5D6E-409C-BE32-E72D297353CC}">
              <c16:uniqueId val="{00000005-E2C7-415F-A48A-ABAE46370549}"/>
            </c:ext>
          </c:extLst>
        </c:ser>
        <c:ser>
          <c:idx val="2"/>
          <c:order val="2"/>
          <c:tx>
            <c:strRef>
              <c:f>Sheet1!$D$1</c:f>
              <c:strCache>
                <c:ptCount val="1"/>
                <c:pt idx="0">
                  <c:v>Category 3</c:v>
                </c:pt>
              </c:strCache>
            </c:strRef>
          </c:tx>
          <c:spPr>
            <a:solidFill>
              <a:srgbClr val="DCDDDE"/>
            </a:solidFill>
            <a:ln>
              <a:noFill/>
            </a:ln>
            <a:effectLst/>
          </c:spPr>
          <c:invertIfNegative val="0"/>
          <c:cat>
            <c:strRef>
              <c:f>Sheet1!$A$2:$A$4</c:f>
              <c:strCache>
                <c:ptCount val="3"/>
                <c:pt idx="0">
                  <c:v>Q53. After treatment, the patient definitely could get enough emotional support at home from community or voluntary services</c:v>
                </c:pt>
                <c:pt idx="1">
                  <c:v>Q54. The right amount of information and support was offered to the patient between final treatment and the follow up appointment</c:v>
                </c:pt>
                <c:pt idx="2">
                  <c:v>Q55. Patient was given enough information about the possibility and signs of cancer coming back or spreading</c:v>
                </c:pt>
              </c:strCache>
            </c:strRef>
          </c:cat>
          <c:val>
            <c:numRef>
              <c:f>Sheet1!$D$2:$D$4</c:f>
              <c:numCache>
                <c:formatCode>0%</c:formatCode>
                <c:ptCount val="3"/>
                <c:pt idx="0">
                  <c:v>0.1339011</c:v>
                </c:pt>
                <c:pt idx="1">
                  <c:v>8.9880600000000005E-2</c:v>
                </c:pt>
                <c:pt idx="2">
                  <c:v>9.7416500000000003E-2</c:v>
                </c:pt>
              </c:numCache>
            </c:numRef>
          </c:val>
          <c:extLst>
            <c:ext xmlns:c16="http://schemas.microsoft.com/office/drawing/2014/chart" uri="{C3380CC4-5D6E-409C-BE32-E72D297353CC}">
              <c16:uniqueId val="{00000006-E2C7-415F-A48A-ABAE46370549}"/>
            </c:ext>
          </c:extLst>
        </c:ser>
        <c:ser>
          <c:idx val="3"/>
          <c:order val="3"/>
          <c:tx>
            <c:strRef>
              <c:f>Sheet1!$E$1</c:f>
              <c:strCache>
                <c:ptCount val="1"/>
                <c:pt idx="0">
                  <c:v>Category 4</c:v>
                </c:pt>
              </c:strCache>
            </c:strRef>
          </c:tx>
          <c:spPr>
            <a:solidFill>
              <a:srgbClr val="0A74BB"/>
            </a:solidFill>
            <a:ln>
              <a:noFill/>
            </a:ln>
            <a:effectLst/>
          </c:spPr>
          <c:invertIfNegative val="0"/>
          <c:cat>
            <c:strRef>
              <c:f>Sheet1!$A$2:$A$4</c:f>
              <c:strCache>
                <c:ptCount val="3"/>
                <c:pt idx="0">
                  <c:v>Q53. After treatment, the patient definitely could get enough emotional support at home from community or voluntary services</c:v>
                </c:pt>
                <c:pt idx="1">
                  <c:v>Q54. The right amount of information and support was offered to the patient between final treatment and the follow up appointment</c:v>
                </c:pt>
                <c:pt idx="2">
                  <c:v>Q55. Patient was given enough information about the possibility and signs of cancer coming back or spreading</c:v>
                </c:pt>
              </c:strCache>
            </c:strRef>
          </c:cat>
          <c:val>
            <c:numRef>
              <c:f>Sheet1!$E$2:$E$4</c:f>
              <c:numCache>
                <c:formatCode>0%</c:formatCode>
                <c:ptCount val="3"/>
                <c:pt idx="0">
                  <c:v>0.1024369</c:v>
                </c:pt>
                <c:pt idx="1">
                  <c:v>6.7691100000000004E-2</c:v>
                </c:pt>
                <c:pt idx="2">
                  <c:v>9.8649700000000007E-2</c:v>
                </c:pt>
              </c:numCache>
            </c:numRef>
          </c:val>
          <c:extLst>
            <c:ext xmlns:c16="http://schemas.microsoft.com/office/drawing/2014/chart" uri="{C3380CC4-5D6E-409C-BE32-E72D297353CC}">
              <c16:uniqueId val="{00000007-E2C7-415F-A48A-ABAE46370549}"/>
            </c:ext>
          </c:extLst>
        </c:ser>
        <c:ser>
          <c:idx val="4"/>
          <c:order val="4"/>
          <c:tx>
            <c:strRef>
              <c:f>Sheet1!$F$1</c:f>
              <c:strCache>
                <c:ptCount val="1"/>
                <c:pt idx="0">
                  <c:v>Category 5</c:v>
                </c:pt>
              </c:strCache>
            </c:strRef>
          </c:tx>
          <c:spPr>
            <a:noFill/>
            <a:ln>
              <a:noFill/>
            </a:ln>
            <a:effectLst/>
          </c:spPr>
          <c:invertIfNegative val="0"/>
          <c:cat>
            <c:strRef>
              <c:f>Sheet1!$A$2:$A$4</c:f>
              <c:strCache>
                <c:ptCount val="3"/>
                <c:pt idx="0">
                  <c:v>Q53. After treatment, the patient definitely could get enough emotional support at home from community or voluntary services</c:v>
                </c:pt>
                <c:pt idx="1">
                  <c:v>Q54. The right amount of information and support was offered to the patient between final treatment and the follow up appointment</c:v>
                </c:pt>
                <c:pt idx="2">
                  <c:v>Q55. Patient was given enough information about the possibility and signs of cancer coming back or spreading</c:v>
                </c:pt>
              </c:strCache>
            </c:strRef>
          </c:cat>
          <c:val>
            <c:numRef>
              <c:f>Sheet1!$F$2:$F$4</c:f>
              <c:numCache>
                <c:formatCode>0%</c:formatCode>
                <c:ptCount val="3"/>
                <c:pt idx="0">
                  <c:v>0.49533379999999999</c:v>
                </c:pt>
                <c:pt idx="1">
                  <c:v>8.1586000000000006E-2</c:v>
                </c:pt>
                <c:pt idx="2">
                  <c:v>0.203934</c:v>
                </c:pt>
              </c:numCache>
            </c:numRef>
          </c:val>
          <c:extLst>
            <c:ext xmlns:c16="http://schemas.microsoft.com/office/drawing/2014/chart" uri="{C3380CC4-5D6E-409C-BE32-E72D297353CC}">
              <c16:uniqueId val="{00000008-E2C7-415F-A48A-ABAE46370549}"/>
            </c:ext>
          </c:extLst>
        </c:ser>
        <c:dLbls>
          <c:showLegendKey val="0"/>
          <c:showVal val="0"/>
          <c:showCatName val="0"/>
          <c:showSerName val="0"/>
          <c:showPercent val="0"/>
          <c:showBubbleSize val="0"/>
        </c:dLbls>
        <c:gapWidth val="8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Sheet1!$H$2:$H$4</c:f>
              <c:numCache>
                <c:formatCode>0%</c:formatCode>
                <c:ptCount val="3"/>
                <c:pt idx="0">
                  <c:v>0.39710010000000001</c:v>
                </c:pt>
                <c:pt idx="1">
                  <c:v>0.83694449999999998</c:v>
                </c:pt>
                <c:pt idx="2">
                  <c:v>0.68821529999999997</c:v>
                </c:pt>
              </c:numCache>
            </c:numRef>
          </c:xVal>
          <c:yVal>
            <c:numRef>
              <c:f>Sheet1!$I$2:$I$4</c:f>
              <c:numCache>
                <c:formatCode>General</c:formatCode>
                <c:ptCount val="3"/>
                <c:pt idx="0">
                  <c:v>3</c:v>
                </c:pt>
                <c:pt idx="1">
                  <c:v>2</c:v>
                </c:pt>
                <c:pt idx="2">
                  <c:v>1</c:v>
                </c:pt>
              </c:numCache>
            </c:numRef>
          </c:yVal>
          <c:smooth val="0"/>
          <c:extLst>
            <c:ext xmlns:c16="http://schemas.microsoft.com/office/drawing/2014/chart" uri="{C3380CC4-5D6E-409C-BE32-E72D297353CC}">
              <c16:uniqueId val="{00000009-E2C7-415F-A48A-ABAE46370549}"/>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 sourceLinked="1"/>
        <c:majorTickMark val="out"/>
        <c:minorTickMark val="none"/>
        <c:tickLblPos val="nextTo"/>
        <c:crossAx val="769326880"/>
        <c:crosses val="autoZero"/>
        <c:crossBetween val="midCat"/>
      </c:valAx>
      <c:valAx>
        <c:axId val="769326880"/>
        <c:scaling>
          <c:orientation val="minMax"/>
          <c:max val="3.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low"/>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0.1"/>
      </c:valAx>
      <c:catAx>
        <c:axId val="769157920"/>
        <c:scaling>
          <c:orientation val="maxMin"/>
        </c:scaling>
        <c:delete val="1"/>
        <c:axPos val="r"/>
        <c:numFmt formatCode="General" sourceLinked="1"/>
        <c:majorTickMark val="out"/>
        <c:minorTickMark val="none"/>
        <c:tickLblPos val="nextTo"/>
        <c:crossAx val="769146400"/>
        <c:crosses val="max"/>
        <c:auto val="1"/>
        <c:lblAlgn val="ctr"/>
        <c:lblOffset val="100"/>
        <c:noMultiLvlLbl val="0"/>
      </c:cat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1140395434405869E-2"/>
          <c:y val="0.23472199013297473"/>
          <c:w val="0.90171044375389497"/>
          <c:h val="0.64305568071363139"/>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Sheet1!$A$2:$A$3</c:f>
              <c:strCache>
                <c:ptCount val="2"/>
                <c:pt idx="0">
                  <c:v>Q51. Patient definitely received the right amount of support from their GP practice during treatment</c:v>
                </c:pt>
                <c:pt idx="1">
                  <c:v>Q52. Patient has had a review of cancer care by GP practice</c:v>
                </c:pt>
              </c:strCache>
            </c:strRef>
          </c:cat>
          <c:val>
            <c:numRef>
              <c:f>Sheet1!$B$2:$B$3</c:f>
              <c:numCache>
                <c:formatCode>0%</c:formatCode>
                <c:ptCount val="2"/>
                <c:pt idx="0">
                  <c:v>0.2692232</c:v>
                </c:pt>
                <c:pt idx="1">
                  <c:v>0.1166206</c:v>
                </c:pt>
              </c:numCache>
            </c:numRef>
          </c:val>
          <c:extLst>
            <c:ext xmlns:c16="http://schemas.microsoft.com/office/drawing/2014/chart" uri="{C3380CC4-5D6E-409C-BE32-E72D297353CC}">
              <c16:uniqueId val="{00000000-614F-41A2-8E0D-2394E33DEADD}"/>
            </c:ext>
          </c:extLst>
        </c:ser>
        <c:ser>
          <c:idx val="1"/>
          <c:order val="1"/>
          <c:tx>
            <c:strRef>
              <c:f>Sheet1!$C$1</c:f>
              <c:strCache>
                <c:ptCount val="1"/>
                <c:pt idx="0">
                  <c:v>Category 2</c:v>
                </c:pt>
              </c:strCache>
            </c:strRef>
          </c:tx>
          <c:spPr>
            <a:solidFill>
              <a:schemeClr val="tx2">
                <a:lumMod val="40000"/>
                <a:lumOff val="60000"/>
              </a:schemeClr>
            </a:solidFill>
            <a:ln>
              <a:noFill/>
            </a:ln>
            <a:effectLst/>
          </c:spPr>
          <c:invertIfNegative val="0"/>
          <c:dPt>
            <c:idx val="0"/>
            <c:invertIfNegative val="0"/>
            <c:bubble3D val="0"/>
            <c:spPr>
              <a:solidFill>
                <a:srgbClr val="A8C7E9"/>
              </a:solidFill>
              <a:ln>
                <a:noFill/>
              </a:ln>
              <a:effectLst/>
            </c:spPr>
            <c:extLst>
              <c:ext xmlns:c16="http://schemas.microsoft.com/office/drawing/2014/chart" uri="{C3380CC4-5D6E-409C-BE32-E72D297353CC}">
                <c16:uniqueId val="{00000002-614F-41A2-8E0D-2394E33DEADD}"/>
              </c:ext>
            </c:extLst>
          </c:dPt>
          <c:dPt>
            <c:idx val="1"/>
            <c:invertIfNegative val="0"/>
            <c:bubble3D val="0"/>
            <c:spPr>
              <a:solidFill>
                <a:srgbClr val="A8C7E9"/>
              </a:solidFill>
              <a:ln>
                <a:noFill/>
              </a:ln>
              <a:effectLst/>
            </c:spPr>
            <c:extLst>
              <c:ext xmlns:c16="http://schemas.microsoft.com/office/drawing/2014/chart" uri="{C3380CC4-5D6E-409C-BE32-E72D297353CC}">
                <c16:uniqueId val="{00000004-614F-41A2-8E0D-2394E33DEADD}"/>
              </c:ext>
            </c:extLst>
          </c:dPt>
          <c:cat>
            <c:strRef>
              <c:f>Sheet1!$A$2:$A$3</c:f>
              <c:strCache>
                <c:ptCount val="2"/>
                <c:pt idx="0">
                  <c:v>Q51. Patient definitely received the right amount of support from their GP practice during treatment</c:v>
                </c:pt>
                <c:pt idx="1">
                  <c:v>Q52. Patient has had a review of cancer care by GP practice</c:v>
                </c:pt>
              </c:strCache>
            </c:strRef>
          </c:cat>
          <c:val>
            <c:numRef>
              <c:f>Sheet1!$C$2:$C$3</c:f>
              <c:numCache>
                <c:formatCode>0%</c:formatCode>
                <c:ptCount val="2"/>
                <c:pt idx="0">
                  <c:v>0.1564883</c:v>
                </c:pt>
                <c:pt idx="1">
                  <c:v>8.3533499999999997E-2</c:v>
                </c:pt>
              </c:numCache>
            </c:numRef>
          </c:val>
          <c:extLst>
            <c:ext xmlns:c16="http://schemas.microsoft.com/office/drawing/2014/chart" uri="{C3380CC4-5D6E-409C-BE32-E72D297353CC}">
              <c16:uniqueId val="{00000005-614F-41A2-8E0D-2394E33DEADD}"/>
            </c:ext>
          </c:extLst>
        </c:ser>
        <c:ser>
          <c:idx val="2"/>
          <c:order val="2"/>
          <c:tx>
            <c:strRef>
              <c:f>Sheet1!$D$1</c:f>
              <c:strCache>
                <c:ptCount val="1"/>
                <c:pt idx="0">
                  <c:v>Category 3</c:v>
                </c:pt>
              </c:strCache>
            </c:strRef>
          </c:tx>
          <c:spPr>
            <a:solidFill>
              <a:srgbClr val="DCDDDE"/>
            </a:solidFill>
            <a:ln>
              <a:noFill/>
            </a:ln>
            <a:effectLst/>
          </c:spPr>
          <c:invertIfNegative val="0"/>
          <c:cat>
            <c:strRef>
              <c:f>Sheet1!$A$2:$A$3</c:f>
              <c:strCache>
                <c:ptCount val="2"/>
                <c:pt idx="0">
                  <c:v>Q51. Patient definitely received the right amount of support from their GP practice during treatment</c:v>
                </c:pt>
                <c:pt idx="1">
                  <c:v>Q52. Patient has had a review of cancer care by GP practice</c:v>
                </c:pt>
              </c:strCache>
            </c:strRef>
          </c:cat>
          <c:val>
            <c:numRef>
              <c:f>Sheet1!$D$2:$D$3</c:f>
              <c:numCache>
                <c:formatCode>0%</c:formatCode>
                <c:ptCount val="2"/>
                <c:pt idx="0">
                  <c:v>0.1019573</c:v>
                </c:pt>
                <c:pt idx="1">
                  <c:v>6.8807900000000005E-2</c:v>
                </c:pt>
              </c:numCache>
            </c:numRef>
          </c:val>
          <c:extLst>
            <c:ext xmlns:c16="http://schemas.microsoft.com/office/drawing/2014/chart" uri="{C3380CC4-5D6E-409C-BE32-E72D297353CC}">
              <c16:uniqueId val="{00000006-614F-41A2-8E0D-2394E33DEADD}"/>
            </c:ext>
          </c:extLst>
        </c:ser>
        <c:ser>
          <c:idx val="3"/>
          <c:order val="3"/>
          <c:tx>
            <c:strRef>
              <c:f>Sheet1!$E$1</c:f>
              <c:strCache>
                <c:ptCount val="1"/>
                <c:pt idx="0">
                  <c:v>Category 4</c:v>
                </c:pt>
              </c:strCache>
            </c:strRef>
          </c:tx>
          <c:spPr>
            <a:solidFill>
              <a:srgbClr val="0A74BB"/>
            </a:solidFill>
            <a:ln>
              <a:noFill/>
            </a:ln>
            <a:effectLst/>
          </c:spPr>
          <c:invertIfNegative val="0"/>
          <c:cat>
            <c:strRef>
              <c:f>Sheet1!$A$2:$A$3</c:f>
              <c:strCache>
                <c:ptCount val="2"/>
                <c:pt idx="0">
                  <c:v>Q51. Patient definitely received the right amount of support from their GP practice during treatment</c:v>
                </c:pt>
                <c:pt idx="1">
                  <c:v>Q52. Patient has had a review of cancer care by GP practice</c:v>
                </c:pt>
              </c:strCache>
            </c:strRef>
          </c:cat>
          <c:val>
            <c:numRef>
              <c:f>Sheet1!$E$2:$E$3</c:f>
              <c:numCache>
                <c:formatCode>0%</c:formatCode>
                <c:ptCount val="2"/>
                <c:pt idx="0">
                  <c:v>6.9070500000000007E-2</c:v>
                </c:pt>
                <c:pt idx="1">
                  <c:v>0.1511595</c:v>
                </c:pt>
              </c:numCache>
            </c:numRef>
          </c:val>
          <c:extLst>
            <c:ext xmlns:c16="http://schemas.microsoft.com/office/drawing/2014/chart" uri="{C3380CC4-5D6E-409C-BE32-E72D297353CC}">
              <c16:uniqueId val="{00000007-614F-41A2-8E0D-2394E33DEADD}"/>
            </c:ext>
          </c:extLst>
        </c:ser>
        <c:ser>
          <c:idx val="4"/>
          <c:order val="4"/>
          <c:tx>
            <c:strRef>
              <c:f>Sheet1!$F$1</c:f>
              <c:strCache>
                <c:ptCount val="1"/>
                <c:pt idx="0">
                  <c:v>Category 5</c:v>
                </c:pt>
              </c:strCache>
            </c:strRef>
          </c:tx>
          <c:spPr>
            <a:noFill/>
            <a:ln>
              <a:noFill/>
            </a:ln>
            <a:effectLst/>
          </c:spPr>
          <c:invertIfNegative val="0"/>
          <c:cat>
            <c:strRef>
              <c:f>Sheet1!$A$2:$A$3</c:f>
              <c:strCache>
                <c:ptCount val="2"/>
                <c:pt idx="0">
                  <c:v>Q51. Patient definitely received the right amount of support from their GP practice during treatment</c:v>
                </c:pt>
                <c:pt idx="1">
                  <c:v>Q52. Patient has had a review of cancer care by GP practice</c:v>
                </c:pt>
              </c:strCache>
            </c:strRef>
          </c:cat>
          <c:val>
            <c:numRef>
              <c:f>Sheet1!$F$2:$F$3</c:f>
              <c:numCache>
                <c:formatCode>0%</c:formatCode>
                <c:ptCount val="2"/>
                <c:pt idx="0">
                  <c:v>0.40326070000000003</c:v>
                </c:pt>
                <c:pt idx="1">
                  <c:v>0.57987829999999996</c:v>
                </c:pt>
              </c:numCache>
            </c:numRef>
          </c:val>
          <c:extLst>
            <c:ext xmlns:c16="http://schemas.microsoft.com/office/drawing/2014/chart" uri="{C3380CC4-5D6E-409C-BE32-E72D297353CC}">
              <c16:uniqueId val="{00000008-614F-41A2-8E0D-2394E33DEADD}"/>
            </c:ext>
          </c:extLst>
        </c:ser>
        <c:dLbls>
          <c:showLegendKey val="0"/>
          <c:showVal val="0"/>
          <c:showCatName val="0"/>
          <c:showSerName val="0"/>
          <c:showPercent val="0"/>
          <c:showBubbleSize val="0"/>
        </c:dLbls>
        <c:gapWidth val="8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Sheet1!$H$2:$H$3</c:f>
              <c:numCache>
                <c:formatCode>0%</c:formatCode>
                <c:ptCount val="2"/>
                <c:pt idx="0">
                  <c:v>0.50922590000000001</c:v>
                </c:pt>
                <c:pt idx="1">
                  <c:v>0.23722599999999999</c:v>
                </c:pt>
              </c:numCache>
            </c:numRef>
          </c:xVal>
          <c:yVal>
            <c:numRef>
              <c:f>Sheet1!$I$2:$I$3</c:f>
              <c:numCache>
                <c:formatCode>General</c:formatCode>
                <c:ptCount val="2"/>
                <c:pt idx="0">
                  <c:v>2</c:v>
                </c:pt>
                <c:pt idx="1">
                  <c:v>1</c:v>
                </c:pt>
              </c:numCache>
            </c:numRef>
          </c:yVal>
          <c:smooth val="0"/>
          <c:extLst>
            <c:ext xmlns:c16="http://schemas.microsoft.com/office/drawing/2014/chart" uri="{C3380CC4-5D6E-409C-BE32-E72D297353CC}">
              <c16:uniqueId val="{00000009-614F-41A2-8E0D-2394E33DEADD}"/>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 sourceLinked="1"/>
        <c:majorTickMark val="out"/>
        <c:minorTickMark val="none"/>
        <c:tickLblPos val="nextTo"/>
        <c:crossAx val="769326880"/>
        <c:crosses val="autoZero"/>
        <c:crossBetween val="midCat"/>
      </c:valAx>
      <c:valAx>
        <c:axId val="769326880"/>
        <c:scaling>
          <c:orientation val="minMax"/>
          <c:max val="2.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low"/>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0.1"/>
      </c:valAx>
      <c:catAx>
        <c:axId val="769157920"/>
        <c:scaling>
          <c:orientation val="maxMin"/>
        </c:scaling>
        <c:delete val="1"/>
        <c:axPos val="r"/>
        <c:numFmt formatCode="General" sourceLinked="1"/>
        <c:majorTickMark val="out"/>
        <c:minorTickMark val="none"/>
        <c:tickLblPos val="nextTo"/>
        <c:crossAx val="769146400"/>
        <c:crosses val="max"/>
        <c:auto val="1"/>
        <c:lblAlgn val="ctr"/>
        <c:lblOffset val="100"/>
        <c:noMultiLvlLbl val="0"/>
      </c:cat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1140395434405869E-2"/>
          <c:y val="0.23472199013297473"/>
          <c:w val="0.90171044375389497"/>
          <c:h val="0.64305568071363139"/>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Sheet1!$A$2:$A$3</c:f>
              <c:strCache>
                <c:ptCount val="2"/>
                <c:pt idx="0">
                  <c:v>Q49. Care team gave family, or someone close, all the information needed to help care for the patient at home</c:v>
                </c:pt>
                <c:pt idx="1">
                  <c:v>Q50. During treatment, the patient definitely got enough care and support at home from community or voluntary services</c:v>
                </c:pt>
              </c:strCache>
            </c:strRef>
          </c:cat>
          <c:val>
            <c:numRef>
              <c:f>Sheet1!$B$2:$B$3</c:f>
              <c:numCache>
                <c:formatCode>0%</c:formatCode>
                <c:ptCount val="2"/>
                <c:pt idx="0">
                  <c:v>0.50054430000000005</c:v>
                </c:pt>
                <c:pt idx="1">
                  <c:v>0.32691619999999999</c:v>
                </c:pt>
              </c:numCache>
            </c:numRef>
          </c:val>
          <c:extLst>
            <c:ext xmlns:c16="http://schemas.microsoft.com/office/drawing/2014/chart" uri="{C3380CC4-5D6E-409C-BE32-E72D297353CC}">
              <c16:uniqueId val="{00000000-5176-4882-9503-114A3175686F}"/>
            </c:ext>
          </c:extLst>
        </c:ser>
        <c:ser>
          <c:idx val="1"/>
          <c:order val="1"/>
          <c:tx>
            <c:strRef>
              <c:f>Sheet1!$C$1</c:f>
              <c:strCache>
                <c:ptCount val="1"/>
                <c:pt idx="0">
                  <c:v>Category 2</c:v>
                </c:pt>
              </c:strCache>
            </c:strRef>
          </c:tx>
          <c:spPr>
            <a:solidFill>
              <a:schemeClr val="tx2">
                <a:lumMod val="40000"/>
                <a:lumOff val="60000"/>
              </a:schemeClr>
            </a:solidFill>
            <a:ln>
              <a:noFill/>
            </a:ln>
            <a:effectLst/>
          </c:spPr>
          <c:invertIfNegative val="0"/>
          <c:dPt>
            <c:idx val="0"/>
            <c:invertIfNegative val="0"/>
            <c:bubble3D val="0"/>
            <c:spPr>
              <a:solidFill>
                <a:srgbClr val="A8C7E9"/>
              </a:solidFill>
              <a:ln>
                <a:noFill/>
              </a:ln>
              <a:effectLst/>
            </c:spPr>
            <c:extLst>
              <c:ext xmlns:c16="http://schemas.microsoft.com/office/drawing/2014/chart" uri="{C3380CC4-5D6E-409C-BE32-E72D297353CC}">
                <c16:uniqueId val="{00000002-5176-4882-9503-114A3175686F}"/>
              </c:ext>
            </c:extLst>
          </c:dPt>
          <c:dPt>
            <c:idx val="1"/>
            <c:invertIfNegative val="0"/>
            <c:bubble3D val="0"/>
            <c:spPr>
              <a:solidFill>
                <a:srgbClr val="A8C7E9"/>
              </a:solidFill>
              <a:ln>
                <a:noFill/>
              </a:ln>
              <a:effectLst/>
            </c:spPr>
            <c:extLst>
              <c:ext xmlns:c16="http://schemas.microsoft.com/office/drawing/2014/chart" uri="{C3380CC4-5D6E-409C-BE32-E72D297353CC}">
                <c16:uniqueId val="{00000004-5176-4882-9503-114A3175686F}"/>
              </c:ext>
            </c:extLst>
          </c:dPt>
          <c:cat>
            <c:strRef>
              <c:f>Sheet1!$A$2:$A$3</c:f>
              <c:strCache>
                <c:ptCount val="2"/>
                <c:pt idx="0">
                  <c:v>Q49. Care team gave family, or someone close, all the information needed to help care for the patient at home</c:v>
                </c:pt>
                <c:pt idx="1">
                  <c:v>Q50. During treatment, the patient definitely got enough care and support at home from community or voluntary services</c:v>
                </c:pt>
              </c:strCache>
            </c:strRef>
          </c:cat>
          <c:val>
            <c:numRef>
              <c:f>Sheet1!$C$2:$C$3</c:f>
              <c:numCache>
                <c:formatCode>0%</c:formatCode>
                <c:ptCount val="2"/>
                <c:pt idx="0">
                  <c:v>7.6856300000000002E-2</c:v>
                </c:pt>
                <c:pt idx="1">
                  <c:v>0.14308889999999999</c:v>
                </c:pt>
              </c:numCache>
            </c:numRef>
          </c:val>
          <c:extLst>
            <c:ext xmlns:c16="http://schemas.microsoft.com/office/drawing/2014/chart" uri="{C3380CC4-5D6E-409C-BE32-E72D297353CC}">
              <c16:uniqueId val="{00000005-5176-4882-9503-114A3175686F}"/>
            </c:ext>
          </c:extLst>
        </c:ser>
        <c:ser>
          <c:idx val="2"/>
          <c:order val="2"/>
          <c:tx>
            <c:strRef>
              <c:f>Sheet1!$D$1</c:f>
              <c:strCache>
                <c:ptCount val="1"/>
                <c:pt idx="0">
                  <c:v>Category 3</c:v>
                </c:pt>
              </c:strCache>
            </c:strRef>
          </c:tx>
          <c:spPr>
            <a:solidFill>
              <a:srgbClr val="DCDDDE"/>
            </a:solidFill>
            <a:ln>
              <a:noFill/>
            </a:ln>
            <a:effectLst/>
          </c:spPr>
          <c:invertIfNegative val="0"/>
          <c:cat>
            <c:strRef>
              <c:f>Sheet1!$A$2:$A$3</c:f>
              <c:strCache>
                <c:ptCount val="2"/>
                <c:pt idx="0">
                  <c:v>Q49. Care team gave family, or someone close, all the information needed to help care for the patient at home</c:v>
                </c:pt>
                <c:pt idx="1">
                  <c:v>Q50. During treatment, the patient definitely got enough care and support at home from community or voluntary services</c:v>
                </c:pt>
              </c:strCache>
            </c:strRef>
          </c:cat>
          <c:val>
            <c:numRef>
              <c:f>Sheet1!$D$2:$D$3</c:f>
              <c:numCache>
                <c:formatCode>0%</c:formatCode>
                <c:ptCount val="2"/>
                <c:pt idx="0">
                  <c:v>0.1058014</c:v>
                </c:pt>
                <c:pt idx="1">
                  <c:v>0.12767600000000001</c:v>
                </c:pt>
              </c:numCache>
            </c:numRef>
          </c:val>
          <c:extLst>
            <c:ext xmlns:c16="http://schemas.microsoft.com/office/drawing/2014/chart" uri="{C3380CC4-5D6E-409C-BE32-E72D297353CC}">
              <c16:uniqueId val="{00000006-5176-4882-9503-114A3175686F}"/>
            </c:ext>
          </c:extLst>
        </c:ser>
        <c:ser>
          <c:idx val="3"/>
          <c:order val="3"/>
          <c:tx>
            <c:strRef>
              <c:f>Sheet1!$E$1</c:f>
              <c:strCache>
                <c:ptCount val="1"/>
                <c:pt idx="0">
                  <c:v>Category 4</c:v>
                </c:pt>
              </c:strCache>
            </c:strRef>
          </c:tx>
          <c:spPr>
            <a:solidFill>
              <a:srgbClr val="0A74BB"/>
            </a:solidFill>
            <a:ln>
              <a:noFill/>
            </a:ln>
            <a:effectLst/>
          </c:spPr>
          <c:invertIfNegative val="0"/>
          <c:cat>
            <c:strRef>
              <c:f>Sheet1!$A$2:$A$3</c:f>
              <c:strCache>
                <c:ptCount val="2"/>
                <c:pt idx="0">
                  <c:v>Q49. Care team gave family, or someone close, all the information needed to help care for the patient at home</c:v>
                </c:pt>
                <c:pt idx="1">
                  <c:v>Q50. During treatment, the patient definitely got enough care and support at home from community or voluntary services</c:v>
                </c:pt>
              </c:strCache>
            </c:strRef>
          </c:cat>
          <c:val>
            <c:numRef>
              <c:f>Sheet1!$E$2:$E$3</c:f>
              <c:numCache>
                <c:formatCode>0%</c:formatCode>
                <c:ptCount val="2"/>
                <c:pt idx="0">
                  <c:v>7.68065E-2</c:v>
                </c:pt>
                <c:pt idx="1">
                  <c:v>0.14682899999999999</c:v>
                </c:pt>
              </c:numCache>
            </c:numRef>
          </c:val>
          <c:extLst>
            <c:ext xmlns:c16="http://schemas.microsoft.com/office/drawing/2014/chart" uri="{C3380CC4-5D6E-409C-BE32-E72D297353CC}">
              <c16:uniqueId val="{00000007-5176-4882-9503-114A3175686F}"/>
            </c:ext>
          </c:extLst>
        </c:ser>
        <c:ser>
          <c:idx val="4"/>
          <c:order val="4"/>
          <c:tx>
            <c:strRef>
              <c:f>Sheet1!$F$1</c:f>
              <c:strCache>
                <c:ptCount val="1"/>
                <c:pt idx="0">
                  <c:v>Category 5</c:v>
                </c:pt>
              </c:strCache>
            </c:strRef>
          </c:tx>
          <c:spPr>
            <a:noFill/>
            <a:ln>
              <a:noFill/>
            </a:ln>
            <a:effectLst/>
          </c:spPr>
          <c:invertIfNegative val="0"/>
          <c:cat>
            <c:strRef>
              <c:f>Sheet1!$A$2:$A$3</c:f>
              <c:strCache>
                <c:ptCount val="2"/>
                <c:pt idx="0">
                  <c:v>Q49. Care team gave family, or someone close, all the information needed to help care for the patient at home</c:v>
                </c:pt>
                <c:pt idx="1">
                  <c:v>Q50. During treatment, the patient definitely got enough care and support at home from community or voluntary services</c:v>
                </c:pt>
              </c:strCache>
            </c:strRef>
          </c:cat>
          <c:val>
            <c:numRef>
              <c:f>Sheet1!$F$2:$F$3</c:f>
              <c:numCache>
                <c:formatCode>0%</c:formatCode>
                <c:ptCount val="2"/>
                <c:pt idx="0">
                  <c:v>0.23999139999999999</c:v>
                </c:pt>
                <c:pt idx="1">
                  <c:v>0.25548989999999999</c:v>
                </c:pt>
              </c:numCache>
            </c:numRef>
          </c:val>
          <c:extLst>
            <c:ext xmlns:c16="http://schemas.microsoft.com/office/drawing/2014/chart" uri="{C3380CC4-5D6E-409C-BE32-E72D297353CC}">
              <c16:uniqueId val="{00000008-5176-4882-9503-114A3175686F}"/>
            </c:ext>
          </c:extLst>
        </c:ser>
        <c:dLbls>
          <c:showLegendKey val="0"/>
          <c:showVal val="0"/>
          <c:showCatName val="0"/>
          <c:showSerName val="0"/>
          <c:showPercent val="0"/>
          <c:showBubbleSize val="0"/>
        </c:dLbls>
        <c:gapWidth val="8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Sheet1!$H$2:$H$3</c:f>
              <c:numCache>
                <c:formatCode>0%</c:formatCode>
                <c:ptCount val="2"/>
                <c:pt idx="0">
                  <c:v>0.71250780000000002</c:v>
                </c:pt>
                <c:pt idx="1">
                  <c:v>0.59736480000000003</c:v>
                </c:pt>
              </c:numCache>
            </c:numRef>
          </c:xVal>
          <c:yVal>
            <c:numRef>
              <c:f>Sheet1!$I$2:$I$3</c:f>
              <c:numCache>
                <c:formatCode>General</c:formatCode>
                <c:ptCount val="2"/>
                <c:pt idx="0">
                  <c:v>2</c:v>
                </c:pt>
                <c:pt idx="1">
                  <c:v>1</c:v>
                </c:pt>
              </c:numCache>
            </c:numRef>
          </c:yVal>
          <c:smooth val="0"/>
          <c:extLst>
            <c:ext xmlns:c16="http://schemas.microsoft.com/office/drawing/2014/chart" uri="{C3380CC4-5D6E-409C-BE32-E72D297353CC}">
              <c16:uniqueId val="{00000009-5176-4882-9503-114A3175686F}"/>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 sourceLinked="1"/>
        <c:majorTickMark val="out"/>
        <c:minorTickMark val="none"/>
        <c:tickLblPos val="nextTo"/>
        <c:crossAx val="769326880"/>
        <c:crosses val="autoZero"/>
        <c:crossBetween val="midCat"/>
      </c:valAx>
      <c:valAx>
        <c:axId val="769326880"/>
        <c:scaling>
          <c:orientation val="minMax"/>
          <c:max val="2.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low"/>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0.1"/>
      </c:valAx>
      <c:catAx>
        <c:axId val="769157920"/>
        <c:scaling>
          <c:orientation val="maxMin"/>
        </c:scaling>
        <c:delete val="1"/>
        <c:axPos val="r"/>
        <c:numFmt formatCode="General" sourceLinked="1"/>
        <c:majorTickMark val="out"/>
        <c:minorTickMark val="none"/>
        <c:tickLblPos val="nextTo"/>
        <c:crossAx val="769146400"/>
        <c:crosses val="max"/>
        <c:auto val="1"/>
        <c:lblAlgn val="ctr"/>
        <c:lblOffset val="100"/>
        <c:noMultiLvlLbl val="0"/>
      </c:cat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0.80979279999999998</c:v>
                </c:pt>
              </c:numCache>
            </c:numRef>
          </c:val>
          <c:extLst>
            <c:ext xmlns:c16="http://schemas.microsoft.com/office/drawing/2014/chart" uri="{C3380CC4-5D6E-409C-BE32-E72D297353CC}">
              <c16:uniqueId val="{00000000-78AA-4C3E-BAFD-B34569F0E399}"/>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0.79159369999999996</c:v>
                </c:pt>
              </c:numCache>
            </c:numRef>
          </c:val>
          <c:extLst>
            <c:ext xmlns:c16="http://schemas.microsoft.com/office/drawing/2014/chart" uri="{C3380CC4-5D6E-409C-BE32-E72D297353CC}">
              <c16:uniqueId val="{00000001-78AA-4C3E-BAFD-B34569F0E399}"/>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0.76848249999999996</c:v>
                </c:pt>
              </c:numCache>
            </c:numRef>
          </c:val>
          <c:extLst>
            <c:ext xmlns:c16="http://schemas.microsoft.com/office/drawing/2014/chart" uri="{C3380CC4-5D6E-409C-BE32-E72D297353CC}">
              <c16:uniqueId val="{00000002-78AA-4C3E-BAFD-B34569F0E399}"/>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0.75961540000000005</c:v>
                </c:pt>
              </c:numCache>
            </c:numRef>
          </c:val>
          <c:extLst>
            <c:ext xmlns:c16="http://schemas.microsoft.com/office/drawing/2014/chart" uri="{C3380CC4-5D6E-409C-BE32-E72D297353CC}">
              <c16:uniqueId val="{00000003-78AA-4C3E-BAFD-B34569F0E399}"/>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0.84819730000000004</c:v>
                </c:pt>
              </c:numCache>
            </c:numRef>
          </c:val>
          <c:extLst>
            <c:ext xmlns:c16="http://schemas.microsoft.com/office/drawing/2014/chart" uri="{C3380CC4-5D6E-409C-BE32-E72D297353CC}">
              <c16:uniqueId val="{00000000-E485-4C52-BD97-F8067A783761}"/>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0.82311730000000005</c:v>
                </c:pt>
              </c:numCache>
            </c:numRef>
          </c:val>
          <c:extLst>
            <c:ext xmlns:c16="http://schemas.microsoft.com/office/drawing/2014/chart" uri="{C3380CC4-5D6E-409C-BE32-E72D297353CC}">
              <c16:uniqueId val="{00000001-E485-4C52-BD97-F8067A783761}"/>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0.82591879999999995</c:v>
                </c:pt>
              </c:numCache>
            </c:numRef>
          </c:val>
          <c:extLst>
            <c:ext xmlns:c16="http://schemas.microsoft.com/office/drawing/2014/chart" uri="{C3380CC4-5D6E-409C-BE32-E72D297353CC}">
              <c16:uniqueId val="{00000002-E485-4C52-BD97-F8067A783761}"/>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0.8522073</c:v>
                </c:pt>
              </c:numCache>
            </c:numRef>
          </c:val>
          <c:extLst>
            <c:ext xmlns:c16="http://schemas.microsoft.com/office/drawing/2014/chart" uri="{C3380CC4-5D6E-409C-BE32-E72D297353CC}">
              <c16:uniqueId val="{00000003-E485-4C52-BD97-F8067A783761}"/>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0.91389430000000005</c:v>
                </c:pt>
              </c:numCache>
            </c:numRef>
          </c:val>
          <c:extLst>
            <c:ext xmlns:c16="http://schemas.microsoft.com/office/drawing/2014/chart" uri="{C3380CC4-5D6E-409C-BE32-E72D297353CC}">
              <c16:uniqueId val="{00000000-74F5-49C4-950B-152AC392C01E}"/>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0.92831540000000001</c:v>
                </c:pt>
              </c:numCache>
            </c:numRef>
          </c:val>
          <c:extLst>
            <c:ext xmlns:c16="http://schemas.microsoft.com/office/drawing/2014/chart" uri="{C3380CC4-5D6E-409C-BE32-E72D297353CC}">
              <c16:uniqueId val="{00000001-74F5-49C4-950B-152AC392C01E}"/>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0.91983970000000004</c:v>
                </c:pt>
              </c:numCache>
            </c:numRef>
          </c:val>
          <c:extLst>
            <c:ext xmlns:c16="http://schemas.microsoft.com/office/drawing/2014/chart" uri="{C3380CC4-5D6E-409C-BE32-E72D297353CC}">
              <c16:uniqueId val="{00000002-74F5-49C4-950B-152AC392C01E}"/>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0.95</c:v>
                </c:pt>
              </c:numCache>
            </c:numRef>
          </c:val>
          <c:extLst>
            <c:ext xmlns:c16="http://schemas.microsoft.com/office/drawing/2014/chart" uri="{C3380CC4-5D6E-409C-BE32-E72D297353CC}">
              <c16:uniqueId val="{00000003-74F5-49C4-950B-152AC392C01E}"/>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1725488736134438E-2"/>
          <c:y val="0.25297939308423689"/>
          <c:w val="0.90171044375389497"/>
          <c:h val="0.63403508024277033"/>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Sheet1!$A$2:$A$4</c:f>
              <c:strCache>
                <c:ptCount val="3"/>
                <c:pt idx="0">
                  <c:v>Q12. Patient was told they could have a family member, carer or friend with them when told diagnosis</c:v>
                </c:pt>
                <c:pt idx="1">
                  <c:v>Q13. Patient was definitely told sensitively that they had cancer</c:v>
                </c:pt>
                <c:pt idx="2">
                  <c:v>Q14. Cancer diagnosis explained in a way the patient could completely understand</c:v>
                </c:pt>
              </c:strCache>
            </c:strRef>
          </c:cat>
          <c:val>
            <c:numRef>
              <c:f>Sheet1!$B$2:$B$6</c:f>
              <c:numCache>
                <c:formatCode>0%</c:formatCode>
                <c:ptCount val="5"/>
                <c:pt idx="0">
                  <c:v>0.71116590000000002</c:v>
                </c:pt>
                <c:pt idx="1">
                  <c:v>0.49444579999999999</c:v>
                </c:pt>
                <c:pt idx="2">
                  <c:v>0.51254370000000005</c:v>
                </c:pt>
                <c:pt idx="3">
                  <c:v>0.54270180000000001</c:v>
                </c:pt>
                <c:pt idx="4">
                  <c:v>0.77143499999999998</c:v>
                </c:pt>
              </c:numCache>
            </c:numRef>
          </c:val>
          <c:extLst>
            <c:ext xmlns:c16="http://schemas.microsoft.com/office/drawing/2014/chart" uri="{C3380CC4-5D6E-409C-BE32-E72D297353CC}">
              <c16:uniqueId val="{00000000-776B-49EB-BA46-EDE3CAA75090}"/>
            </c:ext>
          </c:extLst>
        </c:ser>
        <c:ser>
          <c:idx val="1"/>
          <c:order val="1"/>
          <c:tx>
            <c:strRef>
              <c:f>Sheet1!$C$1</c:f>
              <c:strCache>
                <c:ptCount val="1"/>
                <c:pt idx="0">
                  <c:v>Category 2</c:v>
                </c:pt>
              </c:strCache>
            </c:strRef>
          </c:tx>
          <c:spPr>
            <a:solidFill>
              <a:srgbClr val="A8C7E9"/>
            </a:solidFill>
            <a:ln>
              <a:noFill/>
            </a:ln>
            <a:effectLst/>
          </c:spPr>
          <c:invertIfNegative val="0"/>
          <c:dPt>
            <c:idx val="0"/>
            <c:invertIfNegative val="0"/>
            <c:bubble3D val="0"/>
            <c:extLst>
              <c:ext xmlns:c16="http://schemas.microsoft.com/office/drawing/2014/chart" uri="{C3380CC4-5D6E-409C-BE32-E72D297353CC}">
                <c16:uniqueId val="{00000002-776B-49EB-BA46-EDE3CAA75090}"/>
              </c:ext>
            </c:extLst>
          </c:dPt>
          <c:dPt>
            <c:idx val="1"/>
            <c:invertIfNegative val="0"/>
            <c:bubble3D val="0"/>
            <c:extLst>
              <c:ext xmlns:c16="http://schemas.microsoft.com/office/drawing/2014/chart" uri="{C3380CC4-5D6E-409C-BE32-E72D297353CC}">
                <c16:uniqueId val="{00000004-776B-49EB-BA46-EDE3CAA75090}"/>
              </c:ext>
            </c:extLst>
          </c:dPt>
          <c:cat>
            <c:strRef>
              <c:f>Sheet1!$A$2:$A$4</c:f>
              <c:strCache>
                <c:ptCount val="3"/>
                <c:pt idx="0">
                  <c:v>Q12. Patient was told they could have a family member, carer or friend with them when told diagnosis</c:v>
                </c:pt>
                <c:pt idx="1">
                  <c:v>Q13. Patient was definitely told sensitively that they had cancer</c:v>
                </c:pt>
                <c:pt idx="2">
                  <c:v>Q14. Cancer diagnosis explained in a way the patient could completely understand</c:v>
                </c:pt>
              </c:strCache>
            </c:strRef>
          </c:cat>
          <c:val>
            <c:numRef>
              <c:f>Sheet1!$C$2:$C$6</c:f>
              <c:numCache>
                <c:formatCode>0%</c:formatCode>
                <c:ptCount val="5"/>
                <c:pt idx="0">
                  <c:v>8.4152900000000003E-2</c:v>
                </c:pt>
                <c:pt idx="1">
                  <c:v>0.22220960000000001</c:v>
                </c:pt>
                <c:pt idx="2">
                  <c:v>0.22645270000000001</c:v>
                </c:pt>
                <c:pt idx="3">
                  <c:v>0.28925580000000001</c:v>
                </c:pt>
                <c:pt idx="4">
                  <c:v>4.7290800000000001E-2</c:v>
                </c:pt>
              </c:numCache>
            </c:numRef>
          </c:val>
          <c:extLst>
            <c:ext xmlns:c16="http://schemas.microsoft.com/office/drawing/2014/chart" uri="{C3380CC4-5D6E-409C-BE32-E72D297353CC}">
              <c16:uniqueId val="{00000005-776B-49EB-BA46-EDE3CAA75090}"/>
            </c:ext>
          </c:extLst>
        </c:ser>
        <c:ser>
          <c:idx val="2"/>
          <c:order val="2"/>
          <c:tx>
            <c:strRef>
              <c:f>Sheet1!$D$1</c:f>
              <c:strCache>
                <c:ptCount val="1"/>
                <c:pt idx="0">
                  <c:v>Category 3</c:v>
                </c:pt>
              </c:strCache>
            </c:strRef>
          </c:tx>
          <c:spPr>
            <a:solidFill>
              <a:srgbClr val="DCDDDE"/>
            </a:solidFill>
            <a:ln>
              <a:noFill/>
            </a:ln>
            <a:effectLst/>
          </c:spPr>
          <c:invertIfNegative val="0"/>
          <c:cat>
            <c:strRef>
              <c:f>Sheet1!$A$2:$A$4</c:f>
              <c:strCache>
                <c:ptCount val="3"/>
                <c:pt idx="0">
                  <c:v>Q12. Patient was told they could have a family member, carer or friend with them when told diagnosis</c:v>
                </c:pt>
                <c:pt idx="1">
                  <c:v>Q13. Patient was definitely told sensitively that they had cancer</c:v>
                </c:pt>
                <c:pt idx="2">
                  <c:v>Q14. Cancer diagnosis explained in a way the patient could completely understand</c:v>
                </c:pt>
              </c:strCache>
            </c:strRef>
          </c:cat>
          <c:val>
            <c:numRef>
              <c:f>Sheet1!$D$2:$D$6</c:f>
              <c:numCache>
                <c:formatCode>0%</c:formatCode>
                <c:ptCount val="5"/>
                <c:pt idx="0">
                  <c:v>6.2906699999999996E-2</c:v>
                </c:pt>
                <c:pt idx="1">
                  <c:v>6.67291E-2</c:v>
                </c:pt>
                <c:pt idx="2">
                  <c:v>6.5438099999999999E-2</c:v>
                </c:pt>
                <c:pt idx="3">
                  <c:v>5.3627899999999999E-2</c:v>
                </c:pt>
                <c:pt idx="4">
                  <c:v>5.91099E-2</c:v>
                </c:pt>
              </c:numCache>
            </c:numRef>
          </c:val>
          <c:extLst>
            <c:ext xmlns:c16="http://schemas.microsoft.com/office/drawing/2014/chart" uri="{C3380CC4-5D6E-409C-BE32-E72D297353CC}">
              <c16:uniqueId val="{00000006-776B-49EB-BA46-EDE3CAA75090}"/>
            </c:ext>
          </c:extLst>
        </c:ser>
        <c:ser>
          <c:idx val="3"/>
          <c:order val="3"/>
          <c:tx>
            <c:strRef>
              <c:f>Sheet1!$E$1</c:f>
              <c:strCache>
                <c:ptCount val="1"/>
                <c:pt idx="0">
                  <c:v>Category 4</c:v>
                </c:pt>
              </c:strCache>
            </c:strRef>
          </c:tx>
          <c:spPr>
            <a:solidFill>
              <a:srgbClr val="0A74BB"/>
            </a:solidFill>
            <a:ln>
              <a:noFill/>
            </a:ln>
            <a:effectLst/>
          </c:spPr>
          <c:invertIfNegative val="0"/>
          <c:cat>
            <c:strRef>
              <c:f>Sheet1!$A$2:$A$4</c:f>
              <c:strCache>
                <c:ptCount val="3"/>
                <c:pt idx="0">
                  <c:v>Q12. Patient was told they could have a family member, carer or friend with them when told diagnosis</c:v>
                </c:pt>
                <c:pt idx="1">
                  <c:v>Q13. Patient was definitely told sensitively that they had cancer</c:v>
                </c:pt>
                <c:pt idx="2">
                  <c:v>Q14. Cancer diagnosis explained in a way the patient could completely understand</c:v>
                </c:pt>
              </c:strCache>
            </c:strRef>
          </c:cat>
          <c:val>
            <c:numRef>
              <c:f>Sheet1!$E$2:$E$6</c:f>
              <c:numCache>
                <c:formatCode>0%</c:formatCode>
                <c:ptCount val="5"/>
                <c:pt idx="0">
                  <c:v>8.2582600000000006E-2</c:v>
                </c:pt>
                <c:pt idx="1">
                  <c:v>7.9636899999999997E-2</c:v>
                </c:pt>
                <c:pt idx="2">
                  <c:v>6.0526299999999998E-2</c:v>
                </c:pt>
                <c:pt idx="3">
                  <c:v>4.7108999999999998E-2</c:v>
                </c:pt>
                <c:pt idx="4">
                  <c:v>4.6252799999999997E-2</c:v>
                </c:pt>
              </c:numCache>
            </c:numRef>
          </c:val>
          <c:extLst>
            <c:ext xmlns:c16="http://schemas.microsoft.com/office/drawing/2014/chart" uri="{C3380CC4-5D6E-409C-BE32-E72D297353CC}">
              <c16:uniqueId val="{00000007-776B-49EB-BA46-EDE3CAA75090}"/>
            </c:ext>
          </c:extLst>
        </c:ser>
        <c:ser>
          <c:idx val="4"/>
          <c:order val="4"/>
          <c:tx>
            <c:strRef>
              <c:f>Sheet1!$F$1</c:f>
              <c:strCache>
                <c:ptCount val="1"/>
                <c:pt idx="0">
                  <c:v>Category 5</c:v>
                </c:pt>
              </c:strCache>
            </c:strRef>
          </c:tx>
          <c:spPr>
            <a:noFill/>
            <a:ln>
              <a:noFill/>
            </a:ln>
            <a:effectLst/>
          </c:spPr>
          <c:invertIfNegative val="0"/>
          <c:cat>
            <c:strRef>
              <c:f>Sheet1!$A$2:$A$4</c:f>
              <c:strCache>
                <c:ptCount val="3"/>
                <c:pt idx="0">
                  <c:v>Q12. Patient was told they could have a family member, carer or friend with them when told diagnosis</c:v>
                </c:pt>
                <c:pt idx="1">
                  <c:v>Q13. Patient was definitely told sensitively that they had cancer</c:v>
                </c:pt>
                <c:pt idx="2">
                  <c:v>Q14. Cancer diagnosis explained in a way the patient could completely understand</c:v>
                </c:pt>
              </c:strCache>
            </c:strRef>
          </c:cat>
          <c:val>
            <c:numRef>
              <c:f>Sheet1!$F$2:$F$6</c:f>
              <c:numCache>
                <c:formatCode>0%</c:formatCode>
                <c:ptCount val="5"/>
                <c:pt idx="0">
                  <c:v>5.9191899999999999E-2</c:v>
                </c:pt>
                <c:pt idx="1">
                  <c:v>0.13697860000000001</c:v>
                </c:pt>
                <c:pt idx="2">
                  <c:v>0.1350392</c:v>
                </c:pt>
                <c:pt idx="3">
                  <c:v>6.7305599999999993E-2</c:v>
                </c:pt>
                <c:pt idx="4">
                  <c:v>7.5911500000000007E-2</c:v>
                </c:pt>
              </c:numCache>
            </c:numRef>
          </c:val>
          <c:extLst>
            <c:ext xmlns:c16="http://schemas.microsoft.com/office/drawing/2014/chart" uri="{C3380CC4-5D6E-409C-BE32-E72D297353CC}">
              <c16:uniqueId val="{00000008-776B-49EB-BA46-EDE3CAA75090}"/>
            </c:ext>
          </c:extLst>
        </c:ser>
        <c:dLbls>
          <c:showLegendKey val="0"/>
          <c:showVal val="0"/>
          <c:showCatName val="0"/>
          <c:showSerName val="0"/>
          <c:showPercent val="0"/>
          <c:showBubbleSize val="0"/>
        </c:dLbls>
        <c:gapWidth val="8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Sheet1!$H$2:$H$6</c:f>
              <c:numCache>
                <c:formatCode>0%</c:formatCode>
                <c:ptCount val="5"/>
                <c:pt idx="0">
                  <c:v>0.85273129999999997</c:v>
                </c:pt>
                <c:pt idx="1">
                  <c:v>0.74393509999999996</c:v>
                </c:pt>
                <c:pt idx="2">
                  <c:v>0.80085240000000002</c:v>
                </c:pt>
                <c:pt idx="3">
                  <c:v>0.86772159999999998</c:v>
                </c:pt>
                <c:pt idx="4">
                  <c:v>0.84138089999999999</c:v>
                </c:pt>
              </c:numCache>
            </c:numRef>
          </c:xVal>
          <c:yVal>
            <c:numRef>
              <c:f>Sheet1!$I$2:$I$6</c:f>
              <c:numCache>
                <c:formatCode>General</c:formatCode>
                <c:ptCount val="5"/>
                <c:pt idx="0">
                  <c:v>5</c:v>
                </c:pt>
                <c:pt idx="1">
                  <c:v>4</c:v>
                </c:pt>
                <c:pt idx="2">
                  <c:v>3</c:v>
                </c:pt>
                <c:pt idx="3">
                  <c:v>2</c:v>
                </c:pt>
                <c:pt idx="4">
                  <c:v>1</c:v>
                </c:pt>
              </c:numCache>
            </c:numRef>
          </c:yVal>
          <c:smooth val="0"/>
          <c:extLst>
            <c:ext xmlns:c16="http://schemas.microsoft.com/office/drawing/2014/chart" uri="{C3380CC4-5D6E-409C-BE32-E72D297353CC}">
              <c16:uniqueId val="{00000009-776B-49EB-BA46-EDE3CAA75090}"/>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 sourceLinked="1"/>
        <c:majorTickMark val="out"/>
        <c:minorTickMark val="none"/>
        <c:tickLblPos val="nextTo"/>
        <c:crossAx val="769326880"/>
        <c:crosses val="autoZero"/>
        <c:crossBetween val="midCat"/>
      </c:valAx>
      <c:valAx>
        <c:axId val="769326880"/>
        <c:scaling>
          <c:orientation val="minMax"/>
          <c:max val="5.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low"/>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0.1"/>
      </c:valAx>
      <c:catAx>
        <c:axId val="769157920"/>
        <c:scaling>
          <c:orientation val="maxMin"/>
        </c:scaling>
        <c:delete val="1"/>
        <c:axPos val="r"/>
        <c:numFmt formatCode="General" sourceLinked="1"/>
        <c:majorTickMark val="out"/>
        <c:minorTickMark val="none"/>
        <c:tickLblPos val="nextTo"/>
        <c:crossAx val="769146400"/>
        <c:crosses val="max"/>
        <c:auto val="1"/>
        <c:lblAlgn val="ctr"/>
        <c:lblOffset val="100"/>
        <c:noMultiLvlLbl val="0"/>
      </c:cat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0.63211379999999995</c:v>
                </c:pt>
              </c:numCache>
            </c:numRef>
          </c:val>
          <c:extLst>
            <c:ext xmlns:c16="http://schemas.microsoft.com/office/drawing/2014/chart" uri="{C3380CC4-5D6E-409C-BE32-E72D297353CC}">
              <c16:uniqueId val="{00000000-A253-412A-BA2E-E1D7BB978BB4}"/>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0.64897959999999999</c:v>
                </c:pt>
              </c:numCache>
            </c:numRef>
          </c:val>
          <c:extLst>
            <c:ext xmlns:c16="http://schemas.microsoft.com/office/drawing/2014/chart" uri="{C3380CC4-5D6E-409C-BE32-E72D297353CC}">
              <c16:uniqueId val="{00000001-A253-412A-BA2E-E1D7BB978BB4}"/>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0.64923750000000002</c:v>
                </c:pt>
              </c:numCache>
            </c:numRef>
          </c:val>
          <c:extLst>
            <c:ext xmlns:c16="http://schemas.microsoft.com/office/drawing/2014/chart" uri="{C3380CC4-5D6E-409C-BE32-E72D297353CC}">
              <c16:uniqueId val="{00000002-A253-412A-BA2E-E1D7BB978BB4}"/>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0.66292130000000005</c:v>
                </c:pt>
              </c:numCache>
            </c:numRef>
          </c:val>
          <c:extLst>
            <c:ext xmlns:c16="http://schemas.microsoft.com/office/drawing/2014/chart" uri="{C3380CC4-5D6E-409C-BE32-E72D297353CC}">
              <c16:uniqueId val="{00000003-A253-412A-BA2E-E1D7BB978BB4}"/>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0.69589040000000002</c:v>
                </c:pt>
              </c:numCache>
            </c:numRef>
          </c:val>
          <c:extLst>
            <c:ext xmlns:c16="http://schemas.microsoft.com/office/drawing/2014/chart" uri="{C3380CC4-5D6E-409C-BE32-E72D297353CC}">
              <c16:uniqueId val="{00000000-4FF3-4061-A6AB-015814B85959}"/>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0.72422679999999995</c:v>
                </c:pt>
              </c:numCache>
            </c:numRef>
          </c:val>
          <c:extLst>
            <c:ext xmlns:c16="http://schemas.microsoft.com/office/drawing/2014/chart" uri="{C3380CC4-5D6E-409C-BE32-E72D297353CC}">
              <c16:uniqueId val="{00000001-4FF3-4061-A6AB-015814B85959}"/>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0.7787115</c:v>
                </c:pt>
              </c:numCache>
            </c:numRef>
          </c:val>
          <c:extLst>
            <c:ext xmlns:c16="http://schemas.microsoft.com/office/drawing/2014/chart" uri="{C3380CC4-5D6E-409C-BE32-E72D297353CC}">
              <c16:uniqueId val="{00000002-4FF3-4061-A6AB-015814B85959}"/>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0.79710139999999996</c:v>
                </c:pt>
              </c:numCache>
            </c:numRef>
          </c:val>
          <c:extLst>
            <c:ext xmlns:c16="http://schemas.microsoft.com/office/drawing/2014/chart" uri="{C3380CC4-5D6E-409C-BE32-E72D297353CC}">
              <c16:uniqueId val="{00000003-4FF3-4061-A6AB-015814B85959}"/>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0.72337280000000004</c:v>
                </c:pt>
              </c:numCache>
            </c:numRef>
          </c:val>
          <c:extLst>
            <c:ext xmlns:c16="http://schemas.microsoft.com/office/drawing/2014/chart" uri="{C3380CC4-5D6E-409C-BE32-E72D297353CC}">
              <c16:uniqueId val="{00000000-B7A1-4CAB-B640-1148E16EEBD9}"/>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0.74645890000000004</c:v>
                </c:pt>
              </c:numCache>
            </c:numRef>
          </c:val>
          <c:extLst>
            <c:ext xmlns:c16="http://schemas.microsoft.com/office/drawing/2014/chart" uri="{C3380CC4-5D6E-409C-BE32-E72D297353CC}">
              <c16:uniqueId val="{00000001-B7A1-4CAB-B640-1148E16EEBD9}"/>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0.75115209999999999</c:v>
                </c:pt>
              </c:numCache>
            </c:numRef>
          </c:val>
          <c:extLst>
            <c:ext xmlns:c16="http://schemas.microsoft.com/office/drawing/2014/chart" uri="{C3380CC4-5D6E-409C-BE32-E72D297353CC}">
              <c16:uniqueId val="{00000002-B7A1-4CAB-B640-1148E16EEBD9}"/>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0.79230769999999995</c:v>
                </c:pt>
              </c:numCache>
            </c:numRef>
          </c:val>
          <c:extLst>
            <c:ext xmlns:c16="http://schemas.microsoft.com/office/drawing/2014/chart" uri="{C3380CC4-5D6E-409C-BE32-E72D297353CC}">
              <c16:uniqueId val="{00000003-B7A1-4CAB-B640-1148E16EEBD9}"/>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0.69287829999999995</c:v>
                </c:pt>
              </c:numCache>
            </c:numRef>
          </c:val>
          <c:extLst>
            <c:ext xmlns:c16="http://schemas.microsoft.com/office/drawing/2014/chart" uri="{C3380CC4-5D6E-409C-BE32-E72D297353CC}">
              <c16:uniqueId val="{00000000-30F2-4CBC-8858-0117573A2E05}"/>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0.70354609999999995</c:v>
                </c:pt>
              </c:numCache>
            </c:numRef>
          </c:val>
          <c:extLst>
            <c:ext xmlns:c16="http://schemas.microsoft.com/office/drawing/2014/chart" uri="{C3380CC4-5D6E-409C-BE32-E72D297353CC}">
              <c16:uniqueId val="{00000001-30F2-4CBC-8858-0117573A2E05}"/>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0.67906979999999995</c:v>
                </c:pt>
              </c:numCache>
            </c:numRef>
          </c:val>
          <c:extLst>
            <c:ext xmlns:c16="http://schemas.microsoft.com/office/drawing/2014/chart" uri="{C3380CC4-5D6E-409C-BE32-E72D297353CC}">
              <c16:uniqueId val="{00000002-30F2-4CBC-8858-0117573A2E05}"/>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0.72642969999999996</c:v>
                </c:pt>
              </c:numCache>
            </c:numRef>
          </c:val>
          <c:extLst>
            <c:ext xmlns:c16="http://schemas.microsoft.com/office/drawing/2014/chart" uri="{C3380CC4-5D6E-409C-BE32-E72D297353CC}">
              <c16:uniqueId val="{00000003-30F2-4CBC-8858-0117573A2E05}"/>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0.66562010000000005</c:v>
                </c:pt>
              </c:numCache>
            </c:numRef>
          </c:val>
          <c:extLst>
            <c:ext xmlns:c16="http://schemas.microsoft.com/office/drawing/2014/chart" uri="{C3380CC4-5D6E-409C-BE32-E72D297353CC}">
              <c16:uniqueId val="{00000000-5381-4D7B-A7CA-9C87F2D010E6}"/>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0.77563150000000003</c:v>
                </c:pt>
              </c:numCache>
            </c:numRef>
          </c:val>
          <c:extLst>
            <c:ext xmlns:c16="http://schemas.microsoft.com/office/drawing/2014/chart" uri="{C3380CC4-5D6E-409C-BE32-E72D297353CC}">
              <c16:uniqueId val="{00000001-5381-4D7B-A7CA-9C87F2D010E6}"/>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0.8071895</c:v>
                </c:pt>
              </c:numCache>
            </c:numRef>
          </c:val>
          <c:extLst>
            <c:ext xmlns:c16="http://schemas.microsoft.com/office/drawing/2014/chart" uri="{C3380CC4-5D6E-409C-BE32-E72D297353CC}">
              <c16:uniqueId val="{00000002-5381-4D7B-A7CA-9C87F2D010E6}"/>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0.83525539999999998</c:v>
                </c:pt>
              </c:numCache>
            </c:numRef>
          </c:val>
          <c:extLst>
            <c:ext xmlns:c16="http://schemas.microsoft.com/office/drawing/2014/chart" uri="{C3380CC4-5D6E-409C-BE32-E72D297353CC}">
              <c16:uniqueId val="{00000003-5381-4D7B-A7CA-9C87F2D010E6}"/>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0.95887849999999997</c:v>
                </c:pt>
              </c:numCache>
            </c:numRef>
          </c:val>
          <c:extLst>
            <c:ext xmlns:c16="http://schemas.microsoft.com/office/drawing/2014/chart" uri="{C3380CC4-5D6E-409C-BE32-E72D297353CC}">
              <c16:uniqueId val="{00000000-AB39-4687-9AA5-93C7B590F0BD}"/>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0.95155710000000004</c:v>
                </c:pt>
              </c:numCache>
            </c:numRef>
          </c:val>
          <c:extLst>
            <c:ext xmlns:c16="http://schemas.microsoft.com/office/drawing/2014/chart" uri="{C3380CC4-5D6E-409C-BE32-E72D297353CC}">
              <c16:uniqueId val="{00000001-AB39-4687-9AA5-93C7B590F0BD}"/>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0.9441233</c:v>
                </c:pt>
              </c:numCache>
            </c:numRef>
          </c:val>
          <c:extLst>
            <c:ext xmlns:c16="http://schemas.microsoft.com/office/drawing/2014/chart" uri="{C3380CC4-5D6E-409C-BE32-E72D297353CC}">
              <c16:uniqueId val="{00000002-AB39-4687-9AA5-93C7B590F0BD}"/>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0.95643940000000005</c:v>
                </c:pt>
              </c:numCache>
            </c:numRef>
          </c:val>
          <c:extLst>
            <c:ext xmlns:c16="http://schemas.microsoft.com/office/drawing/2014/chart" uri="{C3380CC4-5D6E-409C-BE32-E72D297353CC}">
              <c16:uniqueId val="{00000003-AB39-4687-9AA5-93C7B590F0BD}"/>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0.77777779999999996</c:v>
                </c:pt>
              </c:numCache>
            </c:numRef>
          </c:val>
          <c:extLst>
            <c:ext xmlns:c16="http://schemas.microsoft.com/office/drawing/2014/chart" uri="{C3380CC4-5D6E-409C-BE32-E72D297353CC}">
              <c16:uniqueId val="{00000000-84EE-4DC7-9897-03C28C0D4B08}"/>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0.75216640000000001</c:v>
                </c:pt>
              </c:numCache>
            </c:numRef>
          </c:val>
          <c:extLst>
            <c:ext xmlns:c16="http://schemas.microsoft.com/office/drawing/2014/chart" uri="{C3380CC4-5D6E-409C-BE32-E72D297353CC}">
              <c16:uniqueId val="{00000001-84EE-4DC7-9897-03C28C0D4B08}"/>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0.75337189999999998</c:v>
                </c:pt>
              </c:numCache>
            </c:numRef>
          </c:val>
          <c:extLst>
            <c:ext xmlns:c16="http://schemas.microsoft.com/office/drawing/2014/chart" uri="{C3380CC4-5D6E-409C-BE32-E72D297353CC}">
              <c16:uniqueId val="{00000002-84EE-4DC7-9897-03C28C0D4B08}"/>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0.79506639999999995</c:v>
                </c:pt>
              </c:numCache>
            </c:numRef>
          </c:val>
          <c:extLst>
            <c:ext xmlns:c16="http://schemas.microsoft.com/office/drawing/2014/chart" uri="{C3380CC4-5D6E-409C-BE32-E72D297353CC}">
              <c16:uniqueId val="{00000003-84EE-4DC7-9897-03C28C0D4B08}"/>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0.94200349999999999</c:v>
                </c:pt>
              </c:numCache>
            </c:numRef>
          </c:val>
          <c:extLst>
            <c:ext xmlns:c16="http://schemas.microsoft.com/office/drawing/2014/chart" uri="{C3380CC4-5D6E-409C-BE32-E72D297353CC}">
              <c16:uniqueId val="{00000000-BAD3-4DB1-A9BA-388C1A553155}"/>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0.9598662</c:v>
                </c:pt>
              </c:numCache>
            </c:numRef>
          </c:val>
          <c:extLst>
            <c:ext xmlns:c16="http://schemas.microsoft.com/office/drawing/2014/chart" uri="{C3380CC4-5D6E-409C-BE32-E72D297353CC}">
              <c16:uniqueId val="{00000001-BAD3-4DB1-A9BA-388C1A553155}"/>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0.94843460000000002</c:v>
                </c:pt>
              </c:numCache>
            </c:numRef>
          </c:val>
          <c:extLst>
            <c:ext xmlns:c16="http://schemas.microsoft.com/office/drawing/2014/chart" uri="{C3380CC4-5D6E-409C-BE32-E72D297353CC}">
              <c16:uniqueId val="{00000002-BAD3-4DB1-A9BA-388C1A553155}"/>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0.96880730000000004</c:v>
                </c:pt>
              </c:numCache>
            </c:numRef>
          </c:val>
          <c:extLst>
            <c:ext xmlns:c16="http://schemas.microsoft.com/office/drawing/2014/chart" uri="{C3380CC4-5D6E-409C-BE32-E72D297353CC}">
              <c16:uniqueId val="{00000003-BAD3-4DB1-A9BA-388C1A553155}"/>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0.86101079999999997</c:v>
                </c:pt>
              </c:numCache>
            </c:numRef>
          </c:val>
          <c:extLst>
            <c:ext xmlns:c16="http://schemas.microsoft.com/office/drawing/2014/chart" uri="{C3380CC4-5D6E-409C-BE32-E72D297353CC}">
              <c16:uniqueId val="{00000000-1AC8-4B78-B4CC-69D82E24FF89}"/>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0.8512111</c:v>
                </c:pt>
              </c:numCache>
            </c:numRef>
          </c:val>
          <c:extLst>
            <c:ext xmlns:c16="http://schemas.microsoft.com/office/drawing/2014/chart" uri="{C3380CC4-5D6E-409C-BE32-E72D297353CC}">
              <c16:uniqueId val="{00000001-1AC8-4B78-B4CC-69D82E24FF89}"/>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0.84719540000000004</c:v>
                </c:pt>
              </c:numCache>
            </c:numRef>
          </c:val>
          <c:extLst>
            <c:ext xmlns:c16="http://schemas.microsoft.com/office/drawing/2014/chart" uri="{C3380CC4-5D6E-409C-BE32-E72D297353CC}">
              <c16:uniqueId val="{00000002-1AC8-4B78-B4CC-69D82E24FF89}"/>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0.84362930000000003</c:v>
                </c:pt>
              </c:numCache>
            </c:numRef>
          </c:val>
          <c:extLst>
            <c:ext xmlns:c16="http://schemas.microsoft.com/office/drawing/2014/chart" uri="{C3380CC4-5D6E-409C-BE32-E72D297353CC}">
              <c16:uniqueId val="{00000003-1AC8-4B78-B4CC-69D82E24FF89}"/>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0.93427230000000006</c:v>
                </c:pt>
              </c:numCache>
            </c:numRef>
          </c:val>
          <c:extLst>
            <c:ext xmlns:c16="http://schemas.microsoft.com/office/drawing/2014/chart" uri="{C3380CC4-5D6E-409C-BE32-E72D297353CC}">
              <c16:uniqueId val="{00000000-A430-4DF6-8EED-483689792CE1}"/>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0.92898550000000002</c:v>
                </c:pt>
              </c:numCache>
            </c:numRef>
          </c:val>
          <c:extLst>
            <c:ext xmlns:c16="http://schemas.microsoft.com/office/drawing/2014/chart" uri="{C3380CC4-5D6E-409C-BE32-E72D297353CC}">
              <c16:uniqueId val="{00000001-A430-4DF6-8EED-483689792CE1}"/>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0.92604500000000001</c:v>
                </c:pt>
              </c:numCache>
            </c:numRef>
          </c:val>
          <c:extLst>
            <c:ext xmlns:c16="http://schemas.microsoft.com/office/drawing/2014/chart" uri="{C3380CC4-5D6E-409C-BE32-E72D297353CC}">
              <c16:uniqueId val="{00000002-A430-4DF6-8EED-483689792CE1}"/>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0.9276527</c:v>
                </c:pt>
              </c:numCache>
            </c:numRef>
          </c:val>
          <c:extLst>
            <c:ext xmlns:c16="http://schemas.microsoft.com/office/drawing/2014/chart" uri="{C3380CC4-5D6E-409C-BE32-E72D297353CC}">
              <c16:uniqueId val="{00000003-A430-4DF6-8EED-483689792CE1}"/>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1140395434405869E-2"/>
          <c:y val="0.23472199013297473"/>
          <c:w val="0.90171044375389497"/>
          <c:h val="0.64305568071363139"/>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Sheet1!$A$2:$A$6</c:f>
              <c:strCache>
                <c:ptCount val="5"/>
                <c:pt idx="0">
                  <c:v>Q5. Patient received all the information needed about the diagnostic test in advance</c:v>
                </c:pt>
                <c:pt idx="1">
                  <c:v>Q6. Diagnostic test staff appeared to completely have all the information they needed about the patient</c:v>
                </c:pt>
                <c:pt idx="2">
                  <c:v>Q7. Patient felt the length of time waiting for diagnostic test results was about right</c:v>
                </c:pt>
                <c:pt idx="3">
                  <c:v>Q8. Diagnostic test results were explained in a way the patient could completely understand</c:v>
                </c:pt>
                <c:pt idx="4">
                  <c:v>Q9. Enough privacy was always given to the patient when receiving diagnostic test results</c:v>
                </c:pt>
              </c:strCache>
            </c:strRef>
          </c:cat>
          <c:val>
            <c:numRef>
              <c:f>Sheet1!$B$2:$B$6</c:f>
              <c:numCache>
                <c:formatCode>0%</c:formatCode>
                <c:ptCount val="5"/>
                <c:pt idx="0">
                  <c:v>0.84423590000000004</c:v>
                </c:pt>
                <c:pt idx="1">
                  <c:v>0.65187980000000001</c:v>
                </c:pt>
                <c:pt idx="2">
                  <c:v>0.51911669999999999</c:v>
                </c:pt>
                <c:pt idx="3">
                  <c:v>0.62166900000000003</c:v>
                </c:pt>
                <c:pt idx="4">
                  <c:v>0.90348600000000001</c:v>
                </c:pt>
              </c:numCache>
            </c:numRef>
          </c:val>
          <c:extLst>
            <c:ext xmlns:c16="http://schemas.microsoft.com/office/drawing/2014/chart" uri="{C3380CC4-5D6E-409C-BE32-E72D297353CC}">
              <c16:uniqueId val="{00000000-28DF-4352-AA30-6CF0B8CC85B6}"/>
            </c:ext>
          </c:extLst>
        </c:ser>
        <c:ser>
          <c:idx val="1"/>
          <c:order val="1"/>
          <c:tx>
            <c:strRef>
              <c:f>Sheet1!$C$1</c:f>
              <c:strCache>
                <c:ptCount val="1"/>
                <c:pt idx="0">
                  <c:v>Category 2</c:v>
                </c:pt>
              </c:strCache>
            </c:strRef>
          </c:tx>
          <c:spPr>
            <a:solidFill>
              <a:srgbClr val="A8C7E9"/>
            </a:solidFill>
            <a:ln>
              <a:noFill/>
            </a:ln>
            <a:effectLst/>
          </c:spPr>
          <c:invertIfNegative val="0"/>
          <c:dPt>
            <c:idx val="0"/>
            <c:invertIfNegative val="0"/>
            <c:bubble3D val="0"/>
            <c:extLst>
              <c:ext xmlns:c16="http://schemas.microsoft.com/office/drawing/2014/chart" uri="{C3380CC4-5D6E-409C-BE32-E72D297353CC}">
                <c16:uniqueId val="{00000002-28DF-4352-AA30-6CF0B8CC85B6}"/>
              </c:ext>
            </c:extLst>
          </c:dPt>
          <c:dPt>
            <c:idx val="1"/>
            <c:invertIfNegative val="0"/>
            <c:bubble3D val="0"/>
            <c:extLst>
              <c:ext xmlns:c16="http://schemas.microsoft.com/office/drawing/2014/chart" uri="{C3380CC4-5D6E-409C-BE32-E72D297353CC}">
                <c16:uniqueId val="{00000004-28DF-4352-AA30-6CF0B8CC85B6}"/>
              </c:ext>
            </c:extLst>
          </c:dPt>
          <c:cat>
            <c:strRef>
              <c:f>Sheet1!$A$2:$A$6</c:f>
              <c:strCache>
                <c:ptCount val="5"/>
                <c:pt idx="0">
                  <c:v>Q5. Patient received all the information needed about the diagnostic test in advance</c:v>
                </c:pt>
                <c:pt idx="1">
                  <c:v>Q6. Diagnostic test staff appeared to completely have all the information they needed about the patient</c:v>
                </c:pt>
                <c:pt idx="2">
                  <c:v>Q7. Patient felt the length of time waiting for diagnostic test results was about right</c:v>
                </c:pt>
                <c:pt idx="3">
                  <c:v>Q8. Diagnostic test results were explained in a way the patient could completely understand</c:v>
                </c:pt>
                <c:pt idx="4">
                  <c:v>Q9. Enough privacy was always given to the patient when receiving diagnostic test results</c:v>
                </c:pt>
              </c:strCache>
            </c:strRef>
          </c:cat>
          <c:val>
            <c:numRef>
              <c:f>Sheet1!$C$2:$C$6</c:f>
              <c:numCache>
                <c:formatCode>0%</c:formatCode>
                <c:ptCount val="5"/>
                <c:pt idx="0">
                  <c:v>5.8612900000000002E-2</c:v>
                </c:pt>
                <c:pt idx="1">
                  <c:v>0.15038080000000001</c:v>
                </c:pt>
                <c:pt idx="2">
                  <c:v>0.2200164</c:v>
                </c:pt>
                <c:pt idx="3">
                  <c:v>0.1317306</c:v>
                </c:pt>
                <c:pt idx="4">
                  <c:v>2.3000300000000001E-2</c:v>
                </c:pt>
              </c:numCache>
            </c:numRef>
          </c:val>
          <c:extLst>
            <c:ext xmlns:c16="http://schemas.microsoft.com/office/drawing/2014/chart" uri="{C3380CC4-5D6E-409C-BE32-E72D297353CC}">
              <c16:uniqueId val="{00000005-28DF-4352-AA30-6CF0B8CC85B6}"/>
            </c:ext>
          </c:extLst>
        </c:ser>
        <c:ser>
          <c:idx val="2"/>
          <c:order val="2"/>
          <c:tx>
            <c:strRef>
              <c:f>Sheet1!$D$1</c:f>
              <c:strCache>
                <c:ptCount val="1"/>
                <c:pt idx="0">
                  <c:v>Category 3</c:v>
                </c:pt>
              </c:strCache>
            </c:strRef>
          </c:tx>
          <c:spPr>
            <a:solidFill>
              <a:srgbClr val="DCDDDE"/>
            </a:solidFill>
            <a:ln>
              <a:noFill/>
            </a:ln>
            <a:effectLst/>
          </c:spPr>
          <c:invertIfNegative val="0"/>
          <c:cat>
            <c:strRef>
              <c:f>Sheet1!$A$2:$A$6</c:f>
              <c:strCache>
                <c:ptCount val="5"/>
                <c:pt idx="0">
                  <c:v>Q5. Patient received all the information needed about the diagnostic test in advance</c:v>
                </c:pt>
                <c:pt idx="1">
                  <c:v>Q6. Diagnostic test staff appeared to completely have all the information they needed about the patient</c:v>
                </c:pt>
                <c:pt idx="2">
                  <c:v>Q7. Patient felt the length of time waiting for diagnostic test results was about right</c:v>
                </c:pt>
                <c:pt idx="3">
                  <c:v>Q8. Diagnostic test results were explained in a way the patient could completely understand</c:v>
                </c:pt>
                <c:pt idx="4">
                  <c:v>Q9. Enough privacy was always given to the patient when receiving diagnostic test results</c:v>
                </c:pt>
              </c:strCache>
            </c:strRef>
          </c:cat>
          <c:val>
            <c:numRef>
              <c:f>Sheet1!$D$2:$D$6</c:f>
              <c:numCache>
                <c:formatCode>0%</c:formatCode>
                <c:ptCount val="5"/>
                <c:pt idx="0">
                  <c:v>4.5941099999999999E-2</c:v>
                </c:pt>
                <c:pt idx="1">
                  <c:v>6.3869200000000001E-2</c:v>
                </c:pt>
                <c:pt idx="2">
                  <c:v>7.1779899999999994E-2</c:v>
                </c:pt>
                <c:pt idx="3">
                  <c:v>7.3445999999999997E-2</c:v>
                </c:pt>
                <c:pt idx="4">
                  <c:v>3.8624800000000001E-2</c:v>
                </c:pt>
              </c:numCache>
            </c:numRef>
          </c:val>
          <c:extLst>
            <c:ext xmlns:c16="http://schemas.microsoft.com/office/drawing/2014/chart" uri="{C3380CC4-5D6E-409C-BE32-E72D297353CC}">
              <c16:uniqueId val="{00000006-28DF-4352-AA30-6CF0B8CC85B6}"/>
            </c:ext>
          </c:extLst>
        </c:ser>
        <c:ser>
          <c:idx val="3"/>
          <c:order val="3"/>
          <c:tx>
            <c:strRef>
              <c:f>Sheet1!$E$1</c:f>
              <c:strCache>
                <c:ptCount val="1"/>
                <c:pt idx="0">
                  <c:v>Category 4</c:v>
                </c:pt>
              </c:strCache>
            </c:strRef>
          </c:tx>
          <c:spPr>
            <a:solidFill>
              <a:srgbClr val="0A74BB"/>
            </a:solidFill>
            <a:ln>
              <a:noFill/>
            </a:ln>
            <a:effectLst/>
          </c:spPr>
          <c:invertIfNegative val="0"/>
          <c:cat>
            <c:strRef>
              <c:f>Sheet1!$A$2:$A$6</c:f>
              <c:strCache>
                <c:ptCount val="5"/>
                <c:pt idx="0">
                  <c:v>Q5. Patient received all the information needed about the diagnostic test in advance</c:v>
                </c:pt>
                <c:pt idx="1">
                  <c:v>Q6. Diagnostic test staff appeared to completely have all the information they needed about the patient</c:v>
                </c:pt>
                <c:pt idx="2">
                  <c:v>Q7. Patient felt the length of time waiting for diagnostic test results was about right</c:v>
                </c:pt>
                <c:pt idx="3">
                  <c:v>Q8. Diagnostic test results were explained in a way the patient could completely understand</c:v>
                </c:pt>
                <c:pt idx="4">
                  <c:v>Q9. Enough privacy was always given to the patient when receiving diagnostic test results</c:v>
                </c:pt>
              </c:strCache>
            </c:strRef>
          </c:cat>
          <c:val>
            <c:numRef>
              <c:f>Sheet1!$E$2:$E$6</c:f>
              <c:numCache>
                <c:formatCode>0%</c:formatCode>
                <c:ptCount val="5"/>
                <c:pt idx="0">
                  <c:v>5.1208900000000002E-2</c:v>
                </c:pt>
                <c:pt idx="1">
                  <c:v>0.13386729999999999</c:v>
                </c:pt>
                <c:pt idx="2">
                  <c:v>0.116704</c:v>
                </c:pt>
                <c:pt idx="3">
                  <c:v>6.1022100000000003E-2</c:v>
                </c:pt>
                <c:pt idx="4">
                  <c:v>3.4887799999999997E-2</c:v>
                </c:pt>
              </c:numCache>
            </c:numRef>
          </c:val>
          <c:extLst>
            <c:ext xmlns:c16="http://schemas.microsoft.com/office/drawing/2014/chart" uri="{C3380CC4-5D6E-409C-BE32-E72D297353CC}">
              <c16:uniqueId val="{00000007-28DF-4352-AA30-6CF0B8CC85B6}"/>
            </c:ext>
          </c:extLst>
        </c:ser>
        <c:ser>
          <c:idx val="4"/>
          <c:order val="4"/>
          <c:tx>
            <c:strRef>
              <c:f>Sheet1!$F$1</c:f>
              <c:strCache>
                <c:ptCount val="1"/>
                <c:pt idx="0">
                  <c:v>Category 5</c:v>
                </c:pt>
              </c:strCache>
            </c:strRef>
          </c:tx>
          <c:spPr>
            <a:noFill/>
            <a:ln>
              <a:noFill/>
            </a:ln>
            <a:effectLst/>
          </c:spPr>
          <c:invertIfNegative val="0"/>
          <c:cat>
            <c:strRef>
              <c:f>Sheet1!$A$2:$A$6</c:f>
              <c:strCache>
                <c:ptCount val="5"/>
                <c:pt idx="0">
                  <c:v>Q5. Patient received all the information needed about the diagnostic test in advance</c:v>
                </c:pt>
                <c:pt idx="1">
                  <c:v>Q6. Diagnostic test staff appeared to completely have all the information they needed about the patient</c:v>
                </c:pt>
                <c:pt idx="2">
                  <c:v>Q7. Patient felt the length of time waiting for diagnostic test results was about right</c:v>
                </c:pt>
                <c:pt idx="3">
                  <c:v>Q8. Diagnostic test results were explained in a way the patient could completely understand</c:v>
                </c:pt>
                <c:pt idx="4">
                  <c:v>Q9. Enough privacy was always given to the patient when receiving diagnostic test results</c:v>
                </c:pt>
              </c:strCache>
            </c:strRef>
          </c:cat>
          <c:val>
            <c:numRef>
              <c:f>Sheet1!$F$2:$F$6</c:f>
              <c:numCache>
                <c:formatCode>0%</c:formatCode>
                <c:ptCount val="5"/>
                <c:pt idx="0">
                  <c:v>1.1999999999999999E-6</c:v>
                </c:pt>
                <c:pt idx="1">
                  <c:v>2.9000000000000002E-6</c:v>
                </c:pt>
                <c:pt idx="2">
                  <c:v>7.2383000000000003E-2</c:v>
                </c:pt>
                <c:pt idx="3">
                  <c:v>0.11213239999999999</c:v>
                </c:pt>
                <c:pt idx="4">
                  <c:v>1.1999999999999999E-6</c:v>
                </c:pt>
              </c:numCache>
            </c:numRef>
          </c:val>
          <c:extLst>
            <c:ext xmlns:c16="http://schemas.microsoft.com/office/drawing/2014/chart" uri="{C3380CC4-5D6E-409C-BE32-E72D297353CC}">
              <c16:uniqueId val="{00000008-28DF-4352-AA30-6CF0B8CC85B6}"/>
            </c:ext>
          </c:extLst>
        </c:ser>
        <c:dLbls>
          <c:showLegendKey val="0"/>
          <c:showVal val="0"/>
          <c:showCatName val="0"/>
          <c:showSerName val="0"/>
          <c:showPercent val="0"/>
          <c:showBubbleSize val="0"/>
        </c:dLbls>
        <c:gapWidth val="8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Sheet1!$H$2:$H$6</c:f>
              <c:numCache>
                <c:formatCode>0%</c:formatCode>
                <c:ptCount val="5"/>
                <c:pt idx="0">
                  <c:v>0.9512832</c:v>
                </c:pt>
                <c:pt idx="1">
                  <c:v>0.86389490000000002</c:v>
                </c:pt>
                <c:pt idx="2">
                  <c:v>0.79124939999999999</c:v>
                </c:pt>
                <c:pt idx="3">
                  <c:v>0.80877679999999996</c:v>
                </c:pt>
                <c:pt idx="4">
                  <c:v>0.96172820000000003</c:v>
                </c:pt>
              </c:numCache>
            </c:numRef>
          </c:xVal>
          <c:yVal>
            <c:numRef>
              <c:f>Sheet1!$I$2:$I$6</c:f>
              <c:numCache>
                <c:formatCode>General</c:formatCode>
                <c:ptCount val="5"/>
                <c:pt idx="0">
                  <c:v>5</c:v>
                </c:pt>
                <c:pt idx="1">
                  <c:v>4</c:v>
                </c:pt>
                <c:pt idx="2">
                  <c:v>3</c:v>
                </c:pt>
                <c:pt idx="3">
                  <c:v>2</c:v>
                </c:pt>
                <c:pt idx="4">
                  <c:v>1</c:v>
                </c:pt>
              </c:numCache>
            </c:numRef>
          </c:yVal>
          <c:smooth val="0"/>
          <c:extLst>
            <c:ext xmlns:c16="http://schemas.microsoft.com/office/drawing/2014/chart" uri="{C3380CC4-5D6E-409C-BE32-E72D297353CC}">
              <c16:uniqueId val="{00000009-28DF-4352-AA30-6CF0B8CC85B6}"/>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 sourceLinked="1"/>
        <c:majorTickMark val="out"/>
        <c:minorTickMark val="none"/>
        <c:tickLblPos val="nextTo"/>
        <c:crossAx val="769326880"/>
        <c:crosses val="autoZero"/>
        <c:crossBetween val="midCat"/>
      </c:valAx>
      <c:valAx>
        <c:axId val="769326880"/>
        <c:scaling>
          <c:orientation val="minMax"/>
          <c:max val="5.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low"/>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0.1"/>
      </c:valAx>
      <c:catAx>
        <c:axId val="769157920"/>
        <c:scaling>
          <c:orientation val="maxMin"/>
        </c:scaling>
        <c:delete val="1"/>
        <c:axPos val="r"/>
        <c:numFmt formatCode="General" sourceLinked="1"/>
        <c:majorTickMark val="out"/>
        <c:minorTickMark val="none"/>
        <c:tickLblPos val="nextTo"/>
        <c:crossAx val="769146400"/>
        <c:crosses val="max"/>
        <c:auto val="1"/>
        <c:lblAlgn val="ctr"/>
        <c:lblOffset val="100"/>
        <c:noMultiLvlLbl val="0"/>
      </c:cat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3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0.7861842</c:v>
                </c:pt>
              </c:numCache>
            </c:numRef>
          </c:val>
          <c:extLst>
            <c:ext xmlns:c16="http://schemas.microsoft.com/office/drawing/2014/chart" uri="{C3380CC4-5D6E-409C-BE32-E72D297353CC}">
              <c16:uniqueId val="{00000000-99F9-4970-8C59-9C3EEB414B89}"/>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0.82278479999999998</c:v>
                </c:pt>
              </c:numCache>
            </c:numRef>
          </c:val>
          <c:extLst>
            <c:ext xmlns:c16="http://schemas.microsoft.com/office/drawing/2014/chart" uri="{C3380CC4-5D6E-409C-BE32-E72D297353CC}">
              <c16:uniqueId val="{00000001-99F9-4970-8C59-9C3EEB414B89}"/>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0.83392230000000001</c:v>
                </c:pt>
              </c:numCache>
            </c:numRef>
          </c:val>
          <c:extLst>
            <c:ext xmlns:c16="http://schemas.microsoft.com/office/drawing/2014/chart" uri="{C3380CC4-5D6E-409C-BE32-E72D297353CC}">
              <c16:uniqueId val="{00000002-99F9-4970-8C59-9C3EEB414B89}"/>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0.83745579999999997</c:v>
                </c:pt>
              </c:numCache>
            </c:numRef>
          </c:val>
          <c:extLst>
            <c:ext xmlns:c16="http://schemas.microsoft.com/office/drawing/2014/chart" uri="{C3380CC4-5D6E-409C-BE32-E72D297353CC}">
              <c16:uniqueId val="{00000003-99F9-4970-8C59-9C3EEB414B89}"/>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0.79049029999999998</c:v>
                </c:pt>
              </c:numCache>
            </c:numRef>
          </c:val>
          <c:extLst>
            <c:ext xmlns:c16="http://schemas.microsoft.com/office/drawing/2014/chart" uri="{C3380CC4-5D6E-409C-BE32-E72D297353CC}">
              <c16:uniqueId val="{00000000-ED72-4102-B4B6-8F72CFA5D08E}"/>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0.81818179999999996</c:v>
                </c:pt>
              </c:numCache>
            </c:numRef>
          </c:val>
          <c:extLst>
            <c:ext xmlns:c16="http://schemas.microsoft.com/office/drawing/2014/chart" uri="{C3380CC4-5D6E-409C-BE32-E72D297353CC}">
              <c16:uniqueId val="{00000001-ED72-4102-B4B6-8F72CFA5D08E}"/>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0.83900929999999996</c:v>
                </c:pt>
              </c:numCache>
            </c:numRef>
          </c:val>
          <c:extLst>
            <c:ext xmlns:c16="http://schemas.microsoft.com/office/drawing/2014/chart" uri="{C3380CC4-5D6E-409C-BE32-E72D297353CC}">
              <c16:uniqueId val="{00000002-ED72-4102-B4B6-8F72CFA5D08E}"/>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0.85339509999999996</c:v>
                </c:pt>
              </c:numCache>
            </c:numRef>
          </c:val>
          <c:extLst>
            <c:ext xmlns:c16="http://schemas.microsoft.com/office/drawing/2014/chart" uri="{C3380CC4-5D6E-409C-BE32-E72D297353CC}">
              <c16:uniqueId val="{00000003-ED72-4102-B4B6-8F72CFA5D08E}"/>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0.74166670000000001</c:v>
                </c:pt>
              </c:numCache>
            </c:numRef>
          </c:val>
          <c:extLst>
            <c:ext xmlns:c16="http://schemas.microsoft.com/office/drawing/2014/chart" uri="{C3380CC4-5D6E-409C-BE32-E72D297353CC}">
              <c16:uniqueId val="{00000000-2E5A-4A5C-BF8C-D7347B066199}"/>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0.71993910000000005</c:v>
                </c:pt>
              </c:numCache>
            </c:numRef>
          </c:val>
          <c:extLst>
            <c:ext xmlns:c16="http://schemas.microsoft.com/office/drawing/2014/chart" uri="{C3380CC4-5D6E-409C-BE32-E72D297353CC}">
              <c16:uniqueId val="{00000001-2E5A-4A5C-BF8C-D7347B066199}"/>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0.73162389999999999</c:v>
                </c:pt>
              </c:numCache>
            </c:numRef>
          </c:val>
          <c:extLst>
            <c:ext xmlns:c16="http://schemas.microsoft.com/office/drawing/2014/chart" uri="{C3380CC4-5D6E-409C-BE32-E72D297353CC}">
              <c16:uniqueId val="{00000002-2E5A-4A5C-BF8C-D7347B066199}"/>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0.75634520000000005</c:v>
                </c:pt>
              </c:numCache>
            </c:numRef>
          </c:val>
          <c:extLst>
            <c:ext xmlns:c16="http://schemas.microsoft.com/office/drawing/2014/chart" uri="{C3380CC4-5D6E-409C-BE32-E72D297353CC}">
              <c16:uniqueId val="{00000003-2E5A-4A5C-BF8C-D7347B066199}"/>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numCache>
            </c:numRef>
          </c:val>
          <c:extLst>
            <c:ext xmlns:c16="http://schemas.microsoft.com/office/drawing/2014/chart" uri="{C3380CC4-5D6E-409C-BE32-E72D297353CC}">
              <c16:uniqueId val="{00000000-9CB2-4B70-B28C-5BF7FC945E71}"/>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numCache>
            </c:numRef>
          </c:val>
          <c:extLst>
            <c:ext xmlns:c16="http://schemas.microsoft.com/office/drawing/2014/chart" uri="{C3380CC4-5D6E-409C-BE32-E72D297353CC}">
              <c16:uniqueId val="{00000001-9CB2-4B70-B28C-5BF7FC945E71}"/>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0.64183380000000001</c:v>
                </c:pt>
              </c:numCache>
            </c:numRef>
          </c:val>
          <c:extLst>
            <c:ext xmlns:c16="http://schemas.microsoft.com/office/drawing/2014/chart" uri="{C3380CC4-5D6E-409C-BE32-E72D297353CC}">
              <c16:uniqueId val="{00000002-9CB2-4B70-B28C-5BF7FC945E71}"/>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0.63068179999999996</c:v>
                </c:pt>
              </c:numCache>
            </c:numRef>
          </c:val>
          <c:extLst>
            <c:ext xmlns:c16="http://schemas.microsoft.com/office/drawing/2014/chart" uri="{C3380CC4-5D6E-409C-BE32-E72D297353CC}">
              <c16:uniqueId val="{00000003-9CB2-4B70-B28C-5BF7FC945E71}"/>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0.67311069999999995</c:v>
                </c:pt>
              </c:numCache>
            </c:numRef>
          </c:val>
          <c:extLst>
            <c:ext xmlns:c16="http://schemas.microsoft.com/office/drawing/2014/chart" uri="{C3380CC4-5D6E-409C-BE32-E72D297353CC}">
              <c16:uniqueId val="{00000000-D889-439B-A835-4F612B049F53}"/>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0.78536589999999995</c:v>
                </c:pt>
              </c:numCache>
            </c:numRef>
          </c:val>
          <c:extLst>
            <c:ext xmlns:c16="http://schemas.microsoft.com/office/drawing/2014/chart" uri="{C3380CC4-5D6E-409C-BE32-E72D297353CC}">
              <c16:uniqueId val="{00000001-D889-439B-A835-4F612B049F53}"/>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0.81592920000000002</c:v>
                </c:pt>
              </c:numCache>
            </c:numRef>
          </c:val>
          <c:extLst>
            <c:ext xmlns:c16="http://schemas.microsoft.com/office/drawing/2014/chart" uri="{C3380CC4-5D6E-409C-BE32-E72D297353CC}">
              <c16:uniqueId val="{00000002-D889-439B-A835-4F612B049F53}"/>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0.86411150000000003</c:v>
                </c:pt>
              </c:numCache>
            </c:numRef>
          </c:val>
          <c:extLst>
            <c:ext xmlns:c16="http://schemas.microsoft.com/office/drawing/2014/chart" uri="{C3380CC4-5D6E-409C-BE32-E72D297353CC}">
              <c16:uniqueId val="{00000003-D889-439B-A835-4F612B049F53}"/>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0.78110939999999995</c:v>
                </c:pt>
              </c:numCache>
            </c:numRef>
          </c:val>
          <c:extLst>
            <c:ext xmlns:c16="http://schemas.microsoft.com/office/drawing/2014/chart" uri="{C3380CC4-5D6E-409C-BE32-E72D297353CC}">
              <c16:uniqueId val="{00000000-341A-4A3E-AE12-12BF8213BD2F}"/>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0.78835230000000001</c:v>
                </c:pt>
              </c:numCache>
            </c:numRef>
          </c:val>
          <c:extLst>
            <c:ext xmlns:c16="http://schemas.microsoft.com/office/drawing/2014/chart" uri="{C3380CC4-5D6E-409C-BE32-E72D297353CC}">
              <c16:uniqueId val="{00000001-341A-4A3E-AE12-12BF8213BD2F}"/>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0.76923079999999999</c:v>
                </c:pt>
              </c:numCache>
            </c:numRef>
          </c:val>
          <c:extLst>
            <c:ext xmlns:c16="http://schemas.microsoft.com/office/drawing/2014/chart" uri="{C3380CC4-5D6E-409C-BE32-E72D297353CC}">
              <c16:uniqueId val="{00000002-341A-4A3E-AE12-12BF8213BD2F}"/>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0.82499999999999996</c:v>
                </c:pt>
              </c:numCache>
            </c:numRef>
          </c:val>
          <c:extLst>
            <c:ext xmlns:c16="http://schemas.microsoft.com/office/drawing/2014/chart" uri="{C3380CC4-5D6E-409C-BE32-E72D297353CC}">
              <c16:uniqueId val="{00000003-341A-4A3E-AE12-12BF8213BD2F}"/>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0.8122066</c:v>
                </c:pt>
              </c:numCache>
            </c:numRef>
          </c:val>
          <c:extLst>
            <c:ext xmlns:c16="http://schemas.microsoft.com/office/drawing/2014/chart" uri="{C3380CC4-5D6E-409C-BE32-E72D297353CC}">
              <c16:uniqueId val="{00000000-911F-444A-B0B6-8B0258F4D518}"/>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0.80601500000000004</c:v>
                </c:pt>
              </c:numCache>
            </c:numRef>
          </c:val>
          <c:extLst>
            <c:ext xmlns:c16="http://schemas.microsoft.com/office/drawing/2014/chart" uri="{C3380CC4-5D6E-409C-BE32-E72D297353CC}">
              <c16:uniqueId val="{00000001-911F-444A-B0B6-8B0258F4D518}"/>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0.81300810000000001</c:v>
                </c:pt>
              </c:numCache>
            </c:numRef>
          </c:val>
          <c:extLst>
            <c:ext xmlns:c16="http://schemas.microsoft.com/office/drawing/2014/chart" uri="{C3380CC4-5D6E-409C-BE32-E72D297353CC}">
              <c16:uniqueId val="{00000002-911F-444A-B0B6-8B0258F4D518}"/>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0.85203249999999997</c:v>
                </c:pt>
              </c:numCache>
            </c:numRef>
          </c:val>
          <c:extLst>
            <c:ext xmlns:c16="http://schemas.microsoft.com/office/drawing/2014/chart" uri="{C3380CC4-5D6E-409C-BE32-E72D297353CC}">
              <c16:uniqueId val="{00000003-911F-444A-B0B6-8B0258F4D518}"/>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0.74151440000000002</c:v>
                </c:pt>
              </c:numCache>
            </c:numRef>
          </c:val>
          <c:extLst>
            <c:ext xmlns:c16="http://schemas.microsoft.com/office/drawing/2014/chart" uri="{C3380CC4-5D6E-409C-BE32-E72D297353CC}">
              <c16:uniqueId val="{00000000-5385-4E74-8C15-36B5D2D1BD2F}"/>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0.72069830000000001</c:v>
                </c:pt>
              </c:numCache>
            </c:numRef>
          </c:val>
          <c:extLst>
            <c:ext xmlns:c16="http://schemas.microsoft.com/office/drawing/2014/chart" uri="{C3380CC4-5D6E-409C-BE32-E72D297353CC}">
              <c16:uniqueId val="{00000001-5385-4E74-8C15-36B5D2D1BD2F}"/>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0.70765029999999995</c:v>
                </c:pt>
              </c:numCache>
            </c:numRef>
          </c:val>
          <c:extLst>
            <c:ext xmlns:c16="http://schemas.microsoft.com/office/drawing/2014/chart" uri="{C3380CC4-5D6E-409C-BE32-E72D297353CC}">
              <c16:uniqueId val="{00000002-5385-4E74-8C15-36B5D2D1BD2F}"/>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0.75280899999999995</c:v>
                </c:pt>
              </c:numCache>
            </c:numRef>
          </c:val>
          <c:extLst>
            <c:ext xmlns:c16="http://schemas.microsoft.com/office/drawing/2014/chart" uri="{C3380CC4-5D6E-409C-BE32-E72D297353CC}">
              <c16:uniqueId val="{00000003-5385-4E74-8C15-36B5D2D1BD2F}"/>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0.76268659999999999</c:v>
                </c:pt>
              </c:numCache>
            </c:numRef>
          </c:val>
          <c:extLst>
            <c:ext xmlns:c16="http://schemas.microsoft.com/office/drawing/2014/chart" uri="{C3380CC4-5D6E-409C-BE32-E72D297353CC}">
              <c16:uniqueId val="{00000000-A3A1-48FF-9E6B-554C5F006211}"/>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0.78581559999999995</c:v>
                </c:pt>
              </c:numCache>
            </c:numRef>
          </c:val>
          <c:extLst>
            <c:ext xmlns:c16="http://schemas.microsoft.com/office/drawing/2014/chart" uri="{C3380CC4-5D6E-409C-BE32-E72D297353CC}">
              <c16:uniqueId val="{00000001-A3A1-48FF-9E6B-554C5F006211}"/>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0.76443059999999996</c:v>
                </c:pt>
              </c:numCache>
            </c:numRef>
          </c:val>
          <c:extLst>
            <c:ext xmlns:c16="http://schemas.microsoft.com/office/drawing/2014/chart" uri="{C3380CC4-5D6E-409C-BE32-E72D297353CC}">
              <c16:uniqueId val="{00000002-A3A1-48FF-9E6B-554C5F006211}"/>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0.79160189999999997</c:v>
                </c:pt>
              </c:numCache>
            </c:numRef>
          </c:val>
          <c:extLst>
            <c:ext xmlns:c16="http://schemas.microsoft.com/office/drawing/2014/chart" uri="{C3380CC4-5D6E-409C-BE32-E72D297353CC}">
              <c16:uniqueId val="{00000003-A3A1-48FF-9E6B-554C5F006211}"/>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0.89213889999999996</c:v>
                </c:pt>
              </c:numCache>
            </c:numRef>
          </c:val>
          <c:extLst>
            <c:ext xmlns:c16="http://schemas.microsoft.com/office/drawing/2014/chart" uri="{C3380CC4-5D6E-409C-BE32-E72D297353CC}">
              <c16:uniqueId val="{00000000-4E3C-4DC6-A7C7-E933BAF59CB6}"/>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0.92100839999999995</c:v>
                </c:pt>
              </c:numCache>
            </c:numRef>
          </c:val>
          <c:extLst>
            <c:ext xmlns:c16="http://schemas.microsoft.com/office/drawing/2014/chart" uri="{C3380CC4-5D6E-409C-BE32-E72D297353CC}">
              <c16:uniqueId val="{00000001-4E3C-4DC6-A7C7-E933BAF59CB6}"/>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0.93369179999999996</c:v>
                </c:pt>
              </c:numCache>
            </c:numRef>
          </c:val>
          <c:extLst>
            <c:ext xmlns:c16="http://schemas.microsoft.com/office/drawing/2014/chart" uri="{C3380CC4-5D6E-409C-BE32-E72D297353CC}">
              <c16:uniqueId val="{00000002-4E3C-4DC6-A7C7-E933BAF59CB6}"/>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0.92486579999999996</c:v>
                </c:pt>
              </c:numCache>
            </c:numRef>
          </c:val>
          <c:extLst>
            <c:ext xmlns:c16="http://schemas.microsoft.com/office/drawing/2014/chart" uri="{C3380CC4-5D6E-409C-BE32-E72D297353CC}">
              <c16:uniqueId val="{00000003-4E3C-4DC6-A7C7-E933BAF59CB6}"/>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2843418294120167E-2"/>
          <c:y val="0.21249974846872136"/>
          <c:w val="0.90171044375389497"/>
          <c:h val="0.64305568071363139"/>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Sheet1!$A$2:$A$3</c:f>
              <c:strCache>
                <c:ptCount val="2"/>
                <c:pt idx="0">
                  <c:v>Q2. Patient only spoke to primary care professional once or twice before cancer diagnosis</c:v>
                </c:pt>
                <c:pt idx="1">
                  <c:v>Q3. Referral for diagnosis was explained in a way the patient could completely understand</c:v>
                </c:pt>
              </c:strCache>
            </c:strRef>
          </c:cat>
          <c:val>
            <c:numRef>
              <c:f>Sheet1!$B$2:$B$3</c:f>
              <c:numCache>
                <c:formatCode>0%</c:formatCode>
                <c:ptCount val="2"/>
                <c:pt idx="0">
                  <c:v>0.71807540000000003</c:v>
                </c:pt>
                <c:pt idx="1">
                  <c:v>0.48980010000000002</c:v>
                </c:pt>
              </c:numCache>
            </c:numRef>
          </c:val>
          <c:extLst>
            <c:ext xmlns:c16="http://schemas.microsoft.com/office/drawing/2014/chart" uri="{C3380CC4-5D6E-409C-BE32-E72D297353CC}">
              <c16:uniqueId val="{00000000-3B72-4B09-A7B9-AEF465C1E6D8}"/>
            </c:ext>
          </c:extLst>
        </c:ser>
        <c:ser>
          <c:idx val="1"/>
          <c:order val="1"/>
          <c:tx>
            <c:strRef>
              <c:f>Sheet1!$C$1</c:f>
              <c:strCache>
                <c:ptCount val="1"/>
                <c:pt idx="0">
                  <c:v>Category 2</c:v>
                </c:pt>
              </c:strCache>
            </c:strRef>
          </c:tx>
          <c:spPr>
            <a:solidFill>
              <a:schemeClr val="tx2">
                <a:lumMod val="40000"/>
                <a:lumOff val="60000"/>
              </a:schemeClr>
            </a:solidFill>
            <a:ln>
              <a:noFill/>
            </a:ln>
            <a:effectLst/>
          </c:spPr>
          <c:invertIfNegative val="0"/>
          <c:dPt>
            <c:idx val="0"/>
            <c:invertIfNegative val="0"/>
            <c:bubble3D val="0"/>
            <c:spPr>
              <a:solidFill>
                <a:srgbClr val="A8C7E9"/>
              </a:solidFill>
              <a:ln>
                <a:noFill/>
              </a:ln>
              <a:effectLst/>
            </c:spPr>
            <c:extLst>
              <c:ext xmlns:c16="http://schemas.microsoft.com/office/drawing/2014/chart" uri="{C3380CC4-5D6E-409C-BE32-E72D297353CC}">
                <c16:uniqueId val="{00000001-EDCD-414A-9FEA-4702F2106347}"/>
              </c:ext>
            </c:extLst>
          </c:dPt>
          <c:dPt>
            <c:idx val="1"/>
            <c:invertIfNegative val="0"/>
            <c:bubble3D val="0"/>
            <c:spPr>
              <a:solidFill>
                <a:srgbClr val="A8C7E9"/>
              </a:solidFill>
              <a:ln>
                <a:noFill/>
              </a:ln>
              <a:effectLst/>
            </c:spPr>
            <c:extLst>
              <c:ext xmlns:c16="http://schemas.microsoft.com/office/drawing/2014/chart" uri="{C3380CC4-5D6E-409C-BE32-E72D297353CC}">
                <c16:uniqueId val="{00000000-EDCD-414A-9FEA-4702F2106347}"/>
              </c:ext>
            </c:extLst>
          </c:dPt>
          <c:cat>
            <c:strRef>
              <c:f>Sheet1!$A$2:$A$3</c:f>
              <c:strCache>
                <c:ptCount val="2"/>
                <c:pt idx="0">
                  <c:v>Q2. Patient only spoke to primary care professional once or twice before cancer diagnosis</c:v>
                </c:pt>
                <c:pt idx="1">
                  <c:v>Q3. Referral for diagnosis was explained in a way the patient could completely understand</c:v>
                </c:pt>
              </c:strCache>
            </c:strRef>
          </c:cat>
          <c:val>
            <c:numRef>
              <c:f>Sheet1!$C$2:$C$3</c:f>
              <c:numCache>
                <c:formatCode>0%</c:formatCode>
                <c:ptCount val="2"/>
                <c:pt idx="0">
                  <c:v>2.4570100000000001E-2</c:v>
                </c:pt>
                <c:pt idx="1">
                  <c:v>0.13966439999999999</c:v>
                </c:pt>
              </c:numCache>
            </c:numRef>
          </c:val>
          <c:extLst>
            <c:ext xmlns:c16="http://schemas.microsoft.com/office/drawing/2014/chart" uri="{C3380CC4-5D6E-409C-BE32-E72D297353CC}">
              <c16:uniqueId val="{00000001-3B72-4B09-A7B9-AEF465C1E6D8}"/>
            </c:ext>
          </c:extLst>
        </c:ser>
        <c:ser>
          <c:idx val="2"/>
          <c:order val="2"/>
          <c:tx>
            <c:strRef>
              <c:f>Sheet1!$D$1</c:f>
              <c:strCache>
                <c:ptCount val="1"/>
                <c:pt idx="0">
                  <c:v>Category 3</c:v>
                </c:pt>
              </c:strCache>
            </c:strRef>
          </c:tx>
          <c:spPr>
            <a:solidFill>
              <a:srgbClr val="DCDDDE"/>
            </a:solidFill>
            <a:ln>
              <a:noFill/>
            </a:ln>
            <a:effectLst/>
          </c:spPr>
          <c:invertIfNegative val="0"/>
          <c:cat>
            <c:strRef>
              <c:f>Sheet1!$A$2:$A$3</c:f>
              <c:strCache>
                <c:ptCount val="2"/>
                <c:pt idx="0">
                  <c:v>Q2. Patient only spoke to primary care professional once or twice before cancer diagnosis</c:v>
                </c:pt>
                <c:pt idx="1">
                  <c:v>Q3. Referral for diagnosis was explained in a way the patient could completely understand</c:v>
                </c:pt>
              </c:strCache>
            </c:strRef>
          </c:cat>
          <c:val>
            <c:numRef>
              <c:f>Sheet1!$D$2:$D$3</c:f>
              <c:numCache>
                <c:formatCode>0%</c:formatCode>
                <c:ptCount val="2"/>
                <c:pt idx="0">
                  <c:v>8.6564500000000003E-2</c:v>
                </c:pt>
                <c:pt idx="1">
                  <c:v>8.7900000000000006E-2</c:v>
                </c:pt>
              </c:numCache>
            </c:numRef>
          </c:val>
          <c:extLst>
            <c:ext xmlns:c16="http://schemas.microsoft.com/office/drawing/2014/chart" uri="{C3380CC4-5D6E-409C-BE32-E72D297353CC}">
              <c16:uniqueId val="{00000002-3B72-4B09-A7B9-AEF465C1E6D8}"/>
            </c:ext>
          </c:extLst>
        </c:ser>
        <c:ser>
          <c:idx val="3"/>
          <c:order val="3"/>
          <c:tx>
            <c:strRef>
              <c:f>Sheet1!$E$1</c:f>
              <c:strCache>
                <c:ptCount val="1"/>
                <c:pt idx="0">
                  <c:v>Category 4</c:v>
                </c:pt>
              </c:strCache>
            </c:strRef>
          </c:tx>
          <c:spPr>
            <a:solidFill>
              <a:srgbClr val="0A74BB"/>
            </a:solidFill>
            <a:ln>
              <a:noFill/>
            </a:ln>
            <a:effectLst/>
          </c:spPr>
          <c:invertIfNegative val="0"/>
          <c:cat>
            <c:strRef>
              <c:f>Sheet1!$A$2:$A$3</c:f>
              <c:strCache>
                <c:ptCount val="2"/>
                <c:pt idx="0">
                  <c:v>Q2. Patient only spoke to primary care professional once or twice before cancer diagnosis</c:v>
                </c:pt>
                <c:pt idx="1">
                  <c:v>Q3. Referral for diagnosis was explained in a way the patient could completely understand</c:v>
                </c:pt>
              </c:strCache>
            </c:strRef>
          </c:cat>
          <c:val>
            <c:numRef>
              <c:f>Sheet1!$E$2:$E$3</c:f>
              <c:numCache>
                <c:formatCode>0%</c:formatCode>
                <c:ptCount val="2"/>
                <c:pt idx="0">
                  <c:v>0.12727169999999999</c:v>
                </c:pt>
                <c:pt idx="1">
                  <c:v>0.152031</c:v>
                </c:pt>
              </c:numCache>
            </c:numRef>
          </c:val>
          <c:extLst>
            <c:ext xmlns:c16="http://schemas.microsoft.com/office/drawing/2014/chart" uri="{C3380CC4-5D6E-409C-BE32-E72D297353CC}">
              <c16:uniqueId val="{00000003-3B72-4B09-A7B9-AEF465C1E6D8}"/>
            </c:ext>
          </c:extLst>
        </c:ser>
        <c:ser>
          <c:idx val="4"/>
          <c:order val="4"/>
          <c:tx>
            <c:strRef>
              <c:f>Sheet1!$F$1</c:f>
              <c:strCache>
                <c:ptCount val="1"/>
                <c:pt idx="0">
                  <c:v>Category 5</c:v>
                </c:pt>
              </c:strCache>
            </c:strRef>
          </c:tx>
          <c:spPr>
            <a:noFill/>
            <a:ln>
              <a:noFill/>
            </a:ln>
            <a:effectLst/>
          </c:spPr>
          <c:invertIfNegative val="0"/>
          <c:cat>
            <c:strRef>
              <c:f>Sheet1!$A$2:$A$3</c:f>
              <c:strCache>
                <c:ptCount val="2"/>
                <c:pt idx="0">
                  <c:v>Q2. Patient only spoke to primary care professional once or twice before cancer diagnosis</c:v>
                </c:pt>
                <c:pt idx="1">
                  <c:v>Q3. Referral for diagnosis was explained in a way the patient could completely understand</c:v>
                </c:pt>
              </c:strCache>
            </c:strRef>
          </c:cat>
          <c:val>
            <c:numRef>
              <c:f>Sheet1!$F$2:$F$3</c:f>
              <c:numCache>
                <c:formatCode>0%</c:formatCode>
                <c:ptCount val="2"/>
                <c:pt idx="0">
                  <c:v>4.3518300000000003E-2</c:v>
                </c:pt>
                <c:pt idx="1">
                  <c:v>0.13060459999999999</c:v>
                </c:pt>
              </c:numCache>
            </c:numRef>
          </c:val>
          <c:extLst>
            <c:ext xmlns:c16="http://schemas.microsoft.com/office/drawing/2014/chart" uri="{C3380CC4-5D6E-409C-BE32-E72D297353CC}">
              <c16:uniqueId val="{00000004-3B72-4B09-A7B9-AEF465C1E6D8}"/>
            </c:ext>
          </c:extLst>
        </c:ser>
        <c:dLbls>
          <c:showLegendKey val="0"/>
          <c:showVal val="0"/>
          <c:showCatName val="0"/>
          <c:showSerName val="0"/>
          <c:showPercent val="0"/>
          <c:showBubbleSize val="0"/>
        </c:dLbls>
        <c:gapWidth val="8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Sheet1!$H$2:$H$3</c:f>
              <c:numCache>
                <c:formatCode>0%</c:formatCode>
                <c:ptCount val="2"/>
                <c:pt idx="0">
                  <c:v>0.80925769999999997</c:v>
                </c:pt>
                <c:pt idx="1">
                  <c:v>0.66607870000000002</c:v>
                </c:pt>
              </c:numCache>
            </c:numRef>
          </c:xVal>
          <c:yVal>
            <c:numRef>
              <c:f>Sheet1!$I$2:$I$3</c:f>
              <c:numCache>
                <c:formatCode>General</c:formatCode>
                <c:ptCount val="2"/>
                <c:pt idx="0">
                  <c:v>2</c:v>
                </c:pt>
                <c:pt idx="1">
                  <c:v>1</c:v>
                </c:pt>
              </c:numCache>
            </c:numRef>
          </c:yVal>
          <c:smooth val="0"/>
          <c:extLst>
            <c:ext xmlns:c16="http://schemas.microsoft.com/office/drawing/2014/chart" uri="{C3380CC4-5D6E-409C-BE32-E72D297353CC}">
              <c16:uniqueId val="{00000005-3B72-4B09-A7B9-AEF465C1E6D8}"/>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 sourceLinked="1"/>
        <c:majorTickMark val="out"/>
        <c:minorTickMark val="none"/>
        <c:tickLblPos val="nextTo"/>
        <c:crossAx val="769326880"/>
        <c:crosses val="autoZero"/>
        <c:crossBetween val="midCat"/>
      </c:valAx>
      <c:valAx>
        <c:axId val="769326880"/>
        <c:scaling>
          <c:orientation val="minMax"/>
          <c:max val="2.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1"/>
        <c:majorTickMark val="out"/>
        <c:minorTickMark val="none"/>
        <c:tickLblPos val="low"/>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0.1"/>
      </c:valAx>
      <c:catAx>
        <c:axId val="769157920"/>
        <c:scaling>
          <c:orientation val="maxMin"/>
        </c:scaling>
        <c:delete val="1"/>
        <c:axPos val="r"/>
        <c:numFmt formatCode="General" sourceLinked="1"/>
        <c:majorTickMark val="out"/>
        <c:minorTickMark val="none"/>
        <c:tickLblPos val="nextTo"/>
        <c:crossAx val="769146400"/>
        <c:crosses val="max"/>
        <c:auto val="1"/>
        <c:lblAlgn val="ctr"/>
        <c:lblOffset val="100"/>
        <c:noMultiLvlLbl val="0"/>
      </c:cat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4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0.98688520000000002</c:v>
                </c:pt>
              </c:numCache>
            </c:numRef>
          </c:val>
          <c:extLst>
            <c:ext xmlns:c16="http://schemas.microsoft.com/office/drawing/2014/chart" uri="{C3380CC4-5D6E-409C-BE32-E72D297353CC}">
              <c16:uniqueId val="{00000000-ED05-4F02-89B3-136FED68DC40}"/>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0.99367090000000002</c:v>
                </c:pt>
              </c:numCache>
            </c:numRef>
          </c:val>
          <c:extLst>
            <c:ext xmlns:c16="http://schemas.microsoft.com/office/drawing/2014/chart" uri="{C3380CC4-5D6E-409C-BE32-E72D297353CC}">
              <c16:uniqueId val="{00000001-ED05-4F02-89B3-136FED68DC40}"/>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0.99</c:v>
                </c:pt>
              </c:numCache>
            </c:numRef>
          </c:val>
          <c:extLst>
            <c:ext xmlns:c16="http://schemas.microsoft.com/office/drawing/2014/chart" uri="{C3380CC4-5D6E-409C-BE32-E72D297353CC}">
              <c16:uniqueId val="{00000002-ED05-4F02-89B3-136FED68DC40}"/>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0.99307959999999995</c:v>
                </c:pt>
              </c:numCache>
            </c:numRef>
          </c:val>
          <c:extLst>
            <c:ext xmlns:c16="http://schemas.microsoft.com/office/drawing/2014/chart" uri="{C3380CC4-5D6E-409C-BE32-E72D297353CC}">
              <c16:uniqueId val="{00000003-ED05-4F02-89B3-136FED68DC40}"/>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0.92592589999999997</c:v>
                </c:pt>
              </c:numCache>
            </c:numRef>
          </c:val>
          <c:extLst>
            <c:ext xmlns:c16="http://schemas.microsoft.com/office/drawing/2014/chart" uri="{C3380CC4-5D6E-409C-BE32-E72D297353CC}">
              <c16:uniqueId val="{00000000-03B9-40A6-8CAF-00A197735508}"/>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0.93023259999999997</c:v>
                </c:pt>
              </c:numCache>
            </c:numRef>
          </c:val>
          <c:extLst>
            <c:ext xmlns:c16="http://schemas.microsoft.com/office/drawing/2014/chart" uri="{C3380CC4-5D6E-409C-BE32-E72D297353CC}">
              <c16:uniqueId val="{00000001-03B9-40A6-8CAF-00A197735508}"/>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0.94594590000000001</c:v>
                </c:pt>
              </c:numCache>
            </c:numRef>
          </c:val>
          <c:extLst>
            <c:ext xmlns:c16="http://schemas.microsoft.com/office/drawing/2014/chart" uri="{C3380CC4-5D6E-409C-BE32-E72D297353CC}">
              <c16:uniqueId val="{00000002-03B9-40A6-8CAF-00A197735508}"/>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0.943662</c:v>
                </c:pt>
              </c:numCache>
            </c:numRef>
          </c:val>
          <c:extLst>
            <c:ext xmlns:c16="http://schemas.microsoft.com/office/drawing/2014/chart" uri="{C3380CC4-5D6E-409C-BE32-E72D297353CC}">
              <c16:uniqueId val="{00000003-03B9-40A6-8CAF-00A197735508}"/>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0.73157890000000003</c:v>
                </c:pt>
              </c:numCache>
            </c:numRef>
          </c:val>
          <c:extLst>
            <c:ext xmlns:c16="http://schemas.microsoft.com/office/drawing/2014/chart" uri="{C3380CC4-5D6E-409C-BE32-E72D297353CC}">
              <c16:uniqueId val="{00000000-19BA-47BE-BA34-B75A590FBAB0}"/>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0.74047620000000003</c:v>
                </c:pt>
              </c:numCache>
            </c:numRef>
          </c:val>
          <c:extLst>
            <c:ext xmlns:c16="http://schemas.microsoft.com/office/drawing/2014/chart" uri="{C3380CC4-5D6E-409C-BE32-E72D297353CC}">
              <c16:uniqueId val="{00000001-19BA-47BE-BA34-B75A590FBAB0}"/>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0.72282610000000003</c:v>
                </c:pt>
              </c:numCache>
            </c:numRef>
          </c:val>
          <c:extLst>
            <c:ext xmlns:c16="http://schemas.microsoft.com/office/drawing/2014/chart" uri="{C3380CC4-5D6E-409C-BE32-E72D297353CC}">
              <c16:uniqueId val="{00000002-19BA-47BE-BA34-B75A590FBAB0}"/>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0.75925929999999997</c:v>
                </c:pt>
              </c:numCache>
            </c:numRef>
          </c:val>
          <c:extLst>
            <c:ext xmlns:c16="http://schemas.microsoft.com/office/drawing/2014/chart" uri="{C3380CC4-5D6E-409C-BE32-E72D297353CC}">
              <c16:uniqueId val="{00000003-19BA-47BE-BA34-B75A590FBAB0}"/>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0.83037970000000005</c:v>
                </c:pt>
              </c:numCache>
            </c:numRef>
          </c:val>
          <c:extLst>
            <c:ext xmlns:c16="http://schemas.microsoft.com/office/drawing/2014/chart" uri="{C3380CC4-5D6E-409C-BE32-E72D297353CC}">
              <c16:uniqueId val="{00000000-49B6-4301-BD86-C16D7CA5D4C5}"/>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0.80092589999999997</c:v>
                </c:pt>
              </c:numCache>
            </c:numRef>
          </c:val>
          <c:extLst>
            <c:ext xmlns:c16="http://schemas.microsoft.com/office/drawing/2014/chart" uri="{C3380CC4-5D6E-409C-BE32-E72D297353CC}">
              <c16:uniqueId val="{00000001-49B6-4301-BD86-C16D7CA5D4C5}"/>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0.79045089999999996</c:v>
                </c:pt>
              </c:numCache>
            </c:numRef>
          </c:val>
          <c:extLst>
            <c:ext xmlns:c16="http://schemas.microsoft.com/office/drawing/2014/chart" uri="{C3380CC4-5D6E-409C-BE32-E72D297353CC}">
              <c16:uniqueId val="{00000002-49B6-4301-BD86-C16D7CA5D4C5}"/>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0.79844959999999998</c:v>
                </c:pt>
              </c:numCache>
            </c:numRef>
          </c:val>
          <c:extLst>
            <c:ext xmlns:c16="http://schemas.microsoft.com/office/drawing/2014/chart" uri="{C3380CC4-5D6E-409C-BE32-E72D297353CC}">
              <c16:uniqueId val="{00000003-49B6-4301-BD86-C16D7CA5D4C5}"/>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0.76070530000000003</c:v>
                </c:pt>
              </c:numCache>
            </c:numRef>
          </c:val>
          <c:extLst>
            <c:ext xmlns:c16="http://schemas.microsoft.com/office/drawing/2014/chart" uri="{C3380CC4-5D6E-409C-BE32-E72D297353CC}">
              <c16:uniqueId val="{00000000-6141-4C2B-92CF-A41F6618EDBF}"/>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0.74712639999999997</c:v>
                </c:pt>
              </c:numCache>
            </c:numRef>
          </c:val>
          <c:extLst>
            <c:ext xmlns:c16="http://schemas.microsoft.com/office/drawing/2014/chart" uri="{C3380CC4-5D6E-409C-BE32-E72D297353CC}">
              <c16:uniqueId val="{00000001-6141-4C2B-92CF-A41F6618EDBF}"/>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0.77211799999999997</c:v>
                </c:pt>
              </c:numCache>
            </c:numRef>
          </c:val>
          <c:extLst>
            <c:ext xmlns:c16="http://schemas.microsoft.com/office/drawing/2014/chart" uri="{C3380CC4-5D6E-409C-BE32-E72D297353CC}">
              <c16:uniqueId val="{00000002-6141-4C2B-92CF-A41F6618EDBF}"/>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0.77295919999999996</c:v>
                </c:pt>
              </c:numCache>
            </c:numRef>
          </c:val>
          <c:extLst>
            <c:ext xmlns:c16="http://schemas.microsoft.com/office/drawing/2014/chart" uri="{C3380CC4-5D6E-409C-BE32-E72D297353CC}">
              <c16:uniqueId val="{00000003-6141-4C2B-92CF-A41F6618EDBF}"/>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0.65</c:v>
                </c:pt>
              </c:numCache>
            </c:numRef>
          </c:val>
          <c:extLst>
            <c:ext xmlns:c16="http://schemas.microsoft.com/office/drawing/2014/chart" uri="{C3380CC4-5D6E-409C-BE32-E72D297353CC}">
              <c16:uniqueId val="{00000000-40A0-4905-B36A-137DEBAEC91B}"/>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0.71554249999999997</c:v>
                </c:pt>
              </c:numCache>
            </c:numRef>
          </c:val>
          <c:extLst>
            <c:ext xmlns:c16="http://schemas.microsoft.com/office/drawing/2014/chart" uri="{C3380CC4-5D6E-409C-BE32-E72D297353CC}">
              <c16:uniqueId val="{00000001-40A0-4905-B36A-137DEBAEC91B}"/>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0.76507939999999997</c:v>
                </c:pt>
              </c:numCache>
            </c:numRef>
          </c:val>
          <c:extLst>
            <c:ext xmlns:c16="http://schemas.microsoft.com/office/drawing/2014/chart" uri="{C3380CC4-5D6E-409C-BE32-E72D297353CC}">
              <c16:uniqueId val="{00000002-40A0-4905-B36A-137DEBAEC91B}"/>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0.76160989999999995</c:v>
                </c:pt>
              </c:numCache>
            </c:numRef>
          </c:val>
          <c:extLst>
            <c:ext xmlns:c16="http://schemas.microsoft.com/office/drawing/2014/chart" uri="{C3380CC4-5D6E-409C-BE32-E72D297353CC}">
              <c16:uniqueId val="{00000003-40A0-4905-B36A-137DEBAEC91B}"/>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0.88585610000000004</c:v>
                </c:pt>
              </c:numCache>
            </c:numRef>
          </c:val>
          <c:extLst>
            <c:ext xmlns:c16="http://schemas.microsoft.com/office/drawing/2014/chart" uri="{C3380CC4-5D6E-409C-BE32-E72D297353CC}">
              <c16:uniqueId val="{00000000-A798-4270-9F9C-DCE5287539B4}"/>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0.86848069999999999</c:v>
                </c:pt>
              </c:numCache>
            </c:numRef>
          </c:val>
          <c:extLst>
            <c:ext xmlns:c16="http://schemas.microsoft.com/office/drawing/2014/chart" uri="{C3380CC4-5D6E-409C-BE32-E72D297353CC}">
              <c16:uniqueId val="{00000001-A798-4270-9F9C-DCE5287539B4}"/>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0.82105260000000002</c:v>
                </c:pt>
              </c:numCache>
            </c:numRef>
          </c:val>
          <c:extLst>
            <c:ext xmlns:c16="http://schemas.microsoft.com/office/drawing/2014/chart" uri="{C3380CC4-5D6E-409C-BE32-E72D297353CC}">
              <c16:uniqueId val="{00000002-A798-4270-9F9C-DCE5287539B4}"/>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0.84556960000000003</c:v>
                </c:pt>
              </c:numCache>
            </c:numRef>
          </c:val>
          <c:extLst>
            <c:ext xmlns:c16="http://schemas.microsoft.com/office/drawing/2014/chart" uri="{C3380CC4-5D6E-409C-BE32-E72D297353CC}">
              <c16:uniqueId val="{00000003-A798-4270-9F9C-DCE5287539B4}"/>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0.92670160000000001</c:v>
                </c:pt>
              </c:numCache>
            </c:numRef>
          </c:val>
          <c:extLst>
            <c:ext xmlns:c16="http://schemas.microsoft.com/office/drawing/2014/chart" uri="{C3380CC4-5D6E-409C-BE32-E72D297353CC}">
              <c16:uniqueId val="{00000000-E81F-4A1C-B2C4-B062C56C54E0}"/>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0.89244849999999998</c:v>
                </c:pt>
              </c:numCache>
            </c:numRef>
          </c:val>
          <c:extLst>
            <c:ext xmlns:c16="http://schemas.microsoft.com/office/drawing/2014/chart" uri="{C3380CC4-5D6E-409C-BE32-E72D297353CC}">
              <c16:uniqueId val="{00000001-E81F-4A1C-B2C4-B062C56C54E0}"/>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0.88268159999999996</c:v>
                </c:pt>
              </c:numCache>
            </c:numRef>
          </c:val>
          <c:extLst>
            <c:ext xmlns:c16="http://schemas.microsoft.com/office/drawing/2014/chart" uri="{C3380CC4-5D6E-409C-BE32-E72D297353CC}">
              <c16:uniqueId val="{00000002-E81F-4A1C-B2C4-B062C56C54E0}"/>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0.91484180000000004</c:v>
                </c:pt>
              </c:numCache>
            </c:numRef>
          </c:val>
          <c:extLst>
            <c:ext xmlns:c16="http://schemas.microsoft.com/office/drawing/2014/chart" uri="{C3380CC4-5D6E-409C-BE32-E72D297353CC}">
              <c16:uniqueId val="{00000003-E81F-4A1C-B2C4-B062C56C54E0}"/>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0.82372319999999999</c:v>
                </c:pt>
              </c:numCache>
            </c:numRef>
          </c:val>
          <c:extLst>
            <c:ext xmlns:c16="http://schemas.microsoft.com/office/drawing/2014/chart" uri="{C3380CC4-5D6E-409C-BE32-E72D297353CC}">
              <c16:uniqueId val="{00000000-71C2-4C46-8BB5-EB66123D798C}"/>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0.81629390000000002</c:v>
                </c:pt>
              </c:numCache>
            </c:numRef>
          </c:val>
          <c:extLst>
            <c:ext xmlns:c16="http://schemas.microsoft.com/office/drawing/2014/chart" uri="{C3380CC4-5D6E-409C-BE32-E72D297353CC}">
              <c16:uniqueId val="{00000001-71C2-4C46-8BB5-EB66123D798C}"/>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0.82741120000000001</c:v>
                </c:pt>
              </c:numCache>
            </c:numRef>
          </c:val>
          <c:extLst>
            <c:ext xmlns:c16="http://schemas.microsoft.com/office/drawing/2014/chart" uri="{C3380CC4-5D6E-409C-BE32-E72D297353CC}">
              <c16:uniqueId val="{00000002-71C2-4C46-8BB5-EB66123D798C}"/>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0.84413309999999997</c:v>
                </c:pt>
              </c:numCache>
            </c:numRef>
          </c:val>
          <c:extLst>
            <c:ext xmlns:c16="http://schemas.microsoft.com/office/drawing/2014/chart" uri="{C3380CC4-5D6E-409C-BE32-E72D297353CC}">
              <c16:uniqueId val="{00000003-71C2-4C46-8BB5-EB66123D798C}"/>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0.93350379999999999</c:v>
                </c:pt>
              </c:numCache>
            </c:numRef>
          </c:val>
          <c:extLst>
            <c:ext xmlns:c16="http://schemas.microsoft.com/office/drawing/2014/chart" uri="{C3380CC4-5D6E-409C-BE32-E72D297353CC}">
              <c16:uniqueId val="{00000000-3C85-47DF-B6A5-AE5FEBF66DB9}"/>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0.92626730000000002</c:v>
                </c:pt>
              </c:numCache>
            </c:numRef>
          </c:val>
          <c:extLst>
            <c:ext xmlns:c16="http://schemas.microsoft.com/office/drawing/2014/chart" uri="{C3380CC4-5D6E-409C-BE32-E72D297353CC}">
              <c16:uniqueId val="{00000001-3C85-47DF-B6A5-AE5FEBF66DB9}"/>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0.93495930000000005</c:v>
                </c:pt>
              </c:numCache>
            </c:numRef>
          </c:val>
          <c:extLst>
            <c:ext xmlns:c16="http://schemas.microsoft.com/office/drawing/2014/chart" uri="{C3380CC4-5D6E-409C-BE32-E72D297353CC}">
              <c16:uniqueId val="{00000002-3C85-47DF-B6A5-AE5FEBF66DB9}"/>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0.94615380000000004</c:v>
                </c:pt>
              </c:numCache>
            </c:numRef>
          </c:val>
          <c:extLst>
            <c:ext xmlns:c16="http://schemas.microsoft.com/office/drawing/2014/chart" uri="{C3380CC4-5D6E-409C-BE32-E72D297353CC}">
              <c16:uniqueId val="{00000003-3C85-47DF-B6A5-AE5FEBF66DB9}"/>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1140395434405869E-2"/>
          <c:y val="9.6417324764001541E-2"/>
          <c:w val="0.90171044375389497"/>
          <c:h val="0.84129251466085353"/>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Sheet1!$A$2:$A$8</c:f>
              <c:strCache>
                <c:ptCount val="7"/>
                <c:pt idx="0">
                  <c:v>Q31. Patient had confidence and trust in all of the team looking after them during their stay in hospital</c:v>
                </c:pt>
                <c:pt idx="1">
                  <c:v>Q32. Patient's family, or someone close, was definitely able to talk to a member of the team looking after the patient in hospital</c:v>
                </c:pt>
                <c:pt idx="2">
                  <c:v>Q33. Patient was always involved in decisions about their care and treatment whilst in hospital from treatment</c:v>
                </c:pt>
                <c:pt idx="3">
                  <c:v>Q34. Patient was always able to get help from ward staff when needed advance of their treatment</c:v>
                </c:pt>
                <c:pt idx="4">
                  <c:v>Q35. Patient was always able to discuss worries and fears with hospital staff</c:v>
                </c:pt>
                <c:pt idx="5">
                  <c:v>Q36. Hospital staff always did everything they could to help the patient control pain</c:v>
                </c:pt>
                <c:pt idx="6">
                  <c:v>Q37. Patient was always treated with respect and dignity while in hospital</c:v>
                </c:pt>
              </c:strCache>
            </c:strRef>
          </c:cat>
          <c:val>
            <c:numRef>
              <c:f>Sheet1!$B$2:$B$8</c:f>
              <c:numCache>
                <c:formatCode>0%</c:formatCode>
                <c:ptCount val="7"/>
                <c:pt idx="0">
                  <c:v>0.62311870000000003</c:v>
                </c:pt>
                <c:pt idx="1">
                  <c:v>0.50973740000000001</c:v>
                </c:pt>
                <c:pt idx="2">
                  <c:v>0.56370290000000001</c:v>
                </c:pt>
                <c:pt idx="3">
                  <c:v>0.53171100000000004</c:v>
                </c:pt>
                <c:pt idx="4">
                  <c:v>0.40552539999999998</c:v>
                </c:pt>
                <c:pt idx="5">
                  <c:v>0.68500720000000004</c:v>
                </c:pt>
                <c:pt idx="6">
                  <c:v>0.79071460000000005</c:v>
                </c:pt>
              </c:numCache>
            </c:numRef>
          </c:val>
          <c:extLst>
            <c:ext xmlns:c16="http://schemas.microsoft.com/office/drawing/2014/chart" uri="{C3380CC4-5D6E-409C-BE32-E72D297353CC}">
              <c16:uniqueId val="{00000000-19B4-40C1-AFDF-2D2FCB3B6333}"/>
            </c:ext>
          </c:extLst>
        </c:ser>
        <c:ser>
          <c:idx val="1"/>
          <c:order val="1"/>
          <c:tx>
            <c:strRef>
              <c:f>Sheet1!$C$1</c:f>
              <c:strCache>
                <c:ptCount val="1"/>
                <c:pt idx="0">
                  <c:v>Category 2</c:v>
                </c:pt>
              </c:strCache>
            </c:strRef>
          </c:tx>
          <c:spPr>
            <a:solidFill>
              <a:srgbClr val="A8C7E9"/>
            </a:solidFill>
            <a:ln>
              <a:noFill/>
            </a:ln>
            <a:effectLst/>
          </c:spPr>
          <c:invertIfNegative val="0"/>
          <c:dPt>
            <c:idx val="0"/>
            <c:invertIfNegative val="0"/>
            <c:bubble3D val="0"/>
            <c:extLst>
              <c:ext xmlns:c16="http://schemas.microsoft.com/office/drawing/2014/chart" uri="{C3380CC4-5D6E-409C-BE32-E72D297353CC}">
                <c16:uniqueId val="{00000002-19B4-40C1-AFDF-2D2FCB3B6333}"/>
              </c:ext>
            </c:extLst>
          </c:dPt>
          <c:dPt>
            <c:idx val="1"/>
            <c:invertIfNegative val="0"/>
            <c:bubble3D val="0"/>
            <c:extLst>
              <c:ext xmlns:c16="http://schemas.microsoft.com/office/drawing/2014/chart" uri="{C3380CC4-5D6E-409C-BE32-E72D297353CC}">
                <c16:uniqueId val="{00000004-19B4-40C1-AFDF-2D2FCB3B6333}"/>
              </c:ext>
            </c:extLst>
          </c:dPt>
          <c:cat>
            <c:strRef>
              <c:f>Sheet1!$A$2:$A$8</c:f>
              <c:strCache>
                <c:ptCount val="7"/>
                <c:pt idx="0">
                  <c:v>Q31. Patient had confidence and trust in all of the team looking after them during their stay in hospital</c:v>
                </c:pt>
                <c:pt idx="1">
                  <c:v>Q32. Patient's family, or someone close, was definitely able to talk to a member of the team looking after the patient in hospital</c:v>
                </c:pt>
                <c:pt idx="2">
                  <c:v>Q33. Patient was always involved in decisions about their care and treatment whilst in hospital from treatment</c:v>
                </c:pt>
                <c:pt idx="3">
                  <c:v>Q34. Patient was always able to get help from ward staff when needed advance of their treatment</c:v>
                </c:pt>
                <c:pt idx="4">
                  <c:v>Q35. Patient was always able to discuss worries and fears with hospital staff</c:v>
                </c:pt>
                <c:pt idx="5">
                  <c:v>Q36. Hospital staff always did everything they could to help the patient control pain</c:v>
                </c:pt>
                <c:pt idx="6">
                  <c:v>Q37. Patient was always treated with respect and dignity while in hospital</c:v>
                </c:pt>
              </c:strCache>
            </c:strRef>
          </c:cat>
          <c:val>
            <c:numRef>
              <c:f>Sheet1!$C$2:$C$8</c:f>
              <c:numCache>
                <c:formatCode>0%</c:formatCode>
                <c:ptCount val="7"/>
                <c:pt idx="0">
                  <c:v>0.10935300000000001</c:v>
                </c:pt>
                <c:pt idx="1">
                  <c:v>0.1448228</c:v>
                </c:pt>
                <c:pt idx="2">
                  <c:v>0.10728269999999999</c:v>
                </c:pt>
                <c:pt idx="3">
                  <c:v>0.1636253</c:v>
                </c:pt>
                <c:pt idx="4">
                  <c:v>0.20207800000000001</c:v>
                </c:pt>
                <c:pt idx="5">
                  <c:v>0.1191711</c:v>
                </c:pt>
                <c:pt idx="6">
                  <c:v>5.65137E-2</c:v>
                </c:pt>
              </c:numCache>
            </c:numRef>
          </c:val>
          <c:extLst>
            <c:ext xmlns:c16="http://schemas.microsoft.com/office/drawing/2014/chart" uri="{C3380CC4-5D6E-409C-BE32-E72D297353CC}">
              <c16:uniqueId val="{00000005-19B4-40C1-AFDF-2D2FCB3B6333}"/>
            </c:ext>
          </c:extLst>
        </c:ser>
        <c:ser>
          <c:idx val="2"/>
          <c:order val="2"/>
          <c:tx>
            <c:strRef>
              <c:f>Sheet1!$D$1</c:f>
              <c:strCache>
                <c:ptCount val="1"/>
                <c:pt idx="0">
                  <c:v>Category 3</c:v>
                </c:pt>
              </c:strCache>
            </c:strRef>
          </c:tx>
          <c:spPr>
            <a:solidFill>
              <a:srgbClr val="DCDDDE"/>
            </a:solidFill>
            <a:ln>
              <a:noFill/>
            </a:ln>
            <a:effectLst/>
          </c:spPr>
          <c:invertIfNegative val="0"/>
          <c:cat>
            <c:strRef>
              <c:f>Sheet1!$A$2:$A$8</c:f>
              <c:strCache>
                <c:ptCount val="7"/>
                <c:pt idx="0">
                  <c:v>Q31. Patient had confidence and trust in all of the team looking after them during their stay in hospital</c:v>
                </c:pt>
                <c:pt idx="1">
                  <c:v>Q32. Patient's family, or someone close, was definitely able to talk to a member of the team looking after the patient in hospital</c:v>
                </c:pt>
                <c:pt idx="2">
                  <c:v>Q33. Patient was always involved in decisions about their care and treatment whilst in hospital from treatment</c:v>
                </c:pt>
                <c:pt idx="3">
                  <c:v>Q34. Patient was always able to get help from ward staff when needed advance of their treatment</c:v>
                </c:pt>
                <c:pt idx="4">
                  <c:v>Q35. Patient was always able to discuss worries and fears with hospital staff</c:v>
                </c:pt>
                <c:pt idx="5">
                  <c:v>Q36. Hospital staff always did everything they could to help the patient control pain</c:v>
                </c:pt>
                <c:pt idx="6">
                  <c:v>Q37. Patient was always treated with respect and dignity while in hospital</c:v>
                </c:pt>
              </c:strCache>
            </c:strRef>
          </c:cat>
          <c:val>
            <c:numRef>
              <c:f>Sheet1!$D$2:$D$8</c:f>
              <c:numCache>
                <c:formatCode>0%</c:formatCode>
                <c:ptCount val="7"/>
                <c:pt idx="0">
                  <c:v>9.7598500000000005E-2</c:v>
                </c:pt>
                <c:pt idx="1">
                  <c:v>0.1077538</c:v>
                </c:pt>
                <c:pt idx="2">
                  <c:v>9.2108200000000001E-2</c:v>
                </c:pt>
                <c:pt idx="3">
                  <c:v>8.7501999999999996E-2</c:v>
                </c:pt>
                <c:pt idx="4">
                  <c:v>0.10228719999999999</c:v>
                </c:pt>
                <c:pt idx="5">
                  <c:v>7.7784400000000004E-2</c:v>
                </c:pt>
                <c:pt idx="6">
                  <c:v>6.4242800000000003E-2</c:v>
                </c:pt>
              </c:numCache>
            </c:numRef>
          </c:val>
          <c:extLst>
            <c:ext xmlns:c16="http://schemas.microsoft.com/office/drawing/2014/chart" uri="{C3380CC4-5D6E-409C-BE32-E72D297353CC}">
              <c16:uniqueId val="{00000006-19B4-40C1-AFDF-2D2FCB3B6333}"/>
            </c:ext>
          </c:extLst>
        </c:ser>
        <c:ser>
          <c:idx val="3"/>
          <c:order val="3"/>
          <c:tx>
            <c:strRef>
              <c:f>Sheet1!$E$1</c:f>
              <c:strCache>
                <c:ptCount val="1"/>
                <c:pt idx="0">
                  <c:v>Category 4</c:v>
                </c:pt>
              </c:strCache>
            </c:strRef>
          </c:tx>
          <c:spPr>
            <a:solidFill>
              <a:srgbClr val="0A74BB"/>
            </a:solidFill>
            <a:ln>
              <a:noFill/>
            </a:ln>
            <a:effectLst/>
          </c:spPr>
          <c:invertIfNegative val="0"/>
          <c:cat>
            <c:strRef>
              <c:f>Sheet1!$A$2:$A$8</c:f>
              <c:strCache>
                <c:ptCount val="7"/>
                <c:pt idx="0">
                  <c:v>Q31. Patient had confidence and trust in all of the team looking after them during their stay in hospital</c:v>
                </c:pt>
                <c:pt idx="1">
                  <c:v>Q32. Patient's family, or someone close, was definitely able to talk to a member of the team looking after the patient in hospital</c:v>
                </c:pt>
                <c:pt idx="2">
                  <c:v>Q33. Patient was always involved in decisions about their care and treatment whilst in hospital from treatment</c:v>
                </c:pt>
                <c:pt idx="3">
                  <c:v>Q34. Patient was always able to get help from ward staff when needed advance of their treatment</c:v>
                </c:pt>
                <c:pt idx="4">
                  <c:v>Q35. Patient was always able to discuss worries and fears with hospital staff</c:v>
                </c:pt>
                <c:pt idx="5">
                  <c:v>Q36. Hospital staff always did everything they could to help the patient control pain</c:v>
                </c:pt>
                <c:pt idx="6">
                  <c:v>Q37. Patient was always treated with respect and dignity while in hospital</c:v>
                </c:pt>
              </c:strCache>
            </c:strRef>
          </c:cat>
          <c:val>
            <c:numRef>
              <c:f>Sheet1!$E$2:$E$8</c:f>
              <c:numCache>
                <c:formatCode>0%</c:formatCode>
                <c:ptCount val="7"/>
                <c:pt idx="0">
                  <c:v>0.1288629</c:v>
                </c:pt>
                <c:pt idx="1">
                  <c:v>0.14213490000000001</c:v>
                </c:pt>
                <c:pt idx="2">
                  <c:v>0.20512</c:v>
                </c:pt>
                <c:pt idx="3">
                  <c:v>0.1884999</c:v>
                </c:pt>
                <c:pt idx="4">
                  <c:v>0.1702494</c:v>
                </c:pt>
                <c:pt idx="5">
                  <c:v>0.1180358</c:v>
                </c:pt>
                <c:pt idx="6">
                  <c:v>7.7216199999999999E-2</c:v>
                </c:pt>
              </c:numCache>
            </c:numRef>
          </c:val>
          <c:extLst>
            <c:ext xmlns:c16="http://schemas.microsoft.com/office/drawing/2014/chart" uri="{C3380CC4-5D6E-409C-BE32-E72D297353CC}">
              <c16:uniqueId val="{00000007-19B4-40C1-AFDF-2D2FCB3B6333}"/>
            </c:ext>
          </c:extLst>
        </c:ser>
        <c:ser>
          <c:idx val="4"/>
          <c:order val="4"/>
          <c:tx>
            <c:strRef>
              <c:f>Sheet1!$F$1</c:f>
              <c:strCache>
                <c:ptCount val="1"/>
                <c:pt idx="0">
                  <c:v>Category 5</c:v>
                </c:pt>
              </c:strCache>
            </c:strRef>
          </c:tx>
          <c:spPr>
            <a:noFill/>
            <a:ln>
              <a:noFill/>
            </a:ln>
            <a:effectLst/>
          </c:spPr>
          <c:invertIfNegative val="0"/>
          <c:cat>
            <c:strRef>
              <c:f>Sheet1!$A$2:$A$8</c:f>
              <c:strCache>
                <c:ptCount val="7"/>
                <c:pt idx="0">
                  <c:v>Q31. Patient had confidence and trust in all of the team looking after them during their stay in hospital</c:v>
                </c:pt>
                <c:pt idx="1">
                  <c:v>Q32. Patient's family, or someone close, was definitely able to talk to a member of the team looking after the patient in hospital</c:v>
                </c:pt>
                <c:pt idx="2">
                  <c:v>Q33. Patient was always involved in decisions about their care and treatment whilst in hospital from treatment</c:v>
                </c:pt>
                <c:pt idx="3">
                  <c:v>Q34. Patient was always able to get help from ward staff when needed advance of their treatment</c:v>
                </c:pt>
                <c:pt idx="4">
                  <c:v>Q35. Patient was always able to discuss worries and fears with hospital staff</c:v>
                </c:pt>
                <c:pt idx="5">
                  <c:v>Q36. Hospital staff always did everything they could to help the patient control pain</c:v>
                </c:pt>
                <c:pt idx="6">
                  <c:v>Q37. Patient was always treated with respect and dignity while in hospital</c:v>
                </c:pt>
              </c:strCache>
            </c:strRef>
          </c:cat>
          <c:val>
            <c:numRef>
              <c:f>Sheet1!$F$2:$F$8</c:f>
              <c:numCache>
                <c:formatCode>0%</c:formatCode>
                <c:ptCount val="7"/>
                <c:pt idx="0">
                  <c:v>4.1066800000000001E-2</c:v>
                </c:pt>
                <c:pt idx="1">
                  <c:v>9.5551200000000003E-2</c:v>
                </c:pt>
                <c:pt idx="2">
                  <c:v>3.1786200000000001E-2</c:v>
                </c:pt>
                <c:pt idx="3">
                  <c:v>2.8661699999999998E-2</c:v>
                </c:pt>
                <c:pt idx="4">
                  <c:v>0.11985999999999999</c:v>
                </c:pt>
                <c:pt idx="5">
                  <c:v>1.3999999999999999E-6</c:v>
                </c:pt>
                <c:pt idx="6">
                  <c:v>1.1312600000000001E-2</c:v>
                </c:pt>
              </c:numCache>
            </c:numRef>
          </c:val>
          <c:extLst>
            <c:ext xmlns:c16="http://schemas.microsoft.com/office/drawing/2014/chart" uri="{C3380CC4-5D6E-409C-BE32-E72D297353CC}">
              <c16:uniqueId val="{00000008-19B4-40C1-AFDF-2D2FCB3B6333}"/>
            </c:ext>
          </c:extLst>
        </c:ser>
        <c:dLbls>
          <c:showLegendKey val="0"/>
          <c:showVal val="0"/>
          <c:showCatName val="0"/>
          <c:showSerName val="0"/>
          <c:showPercent val="0"/>
          <c:showBubbleSize val="0"/>
        </c:dLbls>
        <c:gapWidth val="8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Sheet1!$H$2:$H$8</c:f>
              <c:numCache>
                <c:formatCode>0%</c:formatCode>
                <c:ptCount val="7"/>
                <c:pt idx="0">
                  <c:v>0.85992500000000005</c:v>
                </c:pt>
                <c:pt idx="1">
                  <c:v>0.77818229999999999</c:v>
                </c:pt>
                <c:pt idx="2">
                  <c:v>0.78494770000000003</c:v>
                </c:pt>
                <c:pt idx="3">
                  <c:v>0.81257650000000003</c:v>
                </c:pt>
                <c:pt idx="4">
                  <c:v>0.76930600000000005</c:v>
                </c:pt>
                <c:pt idx="5">
                  <c:v>0.88893549999999999</c:v>
                </c:pt>
                <c:pt idx="6">
                  <c:v>0.93070189999999997</c:v>
                </c:pt>
              </c:numCache>
            </c:numRef>
          </c:xVal>
          <c:yVal>
            <c:numRef>
              <c:f>Sheet1!$I$2:$I$8</c:f>
              <c:numCache>
                <c:formatCode>General</c:formatCode>
                <c:ptCount val="7"/>
                <c:pt idx="0">
                  <c:v>5.15</c:v>
                </c:pt>
                <c:pt idx="1">
                  <c:v>4.45</c:v>
                </c:pt>
                <c:pt idx="2">
                  <c:v>3.7</c:v>
                </c:pt>
                <c:pt idx="3">
                  <c:v>3</c:v>
                </c:pt>
                <c:pt idx="4">
                  <c:v>2.2999999999999998</c:v>
                </c:pt>
                <c:pt idx="5">
                  <c:v>1.6</c:v>
                </c:pt>
                <c:pt idx="6">
                  <c:v>0.85</c:v>
                </c:pt>
              </c:numCache>
            </c:numRef>
          </c:yVal>
          <c:smooth val="0"/>
          <c:extLst>
            <c:ext xmlns:c16="http://schemas.microsoft.com/office/drawing/2014/chart" uri="{C3380CC4-5D6E-409C-BE32-E72D297353CC}">
              <c16:uniqueId val="{00000009-19B4-40C1-AFDF-2D2FCB3B6333}"/>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 sourceLinked="1"/>
        <c:majorTickMark val="out"/>
        <c:minorTickMark val="none"/>
        <c:tickLblPos val="nextTo"/>
        <c:crossAx val="769326880"/>
        <c:crosses val="autoZero"/>
        <c:crossBetween val="midCat"/>
      </c:valAx>
      <c:valAx>
        <c:axId val="769326880"/>
        <c:scaling>
          <c:orientation val="minMax"/>
          <c:max val="5.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low"/>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0.1"/>
      </c:valAx>
      <c:catAx>
        <c:axId val="769157920"/>
        <c:scaling>
          <c:orientation val="maxMin"/>
        </c:scaling>
        <c:delete val="1"/>
        <c:axPos val="r"/>
        <c:numFmt formatCode="General" sourceLinked="1"/>
        <c:majorTickMark val="out"/>
        <c:minorTickMark val="none"/>
        <c:tickLblPos val="nextTo"/>
        <c:crossAx val="769146400"/>
        <c:crosses val="max"/>
        <c:auto val="1"/>
        <c:lblAlgn val="ctr"/>
        <c:lblOffset val="100"/>
        <c:noMultiLvlLbl val="0"/>
      </c:cat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5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0.93500000000000005</c:v>
                </c:pt>
              </c:numCache>
            </c:numRef>
          </c:val>
          <c:extLst>
            <c:ext xmlns:c16="http://schemas.microsoft.com/office/drawing/2014/chart" uri="{C3380CC4-5D6E-409C-BE32-E72D297353CC}">
              <c16:uniqueId val="{00000000-9794-437A-9774-94A08949E40E}"/>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0.94279179999999996</c:v>
                </c:pt>
              </c:numCache>
            </c:numRef>
          </c:val>
          <c:extLst>
            <c:ext xmlns:c16="http://schemas.microsoft.com/office/drawing/2014/chart" uri="{C3380CC4-5D6E-409C-BE32-E72D297353CC}">
              <c16:uniqueId val="{00000001-9794-437A-9774-94A08949E40E}"/>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0.91292879999999998</c:v>
                </c:pt>
              </c:numCache>
            </c:numRef>
          </c:val>
          <c:extLst>
            <c:ext xmlns:c16="http://schemas.microsoft.com/office/drawing/2014/chart" uri="{C3380CC4-5D6E-409C-BE32-E72D297353CC}">
              <c16:uniqueId val="{00000002-9794-437A-9774-94A08949E40E}"/>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0.92405060000000006</c:v>
                </c:pt>
              </c:numCache>
            </c:numRef>
          </c:val>
          <c:extLst>
            <c:ext xmlns:c16="http://schemas.microsoft.com/office/drawing/2014/chart" uri="{C3380CC4-5D6E-409C-BE32-E72D297353CC}">
              <c16:uniqueId val="{00000003-9794-437A-9774-94A08949E40E}"/>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0.90462430000000005</c:v>
                </c:pt>
              </c:numCache>
            </c:numRef>
          </c:val>
          <c:extLst>
            <c:ext xmlns:c16="http://schemas.microsoft.com/office/drawing/2014/chart" uri="{C3380CC4-5D6E-409C-BE32-E72D297353CC}">
              <c16:uniqueId val="{00000000-AB92-4B02-B6BF-34E0885B090A}"/>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0.90339429999999998</c:v>
                </c:pt>
              </c:numCache>
            </c:numRef>
          </c:val>
          <c:extLst>
            <c:ext xmlns:c16="http://schemas.microsoft.com/office/drawing/2014/chart" uri="{C3380CC4-5D6E-409C-BE32-E72D297353CC}">
              <c16:uniqueId val="{00000001-AB92-4B02-B6BF-34E0885B090A}"/>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0.85454549999999996</c:v>
                </c:pt>
              </c:numCache>
            </c:numRef>
          </c:val>
          <c:extLst>
            <c:ext xmlns:c16="http://schemas.microsoft.com/office/drawing/2014/chart" uri="{C3380CC4-5D6E-409C-BE32-E72D297353CC}">
              <c16:uniqueId val="{00000002-AB92-4B02-B6BF-34E0885B090A}"/>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0.875</c:v>
                </c:pt>
              </c:numCache>
            </c:numRef>
          </c:val>
          <c:extLst>
            <c:ext xmlns:c16="http://schemas.microsoft.com/office/drawing/2014/chart" uri="{C3380CC4-5D6E-409C-BE32-E72D297353CC}">
              <c16:uniqueId val="{00000003-AB92-4B02-B6BF-34E0885B090A}"/>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numCache>
            </c:numRef>
          </c:val>
          <c:extLst>
            <c:ext xmlns:c16="http://schemas.microsoft.com/office/drawing/2014/chart" uri="{C3380CC4-5D6E-409C-BE32-E72D297353CC}">
              <c16:uniqueId val="{00000000-6153-486E-BBBF-D857C01B29B0}"/>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numCache>
            </c:numRef>
          </c:val>
          <c:extLst>
            <c:ext xmlns:c16="http://schemas.microsoft.com/office/drawing/2014/chart" uri="{C3380CC4-5D6E-409C-BE32-E72D297353CC}">
              <c16:uniqueId val="{00000001-6153-486E-BBBF-D857C01B29B0}"/>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0.8623596</c:v>
                </c:pt>
              </c:numCache>
            </c:numRef>
          </c:val>
          <c:extLst>
            <c:ext xmlns:c16="http://schemas.microsoft.com/office/drawing/2014/chart" uri="{C3380CC4-5D6E-409C-BE32-E72D297353CC}">
              <c16:uniqueId val="{00000002-6153-486E-BBBF-D857C01B29B0}"/>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0.89680590000000004</c:v>
                </c:pt>
              </c:numCache>
            </c:numRef>
          </c:val>
          <c:extLst>
            <c:ext xmlns:c16="http://schemas.microsoft.com/office/drawing/2014/chart" uri="{C3380CC4-5D6E-409C-BE32-E72D297353CC}">
              <c16:uniqueId val="{00000003-6153-486E-BBBF-D857C01B29B0}"/>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0.89411759999999996</c:v>
                </c:pt>
              </c:numCache>
            </c:numRef>
          </c:val>
          <c:extLst>
            <c:ext xmlns:c16="http://schemas.microsoft.com/office/drawing/2014/chart" uri="{C3380CC4-5D6E-409C-BE32-E72D297353CC}">
              <c16:uniqueId val="{00000000-2CCA-4FD5-B4DA-E8DC79F92065}"/>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0.88749999999999996</c:v>
                </c:pt>
              </c:numCache>
            </c:numRef>
          </c:val>
          <c:extLst>
            <c:ext xmlns:c16="http://schemas.microsoft.com/office/drawing/2014/chart" uri="{C3380CC4-5D6E-409C-BE32-E72D297353CC}">
              <c16:uniqueId val="{00000001-2CCA-4FD5-B4DA-E8DC79F92065}"/>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0.90526320000000005</c:v>
                </c:pt>
              </c:numCache>
            </c:numRef>
          </c:val>
          <c:extLst>
            <c:ext xmlns:c16="http://schemas.microsoft.com/office/drawing/2014/chart" uri="{C3380CC4-5D6E-409C-BE32-E72D297353CC}">
              <c16:uniqueId val="{00000002-2CCA-4FD5-B4DA-E8DC79F92065}"/>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0.85416669999999995</c:v>
                </c:pt>
              </c:numCache>
            </c:numRef>
          </c:val>
          <c:extLst>
            <c:ext xmlns:c16="http://schemas.microsoft.com/office/drawing/2014/chart" uri="{C3380CC4-5D6E-409C-BE32-E72D297353CC}">
              <c16:uniqueId val="{00000003-2CCA-4FD5-B4DA-E8DC79F92065}"/>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0.78125</c:v>
                </c:pt>
              </c:numCache>
            </c:numRef>
          </c:val>
          <c:extLst>
            <c:ext xmlns:c16="http://schemas.microsoft.com/office/drawing/2014/chart" uri="{C3380CC4-5D6E-409C-BE32-E72D297353CC}">
              <c16:uniqueId val="{00000000-9201-4FF2-B5BD-A04278EFA7F4}"/>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0.75714289999999995</c:v>
                </c:pt>
              </c:numCache>
            </c:numRef>
          </c:val>
          <c:extLst>
            <c:ext xmlns:c16="http://schemas.microsoft.com/office/drawing/2014/chart" uri="{C3380CC4-5D6E-409C-BE32-E72D297353CC}">
              <c16:uniqueId val="{00000001-9201-4FF2-B5BD-A04278EFA7F4}"/>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0.80882350000000003</c:v>
                </c:pt>
              </c:numCache>
            </c:numRef>
          </c:val>
          <c:extLst>
            <c:ext xmlns:c16="http://schemas.microsoft.com/office/drawing/2014/chart" uri="{C3380CC4-5D6E-409C-BE32-E72D297353CC}">
              <c16:uniqueId val="{00000002-9201-4FF2-B5BD-A04278EFA7F4}"/>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0.90322579999999997</c:v>
                </c:pt>
              </c:numCache>
            </c:numRef>
          </c:val>
          <c:extLst>
            <c:ext xmlns:c16="http://schemas.microsoft.com/office/drawing/2014/chart" uri="{C3380CC4-5D6E-409C-BE32-E72D297353CC}">
              <c16:uniqueId val="{00000003-9201-4FF2-B5BD-A04278EFA7F4}"/>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0.89622639999999998</c:v>
                </c:pt>
              </c:numCache>
            </c:numRef>
          </c:val>
          <c:extLst>
            <c:ext xmlns:c16="http://schemas.microsoft.com/office/drawing/2014/chart" uri="{C3380CC4-5D6E-409C-BE32-E72D297353CC}">
              <c16:uniqueId val="{00000000-8464-4F27-B369-EA0DF4CF94D8}"/>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0.88442209999999999</c:v>
                </c:pt>
              </c:numCache>
            </c:numRef>
          </c:val>
          <c:extLst>
            <c:ext xmlns:c16="http://schemas.microsoft.com/office/drawing/2014/chart" uri="{C3380CC4-5D6E-409C-BE32-E72D297353CC}">
              <c16:uniqueId val="{00000001-8464-4F27-B369-EA0DF4CF94D8}"/>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0.91213390000000005</c:v>
                </c:pt>
              </c:numCache>
            </c:numRef>
          </c:val>
          <c:extLst>
            <c:ext xmlns:c16="http://schemas.microsoft.com/office/drawing/2014/chart" uri="{C3380CC4-5D6E-409C-BE32-E72D297353CC}">
              <c16:uniqueId val="{00000002-8464-4F27-B369-EA0DF4CF94D8}"/>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0.90526320000000005</c:v>
                </c:pt>
              </c:numCache>
            </c:numRef>
          </c:val>
          <c:extLst>
            <c:ext xmlns:c16="http://schemas.microsoft.com/office/drawing/2014/chart" uri="{C3380CC4-5D6E-409C-BE32-E72D297353CC}">
              <c16:uniqueId val="{00000003-8464-4F27-B369-EA0DF4CF94D8}"/>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0.87206269999999997</c:v>
                </c:pt>
              </c:numCache>
            </c:numRef>
          </c:val>
          <c:extLst>
            <c:ext xmlns:c16="http://schemas.microsoft.com/office/drawing/2014/chart" uri="{C3380CC4-5D6E-409C-BE32-E72D297353CC}">
              <c16:uniqueId val="{00000000-C32A-4E5A-BE16-9F3E927EACB1}"/>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0.87631579999999998</c:v>
                </c:pt>
              </c:numCache>
            </c:numRef>
          </c:val>
          <c:extLst>
            <c:ext xmlns:c16="http://schemas.microsoft.com/office/drawing/2014/chart" uri="{C3380CC4-5D6E-409C-BE32-E72D297353CC}">
              <c16:uniqueId val="{00000001-C32A-4E5A-BE16-9F3E927EACB1}"/>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0.86516850000000001</c:v>
                </c:pt>
              </c:numCache>
            </c:numRef>
          </c:val>
          <c:extLst>
            <c:ext xmlns:c16="http://schemas.microsoft.com/office/drawing/2014/chart" uri="{C3380CC4-5D6E-409C-BE32-E72D297353CC}">
              <c16:uniqueId val="{00000002-C32A-4E5A-BE16-9F3E927EACB1}"/>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0.93125000000000002</c:v>
                </c:pt>
              </c:numCache>
            </c:numRef>
          </c:val>
          <c:extLst>
            <c:ext xmlns:c16="http://schemas.microsoft.com/office/drawing/2014/chart" uri="{C3380CC4-5D6E-409C-BE32-E72D297353CC}">
              <c16:uniqueId val="{00000003-C32A-4E5A-BE16-9F3E927EACB1}"/>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0.68318319999999999</c:v>
                </c:pt>
              </c:numCache>
            </c:numRef>
          </c:val>
          <c:extLst>
            <c:ext xmlns:c16="http://schemas.microsoft.com/office/drawing/2014/chart" uri="{C3380CC4-5D6E-409C-BE32-E72D297353CC}">
              <c16:uniqueId val="{00000000-4982-47B0-BF05-6640A8FD1631}"/>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0.69843529999999998</c:v>
                </c:pt>
              </c:numCache>
            </c:numRef>
          </c:val>
          <c:extLst>
            <c:ext xmlns:c16="http://schemas.microsoft.com/office/drawing/2014/chart" uri="{C3380CC4-5D6E-409C-BE32-E72D297353CC}">
              <c16:uniqueId val="{00000001-4982-47B0-BF05-6640A8FD1631}"/>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0.75362320000000005</c:v>
                </c:pt>
              </c:numCache>
            </c:numRef>
          </c:val>
          <c:extLst>
            <c:ext xmlns:c16="http://schemas.microsoft.com/office/drawing/2014/chart" uri="{C3380CC4-5D6E-409C-BE32-E72D297353CC}">
              <c16:uniqueId val="{00000002-4982-47B0-BF05-6640A8FD1631}"/>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0.77881619999999996</c:v>
                </c:pt>
              </c:numCache>
            </c:numRef>
          </c:val>
          <c:extLst>
            <c:ext xmlns:c16="http://schemas.microsoft.com/office/drawing/2014/chart" uri="{C3380CC4-5D6E-409C-BE32-E72D297353CC}">
              <c16:uniqueId val="{00000003-4982-47B0-BF05-6640A8FD1631}"/>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numCache>
            </c:numRef>
          </c:val>
          <c:extLst>
            <c:ext xmlns:c16="http://schemas.microsoft.com/office/drawing/2014/chart" uri="{C3380CC4-5D6E-409C-BE32-E72D297353CC}">
              <c16:uniqueId val="{00000000-4EDD-4F79-96FE-E8D9FA13D5B7}"/>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numCache>
            </c:numRef>
          </c:val>
          <c:extLst>
            <c:ext xmlns:c16="http://schemas.microsoft.com/office/drawing/2014/chart" uri="{C3380CC4-5D6E-409C-BE32-E72D297353CC}">
              <c16:uniqueId val="{00000001-4EDD-4F79-96FE-E8D9FA13D5B7}"/>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0.82417580000000001</c:v>
                </c:pt>
              </c:numCache>
            </c:numRef>
          </c:val>
          <c:extLst>
            <c:ext xmlns:c16="http://schemas.microsoft.com/office/drawing/2014/chart" uri="{C3380CC4-5D6E-409C-BE32-E72D297353CC}">
              <c16:uniqueId val="{00000002-4EDD-4F79-96FE-E8D9FA13D5B7}"/>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0.73118280000000002</c:v>
                </c:pt>
              </c:numCache>
            </c:numRef>
          </c:val>
          <c:extLst>
            <c:ext xmlns:c16="http://schemas.microsoft.com/office/drawing/2014/chart" uri="{C3380CC4-5D6E-409C-BE32-E72D297353CC}">
              <c16:uniqueId val="{00000003-4EDD-4F79-96FE-E8D9FA13D5B7}"/>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numCache>
            </c:numRef>
          </c:val>
          <c:extLst>
            <c:ext xmlns:c16="http://schemas.microsoft.com/office/drawing/2014/chart" uri="{C3380CC4-5D6E-409C-BE32-E72D297353CC}">
              <c16:uniqueId val="{00000000-52A8-43F1-ADFB-4B9169F03E85}"/>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numCache>
            </c:numRef>
          </c:val>
          <c:extLst>
            <c:ext xmlns:c16="http://schemas.microsoft.com/office/drawing/2014/chart" uri="{C3380CC4-5D6E-409C-BE32-E72D297353CC}">
              <c16:uniqueId val="{00000001-52A8-43F1-ADFB-4B9169F03E85}"/>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0.73134330000000003</c:v>
                </c:pt>
              </c:numCache>
            </c:numRef>
          </c:val>
          <c:extLst>
            <c:ext xmlns:c16="http://schemas.microsoft.com/office/drawing/2014/chart" uri="{C3380CC4-5D6E-409C-BE32-E72D297353CC}">
              <c16:uniqueId val="{00000002-52A8-43F1-ADFB-4B9169F03E85}"/>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0.82539680000000004</c:v>
                </c:pt>
              </c:numCache>
            </c:numRef>
          </c:val>
          <c:extLst>
            <c:ext xmlns:c16="http://schemas.microsoft.com/office/drawing/2014/chart" uri="{C3380CC4-5D6E-409C-BE32-E72D297353CC}">
              <c16:uniqueId val="{00000003-52A8-43F1-ADFB-4B9169F03E85}"/>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2843418294120167E-2"/>
          <c:y val="0.234722044407326"/>
          <c:w val="0.90171044375389497"/>
          <c:h val="0.64305568071363139"/>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Sheet1!$A$2:$A$4</c:f>
              <c:strCache>
                <c:ptCount val="3"/>
                <c:pt idx="0">
                  <c:v>Q27. Staff provided the patient with relevant information on available support</c:v>
                </c:pt>
                <c:pt idx="1">
                  <c:v>Q28. Patient definitely got the right level of support for their overall health and well being from hospital staff</c:v>
                </c:pt>
                <c:pt idx="2">
                  <c:v>Q29. Patient was offered information about how to get financial help or benefits</c:v>
                </c:pt>
              </c:strCache>
            </c:strRef>
          </c:cat>
          <c:val>
            <c:numRef>
              <c:f>Sheet1!$B$2:$B$4</c:f>
              <c:numCache>
                <c:formatCode>0%</c:formatCode>
                <c:ptCount val="3"/>
                <c:pt idx="0">
                  <c:v>0.79251119999999997</c:v>
                </c:pt>
                <c:pt idx="1">
                  <c:v>0.65684949999999998</c:v>
                </c:pt>
                <c:pt idx="2">
                  <c:v>0.48517270000000001</c:v>
                </c:pt>
              </c:numCache>
            </c:numRef>
          </c:val>
          <c:extLst>
            <c:ext xmlns:c16="http://schemas.microsoft.com/office/drawing/2014/chart" uri="{C3380CC4-5D6E-409C-BE32-E72D297353CC}">
              <c16:uniqueId val="{00000000-91D2-4354-A425-3F9606C77B8D}"/>
            </c:ext>
          </c:extLst>
        </c:ser>
        <c:ser>
          <c:idx val="1"/>
          <c:order val="1"/>
          <c:tx>
            <c:strRef>
              <c:f>Sheet1!$C$1</c:f>
              <c:strCache>
                <c:ptCount val="1"/>
                <c:pt idx="0">
                  <c:v>Category 2</c:v>
                </c:pt>
              </c:strCache>
            </c:strRef>
          </c:tx>
          <c:spPr>
            <a:solidFill>
              <a:srgbClr val="A8C7E9"/>
            </a:solidFill>
            <a:ln>
              <a:noFill/>
            </a:ln>
            <a:effectLst/>
          </c:spPr>
          <c:invertIfNegative val="0"/>
          <c:dPt>
            <c:idx val="0"/>
            <c:invertIfNegative val="0"/>
            <c:bubble3D val="0"/>
            <c:extLst>
              <c:ext xmlns:c16="http://schemas.microsoft.com/office/drawing/2014/chart" uri="{C3380CC4-5D6E-409C-BE32-E72D297353CC}">
                <c16:uniqueId val="{00000002-91D2-4354-A425-3F9606C77B8D}"/>
              </c:ext>
            </c:extLst>
          </c:dPt>
          <c:dPt>
            <c:idx val="1"/>
            <c:invertIfNegative val="0"/>
            <c:bubble3D val="0"/>
            <c:extLst>
              <c:ext xmlns:c16="http://schemas.microsoft.com/office/drawing/2014/chart" uri="{C3380CC4-5D6E-409C-BE32-E72D297353CC}">
                <c16:uniqueId val="{00000004-91D2-4354-A425-3F9606C77B8D}"/>
              </c:ext>
            </c:extLst>
          </c:dPt>
          <c:cat>
            <c:strRef>
              <c:f>Sheet1!$A$2:$A$4</c:f>
              <c:strCache>
                <c:ptCount val="3"/>
                <c:pt idx="0">
                  <c:v>Q27. Staff provided the patient with relevant information on available support</c:v>
                </c:pt>
                <c:pt idx="1">
                  <c:v>Q28. Patient definitely got the right level of support for their overall health and well being from hospital staff</c:v>
                </c:pt>
                <c:pt idx="2">
                  <c:v>Q29. Patient was offered information about how to get financial help or benefits</c:v>
                </c:pt>
              </c:strCache>
            </c:strRef>
          </c:cat>
          <c:val>
            <c:numRef>
              <c:f>Sheet1!$C$2:$C$4</c:f>
              <c:numCache>
                <c:formatCode>0%</c:formatCode>
                <c:ptCount val="3"/>
                <c:pt idx="0">
                  <c:v>0.10635</c:v>
                </c:pt>
                <c:pt idx="1">
                  <c:v>7.5051300000000001E-2</c:v>
                </c:pt>
                <c:pt idx="2">
                  <c:v>0.1731511</c:v>
                </c:pt>
              </c:numCache>
            </c:numRef>
          </c:val>
          <c:extLst>
            <c:ext xmlns:c16="http://schemas.microsoft.com/office/drawing/2014/chart" uri="{C3380CC4-5D6E-409C-BE32-E72D297353CC}">
              <c16:uniqueId val="{00000005-91D2-4354-A425-3F9606C77B8D}"/>
            </c:ext>
          </c:extLst>
        </c:ser>
        <c:ser>
          <c:idx val="2"/>
          <c:order val="2"/>
          <c:tx>
            <c:strRef>
              <c:f>Sheet1!$D$1</c:f>
              <c:strCache>
                <c:ptCount val="1"/>
                <c:pt idx="0">
                  <c:v>Category 3</c:v>
                </c:pt>
              </c:strCache>
            </c:strRef>
          </c:tx>
          <c:spPr>
            <a:solidFill>
              <a:srgbClr val="DCDDDE"/>
            </a:solidFill>
            <a:ln>
              <a:noFill/>
            </a:ln>
            <a:effectLst/>
          </c:spPr>
          <c:invertIfNegative val="0"/>
          <c:cat>
            <c:strRef>
              <c:f>Sheet1!$A$2:$A$4</c:f>
              <c:strCache>
                <c:ptCount val="3"/>
                <c:pt idx="0">
                  <c:v>Q27. Staff provided the patient with relevant information on available support</c:v>
                </c:pt>
                <c:pt idx="1">
                  <c:v>Q28. Patient definitely got the right level of support for their overall health and well being from hospital staff</c:v>
                </c:pt>
                <c:pt idx="2">
                  <c:v>Q29. Patient was offered information about how to get financial help or benefits</c:v>
                </c:pt>
              </c:strCache>
            </c:strRef>
          </c:cat>
          <c:val>
            <c:numRef>
              <c:f>Sheet1!$D$2:$D$4</c:f>
              <c:numCache>
                <c:formatCode>0%</c:formatCode>
                <c:ptCount val="3"/>
                <c:pt idx="0">
                  <c:v>4.8331199999999998E-2</c:v>
                </c:pt>
                <c:pt idx="1">
                  <c:v>8.6321899999999993E-2</c:v>
                </c:pt>
                <c:pt idx="2">
                  <c:v>0.1223453</c:v>
                </c:pt>
              </c:numCache>
            </c:numRef>
          </c:val>
          <c:extLst>
            <c:ext xmlns:c16="http://schemas.microsoft.com/office/drawing/2014/chart" uri="{C3380CC4-5D6E-409C-BE32-E72D297353CC}">
              <c16:uniqueId val="{00000006-91D2-4354-A425-3F9606C77B8D}"/>
            </c:ext>
          </c:extLst>
        </c:ser>
        <c:ser>
          <c:idx val="3"/>
          <c:order val="3"/>
          <c:tx>
            <c:strRef>
              <c:f>Sheet1!$E$1</c:f>
              <c:strCache>
                <c:ptCount val="1"/>
                <c:pt idx="0">
                  <c:v>Category 4</c:v>
                </c:pt>
              </c:strCache>
            </c:strRef>
          </c:tx>
          <c:spPr>
            <a:solidFill>
              <a:srgbClr val="0A74BB"/>
            </a:solidFill>
            <a:ln>
              <a:noFill/>
            </a:ln>
            <a:effectLst/>
          </c:spPr>
          <c:invertIfNegative val="0"/>
          <c:cat>
            <c:strRef>
              <c:f>Sheet1!$A$2:$A$4</c:f>
              <c:strCache>
                <c:ptCount val="3"/>
                <c:pt idx="0">
                  <c:v>Q27. Staff provided the patient with relevant information on available support</c:v>
                </c:pt>
                <c:pt idx="1">
                  <c:v>Q28. Patient definitely got the right level of support for their overall health and well being from hospital staff</c:v>
                </c:pt>
                <c:pt idx="2">
                  <c:v>Q29. Patient was offered information about how to get financial help or benefits</c:v>
                </c:pt>
              </c:strCache>
            </c:strRef>
          </c:cat>
          <c:val>
            <c:numRef>
              <c:f>Sheet1!$E$2:$E$4</c:f>
              <c:numCache>
                <c:formatCode>0%</c:formatCode>
                <c:ptCount val="3"/>
                <c:pt idx="0">
                  <c:v>5.2803599999999999E-2</c:v>
                </c:pt>
                <c:pt idx="1">
                  <c:v>0.1238653</c:v>
                </c:pt>
                <c:pt idx="2">
                  <c:v>0.15435579999999999</c:v>
                </c:pt>
              </c:numCache>
            </c:numRef>
          </c:val>
          <c:extLst>
            <c:ext xmlns:c16="http://schemas.microsoft.com/office/drawing/2014/chart" uri="{C3380CC4-5D6E-409C-BE32-E72D297353CC}">
              <c16:uniqueId val="{00000007-91D2-4354-A425-3F9606C77B8D}"/>
            </c:ext>
          </c:extLst>
        </c:ser>
        <c:ser>
          <c:idx val="4"/>
          <c:order val="4"/>
          <c:tx>
            <c:strRef>
              <c:f>Sheet1!$F$1</c:f>
              <c:strCache>
                <c:ptCount val="1"/>
                <c:pt idx="0">
                  <c:v>Category 5</c:v>
                </c:pt>
              </c:strCache>
            </c:strRef>
          </c:tx>
          <c:spPr>
            <a:noFill/>
            <a:ln>
              <a:noFill/>
            </a:ln>
            <a:effectLst/>
          </c:spPr>
          <c:invertIfNegative val="0"/>
          <c:cat>
            <c:strRef>
              <c:f>Sheet1!$A$2:$A$4</c:f>
              <c:strCache>
                <c:ptCount val="3"/>
                <c:pt idx="0">
                  <c:v>Q27. Staff provided the patient with relevant information on available support</c:v>
                </c:pt>
                <c:pt idx="1">
                  <c:v>Q28. Patient definitely got the right level of support for their overall health and well being from hospital staff</c:v>
                </c:pt>
                <c:pt idx="2">
                  <c:v>Q29. Patient was offered information about how to get financial help or benefits</c:v>
                </c:pt>
              </c:strCache>
            </c:strRef>
          </c:cat>
          <c:val>
            <c:numRef>
              <c:f>Sheet1!$F$2:$F$4</c:f>
              <c:numCache>
                <c:formatCode>0%</c:formatCode>
                <c:ptCount val="3"/>
                <c:pt idx="0">
                  <c:v>4.0999999999999997E-6</c:v>
                </c:pt>
                <c:pt idx="1">
                  <c:v>5.7911999999999998E-2</c:v>
                </c:pt>
                <c:pt idx="2">
                  <c:v>6.4975000000000005E-2</c:v>
                </c:pt>
              </c:numCache>
            </c:numRef>
          </c:val>
          <c:extLst>
            <c:ext xmlns:c16="http://schemas.microsoft.com/office/drawing/2014/chart" uri="{C3380CC4-5D6E-409C-BE32-E72D297353CC}">
              <c16:uniqueId val="{00000008-91D2-4354-A425-3F9606C77B8D}"/>
            </c:ext>
          </c:extLst>
        </c:ser>
        <c:dLbls>
          <c:showLegendKey val="0"/>
          <c:showVal val="0"/>
          <c:showCatName val="0"/>
          <c:showSerName val="0"/>
          <c:showPercent val="0"/>
          <c:showBubbleSize val="0"/>
        </c:dLbls>
        <c:gapWidth val="8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Sheet1!$H$2:$H$4</c:f>
              <c:numCache>
                <c:formatCode>0%</c:formatCode>
                <c:ptCount val="3"/>
                <c:pt idx="0">
                  <c:v>0.92959029999999998</c:v>
                </c:pt>
                <c:pt idx="1">
                  <c:v>0.80375969999999997</c:v>
                </c:pt>
                <c:pt idx="2">
                  <c:v>0.75566599999999995</c:v>
                </c:pt>
              </c:numCache>
            </c:numRef>
          </c:xVal>
          <c:yVal>
            <c:numRef>
              <c:f>Sheet1!$I$2:$I$4</c:f>
              <c:numCache>
                <c:formatCode>General</c:formatCode>
                <c:ptCount val="3"/>
                <c:pt idx="0">
                  <c:v>3</c:v>
                </c:pt>
                <c:pt idx="1">
                  <c:v>2</c:v>
                </c:pt>
                <c:pt idx="2">
                  <c:v>1</c:v>
                </c:pt>
              </c:numCache>
            </c:numRef>
          </c:yVal>
          <c:smooth val="0"/>
          <c:extLst>
            <c:ext xmlns:c16="http://schemas.microsoft.com/office/drawing/2014/chart" uri="{C3380CC4-5D6E-409C-BE32-E72D297353CC}">
              <c16:uniqueId val="{00000009-91D2-4354-A425-3F9606C77B8D}"/>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 sourceLinked="1"/>
        <c:majorTickMark val="out"/>
        <c:minorTickMark val="none"/>
        <c:tickLblPos val="nextTo"/>
        <c:crossAx val="769326880"/>
        <c:crosses val="autoZero"/>
        <c:crossBetween val="midCat"/>
      </c:valAx>
      <c:valAx>
        <c:axId val="769326880"/>
        <c:scaling>
          <c:orientation val="minMax"/>
          <c:max val="3.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low"/>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0.1"/>
      </c:valAx>
      <c:catAx>
        <c:axId val="769157920"/>
        <c:scaling>
          <c:orientation val="maxMin"/>
        </c:scaling>
        <c:delete val="1"/>
        <c:axPos val="r"/>
        <c:numFmt formatCode="General" sourceLinked="1"/>
        <c:majorTickMark val="out"/>
        <c:minorTickMark val="none"/>
        <c:tickLblPos val="nextTo"/>
        <c:crossAx val="769146400"/>
        <c:crosses val="max"/>
        <c:auto val="1"/>
        <c:lblAlgn val="ctr"/>
        <c:lblOffset val="100"/>
        <c:noMultiLvlLbl val="0"/>
      </c:cat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6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numCache>
            </c:numRef>
          </c:val>
          <c:extLst>
            <c:ext xmlns:c16="http://schemas.microsoft.com/office/drawing/2014/chart" uri="{C3380CC4-5D6E-409C-BE32-E72D297353CC}">
              <c16:uniqueId val="{00000000-0E85-46D2-B292-1F84C45AA21A}"/>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numCache>
            </c:numRef>
          </c:val>
          <c:extLst>
            <c:ext xmlns:c16="http://schemas.microsoft.com/office/drawing/2014/chart" uri="{C3380CC4-5D6E-409C-BE32-E72D297353CC}">
              <c16:uniqueId val="{00000001-0E85-46D2-B292-1F84C45AA21A}"/>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0.85714290000000004</c:v>
                </c:pt>
              </c:numCache>
            </c:numRef>
          </c:val>
          <c:extLst>
            <c:ext xmlns:c16="http://schemas.microsoft.com/office/drawing/2014/chart" uri="{C3380CC4-5D6E-409C-BE32-E72D297353CC}">
              <c16:uniqueId val="{00000002-0E85-46D2-B292-1F84C45AA21A}"/>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0.85492230000000002</c:v>
                </c:pt>
              </c:numCache>
            </c:numRef>
          </c:val>
          <c:extLst>
            <c:ext xmlns:c16="http://schemas.microsoft.com/office/drawing/2014/chart" uri="{C3380CC4-5D6E-409C-BE32-E72D297353CC}">
              <c16:uniqueId val="{00000003-0E85-46D2-B292-1F84C45AA21A}"/>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numCache>
            </c:numRef>
          </c:val>
          <c:extLst>
            <c:ext xmlns:c16="http://schemas.microsoft.com/office/drawing/2014/chart" uri="{C3380CC4-5D6E-409C-BE32-E72D297353CC}">
              <c16:uniqueId val="{00000000-DBB9-4812-8D9B-FF144E4C6254}"/>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numCache>
            </c:numRef>
          </c:val>
          <c:extLst>
            <c:ext xmlns:c16="http://schemas.microsoft.com/office/drawing/2014/chart" uri="{C3380CC4-5D6E-409C-BE32-E72D297353CC}">
              <c16:uniqueId val="{00000001-DBB9-4812-8D9B-FF144E4C6254}"/>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0.80952380000000002</c:v>
                </c:pt>
              </c:numCache>
            </c:numRef>
          </c:val>
          <c:extLst>
            <c:ext xmlns:c16="http://schemas.microsoft.com/office/drawing/2014/chart" uri="{C3380CC4-5D6E-409C-BE32-E72D297353CC}">
              <c16:uniqueId val="{00000002-DBB9-4812-8D9B-FF144E4C6254}"/>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0.87697159999999996</c:v>
                </c:pt>
              </c:numCache>
            </c:numRef>
          </c:val>
          <c:extLst>
            <c:ext xmlns:c16="http://schemas.microsoft.com/office/drawing/2014/chart" uri="{C3380CC4-5D6E-409C-BE32-E72D297353CC}">
              <c16:uniqueId val="{00000003-DBB9-4812-8D9B-FF144E4C6254}"/>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0.55679699999999999</c:v>
                </c:pt>
              </c:numCache>
            </c:numRef>
          </c:val>
          <c:extLst>
            <c:ext xmlns:c16="http://schemas.microsoft.com/office/drawing/2014/chart" uri="{C3380CC4-5D6E-409C-BE32-E72D297353CC}">
              <c16:uniqueId val="{00000000-F6F8-4590-B55D-A61231F67FDB}"/>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0.57651249999999998</c:v>
                </c:pt>
              </c:numCache>
            </c:numRef>
          </c:val>
          <c:extLst>
            <c:ext xmlns:c16="http://schemas.microsoft.com/office/drawing/2014/chart" uri="{C3380CC4-5D6E-409C-BE32-E72D297353CC}">
              <c16:uniqueId val="{00000001-F6F8-4590-B55D-A61231F67FDB}"/>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0.55218219999999996</c:v>
                </c:pt>
              </c:numCache>
            </c:numRef>
          </c:val>
          <c:extLst>
            <c:ext xmlns:c16="http://schemas.microsoft.com/office/drawing/2014/chart" uri="{C3380CC4-5D6E-409C-BE32-E72D297353CC}">
              <c16:uniqueId val="{00000002-F6F8-4590-B55D-A61231F67FDB}"/>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0.60910819999999999</c:v>
                </c:pt>
              </c:numCache>
            </c:numRef>
          </c:val>
          <c:extLst>
            <c:ext xmlns:c16="http://schemas.microsoft.com/office/drawing/2014/chart" uri="{C3380CC4-5D6E-409C-BE32-E72D297353CC}">
              <c16:uniqueId val="{00000003-F6F8-4590-B55D-A61231F67FDB}"/>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0.62175320000000001</c:v>
                </c:pt>
              </c:numCache>
            </c:numRef>
          </c:val>
          <c:extLst>
            <c:ext xmlns:c16="http://schemas.microsoft.com/office/drawing/2014/chart" uri="{C3380CC4-5D6E-409C-BE32-E72D297353CC}">
              <c16:uniqueId val="{00000000-3F48-497B-9957-E8115561A210}"/>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0.64050240000000003</c:v>
                </c:pt>
              </c:numCache>
            </c:numRef>
          </c:val>
          <c:extLst>
            <c:ext xmlns:c16="http://schemas.microsoft.com/office/drawing/2014/chart" uri="{C3380CC4-5D6E-409C-BE32-E72D297353CC}">
              <c16:uniqueId val="{00000001-3F48-497B-9957-E8115561A210}"/>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0.59208260000000001</c:v>
                </c:pt>
              </c:numCache>
            </c:numRef>
          </c:val>
          <c:extLst>
            <c:ext xmlns:c16="http://schemas.microsoft.com/office/drawing/2014/chart" uri="{C3380CC4-5D6E-409C-BE32-E72D297353CC}">
              <c16:uniqueId val="{00000002-3F48-497B-9957-E8115561A210}"/>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0.67398650000000004</c:v>
                </c:pt>
              </c:numCache>
            </c:numRef>
          </c:val>
          <c:extLst>
            <c:ext xmlns:c16="http://schemas.microsoft.com/office/drawing/2014/chart" uri="{C3380CC4-5D6E-409C-BE32-E72D297353CC}">
              <c16:uniqueId val="{00000003-3F48-497B-9957-E8115561A210}"/>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0.86317909999999998</c:v>
                </c:pt>
              </c:numCache>
            </c:numRef>
          </c:val>
          <c:extLst>
            <c:ext xmlns:c16="http://schemas.microsoft.com/office/drawing/2014/chart" uri="{C3380CC4-5D6E-409C-BE32-E72D297353CC}">
              <c16:uniqueId val="{00000000-3A71-475D-9258-9064C6E861C8}"/>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0.88113209999999997</c:v>
                </c:pt>
              </c:numCache>
            </c:numRef>
          </c:val>
          <c:extLst>
            <c:ext xmlns:c16="http://schemas.microsoft.com/office/drawing/2014/chart" uri="{C3380CC4-5D6E-409C-BE32-E72D297353CC}">
              <c16:uniqueId val="{00000001-3A71-475D-9258-9064C6E861C8}"/>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0.89570550000000004</c:v>
                </c:pt>
              </c:numCache>
            </c:numRef>
          </c:val>
          <c:extLst>
            <c:ext xmlns:c16="http://schemas.microsoft.com/office/drawing/2014/chart" uri="{C3380CC4-5D6E-409C-BE32-E72D297353CC}">
              <c16:uniqueId val="{00000002-3A71-475D-9258-9064C6E861C8}"/>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0.89620759999999999</c:v>
                </c:pt>
              </c:numCache>
            </c:numRef>
          </c:val>
          <c:extLst>
            <c:ext xmlns:c16="http://schemas.microsoft.com/office/drawing/2014/chart" uri="{C3380CC4-5D6E-409C-BE32-E72D297353CC}">
              <c16:uniqueId val="{00000003-3A71-475D-9258-9064C6E861C8}"/>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0.73119999999999996</c:v>
                </c:pt>
              </c:numCache>
            </c:numRef>
          </c:val>
          <c:extLst>
            <c:ext xmlns:c16="http://schemas.microsoft.com/office/drawing/2014/chart" uri="{C3380CC4-5D6E-409C-BE32-E72D297353CC}">
              <c16:uniqueId val="{00000000-53CE-429A-B247-8C20D8D7967D}"/>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0.73323400000000005</c:v>
                </c:pt>
              </c:numCache>
            </c:numRef>
          </c:val>
          <c:extLst>
            <c:ext xmlns:c16="http://schemas.microsoft.com/office/drawing/2014/chart" uri="{C3380CC4-5D6E-409C-BE32-E72D297353CC}">
              <c16:uniqueId val="{00000001-53CE-429A-B247-8C20D8D7967D}"/>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0.71380469999999996</c:v>
                </c:pt>
              </c:numCache>
            </c:numRef>
          </c:val>
          <c:extLst>
            <c:ext xmlns:c16="http://schemas.microsoft.com/office/drawing/2014/chart" uri="{C3380CC4-5D6E-409C-BE32-E72D297353CC}">
              <c16:uniqueId val="{00000002-53CE-429A-B247-8C20D8D7967D}"/>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0.76755850000000003</c:v>
                </c:pt>
              </c:numCache>
            </c:numRef>
          </c:val>
          <c:extLst>
            <c:ext xmlns:c16="http://schemas.microsoft.com/office/drawing/2014/chart" uri="{C3380CC4-5D6E-409C-BE32-E72D297353CC}">
              <c16:uniqueId val="{00000003-53CE-429A-B247-8C20D8D7967D}"/>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0.75468749999999996</c:v>
                </c:pt>
              </c:numCache>
            </c:numRef>
          </c:val>
          <c:extLst>
            <c:ext xmlns:c16="http://schemas.microsoft.com/office/drawing/2014/chart" uri="{C3380CC4-5D6E-409C-BE32-E72D297353CC}">
              <c16:uniqueId val="{00000000-C77A-4EA0-A025-70CF75F47A2E}"/>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0.77080289999999996</c:v>
                </c:pt>
              </c:numCache>
            </c:numRef>
          </c:val>
          <c:extLst>
            <c:ext xmlns:c16="http://schemas.microsoft.com/office/drawing/2014/chart" uri="{C3380CC4-5D6E-409C-BE32-E72D297353CC}">
              <c16:uniqueId val="{00000001-C77A-4EA0-A025-70CF75F47A2E}"/>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0.7569787</c:v>
                </c:pt>
              </c:numCache>
            </c:numRef>
          </c:val>
          <c:extLst>
            <c:ext xmlns:c16="http://schemas.microsoft.com/office/drawing/2014/chart" uri="{C3380CC4-5D6E-409C-BE32-E72D297353CC}">
              <c16:uniqueId val="{00000002-C77A-4EA0-A025-70CF75F47A2E}"/>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0.79066020000000004</c:v>
                </c:pt>
              </c:numCache>
            </c:numRef>
          </c:val>
          <c:extLst>
            <c:ext xmlns:c16="http://schemas.microsoft.com/office/drawing/2014/chart" uri="{C3380CC4-5D6E-409C-BE32-E72D297353CC}">
              <c16:uniqueId val="{00000003-C77A-4EA0-A025-70CF75F47A2E}"/>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0.32820510000000003</c:v>
                </c:pt>
              </c:numCache>
            </c:numRef>
          </c:val>
          <c:extLst>
            <c:ext xmlns:c16="http://schemas.microsoft.com/office/drawing/2014/chart" uri="{C3380CC4-5D6E-409C-BE32-E72D297353CC}">
              <c16:uniqueId val="{00000000-6478-4A00-966E-4EF563FB63A6}"/>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0.4224599</c:v>
                </c:pt>
              </c:numCache>
            </c:numRef>
          </c:val>
          <c:extLst>
            <c:ext xmlns:c16="http://schemas.microsoft.com/office/drawing/2014/chart" uri="{C3380CC4-5D6E-409C-BE32-E72D297353CC}">
              <c16:uniqueId val="{00000001-6478-4A00-966E-4EF563FB63A6}"/>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0.31818180000000001</c:v>
                </c:pt>
              </c:numCache>
            </c:numRef>
          </c:val>
          <c:extLst>
            <c:ext xmlns:c16="http://schemas.microsoft.com/office/drawing/2014/chart" uri="{C3380CC4-5D6E-409C-BE32-E72D297353CC}">
              <c16:uniqueId val="{00000002-6478-4A00-966E-4EF563FB63A6}"/>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0.39267020000000002</c:v>
                </c:pt>
              </c:numCache>
            </c:numRef>
          </c:val>
          <c:extLst>
            <c:ext xmlns:c16="http://schemas.microsoft.com/office/drawing/2014/chart" uri="{C3380CC4-5D6E-409C-BE32-E72D297353CC}">
              <c16:uniqueId val="{00000003-6478-4A00-966E-4EF563FB63A6}"/>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0.19685040000000001</c:v>
                </c:pt>
              </c:numCache>
            </c:numRef>
          </c:val>
          <c:extLst>
            <c:ext xmlns:c16="http://schemas.microsoft.com/office/drawing/2014/chart" uri="{C3380CC4-5D6E-409C-BE32-E72D297353CC}">
              <c16:uniqueId val="{00000000-F6D4-4C83-A6A7-B94173512987}"/>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0.2200886</c:v>
                </c:pt>
              </c:numCache>
            </c:numRef>
          </c:val>
          <c:extLst>
            <c:ext xmlns:c16="http://schemas.microsoft.com/office/drawing/2014/chart" uri="{C3380CC4-5D6E-409C-BE32-E72D297353CC}">
              <c16:uniqueId val="{00000001-F6D4-4C83-A6A7-B94173512987}"/>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0.2572816</c:v>
                </c:pt>
              </c:numCache>
            </c:numRef>
          </c:val>
          <c:extLst>
            <c:ext xmlns:c16="http://schemas.microsoft.com/office/drawing/2014/chart" uri="{C3380CC4-5D6E-409C-BE32-E72D297353CC}">
              <c16:uniqueId val="{00000002-F6D4-4C83-A6A7-B94173512987}"/>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0.24429970000000001</c:v>
                </c:pt>
              </c:numCache>
            </c:numRef>
          </c:val>
          <c:extLst>
            <c:ext xmlns:c16="http://schemas.microsoft.com/office/drawing/2014/chart" uri="{C3380CC4-5D6E-409C-BE32-E72D297353CC}">
              <c16:uniqueId val="{00000003-F6D4-4C83-A6A7-B94173512987}"/>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0.40966920000000001</c:v>
                </c:pt>
              </c:numCache>
            </c:numRef>
          </c:val>
          <c:extLst>
            <c:ext xmlns:c16="http://schemas.microsoft.com/office/drawing/2014/chart" uri="{C3380CC4-5D6E-409C-BE32-E72D297353CC}">
              <c16:uniqueId val="{00000000-80CF-4D48-9342-A83F24B21C18}"/>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0.44289040000000002</c:v>
                </c:pt>
              </c:numCache>
            </c:numRef>
          </c:val>
          <c:extLst>
            <c:ext xmlns:c16="http://schemas.microsoft.com/office/drawing/2014/chart" uri="{C3380CC4-5D6E-409C-BE32-E72D297353CC}">
              <c16:uniqueId val="{00000001-80CF-4D48-9342-A83F24B21C18}"/>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0.45974029999999999</c:v>
                </c:pt>
              </c:numCache>
            </c:numRef>
          </c:val>
          <c:extLst>
            <c:ext xmlns:c16="http://schemas.microsoft.com/office/drawing/2014/chart" uri="{C3380CC4-5D6E-409C-BE32-E72D297353CC}">
              <c16:uniqueId val="{00000002-80CF-4D48-9342-A83F24B21C18}"/>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0.50890590000000002</c:v>
                </c:pt>
              </c:numCache>
            </c:numRef>
          </c:val>
          <c:extLst>
            <c:ext xmlns:c16="http://schemas.microsoft.com/office/drawing/2014/chart" uri="{C3380CC4-5D6E-409C-BE32-E72D297353CC}">
              <c16:uniqueId val="{00000003-80CF-4D48-9342-A83F24B21C18}"/>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2843418294120167E-2"/>
          <c:y val="0.21944939830175225"/>
          <c:w val="0.90171044375389497"/>
          <c:h val="0.64305568071363139"/>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Sheet1!$A$2:$A$4</c:f>
              <c:strCache>
                <c:ptCount val="3"/>
                <c:pt idx="0">
                  <c:v>Q24. Patient was definitely able to have a discussion about their needs or concerns prior to treatment</c:v>
                </c:pt>
                <c:pt idx="1">
                  <c:v>Q25. A member of their care team helped the patient create a care plan to address any needs or concerns person</c:v>
                </c:pt>
                <c:pt idx="2">
                  <c:v>Q26. Care team reviewed the patient's care plan with them to ensure it was up to date</c:v>
                </c:pt>
              </c:strCache>
            </c:strRef>
          </c:cat>
          <c:val>
            <c:numRef>
              <c:f>Sheet1!$B$2:$B$4</c:f>
              <c:numCache>
                <c:formatCode>0%</c:formatCode>
                <c:ptCount val="3"/>
                <c:pt idx="0">
                  <c:v>0.58629580000000003</c:v>
                </c:pt>
                <c:pt idx="1">
                  <c:v>0.84408899999999998</c:v>
                </c:pt>
                <c:pt idx="2">
                  <c:v>0.90369180000000005</c:v>
                </c:pt>
              </c:numCache>
            </c:numRef>
          </c:val>
          <c:extLst>
            <c:ext xmlns:c16="http://schemas.microsoft.com/office/drawing/2014/chart" uri="{C3380CC4-5D6E-409C-BE32-E72D297353CC}">
              <c16:uniqueId val="{00000000-5D35-49BB-8276-6FC7F115AFBE}"/>
            </c:ext>
          </c:extLst>
        </c:ser>
        <c:ser>
          <c:idx val="1"/>
          <c:order val="1"/>
          <c:tx>
            <c:strRef>
              <c:f>Sheet1!$C$1</c:f>
              <c:strCache>
                <c:ptCount val="1"/>
                <c:pt idx="0">
                  <c:v>Category 2</c:v>
                </c:pt>
              </c:strCache>
            </c:strRef>
          </c:tx>
          <c:spPr>
            <a:solidFill>
              <a:srgbClr val="A8C7E9"/>
            </a:solidFill>
            <a:ln>
              <a:noFill/>
            </a:ln>
            <a:effectLst/>
          </c:spPr>
          <c:invertIfNegative val="0"/>
          <c:dPt>
            <c:idx val="0"/>
            <c:invertIfNegative val="0"/>
            <c:bubble3D val="0"/>
            <c:extLst>
              <c:ext xmlns:c16="http://schemas.microsoft.com/office/drawing/2014/chart" uri="{C3380CC4-5D6E-409C-BE32-E72D297353CC}">
                <c16:uniqueId val="{00000002-5D35-49BB-8276-6FC7F115AFBE}"/>
              </c:ext>
            </c:extLst>
          </c:dPt>
          <c:dPt>
            <c:idx val="1"/>
            <c:invertIfNegative val="0"/>
            <c:bubble3D val="0"/>
            <c:extLst>
              <c:ext xmlns:c16="http://schemas.microsoft.com/office/drawing/2014/chart" uri="{C3380CC4-5D6E-409C-BE32-E72D297353CC}">
                <c16:uniqueId val="{00000004-5D35-49BB-8276-6FC7F115AFBE}"/>
              </c:ext>
            </c:extLst>
          </c:dPt>
          <c:cat>
            <c:strRef>
              <c:f>Sheet1!$A$2:$A$4</c:f>
              <c:strCache>
                <c:ptCount val="3"/>
                <c:pt idx="0">
                  <c:v>Q24. Patient was definitely able to have a discussion about their needs or concerns prior to treatment</c:v>
                </c:pt>
                <c:pt idx="1">
                  <c:v>Q25. A member of their care team helped the patient create a care plan to address any needs or concerns person</c:v>
                </c:pt>
                <c:pt idx="2">
                  <c:v>Q26. Care team reviewed the patient's care plan with them to ensure it was up to date</c:v>
                </c:pt>
              </c:strCache>
            </c:strRef>
          </c:cat>
          <c:val>
            <c:numRef>
              <c:f>Sheet1!$C$2:$C$4</c:f>
              <c:numCache>
                <c:formatCode>0%</c:formatCode>
                <c:ptCount val="3"/>
                <c:pt idx="0">
                  <c:v>9.9703299999999995E-2</c:v>
                </c:pt>
                <c:pt idx="1">
                  <c:v>6.9403800000000002E-2</c:v>
                </c:pt>
                <c:pt idx="2">
                  <c:v>7.3274199999999998E-2</c:v>
                </c:pt>
              </c:numCache>
            </c:numRef>
          </c:val>
          <c:extLst>
            <c:ext xmlns:c16="http://schemas.microsoft.com/office/drawing/2014/chart" uri="{C3380CC4-5D6E-409C-BE32-E72D297353CC}">
              <c16:uniqueId val="{00000005-5D35-49BB-8276-6FC7F115AFBE}"/>
            </c:ext>
          </c:extLst>
        </c:ser>
        <c:ser>
          <c:idx val="2"/>
          <c:order val="2"/>
          <c:tx>
            <c:strRef>
              <c:f>Sheet1!$D$1</c:f>
              <c:strCache>
                <c:ptCount val="1"/>
                <c:pt idx="0">
                  <c:v>Category 3</c:v>
                </c:pt>
              </c:strCache>
            </c:strRef>
          </c:tx>
          <c:spPr>
            <a:solidFill>
              <a:srgbClr val="DCDDDE"/>
            </a:solidFill>
            <a:ln>
              <a:noFill/>
            </a:ln>
            <a:effectLst/>
          </c:spPr>
          <c:invertIfNegative val="0"/>
          <c:cat>
            <c:strRef>
              <c:f>Sheet1!$A$2:$A$4</c:f>
              <c:strCache>
                <c:ptCount val="3"/>
                <c:pt idx="0">
                  <c:v>Q24. Patient was definitely able to have a discussion about their needs or concerns prior to treatment</c:v>
                </c:pt>
                <c:pt idx="1">
                  <c:v>Q25. A member of their care team helped the patient create a care plan to address any needs or concerns person</c:v>
                </c:pt>
                <c:pt idx="2">
                  <c:v>Q26. Care team reviewed the patient's care plan with them to ensure it was up to date</c:v>
                </c:pt>
              </c:strCache>
            </c:strRef>
          </c:cat>
          <c:val>
            <c:numRef>
              <c:f>Sheet1!$D$2:$D$4</c:f>
              <c:numCache>
                <c:formatCode>0%</c:formatCode>
                <c:ptCount val="3"/>
                <c:pt idx="0">
                  <c:v>9.0651899999999994E-2</c:v>
                </c:pt>
                <c:pt idx="1">
                  <c:v>4.99876E-2</c:v>
                </c:pt>
                <c:pt idx="2">
                  <c:v>2.3033999999999999E-2</c:v>
                </c:pt>
              </c:numCache>
            </c:numRef>
          </c:val>
          <c:extLst>
            <c:ext xmlns:c16="http://schemas.microsoft.com/office/drawing/2014/chart" uri="{C3380CC4-5D6E-409C-BE32-E72D297353CC}">
              <c16:uniqueId val="{00000006-5D35-49BB-8276-6FC7F115AFBE}"/>
            </c:ext>
          </c:extLst>
        </c:ser>
        <c:ser>
          <c:idx val="3"/>
          <c:order val="3"/>
          <c:tx>
            <c:strRef>
              <c:f>Sheet1!$E$1</c:f>
              <c:strCache>
                <c:ptCount val="1"/>
                <c:pt idx="0">
                  <c:v>Category 4</c:v>
                </c:pt>
              </c:strCache>
            </c:strRef>
          </c:tx>
          <c:spPr>
            <a:solidFill>
              <a:srgbClr val="0A74BB"/>
            </a:solidFill>
            <a:ln>
              <a:noFill/>
            </a:ln>
            <a:effectLst/>
          </c:spPr>
          <c:invertIfNegative val="0"/>
          <c:cat>
            <c:strRef>
              <c:f>Sheet1!$A$2:$A$4</c:f>
              <c:strCache>
                <c:ptCount val="3"/>
                <c:pt idx="0">
                  <c:v>Q24. Patient was definitely able to have a discussion about their needs or concerns prior to treatment</c:v>
                </c:pt>
                <c:pt idx="1">
                  <c:v>Q25. A member of their care team helped the patient create a care plan to address any needs or concerns person</c:v>
                </c:pt>
                <c:pt idx="2">
                  <c:v>Q26. Care team reviewed the patient's care plan with them to ensure it was up to date</c:v>
                </c:pt>
              </c:strCache>
            </c:strRef>
          </c:cat>
          <c:val>
            <c:numRef>
              <c:f>Sheet1!$E$2:$E$4</c:f>
              <c:numCache>
                <c:formatCode>0%</c:formatCode>
                <c:ptCount val="3"/>
                <c:pt idx="0">
                  <c:v>0.12105</c:v>
                </c:pt>
                <c:pt idx="1">
                  <c:v>3.6519500000000003E-2</c:v>
                </c:pt>
                <c:pt idx="2">
                  <c:v>0</c:v>
                </c:pt>
              </c:numCache>
            </c:numRef>
          </c:val>
          <c:extLst>
            <c:ext xmlns:c16="http://schemas.microsoft.com/office/drawing/2014/chart" uri="{C3380CC4-5D6E-409C-BE32-E72D297353CC}">
              <c16:uniqueId val="{00000007-5D35-49BB-8276-6FC7F115AFBE}"/>
            </c:ext>
          </c:extLst>
        </c:ser>
        <c:ser>
          <c:idx val="4"/>
          <c:order val="4"/>
          <c:tx>
            <c:strRef>
              <c:f>Sheet1!$F$1</c:f>
              <c:strCache>
                <c:ptCount val="1"/>
                <c:pt idx="0">
                  <c:v>Category 5</c:v>
                </c:pt>
              </c:strCache>
            </c:strRef>
          </c:tx>
          <c:spPr>
            <a:noFill/>
            <a:ln>
              <a:noFill/>
            </a:ln>
            <a:effectLst/>
          </c:spPr>
          <c:invertIfNegative val="0"/>
          <c:cat>
            <c:strRef>
              <c:f>Sheet1!$A$2:$A$4</c:f>
              <c:strCache>
                <c:ptCount val="3"/>
                <c:pt idx="0">
                  <c:v>Q24. Patient was definitely able to have a discussion about their needs or concerns prior to treatment</c:v>
                </c:pt>
                <c:pt idx="1">
                  <c:v>Q25. A member of their care team helped the patient create a care plan to address any needs or concerns person</c:v>
                </c:pt>
                <c:pt idx="2">
                  <c:v>Q26. Care team reviewed the patient's care plan with them to ensure it was up to date</c:v>
                </c:pt>
              </c:strCache>
            </c:strRef>
          </c:cat>
          <c:val>
            <c:numRef>
              <c:f>Sheet1!$F$2:$F$4</c:f>
              <c:numCache>
                <c:formatCode>0%</c:formatCode>
                <c:ptCount val="3"/>
                <c:pt idx="0">
                  <c:v>0.1022989</c:v>
                </c:pt>
                <c:pt idx="1">
                  <c:v>9.9999999999999995E-8</c:v>
                </c:pt>
                <c:pt idx="2">
                  <c:v>0</c:v>
                </c:pt>
              </c:numCache>
            </c:numRef>
          </c:val>
          <c:extLst>
            <c:ext xmlns:c16="http://schemas.microsoft.com/office/drawing/2014/chart" uri="{C3380CC4-5D6E-409C-BE32-E72D297353CC}">
              <c16:uniqueId val="{00000008-5D35-49BB-8276-6FC7F115AFBE}"/>
            </c:ext>
          </c:extLst>
        </c:ser>
        <c:dLbls>
          <c:showLegendKey val="0"/>
          <c:showVal val="0"/>
          <c:showCatName val="0"/>
          <c:showSerName val="0"/>
          <c:showPercent val="0"/>
          <c:showBubbleSize val="0"/>
        </c:dLbls>
        <c:gapWidth val="8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Sheet1!$H$2:$H$4</c:f>
              <c:numCache>
                <c:formatCode>0%</c:formatCode>
                <c:ptCount val="3"/>
                <c:pt idx="0">
                  <c:v>0.75994490000000003</c:v>
                </c:pt>
                <c:pt idx="1">
                  <c:v>0.94691650000000005</c:v>
                </c:pt>
                <c:pt idx="2">
                  <c:v>0.9939945</c:v>
                </c:pt>
              </c:numCache>
            </c:numRef>
          </c:xVal>
          <c:yVal>
            <c:numRef>
              <c:f>Sheet1!$I$2:$I$4</c:f>
              <c:numCache>
                <c:formatCode>General</c:formatCode>
                <c:ptCount val="3"/>
                <c:pt idx="0">
                  <c:v>3</c:v>
                </c:pt>
                <c:pt idx="1">
                  <c:v>2</c:v>
                </c:pt>
                <c:pt idx="2">
                  <c:v>1</c:v>
                </c:pt>
              </c:numCache>
            </c:numRef>
          </c:yVal>
          <c:smooth val="0"/>
          <c:extLst>
            <c:ext xmlns:c16="http://schemas.microsoft.com/office/drawing/2014/chart" uri="{C3380CC4-5D6E-409C-BE32-E72D297353CC}">
              <c16:uniqueId val="{00000009-5D35-49BB-8276-6FC7F115AFBE}"/>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 sourceLinked="1"/>
        <c:majorTickMark val="out"/>
        <c:minorTickMark val="none"/>
        <c:tickLblPos val="nextTo"/>
        <c:crossAx val="769326880"/>
        <c:crosses val="autoZero"/>
        <c:crossBetween val="midCat"/>
      </c:valAx>
      <c:valAx>
        <c:axId val="769326880"/>
        <c:scaling>
          <c:orientation val="minMax"/>
          <c:max val="3.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low"/>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0.1"/>
      </c:valAx>
      <c:catAx>
        <c:axId val="769157920"/>
        <c:scaling>
          <c:orientation val="maxMin"/>
        </c:scaling>
        <c:delete val="1"/>
        <c:axPos val="r"/>
        <c:numFmt formatCode="General" sourceLinked="1"/>
        <c:majorTickMark val="out"/>
        <c:minorTickMark val="none"/>
        <c:tickLblPos val="nextTo"/>
        <c:crossAx val="769146400"/>
        <c:crosses val="max"/>
        <c:auto val="1"/>
        <c:lblAlgn val="ctr"/>
        <c:lblOffset val="100"/>
        <c:noMultiLvlLbl val="0"/>
      </c:cat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7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0.54838710000000002</c:v>
                </c:pt>
              </c:numCache>
            </c:numRef>
          </c:val>
          <c:extLst>
            <c:ext xmlns:c16="http://schemas.microsoft.com/office/drawing/2014/chart" uri="{C3380CC4-5D6E-409C-BE32-E72D297353CC}">
              <c16:uniqueId val="{00000000-46CE-4F48-B311-D84DC99B63DD}"/>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0.56676559999999998</c:v>
                </c:pt>
              </c:numCache>
            </c:numRef>
          </c:val>
          <c:extLst>
            <c:ext xmlns:c16="http://schemas.microsoft.com/office/drawing/2014/chart" uri="{C3380CC4-5D6E-409C-BE32-E72D297353CC}">
              <c16:uniqueId val="{00000001-46CE-4F48-B311-D84DC99B63DD}"/>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0.51118209999999997</c:v>
                </c:pt>
              </c:numCache>
            </c:numRef>
          </c:val>
          <c:extLst>
            <c:ext xmlns:c16="http://schemas.microsoft.com/office/drawing/2014/chart" uri="{C3380CC4-5D6E-409C-BE32-E72D297353CC}">
              <c16:uniqueId val="{00000002-46CE-4F48-B311-D84DC99B63DD}"/>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0.59863949999999999</c:v>
                </c:pt>
              </c:numCache>
            </c:numRef>
          </c:val>
          <c:extLst>
            <c:ext xmlns:c16="http://schemas.microsoft.com/office/drawing/2014/chart" uri="{C3380CC4-5D6E-409C-BE32-E72D297353CC}">
              <c16:uniqueId val="{00000003-46CE-4F48-B311-D84DC99B63DD}"/>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0.52754239999999997</c:v>
                </c:pt>
              </c:numCache>
            </c:numRef>
          </c:val>
          <c:extLst>
            <c:ext xmlns:c16="http://schemas.microsoft.com/office/drawing/2014/chart" uri="{C3380CC4-5D6E-409C-BE32-E72D297353CC}">
              <c16:uniqueId val="{00000000-49A9-408E-8164-F5D3A02A6970}"/>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0.63691679999999995</c:v>
                </c:pt>
              </c:numCache>
            </c:numRef>
          </c:val>
          <c:extLst>
            <c:ext xmlns:c16="http://schemas.microsoft.com/office/drawing/2014/chart" uri="{C3380CC4-5D6E-409C-BE32-E72D297353CC}">
              <c16:uniqueId val="{00000001-49A9-408E-8164-F5D3A02A6970}"/>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0.63636360000000003</c:v>
                </c:pt>
              </c:numCache>
            </c:numRef>
          </c:val>
          <c:extLst>
            <c:ext xmlns:c16="http://schemas.microsoft.com/office/drawing/2014/chart" uri="{C3380CC4-5D6E-409C-BE32-E72D297353CC}">
              <c16:uniqueId val="{00000002-49A9-408E-8164-F5D3A02A6970}"/>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0.70982140000000005</c:v>
                </c:pt>
              </c:numCache>
            </c:numRef>
          </c:val>
          <c:extLst>
            <c:ext xmlns:c16="http://schemas.microsoft.com/office/drawing/2014/chart" uri="{C3380CC4-5D6E-409C-BE32-E72D297353CC}">
              <c16:uniqueId val="{00000003-49A9-408E-8164-F5D3A02A6970}"/>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0.58956920000000002</c:v>
                </c:pt>
              </c:numCache>
            </c:numRef>
          </c:val>
          <c:extLst>
            <c:ext xmlns:c16="http://schemas.microsoft.com/office/drawing/2014/chart" uri="{C3380CC4-5D6E-409C-BE32-E72D297353CC}">
              <c16:uniqueId val="{00000000-3EAB-4BC1-9AF6-A5F4CFE4BAA0}"/>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0.64489799999999997</c:v>
                </c:pt>
              </c:numCache>
            </c:numRef>
          </c:val>
          <c:extLst>
            <c:ext xmlns:c16="http://schemas.microsoft.com/office/drawing/2014/chart" uri="{C3380CC4-5D6E-409C-BE32-E72D297353CC}">
              <c16:uniqueId val="{00000001-3EAB-4BC1-9AF6-A5F4CFE4BAA0}"/>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0.56607929999999995</c:v>
                </c:pt>
              </c:numCache>
            </c:numRef>
          </c:val>
          <c:extLst>
            <c:ext xmlns:c16="http://schemas.microsoft.com/office/drawing/2014/chart" uri="{C3380CC4-5D6E-409C-BE32-E72D297353CC}">
              <c16:uniqueId val="{00000002-3EAB-4BC1-9AF6-A5F4CFE4BAA0}"/>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0.54245279999999996</c:v>
                </c:pt>
              </c:numCache>
            </c:numRef>
          </c:val>
          <c:extLst>
            <c:ext xmlns:c16="http://schemas.microsoft.com/office/drawing/2014/chart" uri="{C3380CC4-5D6E-409C-BE32-E72D297353CC}">
              <c16:uniqueId val="{00000003-3EAB-4BC1-9AF6-A5F4CFE4BAA0}"/>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0.8832335</c:v>
                </c:pt>
              </c:numCache>
            </c:numRef>
          </c:val>
          <c:extLst>
            <c:ext xmlns:c16="http://schemas.microsoft.com/office/drawing/2014/chart" uri="{C3380CC4-5D6E-409C-BE32-E72D297353CC}">
              <c16:uniqueId val="{00000000-8AA9-4B17-BECA-156BCCE9A67A}"/>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0.87</c:v>
                </c:pt>
              </c:numCache>
            </c:numRef>
          </c:val>
          <c:extLst>
            <c:ext xmlns:c16="http://schemas.microsoft.com/office/drawing/2014/chart" uri="{C3380CC4-5D6E-409C-BE32-E72D297353CC}">
              <c16:uniqueId val="{00000001-8AA9-4B17-BECA-156BCCE9A67A}"/>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0.88419409999999998</c:v>
                </c:pt>
              </c:numCache>
            </c:numRef>
          </c:val>
          <c:extLst>
            <c:ext xmlns:c16="http://schemas.microsoft.com/office/drawing/2014/chart" uri="{C3380CC4-5D6E-409C-BE32-E72D297353CC}">
              <c16:uniqueId val="{00000002-8AA9-4B17-BECA-156BCCE9A67A}"/>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0.88785049999999999</c:v>
                </c:pt>
              </c:numCache>
            </c:numRef>
          </c:val>
          <c:extLst>
            <c:ext xmlns:c16="http://schemas.microsoft.com/office/drawing/2014/chart" uri="{C3380CC4-5D6E-409C-BE32-E72D297353CC}">
              <c16:uniqueId val="{00000003-8AA9-4B17-BECA-156BCCE9A67A}"/>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0.90168970000000004</c:v>
                </c:pt>
              </c:numCache>
            </c:numRef>
          </c:val>
          <c:extLst>
            <c:ext xmlns:c16="http://schemas.microsoft.com/office/drawing/2014/chart" uri="{C3380CC4-5D6E-409C-BE32-E72D297353CC}">
              <c16:uniqueId val="{00000000-2BD0-40B3-BC03-2C2606FB16B1}"/>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0.90707959999999999</c:v>
                </c:pt>
              </c:numCache>
            </c:numRef>
          </c:val>
          <c:extLst>
            <c:ext xmlns:c16="http://schemas.microsoft.com/office/drawing/2014/chart" uri="{C3380CC4-5D6E-409C-BE32-E72D297353CC}">
              <c16:uniqueId val="{00000001-2BD0-40B3-BC03-2C2606FB16B1}"/>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0.90097400000000005</c:v>
                </c:pt>
              </c:numCache>
            </c:numRef>
          </c:val>
          <c:extLst>
            <c:ext xmlns:c16="http://schemas.microsoft.com/office/drawing/2014/chart" uri="{C3380CC4-5D6E-409C-BE32-E72D297353CC}">
              <c16:uniqueId val="{00000002-2BD0-40B3-BC03-2C2606FB16B1}"/>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0.90749599999999997</c:v>
                </c:pt>
              </c:numCache>
            </c:numRef>
          </c:val>
          <c:extLst>
            <c:ext xmlns:c16="http://schemas.microsoft.com/office/drawing/2014/chart" uri="{C3380CC4-5D6E-409C-BE32-E72D297353CC}">
              <c16:uniqueId val="{00000003-2BD0-40B3-BC03-2C2606FB16B1}"/>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0.63369960000000003</c:v>
                </c:pt>
              </c:numCache>
            </c:numRef>
          </c:val>
          <c:extLst>
            <c:ext xmlns:c16="http://schemas.microsoft.com/office/drawing/2014/chart" uri="{C3380CC4-5D6E-409C-BE32-E72D297353CC}">
              <c16:uniqueId val="{00000000-E790-4E58-A678-34D1CE4C2751}"/>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0.62956520000000005</c:v>
                </c:pt>
              </c:numCache>
            </c:numRef>
          </c:val>
          <c:extLst>
            <c:ext xmlns:c16="http://schemas.microsoft.com/office/drawing/2014/chart" uri="{C3380CC4-5D6E-409C-BE32-E72D297353CC}">
              <c16:uniqueId val="{00000001-E790-4E58-A678-34D1CE4C2751}"/>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0.63209389999999999</c:v>
                </c:pt>
              </c:numCache>
            </c:numRef>
          </c:val>
          <c:extLst>
            <c:ext xmlns:c16="http://schemas.microsoft.com/office/drawing/2014/chart" uri="{C3380CC4-5D6E-409C-BE32-E72D297353CC}">
              <c16:uniqueId val="{00000002-E790-4E58-A678-34D1CE4C2751}"/>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0.69793620000000001</c:v>
                </c:pt>
              </c:numCache>
            </c:numRef>
          </c:val>
          <c:extLst>
            <c:ext xmlns:c16="http://schemas.microsoft.com/office/drawing/2014/chart" uri="{C3380CC4-5D6E-409C-BE32-E72D297353CC}">
              <c16:uniqueId val="{00000003-E790-4E58-A678-34D1CE4C2751}"/>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0.78962540000000003</c:v>
                </c:pt>
              </c:numCache>
            </c:numRef>
          </c:val>
          <c:extLst>
            <c:ext xmlns:c16="http://schemas.microsoft.com/office/drawing/2014/chart" uri="{C3380CC4-5D6E-409C-BE32-E72D297353CC}">
              <c16:uniqueId val="{00000000-4320-412B-84D3-9120A4612769}"/>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0.84615379999999996</c:v>
                </c:pt>
              </c:numCache>
            </c:numRef>
          </c:val>
          <c:extLst>
            <c:ext xmlns:c16="http://schemas.microsoft.com/office/drawing/2014/chart" uri="{C3380CC4-5D6E-409C-BE32-E72D297353CC}">
              <c16:uniqueId val="{00000001-4320-412B-84D3-9120A4612769}"/>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0.83333330000000005</c:v>
                </c:pt>
              </c:numCache>
            </c:numRef>
          </c:val>
          <c:extLst>
            <c:ext xmlns:c16="http://schemas.microsoft.com/office/drawing/2014/chart" uri="{C3380CC4-5D6E-409C-BE32-E72D297353CC}">
              <c16:uniqueId val="{00000002-4320-412B-84D3-9120A4612769}"/>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0.83243239999999996</c:v>
                </c:pt>
              </c:numCache>
            </c:numRef>
          </c:val>
          <c:extLst>
            <c:ext xmlns:c16="http://schemas.microsoft.com/office/drawing/2014/chart" uri="{C3380CC4-5D6E-409C-BE32-E72D297353CC}">
              <c16:uniqueId val="{00000003-4320-412B-84D3-9120A4612769}"/>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0.0</c:formatCode>
                <c:ptCount val="1"/>
                <c:pt idx="0">
                  <c:v>9.0535987999999996</c:v>
                </c:pt>
              </c:numCache>
            </c:numRef>
          </c:val>
          <c:extLst>
            <c:ext xmlns:c16="http://schemas.microsoft.com/office/drawing/2014/chart" uri="{C3380CC4-5D6E-409C-BE32-E72D297353CC}">
              <c16:uniqueId val="{00000000-4C37-4AFF-B91B-C1CB37E94A2C}"/>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0.0</c:formatCode>
                <c:ptCount val="1"/>
                <c:pt idx="0">
                  <c:v>9.1086310000000008</c:v>
                </c:pt>
              </c:numCache>
            </c:numRef>
          </c:val>
          <c:extLst>
            <c:ext xmlns:c16="http://schemas.microsoft.com/office/drawing/2014/chart" uri="{C3380CC4-5D6E-409C-BE32-E72D297353CC}">
              <c16:uniqueId val="{00000001-4C37-4AFF-B91B-C1CB37E94A2C}"/>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0.0</c:formatCode>
                <c:ptCount val="1"/>
                <c:pt idx="0">
                  <c:v>8.9650794000000005</c:v>
                </c:pt>
              </c:numCache>
            </c:numRef>
          </c:val>
          <c:extLst>
            <c:ext xmlns:c16="http://schemas.microsoft.com/office/drawing/2014/chart" uri="{C3380CC4-5D6E-409C-BE32-E72D297353CC}">
              <c16:uniqueId val="{00000002-4C37-4AFF-B91B-C1CB37E94A2C}"/>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0.0</c:formatCode>
                <c:ptCount val="1"/>
                <c:pt idx="0">
                  <c:v>9.1257961999999999</c:v>
                </c:pt>
              </c:numCache>
            </c:numRef>
          </c:val>
          <c:extLst>
            <c:ext xmlns:c16="http://schemas.microsoft.com/office/drawing/2014/chart" uri="{C3380CC4-5D6E-409C-BE32-E72D297353CC}">
              <c16:uniqueId val="{00000003-4C37-4AFF-B91B-C1CB37E94A2C}"/>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0"/>
          <c:min val="0"/>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1140395434405869E-2"/>
          <c:y val="0.22250232366598477"/>
          <c:w val="0.90171044375389497"/>
          <c:h val="0.71026386838909816"/>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Sheet1!$A$2:$A$5</c:f>
              <c:strCache>
                <c:ptCount val="4"/>
                <c:pt idx="0">
                  <c:v>Q20. Treatment options were explained in a way the patient could completely understand</c:v>
                </c:pt>
                <c:pt idx="1">
                  <c:v>Q21. Patient was definitely involved as much as they wanted to be in decisions about their treatment</c:v>
                </c:pt>
                <c:pt idx="2">
                  <c:v>Q22. Family and/or carers were definitely involved as much as the patient wanted them to be in decisions about treatment options</c:v>
                </c:pt>
                <c:pt idx="3">
                  <c:v>Q23. Patient could get further advice from a different healthcare professional before making decisions about their treatment options</c:v>
                </c:pt>
              </c:strCache>
            </c:strRef>
          </c:cat>
          <c:val>
            <c:numRef>
              <c:f>Sheet1!$B$2:$B$5</c:f>
              <c:numCache>
                <c:formatCode>0%</c:formatCode>
                <c:ptCount val="4"/>
                <c:pt idx="0">
                  <c:v>0.64152260000000005</c:v>
                </c:pt>
                <c:pt idx="1">
                  <c:v>0.71701749999999997</c:v>
                </c:pt>
                <c:pt idx="2">
                  <c:v>0.7021714</c:v>
                </c:pt>
                <c:pt idx="3">
                  <c:v>0.39314179999999999</c:v>
                </c:pt>
              </c:numCache>
            </c:numRef>
          </c:val>
          <c:extLst>
            <c:ext xmlns:c16="http://schemas.microsoft.com/office/drawing/2014/chart" uri="{C3380CC4-5D6E-409C-BE32-E72D297353CC}">
              <c16:uniqueId val="{00000000-1D9C-435C-A94C-81CCF96A8B02}"/>
            </c:ext>
          </c:extLst>
        </c:ser>
        <c:ser>
          <c:idx val="1"/>
          <c:order val="1"/>
          <c:tx>
            <c:strRef>
              <c:f>Sheet1!$C$1</c:f>
              <c:strCache>
                <c:ptCount val="1"/>
                <c:pt idx="0">
                  <c:v>Category 2</c:v>
                </c:pt>
              </c:strCache>
            </c:strRef>
          </c:tx>
          <c:spPr>
            <a:solidFill>
              <a:srgbClr val="A8C7E9"/>
            </a:solidFill>
            <a:ln>
              <a:noFill/>
            </a:ln>
            <a:effectLst/>
          </c:spPr>
          <c:invertIfNegative val="0"/>
          <c:dPt>
            <c:idx val="0"/>
            <c:invertIfNegative val="0"/>
            <c:bubble3D val="0"/>
            <c:extLst>
              <c:ext xmlns:c16="http://schemas.microsoft.com/office/drawing/2014/chart" uri="{C3380CC4-5D6E-409C-BE32-E72D297353CC}">
                <c16:uniqueId val="{00000002-1D9C-435C-A94C-81CCF96A8B02}"/>
              </c:ext>
            </c:extLst>
          </c:dPt>
          <c:dPt>
            <c:idx val="1"/>
            <c:invertIfNegative val="0"/>
            <c:bubble3D val="0"/>
            <c:extLst>
              <c:ext xmlns:c16="http://schemas.microsoft.com/office/drawing/2014/chart" uri="{C3380CC4-5D6E-409C-BE32-E72D297353CC}">
                <c16:uniqueId val="{00000004-1D9C-435C-A94C-81CCF96A8B02}"/>
              </c:ext>
            </c:extLst>
          </c:dPt>
          <c:cat>
            <c:strRef>
              <c:f>Sheet1!$A$2:$A$5</c:f>
              <c:strCache>
                <c:ptCount val="4"/>
                <c:pt idx="0">
                  <c:v>Q20. Treatment options were explained in a way the patient could completely understand</c:v>
                </c:pt>
                <c:pt idx="1">
                  <c:v>Q21. Patient was definitely involved as much as they wanted to be in decisions about their treatment</c:v>
                </c:pt>
                <c:pt idx="2">
                  <c:v>Q22. Family and/or carers were definitely involved as much as the patient wanted them to be in decisions about treatment options</c:v>
                </c:pt>
                <c:pt idx="3">
                  <c:v>Q23. Patient could get further advice from a different healthcare professional before making decisions about their treatment options</c:v>
                </c:pt>
              </c:strCache>
            </c:strRef>
          </c:cat>
          <c:val>
            <c:numRef>
              <c:f>Sheet1!$C$2:$C$5</c:f>
              <c:numCache>
                <c:formatCode>0%</c:formatCode>
                <c:ptCount val="4"/>
                <c:pt idx="0">
                  <c:v>0.15469289999999999</c:v>
                </c:pt>
                <c:pt idx="1">
                  <c:v>5.2840499999999999E-2</c:v>
                </c:pt>
                <c:pt idx="2">
                  <c:v>0.11581710000000001</c:v>
                </c:pt>
                <c:pt idx="3">
                  <c:v>0.12801390000000001</c:v>
                </c:pt>
              </c:numCache>
            </c:numRef>
          </c:val>
          <c:extLst>
            <c:ext xmlns:c16="http://schemas.microsoft.com/office/drawing/2014/chart" uri="{C3380CC4-5D6E-409C-BE32-E72D297353CC}">
              <c16:uniqueId val="{00000005-1D9C-435C-A94C-81CCF96A8B02}"/>
            </c:ext>
          </c:extLst>
        </c:ser>
        <c:ser>
          <c:idx val="2"/>
          <c:order val="2"/>
          <c:tx>
            <c:strRef>
              <c:f>Sheet1!$D$1</c:f>
              <c:strCache>
                <c:ptCount val="1"/>
                <c:pt idx="0">
                  <c:v>Category 3</c:v>
                </c:pt>
              </c:strCache>
            </c:strRef>
          </c:tx>
          <c:spPr>
            <a:solidFill>
              <a:srgbClr val="DCDDDE"/>
            </a:solidFill>
            <a:ln>
              <a:noFill/>
            </a:ln>
            <a:effectLst/>
          </c:spPr>
          <c:invertIfNegative val="0"/>
          <c:cat>
            <c:strRef>
              <c:f>Sheet1!$A$2:$A$5</c:f>
              <c:strCache>
                <c:ptCount val="4"/>
                <c:pt idx="0">
                  <c:v>Q20. Treatment options were explained in a way the patient could completely understand</c:v>
                </c:pt>
                <c:pt idx="1">
                  <c:v>Q21. Patient was definitely involved as much as they wanted to be in decisions about their treatment</c:v>
                </c:pt>
                <c:pt idx="2">
                  <c:v>Q22. Family and/or carers were definitely involved as much as the patient wanted them to be in decisions about treatment options</c:v>
                </c:pt>
                <c:pt idx="3">
                  <c:v>Q23. Patient could get further advice from a different healthcare professional before making decisions about their treatment options</c:v>
                </c:pt>
              </c:strCache>
            </c:strRef>
          </c:cat>
          <c:val>
            <c:numRef>
              <c:f>Sheet1!$D$2:$D$5</c:f>
              <c:numCache>
                <c:formatCode>0%</c:formatCode>
                <c:ptCount val="4"/>
                <c:pt idx="0">
                  <c:v>6.6938899999999996E-2</c:v>
                </c:pt>
                <c:pt idx="1">
                  <c:v>6.8429199999999996E-2</c:v>
                </c:pt>
                <c:pt idx="2">
                  <c:v>6.1662399999999999E-2</c:v>
                </c:pt>
                <c:pt idx="3">
                  <c:v>0.1081362</c:v>
                </c:pt>
              </c:numCache>
            </c:numRef>
          </c:val>
          <c:extLst>
            <c:ext xmlns:c16="http://schemas.microsoft.com/office/drawing/2014/chart" uri="{C3380CC4-5D6E-409C-BE32-E72D297353CC}">
              <c16:uniqueId val="{00000006-1D9C-435C-A94C-81CCF96A8B02}"/>
            </c:ext>
          </c:extLst>
        </c:ser>
        <c:ser>
          <c:idx val="3"/>
          <c:order val="3"/>
          <c:tx>
            <c:strRef>
              <c:f>Sheet1!$E$1</c:f>
              <c:strCache>
                <c:ptCount val="1"/>
                <c:pt idx="0">
                  <c:v>Category 4</c:v>
                </c:pt>
              </c:strCache>
            </c:strRef>
          </c:tx>
          <c:spPr>
            <a:solidFill>
              <a:srgbClr val="0A74BB"/>
            </a:solidFill>
            <a:ln>
              <a:noFill/>
            </a:ln>
            <a:effectLst/>
          </c:spPr>
          <c:invertIfNegative val="0"/>
          <c:cat>
            <c:strRef>
              <c:f>Sheet1!$A$2:$A$5</c:f>
              <c:strCache>
                <c:ptCount val="4"/>
                <c:pt idx="0">
                  <c:v>Q20. Treatment options were explained in a way the patient could completely understand</c:v>
                </c:pt>
                <c:pt idx="1">
                  <c:v>Q21. Patient was definitely involved as much as they wanted to be in decisions about their treatment</c:v>
                </c:pt>
                <c:pt idx="2">
                  <c:v>Q22. Family and/or carers were definitely involved as much as the patient wanted them to be in decisions about treatment options</c:v>
                </c:pt>
                <c:pt idx="3">
                  <c:v>Q23. Patient could get further advice from a different healthcare professional before making decisions about their treatment options</c:v>
                </c:pt>
              </c:strCache>
            </c:strRef>
          </c:cat>
          <c:val>
            <c:numRef>
              <c:f>Sheet1!$E$2:$E$5</c:f>
              <c:numCache>
                <c:formatCode>0%</c:formatCode>
                <c:ptCount val="4"/>
                <c:pt idx="0">
                  <c:v>7.0381700000000005E-2</c:v>
                </c:pt>
                <c:pt idx="1">
                  <c:v>6.9361300000000001E-2</c:v>
                </c:pt>
                <c:pt idx="2">
                  <c:v>4.5248900000000002E-2</c:v>
                </c:pt>
                <c:pt idx="3">
                  <c:v>0.18644269999999999</c:v>
                </c:pt>
              </c:numCache>
            </c:numRef>
          </c:val>
          <c:extLst>
            <c:ext xmlns:c16="http://schemas.microsoft.com/office/drawing/2014/chart" uri="{C3380CC4-5D6E-409C-BE32-E72D297353CC}">
              <c16:uniqueId val="{00000007-1D9C-435C-A94C-81CCF96A8B02}"/>
            </c:ext>
          </c:extLst>
        </c:ser>
        <c:ser>
          <c:idx val="4"/>
          <c:order val="4"/>
          <c:tx>
            <c:strRef>
              <c:f>Sheet1!$F$1</c:f>
              <c:strCache>
                <c:ptCount val="1"/>
                <c:pt idx="0">
                  <c:v>Category 5</c:v>
                </c:pt>
              </c:strCache>
            </c:strRef>
          </c:tx>
          <c:spPr>
            <a:noFill/>
            <a:ln>
              <a:noFill/>
            </a:ln>
            <a:effectLst/>
          </c:spPr>
          <c:invertIfNegative val="0"/>
          <c:cat>
            <c:strRef>
              <c:f>Sheet1!$A$2:$A$5</c:f>
              <c:strCache>
                <c:ptCount val="4"/>
                <c:pt idx="0">
                  <c:v>Q20. Treatment options were explained in a way the patient could completely understand</c:v>
                </c:pt>
                <c:pt idx="1">
                  <c:v>Q21. Patient was definitely involved as much as they wanted to be in decisions about their treatment</c:v>
                </c:pt>
                <c:pt idx="2">
                  <c:v>Q22. Family and/or carers were definitely involved as much as the patient wanted them to be in decisions about treatment options</c:v>
                </c:pt>
                <c:pt idx="3">
                  <c:v>Q23. Patient could get further advice from a different healthcare professional before making decisions about their treatment options</c:v>
                </c:pt>
              </c:strCache>
            </c:strRef>
          </c:cat>
          <c:val>
            <c:numRef>
              <c:f>Sheet1!$F$2:$F$5</c:f>
              <c:numCache>
                <c:formatCode>0%</c:formatCode>
                <c:ptCount val="4"/>
                <c:pt idx="0">
                  <c:v>6.6463900000000006E-2</c:v>
                </c:pt>
                <c:pt idx="1">
                  <c:v>9.2351600000000006E-2</c:v>
                </c:pt>
                <c:pt idx="2">
                  <c:v>7.5100200000000006E-2</c:v>
                </c:pt>
                <c:pt idx="3">
                  <c:v>0.1842654</c:v>
                </c:pt>
              </c:numCache>
            </c:numRef>
          </c:val>
          <c:extLst>
            <c:ext xmlns:c16="http://schemas.microsoft.com/office/drawing/2014/chart" uri="{C3380CC4-5D6E-409C-BE32-E72D297353CC}">
              <c16:uniqueId val="{00000008-1D9C-435C-A94C-81CCF96A8B02}"/>
            </c:ext>
          </c:extLst>
        </c:ser>
        <c:dLbls>
          <c:showLegendKey val="0"/>
          <c:showVal val="0"/>
          <c:showCatName val="0"/>
          <c:showSerName val="0"/>
          <c:showPercent val="0"/>
          <c:showBubbleSize val="0"/>
        </c:dLbls>
        <c:gapWidth val="8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Sheet1!$H$2:$H$5</c:f>
              <c:numCache>
                <c:formatCode>0%</c:formatCode>
                <c:ptCount val="4"/>
                <c:pt idx="0">
                  <c:v>0.85245530000000003</c:v>
                </c:pt>
                <c:pt idx="1">
                  <c:v>0.83224469999999995</c:v>
                </c:pt>
                <c:pt idx="2">
                  <c:v>0.86978219999999995</c:v>
                </c:pt>
                <c:pt idx="3">
                  <c:v>0.63043119999999997</c:v>
                </c:pt>
              </c:numCache>
            </c:numRef>
          </c:xVal>
          <c:yVal>
            <c:numRef>
              <c:f>Sheet1!$I$2:$I$5</c:f>
              <c:numCache>
                <c:formatCode>General</c:formatCode>
                <c:ptCount val="4"/>
                <c:pt idx="0">
                  <c:v>4</c:v>
                </c:pt>
                <c:pt idx="1">
                  <c:v>3</c:v>
                </c:pt>
                <c:pt idx="2">
                  <c:v>2</c:v>
                </c:pt>
                <c:pt idx="3">
                  <c:v>1</c:v>
                </c:pt>
              </c:numCache>
            </c:numRef>
          </c:yVal>
          <c:smooth val="0"/>
          <c:extLst>
            <c:ext xmlns:c16="http://schemas.microsoft.com/office/drawing/2014/chart" uri="{C3380CC4-5D6E-409C-BE32-E72D297353CC}">
              <c16:uniqueId val="{00000009-1D9C-435C-A94C-81CCF96A8B02}"/>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 sourceLinked="1"/>
        <c:majorTickMark val="out"/>
        <c:minorTickMark val="none"/>
        <c:tickLblPos val="nextTo"/>
        <c:crossAx val="769326880"/>
        <c:crosses val="autoZero"/>
        <c:crossBetween val="midCat"/>
      </c:valAx>
      <c:valAx>
        <c:axId val="769326880"/>
        <c:scaling>
          <c:orientation val="minMax"/>
          <c:max val="4.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low"/>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0.1"/>
      </c:valAx>
      <c:catAx>
        <c:axId val="769157920"/>
        <c:scaling>
          <c:orientation val="maxMin"/>
        </c:scaling>
        <c:delete val="1"/>
        <c:axPos val="r"/>
        <c:numFmt formatCode="General" sourceLinked="1"/>
        <c:majorTickMark val="out"/>
        <c:minorTickMark val="none"/>
        <c:tickLblPos val="nextTo"/>
        <c:crossAx val="769146400"/>
        <c:crosses val="max"/>
        <c:auto val="1"/>
        <c:lblAlgn val="ctr"/>
        <c:lblOffset val="100"/>
        <c:noMultiLvlLbl val="0"/>
      </c:cat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1140395434405869E-2"/>
          <c:y val="0.23472199013297473"/>
          <c:w val="0.90171044375389497"/>
          <c:h val="0.64305568071363139"/>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Sheet1!$A$2:$A$6</c:f>
              <c:strCache>
                <c:ptCount val="5"/>
                <c:pt idx="0">
                  <c:v>Q44. Possible side effects from treatment were definitely explained in a way the patient could understand</c:v>
                </c:pt>
                <c:pt idx="1">
                  <c:v>Q45. Patient was always offered practical advice on dealing with any immediate side effects from treatment</c:v>
                </c:pt>
                <c:pt idx="2">
                  <c:v>Q46. Patient was given information that they could access about support in dealing with immediate side effects from treatment</c:v>
                </c:pt>
                <c:pt idx="3">
                  <c:v>Q47. Patient felt possible long-term side effects were definitely explained in a way they could understand in advance of their treatment</c:v>
                </c:pt>
                <c:pt idx="4">
                  <c:v>Q48. Patient was definitely able to discuss options for managing the impact of any long-term side effects</c:v>
                </c:pt>
              </c:strCache>
            </c:strRef>
          </c:cat>
          <c:val>
            <c:numRef>
              <c:f>Sheet1!$B$2:$B$6</c:f>
              <c:numCache>
                <c:formatCode>0%</c:formatCode>
                <c:ptCount val="5"/>
                <c:pt idx="0">
                  <c:v>0.49996550000000001</c:v>
                </c:pt>
                <c:pt idx="1">
                  <c:v>0.51871149999999999</c:v>
                </c:pt>
                <c:pt idx="2">
                  <c:v>0.72542269999999998</c:v>
                </c:pt>
                <c:pt idx="3">
                  <c:v>0.49382150000000002</c:v>
                </c:pt>
                <c:pt idx="4">
                  <c:v>0.42985659999999998</c:v>
                </c:pt>
              </c:numCache>
            </c:numRef>
          </c:val>
          <c:extLst>
            <c:ext xmlns:c16="http://schemas.microsoft.com/office/drawing/2014/chart" uri="{C3380CC4-5D6E-409C-BE32-E72D297353CC}">
              <c16:uniqueId val="{00000000-8172-4FEE-BDE8-D9A7D532E7D5}"/>
            </c:ext>
          </c:extLst>
        </c:ser>
        <c:ser>
          <c:idx val="1"/>
          <c:order val="1"/>
          <c:tx>
            <c:strRef>
              <c:f>Sheet1!$C$1</c:f>
              <c:strCache>
                <c:ptCount val="1"/>
                <c:pt idx="0">
                  <c:v>Category 2</c:v>
                </c:pt>
              </c:strCache>
            </c:strRef>
          </c:tx>
          <c:spPr>
            <a:solidFill>
              <a:srgbClr val="A8C7E9"/>
            </a:solidFill>
            <a:ln>
              <a:noFill/>
            </a:ln>
            <a:effectLst/>
          </c:spPr>
          <c:invertIfNegative val="0"/>
          <c:dPt>
            <c:idx val="0"/>
            <c:invertIfNegative val="0"/>
            <c:bubble3D val="0"/>
            <c:extLst>
              <c:ext xmlns:c16="http://schemas.microsoft.com/office/drawing/2014/chart" uri="{C3380CC4-5D6E-409C-BE32-E72D297353CC}">
                <c16:uniqueId val="{00000002-8172-4FEE-BDE8-D9A7D532E7D5}"/>
              </c:ext>
            </c:extLst>
          </c:dPt>
          <c:dPt>
            <c:idx val="1"/>
            <c:invertIfNegative val="0"/>
            <c:bubble3D val="0"/>
            <c:extLst>
              <c:ext xmlns:c16="http://schemas.microsoft.com/office/drawing/2014/chart" uri="{C3380CC4-5D6E-409C-BE32-E72D297353CC}">
                <c16:uniqueId val="{00000004-8172-4FEE-BDE8-D9A7D532E7D5}"/>
              </c:ext>
            </c:extLst>
          </c:dPt>
          <c:cat>
            <c:strRef>
              <c:f>Sheet1!$A$2:$A$6</c:f>
              <c:strCache>
                <c:ptCount val="5"/>
                <c:pt idx="0">
                  <c:v>Q44. Possible side effects from treatment were definitely explained in a way the patient could understand</c:v>
                </c:pt>
                <c:pt idx="1">
                  <c:v>Q45. Patient was always offered practical advice on dealing with any immediate side effects from treatment</c:v>
                </c:pt>
                <c:pt idx="2">
                  <c:v>Q46. Patient was given information that they could access about support in dealing with immediate side effects from treatment</c:v>
                </c:pt>
                <c:pt idx="3">
                  <c:v>Q47. Patient felt possible long-term side effects were definitely explained in a way they could understand in advance of their treatment</c:v>
                </c:pt>
                <c:pt idx="4">
                  <c:v>Q48. Patient was definitely able to discuss options for managing the impact of any long-term side effects</c:v>
                </c:pt>
              </c:strCache>
            </c:strRef>
          </c:cat>
          <c:val>
            <c:numRef>
              <c:f>Sheet1!$C$2:$C$6</c:f>
              <c:numCache>
                <c:formatCode>0%</c:formatCode>
                <c:ptCount val="5"/>
                <c:pt idx="0">
                  <c:v>0.2104183</c:v>
                </c:pt>
                <c:pt idx="1">
                  <c:v>0.1429175</c:v>
                </c:pt>
                <c:pt idx="2">
                  <c:v>0.1235339</c:v>
                </c:pt>
                <c:pt idx="3">
                  <c:v>6.4674800000000005E-2</c:v>
                </c:pt>
                <c:pt idx="4">
                  <c:v>7.1930400000000005E-2</c:v>
                </c:pt>
              </c:numCache>
            </c:numRef>
          </c:val>
          <c:extLst>
            <c:ext xmlns:c16="http://schemas.microsoft.com/office/drawing/2014/chart" uri="{C3380CC4-5D6E-409C-BE32-E72D297353CC}">
              <c16:uniqueId val="{00000005-8172-4FEE-BDE8-D9A7D532E7D5}"/>
            </c:ext>
          </c:extLst>
        </c:ser>
        <c:ser>
          <c:idx val="2"/>
          <c:order val="2"/>
          <c:tx>
            <c:strRef>
              <c:f>Sheet1!$D$1</c:f>
              <c:strCache>
                <c:ptCount val="1"/>
                <c:pt idx="0">
                  <c:v>Category 3</c:v>
                </c:pt>
              </c:strCache>
            </c:strRef>
          </c:tx>
          <c:spPr>
            <a:solidFill>
              <a:srgbClr val="DCDDDE"/>
            </a:solidFill>
            <a:ln>
              <a:noFill/>
            </a:ln>
            <a:effectLst/>
          </c:spPr>
          <c:invertIfNegative val="0"/>
          <c:cat>
            <c:strRef>
              <c:f>Sheet1!$A$2:$A$6</c:f>
              <c:strCache>
                <c:ptCount val="5"/>
                <c:pt idx="0">
                  <c:v>Q44. Possible side effects from treatment were definitely explained in a way the patient could understand</c:v>
                </c:pt>
                <c:pt idx="1">
                  <c:v>Q45. Patient was always offered practical advice on dealing with any immediate side effects from treatment</c:v>
                </c:pt>
                <c:pt idx="2">
                  <c:v>Q46. Patient was given information that they could access about support in dealing with immediate side effects from treatment</c:v>
                </c:pt>
                <c:pt idx="3">
                  <c:v>Q47. Patient felt possible long-term side effects were definitely explained in a way they could understand in advance of their treatment</c:v>
                </c:pt>
                <c:pt idx="4">
                  <c:v>Q48. Patient was definitely able to discuss options for managing the impact of any long-term side effects</c:v>
                </c:pt>
              </c:strCache>
            </c:strRef>
          </c:cat>
          <c:val>
            <c:numRef>
              <c:f>Sheet1!$D$2:$D$6</c:f>
              <c:numCache>
                <c:formatCode>0%</c:formatCode>
                <c:ptCount val="5"/>
                <c:pt idx="0">
                  <c:v>7.2386599999999995E-2</c:v>
                </c:pt>
                <c:pt idx="1">
                  <c:v>9.4162899999999994E-2</c:v>
                </c:pt>
                <c:pt idx="2">
                  <c:v>6.0375999999999999E-2</c:v>
                </c:pt>
                <c:pt idx="3">
                  <c:v>0.101428</c:v>
                </c:pt>
                <c:pt idx="4">
                  <c:v>0.1085575</c:v>
                </c:pt>
              </c:numCache>
            </c:numRef>
          </c:val>
          <c:extLst>
            <c:ext xmlns:c16="http://schemas.microsoft.com/office/drawing/2014/chart" uri="{C3380CC4-5D6E-409C-BE32-E72D297353CC}">
              <c16:uniqueId val="{00000006-8172-4FEE-BDE8-D9A7D532E7D5}"/>
            </c:ext>
          </c:extLst>
        </c:ser>
        <c:ser>
          <c:idx val="3"/>
          <c:order val="3"/>
          <c:tx>
            <c:strRef>
              <c:f>Sheet1!$E$1</c:f>
              <c:strCache>
                <c:ptCount val="1"/>
                <c:pt idx="0">
                  <c:v>Category 4</c:v>
                </c:pt>
              </c:strCache>
            </c:strRef>
          </c:tx>
          <c:spPr>
            <a:solidFill>
              <a:srgbClr val="0A74BB"/>
            </a:solidFill>
            <a:ln>
              <a:noFill/>
            </a:ln>
            <a:effectLst/>
          </c:spPr>
          <c:invertIfNegative val="0"/>
          <c:cat>
            <c:strRef>
              <c:f>Sheet1!$A$2:$A$6</c:f>
              <c:strCache>
                <c:ptCount val="5"/>
                <c:pt idx="0">
                  <c:v>Q44. Possible side effects from treatment were definitely explained in a way the patient could understand</c:v>
                </c:pt>
                <c:pt idx="1">
                  <c:v>Q45. Patient was always offered practical advice on dealing with any immediate side effects from treatment</c:v>
                </c:pt>
                <c:pt idx="2">
                  <c:v>Q46. Patient was given information that they could access about support in dealing with immediate side effects from treatment</c:v>
                </c:pt>
                <c:pt idx="3">
                  <c:v>Q47. Patient felt possible long-term side effects were definitely explained in a way they could understand in advance of their treatment</c:v>
                </c:pt>
                <c:pt idx="4">
                  <c:v>Q48. Patient was definitely able to discuss options for managing the impact of any long-term side effects</c:v>
                </c:pt>
              </c:strCache>
            </c:strRef>
          </c:cat>
          <c:val>
            <c:numRef>
              <c:f>Sheet1!$E$2:$E$6</c:f>
              <c:numCache>
                <c:formatCode>0%</c:formatCode>
                <c:ptCount val="5"/>
                <c:pt idx="0">
                  <c:v>0.1058941</c:v>
                </c:pt>
                <c:pt idx="1">
                  <c:v>8.1095600000000004E-2</c:v>
                </c:pt>
                <c:pt idx="2">
                  <c:v>5.6279500000000003E-2</c:v>
                </c:pt>
                <c:pt idx="3">
                  <c:v>0.1255445</c:v>
                </c:pt>
                <c:pt idx="4">
                  <c:v>0.1158656</c:v>
                </c:pt>
              </c:numCache>
            </c:numRef>
          </c:val>
          <c:extLst>
            <c:ext xmlns:c16="http://schemas.microsoft.com/office/drawing/2014/chart" uri="{C3380CC4-5D6E-409C-BE32-E72D297353CC}">
              <c16:uniqueId val="{00000007-8172-4FEE-BDE8-D9A7D532E7D5}"/>
            </c:ext>
          </c:extLst>
        </c:ser>
        <c:ser>
          <c:idx val="4"/>
          <c:order val="4"/>
          <c:tx>
            <c:strRef>
              <c:f>Sheet1!$F$1</c:f>
              <c:strCache>
                <c:ptCount val="1"/>
                <c:pt idx="0">
                  <c:v>Category 5</c:v>
                </c:pt>
              </c:strCache>
            </c:strRef>
          </c:tx>
          <c:spPr>
            <a:noFill/>
            <a:ln>
              <a:noFill/>
            </a:ln>
            <a:effectLst/>
          </c:spPr>
          <c:invertIfNegative val="0"/>
          <c:cat>
            <c:strRef>
              <c:f>Sheet1!$A$2:$A$6</c:f>
              <c:strCache>
                <c:ptCount val="5"/>
                <c:pt idx="0">
                  <c:v>Q44. Possible side effects from treatment were definitely explained in a way the patient could understand</c:v>
                </c:pt>
                <c:pt idx="1">
                  <c:v>Q45. Patient was always offered practical advice on dealing with any immediate side effects from treatment</c:v>
                </c:pt>
                <c:pt idx="2">
                  <c:v>Q46. Patient was given information that they could access about support in dealing with immediate side effects from treatment</c:v>
                </c:pt>
                <c:pt idx="3">
                  <c:v>Q47. Patient felt possible long-term side effects were definitely explained in a way they could understand in advance of their treatment</c:v>
                </c:pt>
                <c:pt idx="4">
                  <c:v>Q48. Patient was definitely able to discuss options for managing the impact of any long-term side effects</c:v>
                </c:pt>
              </c:strCache>
            </c:strRef>
          </c:cat>
          <c:val>
            <c:numRef>
              <c:f>Sheet1!$F$2:$F$6</c:f>
              <c:numCache>
                <c:formatCode>0%</c:formatCode>
                <c:ptCount val="5"/>
                <c:pt idx="0">
                  <c:v>0.1113355</c:v>
                </c:pt>
                <c:pt idx="1">
                  <c:v>0.16311249999999999</c:v>
                </c:pt>
                <c:pt idx="2">
                  <c:v>3.4387899999999999E-2</c:v>
                </c:pt>
                <c:pt idx="3">
                  <c:v>0.21453130000000001</c:v>
                </c:pt>
                <c:pt idx="4">
                  <c:v>0.27378989999999997</c:v>
                </c:pt>
              </c:numCache>
            </c:numRef>
          </c:val>
          <c:extLst>
            <c:ext xmlns:c16="http://schemas.microsoft.com/office/drawing/2014/chart" uri="{C3380CC4-5D6E-409C-BE32-E72D297353CC}">
              <c16:uniqueId val="{00000008-8172-4FEE-BDE8-D9A7D532E7D5}"/>
            </c:ext>
          </c:extLst>
        </c:ser>
        <c:dLbls>
          <c:showLegendKey val="0"/>
          <c:showVal val="0"/>
          <c:showCatName val="0"/>
          <c:showSerName val="0"/>
          <c:showPercent val="0"/>
          <c:showBubbleSize val="0"/>
        </c:dLbls>
        <c:gapWidth val="8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Sheet1!$H$2:$H$6</c:f>
              <c:numCache>
                <c:formatCode>0%</c:formatCode>
                <c:ptCount val="5"/>
                <c:pt idx="0">
                  <c:v>0.7800338</c:v>
                </c:pt>
                <c:pt idx="1">
                  <c:v>0.76274730000000002</c:v>
                </c:pt>
                <c:pt idx="2">
                  <c:v>0.89685199999999998</c:v>
                </c:pt>
                <c:pt idx="3">
                  <c:v>0.6625877</c:v>
                </c:pt>
                <c:pt idx="4">
                  <c:v>0.59975429999999996</c:v>
                </c:pt>
              </c:numCache>
            </c:numRef>
          </c:xVal>
          <c:yVal>
            <c:numRef>
              <c:f>Sheet1!$I$2:$I$6</c:f>
              <c:numCache>
                <c:formatCode>General</c:formatCode>
                <c:ptCount val="5"/>
                <c:pt idx="0">
                  <c:v>5</c:v>
                </c:pt>
                <c:pt idx="1">
                  <c:v>4</c:v>
                </c:pt>
                <c:pt idx="2">
                  <c:v>3</c:v>
                </c:pt>
                <c:pt idx="3">
                  <c:v>2</c:v>
                </c:pt>
                <c:pt idx="4">
                  <c:v>1</c:v>
                </c:pt>
              </c:numCache>
            </c:numRef>
          </c:yVal>
          <c:smooth val="0"/>
          <c:extLst>
            <c:ext xmlns:c16="http://schemas.microsoft.com/office/drawing/2014/chart" uri="{C3380CC4-5D6E-409C-BE32-E72D297353CC}">
              <c16:uniqueId val="{00000009-8172-4FEE-BDE8-D9A7D532E7D5}"/>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 sourceLinked="1"/>
        <c:majorTickMark val="out"/>
        <c:minorTickMark val="none"/>
        <c:tickLblPos val="nextTo"/>
        <c:crossAx val="769326880"/>
        <c:crosses val="autoZero"/>
        <c:crossBetween val="midCat"/>
      </c:valAx>
      <c:valAx>
        <c:axId val="769326880"/>
        <c:scaling>
          <c:orientation val="minMax"/>
          <c:max val="5.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low"/>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0.1"/>
      </c:valAx>
      <c:catAx>
        <c:axId val="769157920"/>
        <c:scaling>
          <c:orientation val="maxMin"/>
        </c:scaling>
        <c:delete val="1"/>
        <c:axPos val="r"/>
        <c:numFmt formatCode="General" sourceLinked="1"/>
        <c:majorTickMark val="out"/>
        <c:minorTickMark val="none"/>
        <c:tickLblPos val="nextTo"/>
        <c:crossAx val="769146400"/>
        <c:crosses val="max"/>
        <c:auto val="1"/>
        <c:lblAlgn val="ctr"/>
        <c:lblOffset val="100"/>
        <c:noMultiLvlLbl val="0"/>
      </c:cat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275013" cy="536575"/>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4279900" y="0"/>
            <a:ext cx="3275013" cy="536575"/>
          </a:xfrm>
          <a:prstGeom prst="rect">
            <a:avLst/>
          </a:prstGeom>
        </p:spPr>
        <p:txBody>
          <a:bodyPr vert="horz" lIns="91440" tIns="45720" rIns="91440" bIns="45720" rtlCol="0"/>
          <a:lstStyle>
            <a:lvl1pPr algn="r">
              <a:defRPr sz="1200"/>
            </a:lvl1pPr>
          </a:lstStyle>
          <a:p>
            <a:fld id="{F01E4B42-374F-4CEE-A392-CB2DC0D29E1E}" type="datetimeFigureOut">
              <a:rPr lang="en-GB" smtClean="0"/>
              <a:t>16/07/2025</a:t>
            </a:fld>
            <a:endParaRPr lang="en-GB" dirty="0"/>
          </a:p>
        </p:txBody>
      </p:sp>
      <p:sp>
        <p:nvSpPr>
          <p:cNvPr id="4" name="Slide Image Placeholder 3"/>
          <p:cNvSpPr>
            <a:spLocks noGrp="1" noRot="1" noChangeAspect="1"/>
          </p:cNvSpPr>
          <p:nvPr>
            <p:ph type="sldImg" idx="2"/>
          </p:nvPr>
        </p:nvSpPr>
        <p:spPr>
          <a:xfrm>
            <a:off x="2503488" y="1336675"/>
            <a:ext cx="2549525" cy="3608388"/>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755650" y="5146675"/>
            <a:ext cx="6045200" cy="42100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6" name="Footer Placeholder 5"/>
          <p:cNvSpPr>
            <a:spLocks noGrp="1"/>
          </p:cNvSpPr>
          <p:nvPr>
            <p:ph type="ftr" sz="quarter" idx="4"/>
          </p:nvPr>
        </p:nvSpPr>
        <p:spPr>
          <a:xfrm>
            <a:off x="0" y="10156825"/>
            <a:ext cx="3275013" cy="536575"/>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4279900" y="10156825"/>
            <a:ext cx="3275013" cy="536575"/>
          </a:xfrm>
          <a:prstGeom prst="rect">
            <a:avLst/>
          </a:prstGeom>
        </p:spPr>
        <p:txBody>
          <a:bodyPr vert="horz" lIns="91440" tIns="45720" rIns="91440" bIns="45720" rtlCol="0" anchor="b"/>
          <a:lstStyle>
            <a:lvl1pPr algn="r">
              <a:defRPr sz="1200"/>
            </a:lvl1pPr>
          </a:lstStyle>
          <a:p>
            <a:fld id="{415C98C2-6634-45C6-AF85-5030345603C8}" type="slidenum">
              <a:rPr lang="en-GB" smtClean="0"/>
              <a:t>‹#›</a:t>
            </a:fld>
            <a:endParaRPr lang="en-GB" dirty="0"/>
          </a:p>
        </p:txBody>
      </p:sp>
    </p:spTree>
    <p:extLst>
      <p:ext uri="{BB962C8B-B14F-4D97-AF65-F5344CB8AC3E}">
        <p14:creationId xmlns:p14="http://schemas.microsoft.com/office/powerpoint/2010/main" val="11123751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415C98C2-6634-45C6-AF85-5030345603C8}" type="slidenum">
              <a:rPr lang="en-GB" smtClean="0"/>
              <a:t>5</a:t>
            </a:fld>
            <a:endParaRPr lang="en-GB" dirty="0"/>
          </a:p>
        </p:txBody>
      </p:sp>
    </p:spTree>
    <p:extLst>
      <p:ext uri="{BB962C8B-B14F-4D97-AF65-F5344CB8AC3E}">
        <p14:creationId xmlns:p14="http://schemas.microsoft.com/office/powerpoint/2010/main" val="67111814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567213" y="3314954"/>
            <a:ext cx="6428422" cy="2245614"/>
          </a:xfrm>
          <a:prstGeom prst="rect">
            <a:avLst/>
          </a:prstGeom>
        </p:spPr>
        <p:txBody>
          <a:bodyPr wrap="square" lIns="0" tIns="0" rIns="0" bIns="0">
            <a:spAutoFit/>
          </a:bodyPr>
          <a:lstStyle>
            <a:lvl1pPr>
              <a:defRPr sz="2500" b="1" i="0">
                <a:solidFill>
                  <a:srgbClr val="336E9F"/>
                </a:solidFill>
                <a:latin typeface="Arial"/>
                <a:cs typeface="Arial"/>
              </a:defRPr>
            </a:lvl1pPr>
          </a:lstStyle>
          <a:p>
            <a:endParaRPr/>
          </a:p>
        </p:txBody>
      </p:sp>
      <p:sp>
        <p:nvSpPr>
          <p:cNvPr id="3" name="Holder 3"/>
          <p:cNvSpPr>
            <a:spLocks noGrp="1"/>
          </p:cNvSpPr>
          <p:nvPr>
            <p:ph type="subTitle" idx="4"/>
          </p:nvPr>
        </p:nvSpPr>
        <p:spPr>
          <a:xfrm>
            <a:off x="1134427" y="5988304"/>
            <a:ext cx="5293995" cy="2673350"/>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22F9652D-B562-4F99-A3C2-551DA4AA4E31}" type="datetime1">
              <a:rPr lang="en-US" smtClean="0"/>
              <a:t>7/16/2025</a:t>
            </a:fld>
            <a:endParaRPr lang="en-US" dirty="0"/>
          </a:p>
        </p:txBody>
      </p:sp>
      <p:sp>
        <p:nvSpPr>
          <p:cNvPr id="6" name="Holder 6"/>
          <p:cNvSpPr>
            <a:spLocks noGrp="1"/>
          </p:cNvSpPr>
          <p:nvPr>
            <p:ph type="sldNum" sz="quarter" idx="7"/>
          </p:nvPr>
        </p:nvSpPr>
        <p:spPr/>
        <p:txBody>
          <a:bodyPr lIns="0" tIns="0" rIns="0" bIns="0"/>
          <a:lstStyle>
            <a:lvl1pPr>
              <a:defRPr sz="800" b="0" i="0">
                <a:solidFill>
                  <a:schemeClr val="tx1"/>
                </a:solidFill>
                <a:latin typeface="Arial"/>
                <a:cs typeface="Arial"/>
              </a:defRPr>
            </a:lvl1pPr>
          </a:lstStyle>
          <a:p>
            <a:pPr marL="93980">
              <a:lnSpc>
                <a:spcPct val="100000"/>
              </a:lnSpc>
              <a:spcBef>
                <a:spcPts val="25"/>
              </a:spcBef>
            </a:pPr>
            <a:fld id="{81D60167-4931-47E6-BA6A-407CBD079E47}" type="slidenum">
              <a:rPr/>
              <a:t>‹#›</a:t>
            </a:fld>
            <a:r>
              <a:rPr spc="195" dirty="0"/>
              <a:t> </a:t>
            </a:r>
            <a:r>
              <a:rPr lang="en-GB" spc="-25" dirty="0"/>
              <a:t>58</a:t>
            </a:r>
            <a:endParaRPr spc="-25"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8C42ABDC-260E-4213-A6F7-8797A6B587DF}" type="datetime1">
              <a:rPr lang="en-US" smtClean="0"/>
              <a:t>7/16/2025</a:t>
            </a:fld>
            <a:endParaRPr lang="en-US" dirty="0"/>
          </a:p>
        </p:txBody>
      </p:sp>
      <p:sp>
        <p:nvSpPr>
          <p:cNvPr id="4" name="Holder 4"/>
          <p:cNvSpPr>
            <a:spLocks noGrp="1"/>
          </p:cNvSpPr>
          <p:nvPr>
            <p:ph type="sldNum" sz="quarter" idx="7"/>
          </p:nvPr>
        </p:nvSpPr>
        <p:spPr/>
        <p:txBody>
          <a:bodyPr lIns="0" tIns="0" rIns="0" bIns="0"/>
          <a:lstStyle>
            <a:lvl1pPr>
              <a:defRPr sz="800" b="0" i="0">
                <a:solidFill>
                  <a:schemeClr val="tx1"/>
                </a:solidFill>
                <a:latin typeface="Arial"/>
                <a:cs typeface="Arial"/>
              </a:defRPr>
            </a:lvl1pPr>
          </a:lstStyle>
          <a:p>
            <a:pPr marL="93980">
              <a:lnSpc>
                <a:spcPct val="100000"/>
              </a:lnSpc>
              <a:spcBef>
                <a:spcPts val="25"/>
              </a:spcBef>
            </a:pPr>
            <a:fld id="{81D60167-4931-47E6-BA6A-407CBD079E47}" type="slidenum">
              <a:rPr/>
              <a:t>‹#›</a:t>
            </a:fld>
            <a:r>
              <a:rPr spc="195" dirty="0"/>
              <a:t> </a:t>
            </a:r>
            <a:r>
              <a:rPr lang="en-GB" spc="-25" dirty="0"/>
              <a:t>58</a:t>
            </a:r>
            <a:endParaRPr spc="-25" dirty="0"/>
          </a:p>
        </p:txBody>
      </p:sp>
    </p:spTree>
    <p:extLst>
      <p:ext uri="{BB962C8B-B14F-4D97-AF65-F5344CB8AC3E}">
        <p14:creationId xmlns:p14="http://schemas.microsoft.com/office/powerpoint/2010/main" val="21933723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bg>
      <p:bgPr>
        <a:solidFill>
          <a:schemeClr val="bg1"/>
        </a:solidFill>
        <a:effectLst/>
      </p:bgPr>
    </p:bg>
    <p:spTree>
      <p:nvGrpSpPr>
        <p:cNvPr id="1" name=""/>
        <p:cNvGrpSpPr/>
        <p:nvPr/>
      </p:nvGrpSpPr>
      <p:grpSpPr>
        <a:xfrm>
          <a:off x="0" y="0"/>
          <a:ext cx="0" cy="0"/>
          <a:chOff x="0" y="0"/>
          <a:chExt cx="0" cy="0"/>
        </a:xfrm>
      </p:grpSpPr>
      <p:sp>
        <p:nvSpPr>
          <p:cNvPr id="16" name="bg object 16"/>
          <p:cNvSpPr/>
          <p:nvPr/>
        </p:nvSpPr>
        <p:spPr>
          <a:xfrm>
            <a:off x="6047994" y="488949"/>
            <a:ext cx="1080135" cy="389255"/>
          </a:xfrm>
          <a:custGeom>
            <a:avLst/>
            <a:gdLst/>
            <a:ahLst/>
            <a:cxnLst/>
            <a:rect l="l" t="t" r="r" b="b"/>
            <a:pathLst>
              <a:path w="1080134" h="389255">
                <a:moveTo>
                  <a:pt x="1080008" y="388899"/>
                </a:moveTo>
                <a:lnTo>
                  <a:pt x="0" y="388899"/>
                </a:lnTo>
                <a:lnTo>
                  <a:pt x="0" y="0"/>
                </a:lnTo>
                <a:lnTo>
                  <a:pt x="1080008" y="0"/>
                </a:lnTo>
                <a:lnTo>
                  <a:pt x="1080008" y="388899"/>
                </a:lnTo>
                <a:close/>
              </a:path>
            </a:pathLst>
          </a:custGeom>
          <a:solidFill>
            <a:srgbClr val="0072BC"/>
          </a:solidFill>
        </p:spPr>
        <p:txBody>
          <a:bodyPr wrap="square" lIns="0" tIns="0" rIns="0" bIns="0" rtlCol="0"/>
          <a:lstStyle/>
          <a:p>
            <a:endParaRPr dirty="0"/>
          </a:p>
        </p:txBody>
      </p:sp>
      <p:sp>
        <p:nvSpPr>
          <p:cNvPr id="17" name="bg object 17"/>
          <p:cNvSpPr/>
          <p:nvPr/>
        </p:nvSpPr>
        <p:spPr>
          <a:xfrm>
            <a:off x="6080569" y="502157"/>
            <a:ext cx="1005205" cy="362585"/>
          </a:xfrm>
          <a:custGeom>
            <a:avLst/>
            <a:gdLst/>
            <a:ahLst/>
            <a:cxnLst/>
            <a:rect l="l" t="t" r="r" b="b"/>
            <a:pathLst>
              <a:path w="1005204" h="362584">
                <a:moveTo>
                  <a:pt x="402132" y="6019"/>
                </a:moveTo>
                <a:lnTo>
                  <a:pt x="313791" y="6019"/>
                </a:lnTo>
                <a:lnTo>
                  <a:pt x="264579" y="249034"/>
                </a:lnTo>
                <a:lnTo>
                  <a:pt x="263575" y="249034"/>
                </a:lnTo>
                <a:lnTo>
                  <a:pt x="191782" y="6032"/>
                </a:lnTo>
                <a:lnTo>
                  <a:pt x="74815" y="6032"/>
                </a:lnTo>
                <a:lnTo>
                  <a:pt x="0" y="356425"/>
                </a:lnTo>
                <a:lnTo>
                  <a:pt x="88353" y="356425"/>
                </a:lnTo>
                <a:lnTo>
                  <a:pt x="137045" y="113982"/>
                </a:lnTo>
                <a:lnTo>
                  <a:pt x="138074" y="113982"/>
                </a:lnTo>
                <a:lnTo>
                  <a:pt x="211366" y="356425"/>
                </a:lnTo>
                <a:lnTo>
                  <a:pt x="327837" y="356425"/>
                </a:lnTo>
                <a:lnTo>
                  <a:pt x="402132" y="6019"/>
                </a:lnTo>
                <a:close/>
              </a:path>
              <a:path w="1005204" h="362584">
                <a:moveTo>
                  <a:pt x="735418" y="6019"/>
                </a:moveTo>
                <a:lnTo>
                  <a:pt x="641540" y="6019"/>
                </a:lnTo>
                <a:lnTo>
                  <a:pt x="613905" y="140081"/>
                </a:lnTo>
                <a:lnTo>
                  <a:pt x="502945" y="140081"/>
                </a:lnTo>
                <a:lnTo>
                  <a:pt x="530567" y="6032"/>
                </a:lnTo>
                <a:lnTo>
                  <a:pt x="436689" y="6032"/>
                </a:lnTo>
                <a:lnTo>
                  <a:pt x="363905" y="356425"/>
                </a:lnTo>
                <a:lnTo>
                  <a:pt x="457771" y="356425"/>
                </a:lnTo>
                <a:lnTo>
                  <a:pt x="488911" y="206324"/>
                </a:lnTo>
                <a:lnTo>
                  <a:pt x="599871" y="206324"/>
                </a:lnTo>
                <a:lnTo>
                  <a:pt x="568731" y="356425"/>
                </a:lnTo>
                <a:lnTo>
                  <a:pt x="662635" y="356425"/>
                </a:lnTo>
                <a:lnTo>
                  <a:pt x="735418" y="6019"/>
                </a:lnTo>
                <a:close/>
              </a:path>
              <a:path w="1005204" h="362584">
                <a:moveTo>
                  <a:pt x="1004976" y="15557"/>
                </a:moveTo>
                <a:lnTo>
                  <a:pt x="984326" y="8483"/>
                </a:lnTo>
                <a:lnTo>
                  <a:pt x="958608" y="3644"/>
                </a:lnTo>
                <a:lnTo>
                  <a:pt x="929233" y="889"/>
                </a:lnTo>
                <a:lnTo>
                  <a:pt x="897547" y="0"/>
                </a:lnTo>
                <a:lnTo>
                  <a:pt x="851814" y="3556"/>
                </a:lnTo>
                <a:lnTo>
                  <a:pt x="809396" y="15341"/>
                </a:lnTo>
                <a:lnTo>
                  <a:pt x="774242" y="37096"/>
                </a:lnTo>
                <a:lnTo>
                  <a:pt x="750265" y="70573"/>
                </a:lnTo>
                <a:lnTo>
                  <a:pt x="741400" y="117475"/>
                </a:lnTo>
                <a:lnTo>
                  <a:pt x="751471" y="157848"/>
                </a:lnTo>
                <a:lnTo>
                  <a:pt x="776668" y="183692"/>
                </a:lnTo>
                <a:lnTo>
                  <a:pt x="809409" y="200494"/>
                </a:lnTo>
                <a:lnTo>
                  <a:pt x="842162" y="213753"/>
                </a:lnTo>
                <a:lnTo>
                  <a:pt x="867359" y="228930"/>
                </a:lnTo>
                <a:lnTo>
                  <a:pt x="877430" y="251510"/>
                </a:lnTo>
                <a:lnTo>
                  <a:pt x="869848" y="273278"/>
                </a:lnTo>
                <a:lnTo>
                  <a:pt x="850963" y="285902"/>
                </a:lnTo>
                <a:lnTo>
                  <a:pt x="826617" y="291744"/>
                </a:lnTo>
                <a:lnTo>
                  <a:pt x="802652" y="293179"/>
                </a:lnTo>
                <a:lnTo>
                  <a:pt x="778865" y="291731"/>
                </a:lnTo>
                <a:lnTo>
                  <a:pt x="754964" y="287655"/>
                </a:lnTo>
                <a:lnTo>
                  <a:pt x="733323" y="281305"/>
                </a:lnTo>
                <a:lnTo>
                  <a:pt x="716305" y="273075"/>
                </a:lnTo>
                <a:lnTo>
                  <a:pt x="694207" y="344385"/>
                </a:lnTo>
                <a:lnTo>
                  <a:pt x="718997" y="351231"/>
                </a:lnTo>
                <a:lnTo>
                  <a:pt x="746353" y="356997"/>
                </a:lnTo>
                <a:lnTo>
                  <a:pt x="774763" y="360972"/>
                </a:lnTo>
                <a:lnTo>
                  <a:pt x="802652" y="362458"/>
                </a:lnTo>
                <a:lnTo>
                  <a:pt x="851700" y="359067"/>
                </a:lnTo>
                <a:lnTo>
                  <a:pt x="898055" y="347408"/>
                </a:lnTo>
                <a:lnTo>
                  <a:pt x="937018" y="325259"/>
                </a:lnTo>
                <a:lnTo>
                  <a:pt x="963853" y="290360"/>
                </a:lnTo>
                <a:lnTo>
                  <a:pt x="973861" y="240487"/>
                </a:lnTo>
                <a:lnTo>
                  <a:pt x="963777" y="196786"/>
                </a:lnTo>
                <a:lnTo>
                  <a:pt x="938580" y="168554"/>
                </a:lnTo>
                <a:lnTo>
                  <a:pt x="905827" y="150431"/>
                </a:lnTo>
                <a:lnTo>
                  <a:pt x="873061" y="137020"/>
                </a:lnTo>
                <a:lnTo>
                  <a:pt x="847864" y="122974"/>
                </a:lnTo>
                <a:lnTo>
                  <a:pt x="837793" y="102908"/>
                </a:lnTo>
                <a:lnTo>
                  <a:pt x="843076" y="85801"/>
                </a:lnTo>
                <a:lnTo>
                  <a:pt x="857478" y="75565"/>
                </a:lnTo>
                <a:lnTo>
                  <a:pt x="878865" y="70586"/>
                </a:lnTo>
                <a:lnTo>
                  <a:pt x="905065" y="69291"/>
                </a:lnTo>
                <a:lnTo>
                  <a:pt x="929220" y="70599"/>
                </a:lnTo>
                <a:lnTo>
                  <a:pt x="949934" y="74117"/>
                </a:lnTo>
                <a:lnTo>
                  <a:pt x="967536" y="79235"/>
                </a:lnTo>
                <a:lnTo>
                  <a:pt x="982383" y="85356"/>
                </a:lnTo>
                <a:lnTo>
                  <a:pt x="1004976" y="15557"/>
                </a:lnTo>
                <a:close/>
              </a:path>
            </a:pathLst>
          </a:custGeom>
          <a:solidFill>
            <a:srgbClr val="FFFFFF"/>
          </a:solidFill>
        </p:spPr>
        <p:txBody>
          <a:bodyPr wrap="square" lIns="0" tIns="0" rIns="0" bIns="0" rtlCol="0"/>
          <a:lstStyle/>
          <a:p>
            <a:endParaRPr dirty="0"/>
          </a:p>
        </p:txBody>
      </p:sp>
      <p:sp>
        <p:nvSpPr>
          <p:cNvPr id="18" name="bg object 18"/>
          <p:cNvSpPr/>
          <p:nvPr/>
        </p:nvSpPr>
        <p:spPr>
          <a:xfrm>
            <a:off x="6052426" y="1033779"/>
            <a:ext cx="120014" cy="209550"/>
          </a:xfrm>
          <a:custGeom>
            <a:avLst/>
            <a:gdLst/>
            <a:ahLst/>
            <a:cxnLst/>
            <a:rect l="l" t="t" r="r" b="b"/>
            <a:pathLst>
              <a:path w="120014" h="209550">
                <a:moveTo>
                  <a:pt x="119964" y="176530"/>
                </a:moveTo>
                <a:lnTo>
                  <a:pt x="40551" y="176530"/>
                </a:lnTo>
                <a:lnTo>
                  <a:pt x="40551" y="118110"/>
                </a:lnTo>
                <a:lnTo>
                  <a:pt x="112725" y="118110"/>
                </a:lnTo>
                <a:lnTo>
                  <a:pt x="112725" y="85090"/>
                </a:lnTo>
                <a:lnTo>
                  <a:pt x="40551" y="85090"/>
                </a:lnTo>
                <a:lnTo>
                  <a:pt x="40551" y="33020"/>
                </a:lnTo>
                <a:lnTo>
                  <a:pt x="119392" y="33020"/>
                </a:lnTo>
                <a:lnTo>
                  <a:pt x="119392" y="0"/>
                </a:lnTo>
                <a:lnTo>
                  <a:pt x="0" y="0"/>
                </a:lnTo>
                <a:lnTo>
                  <a:pt x="0" y="33020"/>
                </a:lnTo>
                <a:lnTo>
                  <a:pt x="0" y="85090"/>
                </a:lnTo>
                <a:lnTo>
                  <a:pt x="0" y="118110"/>
                </a:lnTo>
                <a:lnTo>
                  <a:pt x="0" y="176530"/>
                </a:lnTo>
                <a:lnTo>
                  <a:pt x="0" y="209550"/>
                </a:lnTo>
                <a:lnTo>
                  <a:pt x="119964" y="209550"/>
                </a:lnTo>
                <a:lnTo>
                  <a:pt x="119964" y="176530"/>
                </a:lnTo>
                <a:close/>
              </a:path>
            </a:pathLst>
          </a:custGeom>
          <a:solidFill>
            <a:srgbClr val="231F20"/>
          </a:solidFill>
        </p:spPr>
        <p:txBody>
          <a:bodyPr wrap="square" lIns="0" tIns="0" rIns="0" bIns="0" rtlCol="0"/>
          <a:lstStyle/>
          <a:p>
            <a:endParaRPr dirty="0"/>
          </a:p>
        </p:txBody>
      </p:sp>
      <p:pic>
        <p:nvPicPr>
          <p:cNvPr id="19" name="bg object 19"/>
          <p:cNvPicPr/>
          <p:nvPr/>
        </p:nvPicPr>
        <p:blipFill>
          <a:blip r:embed="rId2" cstate="print"/>
          <a:stretch>
            <a:fillRect/>
          </a:stretch>
        </p:blipFill>
        <p:spPr>
          <a:xfrm>
            <a:off x="6210058" y="1085303"/>
            <a:ext cx="137071" cy="157492"/>
          </a:xfrm>
          <a:prstGeom prst="rect">
            <a:avLst/>
          </a:prstGeom>
        </p:spPr>
      </p:pic>
      <p:pic>
        <p:nvPicPr>
          <p:cNvPr id="20" name="bg object 20"/>
          <p:cNvPicPr/>
          <p:nvPr/>
        </p:nvPicPr>
        <p:blipFill>
          <a:blip r:embed="rId3" cstate="print"/>
          <a:stretch>
            <a:fillRect/>
          </a:stretch>
        </p:blipFill>
        <p:spPr>
          <a:xfrm>
            <a:off x="6377533" y="1085303"/>
            <a:ext cx="146646" cy="223824"/>
          </a:xfrm>
          <a:prstGeom prst="rect">
            <a:avLst/>
          </a:prstGeom>
        </p:spPr>
      </p:pic>
      <p:sp>
        <p:nvSpPr>
          <p:cNvPr id="21" name="bg object 21"/>
          <p:cNvSpPr/>
          <p:nvPr/>
        </p:nvSpPr>
        <p:spPr>
          <a:xfrm>
            <a:off x="6565036" y="1018666"/>
            <a:ext cx="39370" cy="224154"/>
          </a:xfrm>
          <a:custGeom>
            <a:avLst/>
            <a:gdLst/>
            <a:ahLst/>
            <a:cxnLst/>
            <a:rect l="l" t="t" r="r" b="b"/>
            <a:pathLst>
              <a:path w="39370" h="224155">
                <a:moveTo>
                  <a:pt x="38823" y="224129"/>
                </a:moveTo>
                <a:lnTo>
                  <a:pt x="0" y="224129"/>
                </a:lnTo>
                <a:lnTo>
                  <a:pt x="0" y="0"/>
                </a:lnTo>
                <a:lnTo>
                  <a:pt x="38823" y="0"/>
                </a:lnTo>
                <a:lnTo>
                  <a:pt x="38823" y="224129"/>
                </a:lnTo>
                <a:close/>
              </a:path>
            </a:pathLst>
          </a:custGeom>
          <a:solidFill>
            <a:srgbClr val="231F20"/>
          </a:solidFill>
        </p:spPr>
        <p:txBody>
          <a:bodyPr wrap="square" lIns="0" tIns="0" rIns="0" bIns="0" rtlCol="0"/>
          <a:lstStyle/>
          <a:p>
            <a:endParaRPr dirty="0"/>
          </a:p>
        </p:txBody>
      </p:sp>
      <p:pic>
        <p:nvPicPr>
          <p:cNvPr id="22" name="bg object 22"/>
          <p:cNvPicPr/>
          <p:nvPr/>
        </p:nvPicPr>
        <p:blipFill>
          <a:blip r:embed="rId4" cstate="print"/>
          <a:stretch>
            <a:fillRect/>
          </a:stretch>
        </p:blipFill>
        <p:spPr>
          <a:xfrm>
            <a:off x="6635153" y="1085316"/>
            <a:ext cx="134759" cy="161061"/>
          </a:xfrm>
          <a:prstGeom prst="rect">
            <a:avLst/>
          </a:prstGeom>
        </p:spPr>
      </p:pic>
      <p:pic>
        <p:nvPicPr>
          <p:cNvPr id="23" name="bg object 23"/>
          <p:cNvPicPr/>
          <p:nvPr/>
        </p:nvPicPr>
        <p:blipFill>
          <a:blip r:embed="rId5" cstate="print"/>
          <a:stretch>
            <a:fillRect/>
          </a:stretch>
        </p:blipFill>
        <p:spPr>
          <a:xfrm>
            <a:off x="6805841" y="1085303"/>
            <a:ext cx="137058" cy="157492"/>
          </a:xfrm>
          <a:prstGeom prst="rect">
            <a:avLst/>
          </a:prstGeom>
        </p:spPr>
      </p:pic>
      <p:pic>
        <p:nvPicPr>
          <p:cNvPr id="24" name="bg object 24"/>
          <p:cNvPicPr/>
          <p:nvPr/>
        </p:nvPicPr>
        <p:blipFill>
          <a:blip r:embed="rId6" cstate="print"/>
          <a:stretch>
            <a:fillRect/>
          </a:stretch>
        </p:blipFill>
        <p:spPr>
          <a:xfrm>
            <a:off x="6973341" y="1018666"/>
            <a:ext cx="146634" cy="227711"/>
          </a:xfrm>
          <a:prstGeom prst="rect">
            <a:avLst/>
          </a:prstGeom>
        </p:spPr>
      </p:pic>
      <p:sp>
        <p:nvSpPr>
          <p:cNvPr id="2" name="Holder 2"/>
          <p:cNvSpPr>
            <a:spLocks noGrp="1"/>
          </p:cNvSpPr>
          <p:nvPr>
            <p:ph type="title"/>
          </p:nvPr>
        </p:nvSpPr>
        <p:spPr/>
        <p:txBody>
          <a:bodyPr lIns="0" tIns="0" rIns="0" bIns="0"/>
          <a:lstStyle>
            <a:lvl1pPr>
              <a:defRPr sz="2500" b="1" i="0">
                <a:solidFill>
                  <a:srgbClr val="336E9F"/>
                </a:solidFill>
                <a:latin typeface="Arial"/>
                <a:cs typeface="Arial"/>
              </a:defRPr>
            </a:lvl1pPr>
          </a:lstStyle>
          <a:p>
            <a:endParaRPr/>
          </a:p>
        </p:txBody>
      </p:sp>
      <p:sp>
        <p:nvSpPr>
          <p:cNvPr id="3" name="Holder 3"/>
          <p:cNvSpPr>
            <a:spLocks noGrp="1"/>
          </p:cNvSpPr>
          <p:nvPr>
            <p:ph type="body" idx="1"/>
          </p:nvPr>
        </p:nvSpPr>
        <p:spPr/>
        <p:txBody>
          <a:bodyPr lIns="0" tIns="0" rIns="0" bIns="0"/>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5FD9D50E-4690-4E03-B162-622D76B89FAB}" type="datetime1">
              <a:rPr lang="en-US" smtClean="0"/>
              <a:t>7/16/2025</a:t>
            </a:fld>
            <a:endParaRPr lang="en-US" dirty="0"/>
          </a:p>
        </p:txBody>
      </p:sp>
      <p:sp>
        <p:nvSpPr>
          <p:cNvPr id="6" name="Holder 6"/>
          <p:cNvSpPr>
            <a:spLocks noGrp="1"/>
          </p:cNvSpPr>
          <p:nvPr>
            <p:ph type="sldNum" sz="quarter" idx="7"/>
          </p:nvPr>
        </p:nvSpPr>
        <p:spPr/>
        <p:txBody>
          <a:bodyPr lIns="0" tIns="0" rIns="0" bIns="0"/>
          <a:lstStyle>
            <a:lvl1pPr>
              <a:defRPr sz="800" b="0" i="0">
                <a:solidFill>
                  <a:schemeClr val="tx1"/>
                </a:solidFill>
                <a:latin typeface="Arial"/>
                <a:cs typeface="Arial"/>
              </a:defRPr>
            </a:lvl1pPr>
          </a:lstStyle>
          <a:p>
            <a:pPr marL="93980">
              <a:lnSpc>
                <a:spcPct val="100000"/>
              </a:lnSpc>
              <a:spcBef>
                <a:spcPts val="25"/>
              </a:spcBef>
            </a:pPr>
            <a:fld id="{81D60167-4931-47E6-BA6A-407CBD079E47}" type="slidenum">
              <a:rPr/>
              <a:t>‹#›</a:t>
            </a:fld>
            <a:r>
              <a:rPr spc="195" dirty="0"/>
              <a:t> </a:t>
            </a:r>
            <a:r>
              <a:rPr lang="en-GB" spc="-25" dirty="0"/>
              <a:t>58</a:t>
            </a:r>
            <a:endParaRPr spc="-25"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500" b="1" i="0">
                <a:solidFill>
                  <a:srgbClr val="336E9F"/>
                </a:solidFill>
                <a:latin typeface="Arial"/>
                <a:cs typeface="Arial"/>
              </a:defRPr>
            </a:lvl1pPr>
          </a:lstStyle>
          <a:p>
            <a:endParaRPr/>
          </a:p>
        </p:txBody>
      </p:sp>
      <p:sp>
        <p:nvSpPr>
          <p:cNvPr id="3" name="Holder 3"/>
          <p:cNvSpPr>
            <a:spLocks noGrp="1"/>
          </p:cNvSpPr>
          <p:nvPr>
            <p:ph sz="half" idx="2"/>
          </p:nvPr>
        </p:nvSpPr>
        <p:spPr>
          <a:xfrm>
            <a:off x="378142" y="2459482"/>
            <a:ext cx="3289839" cy="7057644"/>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3894867" y="2459482"/>
            <a:ext cx="3289839" cy="7057644"/>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E8AACCDA-3876-4658-9287-CCC828892860}" type="datetime1">
              <a:rPr lang="en-US" smtClean="0"/>
              <a:t>7/16/2025</a:t>
            </a:fld>
            <a:endParaRPr lang="en-US" dirty="0"/>
          </a:p>
        </p:txBody>
      </p:sp>
      <p:sp>
        <p:nvSpPr>
          <p:cNvPr id="7" name="Holder 7"/>
          <p:cNvSpPr>
            <a:spLocks noGrp="1"/>
          </p:cNvSpPr>
          <p:nvPr>
            <p:ph type="sldNum" sz="quarter" idx="7"/>
          </p:nvPr>
        </p:nvSpPr>
        <p:spPr/>
        <p:txBody>
          <a:bodyPr lIns="0" tIns="0" rIns="0" bIns="0"/>
          <a:lstStyle>
            <a:lvl1pPr>
              <a:defRPr sz="800" b="0" i="0">
                <a:solidFill>
                  <a:schemeClr val="tx1"/>
                </a:solidFill>
                <a:latin typeface="Arial"/>
                <a:cs typeface="Arial"/>
              </a:defRPr>
            </a:lvl1pPr>
          </a:lstStyle>
          <a:p>
            <a:pPr marL="93980">
              <a:lnSpc>
                <a:spcPct val="100000"/>
              </a:lnSpc>
              <a:spcBef>
                <a:spcPts val="25"/>
              </a:spcBef>
            </a:pPr>
            <a:fld id="{81D60167-4931-47E6-BA6A-407CBD079E47}" type="slidenum">
              <a:rPr/>
              <a:t>‹#›</a:t>
            </a:fld>
            <a:r>
              <a:rPr spc="195" dirty="0"/>
              <a:t> </a:t>
            </a:r>
            <a:r>
              <a:rPr lang="en-GB" spc="-25" dirty="0"/>
              <a:t>58</a:t>
            </a:r>
            <a:endParaRPr spc="-25"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500" b="1" i="0">
                <a:solidFill>
                  <a:srgbClr val="336E9F"/>
                </a:solidFill>
                <a:latin typeface="Arial"/>
                <a:cs typeface="Arial"/>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40FFE991-B92E-4C62-A42D-59D4829621BA}" type="datetime1">
              <a:rPr lang="en-US" smtClean="0"/>
              <a:t>7/16/2025</a:t>
            </a:fld>
            <a:endParaRPr lang="en-US" dirty="0"/>
          </a:p>
        </p:txBody>
      </p:sp>
      <p:sp>
        <p:nvSpPr>
          <p:cNvPr id="5" name="Holder 5"/>
          <p:cNvSpPr>
            <a:spLocks noGrp="1"/>
          </p:cNvSpPr>
          <p:nvPr>
            <p:ph type="sldNum" sz="quarter" idx="7"/>
          </p:nvPr>
        </p:nvSpPr>
        <p:spPr/>
        <p:txBody>
          <a:bodyPr lIns="0" tIns="0" rIns="0" bIns="0"/>
          <a:lstStyle>
            <a:lvl1pPr>
              <a:defRPr sz="800" b="0" i="0">
                <a:solidFill>
                  <a:schemeClr val="tx1"/>
                </a:solidFill>
                <a:latin typeface="Arial"/>
                <a:cs typeface="Arial"/>
              </a:defRPr>
            </a:lvl1pPr>
          </a:lstStyle>
          <a:p>
            <a:pPr marL="93980">
              <a:lnSpc>
                <a:spcPct val="100000"/>
              </a:lnSpc>
              <a:spcBef>
                <a:spcPts val="25"/>
              </a:spcBef>
            </a:pPr>
            <a:fld id="{81D60167-4931-47E6-BA6A-407CBD079E47}" type="slidenum">
              <a:rPr/>
              <a:t>‹#›</a:t>
            </a:fld>
            <a:r>
              <a:rPr spc="195" dirty="0"/>
              <a:t> </a:t>
            </a:r>
            <a:r>
              <a:rPr lang="en-GB" spc="-25" dirty="0"/>
              <a:t>58</a:t>
            </a:r>
            <a:endParaRPr spc="-25"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D8F0F707-61EE-40EE-9685-8E3057F58D79}" type="datetime1">
              <a:rPr lang="en-US" smtClean="0"/>
              <a:t>7/16/2025</a:t>
            </a:fld>
            <a:endParaRPr lang="en-US" dirty="0"/>
          </a:p>
        </p:txBody>
      </p:sp>
      <p:sp>
        <p:nvSpPr>
          <p:cNvPr id="4" name="Holder 4"/>
          <p:cNvSpPr>
            <a:spLocks noGrp="1"/>
          </p:cNvSpPr>
          <p:nvPr>
            <p:ph type="sldNum" sz="quarter" idx="7"/>
          </p:nvPr>
        </p:nvSpPr>
        <p:spPr/>
        <p:txBody>
          <a:bodyPr lIns="0" tIns="0" rIns="0" bIns="0"/>
          <a:lstStyle>
            <a:lvl1pPr>
              <a:defRPr sz="800" b="0" i="0">
                <a:solidFill>
                  <a:schemeClr val="tx1"/>
                </a:solidFill>
                <a:latin typeface="Arial"/>
                <a:cs typeface="Arial"/>
              </a:defRPr>
            </a:lvl1pPr>
          </a:lstStyle>
          <a:p>
            <a:pPr marL="93980">
              <a:lnSpc>
                <a:spcPct val="100000"/>
              </a:lnSpc>
              <a:spcBef>
                <a:spcPts val="25"/>
              </a:spcBef>
            </a:pPr>
            <a:fld id="{81D60167-4931-47E6-BA6A-407CBD079E47}" type="slidenum">
              <a:rPr/>
              <a:t>‹#›</a:t>
            </a:fld>
            <a:r>
              <a:rPr spc="195" dirty="0"/>
              <a:t> </a:t>
            </a:r>
            <a:r>
              <a:rPr lang="en-GB" spc="-25" dirty="0"/>
              <a:t>58</a:t>
            </a:r>
            <a:endParaRPr spc="-25"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567213" y="3314954"/>
            <a:ext cx="6428422" cy="2245614"/>
          </a:xfrm>
          <a:prstGeom prst="rect">
            <a:avLst/>
          </a:prstGeom>
        </p:spPr>
        <p:txBody>
          <a:bodyPr wrap="square" lIns="0" tIns="0" rIns="0" bIns="0">
            <a:spAutoFit/>
          </a:bodyPr>
          <a:lstStyle>
            <a:lvl1pPr>
              <a:defRPr sz="2500" b="1" i="0">
                <a:solidFill>
                  <a:srgbClr val="336E9F"/>
                </a:solidFill>
                <a:latin typeface="Arial"/>
                <a:cs typeface="Arial"/>
              </a:defRPr>
            </a:lvl1pPr>
          </a:lstStyle>
          <a:p>
            <a:endParaRPr/>
          </a:p>
        </p:txBody>
      </p:sp>
      <p:sp>
        <p:nvSpPr>
          <p:cNvPr id="3" name="Holder 3"/>
          <p:cNvSpPr>
            <a:spLocks noGrp="1"/>
          </p:cNvSpPr>
          <p:nvPr>
            <p:ph type="subTitle" idx="4"/>
          </p:nvPr>
        </p:nvSpPr>
        <p:spPr>
          <a:xfrm>
            <a:off x="1134427" y="5988304"/>
            <a:ext cx="5293995" cy="2673350"/>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3062482B-8460-4A63-8204-BDF0A316FFB5}" type="datetime1">
              <a:rPr lang="en-US" smtClean="0"/>
              <a:t>7/16/2025</a:t>
            </a:fld>
            <a:endParaRPr lang="en-US" dirty="0"/>
          </a:p>
        </p:txBody>
      </p:sp>
      <p:sp>
        <p:nvSpPr>
          <p:cNvPr id="6" name="Holder 6"/>
          <p:cNvSpPr>
            <a:spLocks noGrp="1"/>
          </p:cNvSpPr>
          <p:nvPr>
            <p:ph type="sldNum" sz="quarter" idx="7"/>
          </p:nvPr>
        </p:nvSpPr>
        <p:spPr/>
        <p:txBody>
          <a:bodyPr lIns="0" tIns="0" rIns="0" bIns="0"/>
          <a:lstStyle>
            <a:lvl1pPr>
              <a:defRPr sz="800" b="0" i="0">
                <a:solidFill>
                  <a:schemeClr val="tx1"/>
                </a:solidFill>
                <a:latin typeface="Arial"/>
                <a:cs typeface="Arial"/>
              </a:defRPr>
            </a:lvl1pPr>
          </a:lstStyle>
          <a:p>
            <a:pPr marL="93980">
              <a:lnSpc>
                <a:spcPct val="100000"/>
              </a:lnSpc>
              <a:spcBef>
                <a:spcPts val="25"/>
              </a:spcBef>
            </a:pPr>
            <a:fld id="{81D60167-4931-47E6-BA6A-407CBD079E47}" type="slidenum">
              <a:rPr/>
              <a:t>‹#›</a:t>
            </a:fld>
            <a:r>
              <a:rPr spc="195" dirty="0"/>
              <a:t> </a:t>
            </a:r>
            <a:r>
              <a:rPr lang="en-GB" spc="-25" dirty="0"/>
              <a:t>58</a:t>
            </a:r>
            <a:endParaRPr spc="-25" dirty="0"/>
          </a:p>
        </p:txBody>
      </p:sp>
    </p:spTree>
    <p:extLst>
      <p:ext uri="{BB962C8B-B14F-4D97-AF65-F5344CB8AC3E}">
        <p14:creationId xmlns:p14="http://schemas.microsoft.com/office/powerpoint/2010/main" val="7938620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obj" preserve="1">
  <p:cSld name="Title and Content">
    <p:bg>
      <p:bgPr>
        <a:solidFill>
          <a:schemeClr val="bg1"/>
        </a:solidFill>
        <a:effectLst/>
      </p:bgPr>
    </p:bg>
    <p:spTree>
      <p:nvGrpSpPr>
        <p:cNvPr id="1" name=""/>
        <p:cNvGrpSpPr/>
        <p:nvPr/>
      </p:nvGrpSpPr>
      <p:grpSpPr>
        <a:xfrm>
          <a:off x="0" y="0"/>
          <a:ext cx="0" cy="0"/>
          <a:chOff x="0" y="0"/>
          <a:chExt cx="0" cy="0"/>
        </a:xfrm>
      </p:grpSpPr>
      <p:sp>
        <p:nvSpPr>
          <p:cNvPr id="16" name="bg object 16"/>
          <p:cNvSpPr/>
          <p:nvPr/>
        </p:nvSpPr>
        <p:spPr>
          <a:xfrm>
            <a:off x="6047994" y="488949"/>
            <a:ext cx="1080135" cy="389255"/>
          </a:xfrm>
          <a:custGeom>
            <a:avLst/>
            <a:gdLst/>
            <a:ahLst/>
            <a:cxnLst/>
            <a:rect l="l" t="t" r="r" b="b"/>
            <a:pathLst>
              <a:path w="1080134" h="389255">
                <a:moveTo>
                  <a:pt x="1080008" y="388899"/>
                </a:moveTo>
                <a:lnTo>
                  <a:pt x="0" y="388899"/>
                </a:lnTo>
                <a:lnTo>
                  <a:pt x="0" y="0"/>
                </a:lnTo>
                <a:lnTo>
                  <a:pt x="1080008" y="0"/>
                </a:lnTo>
                <a:lnTo>
                  <a:pt x="1080008" y="388899"/>
                </a:lnTo>
                <a:close/>
              </a:path>
            </a:pathLst>
          </a:custGeom>
          <a:solidFill>
            <a:srgbClr val="0072BC"/>
          </a:solidFill>
        </p:spPr>
        <p:txBody>
          <a:bodyPr wrap="square" lIns="0" tIns="0" rIns="0" bIns="0" rtlCol="0"/>
          <a:lstStyle/>
          <a:p>
            <a:endParaRPr dirty="0"/>
          </a:p>
        </p:txBody>
      </p:sp>
      <p:sp>
        <p:nvSpPr>
          <p:cNvPr id="17" name="bg object 17"/>
          <p:cNvSpPr/>
          <p:nvPr/>
        </p:nvSpPr>
        <p:spPr>
          <a:xfrm>
            <a:off x="6080569" y="502157"/>
            <a:ext cx="1005205" cy="362585"/>
          </a:xfrm>
          <a:custGeom>
            <a:avLst/>
            <a:gdLst/>
            <a:ahLst/>
            <a:cxnLst/>
            <a:rect l="l" t="t" r="r" b="b"/>
            <a:pathLst>
              <a:path w="1005204" h="362584">
                <a:moveTo>
                  <a:pt x="402132" y="6019"/>
                </a:moveTo>
                <a:lnTo>
                  <a:pt x="313791" y="6019"/>
                </a:lnTo>
                <a:lnTo>
                  <a:pt x="264579" y="249034"/>
                </a:lnTo>
                <a:lnTo>
                  <a:pt x="263575" y="249034"/>
                </a:lnTo>
                <a:lnTo>
                  <a:pt x="191782" y="6032"/>
                </a:lnTo>
                <a:lnTo>
                  <a:pt x="74815" y="6032"/>
                </a:lnTo>
                <a:lnTo>
                  <a:pt x="0" y="356425"/>
                </a:lnTo>
                <a:lnTo>
                  <a:pt x="88353" y="356425"/>
                </a:lnTo>
                <a:lnTo>
                  <a:pt x="137045" y="113982"/>
                </a:lnTo>
                <a:lnTo>
                  <a:pt x="138074" y="113982"/>
                </a:lnTo>
                <a:lnTo>
                  <a:pt x="211366" y="356425"/>
                </a:lnTo>
                <a:lnTo>
                  <a:pt x="327837" y="356425"/>
                </a:lnTo>
                <a:lnTo>
                  <a:pt x="402132" y="6019"/>
                </a:lnTo>
                <a:close/>
              </a:path>
              <a:path w="1005204" h="362584">
                <a:moveTo>
                  <a:pt x="735418" y="6019"/>
                </a:moveTo>
                <a:lnTo>
                  <a:pt x="641540" y="6019"/>
                </a:lnTo>
                <a:lnTo>
                  <a:pt x="613905" y="140081"/>
                </a:lnTo>
                <a:lnTo>
                  <a:pt x="502945" y="140081"/>
                </a:lnTo>
                <a:lnTo>
                  <a:pt x="530567" y="6032"/>
                </a:lnTo>
                <a:lnTo>
                  <a:pt x="436689" y="6032"/>
                </a:lnTo>
                <a:lnTo>
                  <a:pt x="363905" y="356425"/>
                </a:lnTo>
                <a:lnTo>
                  <a:pt x="457771" y="356425"/>
                </a:lnTo>
                <a:lnTo>
                  <a:pt x="488911" y="206324"/>
                </a:lnTo>
                <a:lnTo>
                  <a:pt x="599871" y="206324"/>
                </a:lnTo>
                <a:lnTo>
                  <a:pt x="568731" y="356425"/>
                </a:lnTo>
                <a:lnTo>
                  <a:pt x="662635" y="356425"/>
                </a:lnTo>
                <a:lnTo>
                  <a:pt x="735418" y="6019"/>
                </a:lnTo>
                <a:close/>
              </a:path>
              <a:path w="1005204" h="362584">
                <a:moveTo>
                  <a:pt x="1004976" y="15557"/>
                </a:moveTo>
                <a:lnTo>
                  <a:pt x="984326" y="8483"/>
                </a:lnTo>
                <a:lnTo>
                  <a:pt x="958608" y="3644"/>
                </a:lnTo>
                <a:lnTo>
                  <a:pt x="929233" y="889"/>
                </a:lnTo>
                <a:lnTo>
                  <a:pt x="897547" y="0"/>
                </a:lnTo>
                <a:lnTo>
                  <a:pt x="851814" y="3556"/>
                </a:lnTo>
                <a:lnTo>
                  <a:pt x="809396" y="15341"/>
                </a:lnTo>
                <a:lnTo>
                  <a:pt x="774242" y="37096"/>
                </a:lnTo>
                <a:lnTo>
                  <a:pt x="750265" y="70573"/>
                </a:lnTo>
                <a:lnTo>
                  <a:pt x="741400" y="117475"/>
                </a:lnTo>
                <a:lnTo>
                  <a:pt x="751471" y="157848"/>
                </a:lnTo>
                <a:lnTo>
                  <a:pt x="776668" y="183692"/>
                </a:lnTo>
                <a:lnTo>
                  <a:pt x="809409" y="200494"/>
                </a:lnTo>
                <a:lnTo>
                  <a:pt x="842162" y="213753"/>
                </a:lnTo>
                <a:lnTo>
                  <a:pt x="867359" y="228930"/>
                </a:lnTo>
                <a:lnTo>
                  <a:pt x="877430" y="251510"/>
                </a:lnTo>
                <a:lnTo>
                  <a:pt x="869848" y="273278"/>
                </a:lnTo>
                <a:lnTo>
                  <a:pt x="850963" y="285902"/>
                </a:lnTo>
                <a:lnTo>
                  <a:pt x="826617" y="291744"/>
                </a:lnTo>
                <a:lnTo>
                  <a:pt x="802652" y="293179"/>
                </a:lnTo>
                <a:lnTo>
                  <a:pt x="778865" y="291731"/>
                </a:lnTo>
                <a:lnTo>
                  <a:pt x="754964" y="287655"/>
                </a:lnTo>
                <a:lnTo>
                  <a:pt x="733323" y="281305"/>
                </a:lnTo>
                <a:lnTo>
                  <a:pt x="716305" y="273075"/>
                </a:lnTo>
                <a:lnTo>
                  <a:pt x="694207" y="344385"/>
                </a:lnTo>
                <a:lnTo>
                  <a:pt x="718997" y="351231"/>
                </a:lnTo>
                <a:lnTo>
                  <a:pt x="746353" y="356997"/>
                </a:lnTo>
                <a:lnTo>
                  <a:pt x="774763" y="360972"/>
                </a:lnTo>
                <a:lnTo>
                  <a:pt x="802652" y="362458"/>
                </a:lnTo>
                <a:lnTo>
                  <a:pt x="851700" y="359067"/>
                </a:lnTo>
                <a:lnTo>
                  <a:pt x="898055" y="347408"/>
                </a:lnTo>
                <a:lnTo>
                  <a:pt x="937018" y="325259"/>
                </a:lnTo>
                <a:lnTo>
                  <a:pt x="963853" y="290360"/>
                </a:lnTo>
                <a:lnTo>
                  <a:pt x="973861" y="240487"/>
                </a:lnTo>
                <a:lnTo>
                  <a:pt x="963777" y="196786"/>
                </a:lnTo>
                <a:lnTo>
                  <a:pt x="938580" y="168554"/>
                </a:lnTo>
                <a:lnTo>
                  <a:pt x="905827" y="150431"/>
                </a:lnTo>
                <a:lnTo>
                  <a:pt x="873061" y="137020"/>
                </a:lnTo>
                <a:lnTo>
                  <a:pt x="847864" y="122974"/>
                </a:lnTo>
                <a:lnTo>
                  <a:pt x="837793" y="102908"/>
                </a:lnTo>
                <a:lnTo>
                  <a:pt x="843076" y="85801"/>
                </a:lnTo>
                <a:lnTo>
                  <a:pt x="857478" y="75565"/>
                </a:lnTo>
                <a:lnTo>
                  <a:pt x="878865" y="70586"/>
                </a:lnTo>
                <a:lnTo>
                  <a:pt x="905065" y="69291"/>
                </a:lnTo>
                <a:lnTo>
                  <a:pt x="929220" y="70599"/>
                </a:lnTo>
                <a:lnTo>
                  <a:pt x="949934" y="74117"/>
                </a:lnTo>
                <a:lnTo>
                  <a:pt x="967536" y="79235"/>
                </a:lnTo>
                <a:lnTo>
                  <a:pt x="982383" y="85356"/>
                </a:lnTo>
                <a:lnTo>
                  <a:pt x="1004976" y="15557"/>
                </a:lnTo>
                <a:close/>
              </a:path>
            </a:pathLst>
          </a:custGeom>
          <a:solidFill>
            <a:srgbClr val="FFFFFF"/>
          </a:solidFill>
        </p:spPr>
        <p:txBody>
          <a:bodyPr wrap="square" lIns="0" tIns="0" rIns="0" bIns="0" rtlCol="0"/>
          <a:lstStyle/>
          <a:p>
            <a:endParaRPr dirty="0"/>
          </a:p>
        </p:txBody>
      </p:sp>
      <p:sp>
        <p:nvSpPr>
          <p:cNvPr id="18" name="bg object 18"/>
          <p:cNvSpPr/>
          <p:nvPr/>
        </p:nvSpPr>
        <p:spPr>
          <a:xfrm>
            <a:off x="6052426" y="1033779"/>
            <a:ext cx="120014" cy="209550"/>
          </a:xfrm>
          <a:custGeom>
            <a:avLst/>
            <a:gdLst/>
            <a:ahLst/>
            <a:cxnLst/>
            <a:rect l="l" t="t" r="r" b="b"/>
            <a:pathLst>
              <a:path w="120014" h="209550">
                <a:moveTo>
                  <a:pt x="119964" y="176530"/>
                </a:moveTo>
                <a:lnTo>
                  <a:pt x="40551" y="176530"/>
                </a:lnTo>
                <a:lnTo>
                  <a:pt x="40551" y="118110"/>
                </a:lnTo>
                <a:lnTo>
                  <a:pt x="112725" y="118110"/>
                </a:lnTo>
                <a:lnTo>
                  <a:pt x="112725" y="85090"/>
                </a:lnTo>
                <a:lnTo>
                  <a:pt x="40551" y="85090"/>
                </a:lnTo>
                <a:lnTo>
                  <a:pt x="40551" y="33020"/>
                </a:lnTo>
                <a:lnTo>
                  <a:pt x="119392" y="33020"/>
                </a:lnTo>
                <a:lnTo>
                  <a:pt x="119392" y="0"/>
                </a:lnTo>
                <a:lnTo>
                  <a:pt x="0" y="0"/>
                </a:lnTo>
                <a:lnTo>
                  <a:pt x="0" y="33020"/>
                </a:lnTo>
                <a:lnTo>
                  <a:pt x="0" y="85090"/>
                </a:lnTo>
                <a:lnTo>
                  <a:pt x="0" y="118110"/>
                </a:lnTo>
                <a:lnTo>
                  <a:pt x="0" y="176530"/>
                </a:lnTo>
                <a:lnTo>
                  <a:pt x="0" y="209550"/>
                </a:lnTo>
                <a:lnTo>
                  <a:pt x="119964" y="209550"/>
                </a:lnTo>
                <a:lnTo>
                  <a:pt x="119964" y="176530"/>
                </a:lnTo>
                <a:close/>
              </a:path>
            </a:pathLst>
          </a:custGeom>
          <a:solidFill>
            <a:srgbClr val="231F20"/>
          </a:solidFill>
        </p:spPr>
        <p:txBody>
          <a:bodyPr wrap="square" lIns="0" tIns="0" rIns="0" bIns="0" rtlCol="0"/>
          <a:lstStyle/>
          <a:p>
            <a:endParaRPr dirty="0"/>
          </a:p>
        </p:txBody>
      </p:sp>
      <p:pic>
        <p:nvPicPr>
          <p:cNvPr id="19" name="bg object 19"/>
          <p:cNvPicPr/>
          <p:nvPr/>
        </p:nvPicPr>
        <p:blipFill>
          <a:blip r:embed="rId2" cstate="print"/>
          <a:stretch>
            <a:fillRect/>
          </a:stretch>
        </p:blipFill>
        <p:spPr>
          <a:xfrm>
            <a:off x="6210058" y="1085303"/>
            <a:ext cx="137071" cy="157492"/>
          </a:xfrm>
          <a:prstGeom prst="rect">
            <a:avLst/>
          </a:prstGeom>
        </p:spPr>
      </p:pic>
      <p:pic>
        <p:nvPicPr>
          <p:cNvPr id="20" name="bg object 20"/>
          <p:cNvPicPr/>
          <p:nvPr/>
        </p:nvPicPr>
        <p:blipFill>
          <a:blip r:embed="rId3" cstate="print"/>
          <a:stretch>
            <a:fillRect/>
          </a:stretch>
        </p:blipFill>
        <p:spPr>
          <a:xfrm>
            <a:off x="6377533" y="1085303"/>
            <a:ext cx="146646" cy="223824"/>
          </a:xfrm>
          <a:prstGeom prst="rect">
            <a:avLst/>
          </a:prstGeom>
        </p:spPr>
      </p:pic>
      <p:sp>
        <p:nvSpPr>
          <p:cNvPr id="21" name="bg object 21"/>
          <p:cNvSpPr/>
          <p:nvPr/>
        </p:nvSpPr>
        <p:spPr>
          <a:xfrm>
            <a:off x="6565036" y="1018666"/>
            <a:ext cx="39370" cy="224154"/>
          </a:xfrm>
          <a:custGeom>
            <a:avLst/>
            <a:gdLst/>
            <a:ahLst/>
            <a:cxnLst/>
            <a:rect l="l" t="t" r="r" b="b"/>
            <a:pathLst>
              <a:path w="39370" h="224155">
                <a:moveTo>
                  <a:pt x="38823" y="224129"/>
                </a:moveTo>
                <a:lnTo>
                  <a:pt x="0" y="224129"/>
                </a:lnTo>
                <a:lnTo>
                  <a:pt x="0" y="0"/>
                </a:lnTo>
                <a:lnTo>
                  <a:pt x="38823" y="0"/>
                </a:lnTo>
                <a:lnTo>
                  <a:pt x="38823" y="224129"/>
                </a:lnTo>
                <a:close/>
              </a:path>
            </a:pathLst>
          </a:custGeom>
          <a:solidFill>
            <a:srgbClr val="231F20"/>
          </a:solidFill>
        </p:spPr>
        <p:txBody>
          <a:bodyPr wrap="square" lIns="0" tIns="0" rIns="0" bIns="0" rtlCol="0"/>
          <a:lstStyle/>
          <a:p>
            <a:endParaRPr dirty="0"/>
          </a:p>
        </p:txBody>
      </p:sp>
      <p:pic>
        <p:nvPicPr>
          <p:cNvPr id="22" name="bg object 22"/>
          <p:cNvPicPr/>
          <p:nvPr/>
        </p:nvPicPr>
        <p:blipFill>
          <a:blip r:embed="rId4" cstate="print"/>
          <a:stretch>
            <a:fillRect/>
          </a:stretch>
        </p:blipFill>
        <p:spPr>
          <a:xfrm>
            <a:off x="6635153" y="1085316"/>
            <a:ext cx="134759" cy="161061"/>
          </a:xfrm>
          <a:prstGeom prst="rect">
            <a:avLst/>
          </a:prstGeom>
        </p:spPr>
      </p:pic>
      <p:pic>
        <p:nvPicPr>
          <p:cNvPr id="23" name="bg object 23"/>
          <p:cNvPicPr/>
          <p:nvPr/>
        </p:nvPicPr>
        <p:blipFill>
          <a:blip r:embed="rId5" cstate="print"/>
          <a:stretch>
            <a:fillRect/>
          </a:stretch>
        </p:blipFill>
        <p:spPr>
          <a:xfrm>
            <a:off x="6805841" y="1085303"/>
            <a:ext cx="137058" cy="157492"/>
          </a:xfrm>
          <a:prstGeom prst="rect">
            <a:avLst/>
          </a:prstGeom>
        </p:spPr>
      </p:pic>
      <p:pic>
        <p:nvPicPr>
          <p:cNvPr id="24" name="bg object 24"/>
          <p:cNvPicPr/>
          <p:nvPr/>
        </p:nvPicPr>
        <p:blipFill>
          <a:blip r:embed="rId6" cstate="print"/>
          <a:stretch>
            <a:fillRect/>
          </a:stretch>
        </p:blipFill>
        <p:spPr>
          <a:xfrm>
            <a:off x="6973341" y="1018666"/>
            <a:ext cx="146634" cy="227711"/>
          </a:xfrm>
          <a:prstGeom prst="rect">
            <a:avLst/>
          </a:prstGeom>
        </p:spPr>
      </p:pic>
      <p:sp>
        <p:nvSpPr>
          <p:cNvPr id="2" name="Holder 2"/>
          <p:cNvSpPr>
            <a:spLocks noGrp="1"/>
          </p:cNvSpPr>
          <p:nvPr>
            <p:ph type="title"/>
          </p:nvPr>
        </p:nvSpPr>
        <p:spPr/>
        <p:txBody>
          <a:bodyPr lIns="0" tIns="0" rIns="0" bIns="0"/>
          <a:lstStyle>
            <a:lvl1pPr>
              <a:defRPr sz="2500" b="1" i="0">
                <a:solidFill>
                  <a:srgbClr val="336E9F"/>
                </a:solidFill>
                <a:latin typeface="Arial"/>
                <a:cs typeface="Arial"/>
              </a:defRPr>
            </a:lvl1pPr>
          </a:lstStyle>
          <a:p>
            <a:endParaRPr/>
          </a:p>
        </p:txBody>
      </p:sp>
      <p:sp>
        <p:nvSpPr>
          <p:cNvPr id="3" name="Holder 3"/>
          <p:cNvSpPr>
            <a:spLocks noGrp="1"/>
          </p:cNvSpPr>
          <p:nvPr>
            <p:ph type="body" idx="1"/>
          </p:nvPr>
        </p:nvSpPr>
        <p:spPr/>
        <p:txBody>
          <a:bodyPr lIns="0" tIns="0" rIns="0" bIns="0"/>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F3B32BE0-769B-4D48-9F4C-B6D3CF851D88}" type="datetime1">
              <a:rPr lang="en-US" smtClean="0"/>
              <a:t>7/16/2025</a:t>
            </a:fld>
            <a:endParaRPr lang="en-US" dirty="0"/>
          </a:p>
        </p:txBody>
      </p:sp>
      <p:sp>
        <p:nvSpPr>
          <p:cNvPr id="6" name="Holder 6"/>
          <p:cNvSpPr>
            <a:spLocks noGrp="1"/>
          </p:cNvSpPr>
          <p:nvPr>
            <p:ph type="sldNum" sz="quarter" idx="7"/>
          </p:nvPr>
        </p:nvSpPr>
        <p:spPr/>
        <p:txBody>
          <a:bodyPr lIns="0" tIns="0" rIns="0" bIns="0"/>
          <a:lstStyle>
            <a:lvl1pPr>
              <a:defRPr sz="800" b="0" i="0">
                <a:solidFill>
                  <a:schemeClr val="tx1"/>
                </a:solidFill>
                <a:latin typeface="Arial"/>
                <a:cs typeface="Arial"/>
              </a:defRPr>
            </a:lvl1pPr>
          </a:lstStyle>
          <a:p>
            <a:pPr marL="93980">
              <a:lnSpc>
                <a:spcPct val="100000"/>
              </a:lnSpc>
              <a:spcBef>
                <a:spcPts val="25"/>
              </a:spcBef>
            </a:pPr>
            <a:fld id="{81D60167-4931-47E6-BA6A-407CBD079E47}" type="slidenum">
              <a:rPr/>
              <a:t>‹#›</a:t>
            </a:fld>
            <a:r>
              <a:rPr spc="195" dirty="0"/>
              <a:t> </a:t>
            </a:r>
            <a:r>
              <a:rPr lang="en-GB" spc="-25" dirty="0"/>
              <a:t>58</a:t>
            </a:r>
            <a:endParaRPr spc="-25" dirty="0"/>
          </a:p>
        </p:txBody>
      </p:sp>
    </p:spTree>
    <p:extLst>
      <p:ext uri="{BB962C8B-B14F-4D97-AF65-F5344CB8AC3E}">
        <p14:creationId xmlns:p14="http://schemas.microsoft.com/office/powerpoint/2010/main" val="360229565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500" b="1" i="0">
                <a:solidFill>
                  <a:srgbClr val="336E9F"/>
                </a:solidFill>
                <a:latin typeface="Arial"/>
                <a:cs typeface="Arial"/>
              </a:defRPr>
            </a:lvl1pPr>
          </a:lstStyle>
          <a:p>
            <a:endParaRPr/>
          </a:p>
        </p:txBody>
      </p:sp>
      <p:sp>
        <p:nvSpPr>
          <p:cNvPr id="3" name="Holder 3"/>
          <p:cNvSpPr>
            <a:spLocks noGrp="1"/>
          </p:cNvSpPr>
          <p:nvPr>
            <p:ph sz="half" idx="2"/>
          </p:nvPr>
        </p:nvSpPr>
        <p:spPr>
          <a:xfrm>
            <a:off x="378142" y="2459482"/>
            <a:ext cx="3289839" cy="7057644"/>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3894867" y="2459482"/>
            <a:ext cx="3289839" cy="7057644"/>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743E8F1A-ED46-42F4-9AF3-C6DA57F403C4}" type="datetime1">
              <a:rPr lang="en-US" smtClean="0"/>
              <a:t>7/16/2025</a:t>
            </a:fld>
            <a:endParaRPr lang="en-US" dirty="0"/>
          </a:p>
        </p:txBody>
      </p:sp>
      <p:sp>
        <p:nvSpPr>
          <p:cNvPr id="7" name="Holder 7"/>
          <p:cNvSpPr>
            <a:spLocks noGrp="1"/>
          </p:cNvSpPr>
          <p:nvPr>
            <p:ph type="sldNum" sz="quarter" idx="7"/>
          </p:nvPr>
        </p:nvSpPr>
        <p:spPr/>
        <p:txBody>
          <a:bodyPr lIns="0" tIns="0" rIns="0" bIns="0"/>
          <a:lstStyle>
            <a:lvl1pPr>
              <a:defRPr sz="800" b="0" i="0">
                <a:solidFill>
                  <a:schemeClr val="tx1"/>
                </a:solidFill>
                <a:latin typeface="Arial"/>
                <a:cs typeface="Arial"/>
              </a:defRPr>
            </a:lvl1pPr>
          </a:lstStyle>
          <a:p>
            <a:pPr marL="93980">
              <a:lnSpc>
                <a:spcPct val="100000"/>
              </a:lnSpc>
              <a:spcBef>
                <a:spcPts val="25"/>
              </a:spcBef>
            </a:pPr>
            <a:fld id="{81D60167-4931-47E6-BA6A-407CBD079E47}" type="slidenum">
              <a:rPr/>
              <a:t>‹#›</a:t>
            </a:fld>
            <a:r>
              <a:rPr spc="195" dirty="0"/>
              <a:t> </a:t>
            </a:r>
            <a:r>
              <a:rPr lang="en-GB" spc="-25" dirty="0"/>
              <a:t>58</a:t>
            </a:r>
            <a:endParaRPr spc="-25" dirty="0"/>
          </a:p>
        </p:txBody>
      </p:sp>
    </p:spTree>
    <p:extLst>
      <p:ext uri="{BB962C8B-B14F-4D97-AF65-F5344CB8AC3E}">
        <p14:creationId xmlns:p14="http://schemas.microsoft.com/office/powerpoint/2010/main" val="10185800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500" b="1" i="0">
                <a:solidFill>
                  <a:srgbClr val="336E9F"/>
                </a:solidFill>
                <a:latin typeface="Arial"/>
                <a:cs typeface="Arial"/>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3A1A0929-1706-4F18-BE8E-8FD82C0568A2}" type="datetime1">
              <a:rPr lang="en-US" smtClean="0"/>
              <a:t>7/16/2025</a:t>
            </a:fld>
            <a:endParaRPr lang="en-US" dirty="0"/>
          </a:p>
        </p:txBody>
      </p:sp>
      <p:sp>
        <p:nvSpPr>
          <p:cNvPr id="5" name="Holder 5"/>
          <p:cNvSpPr>
            <a:spLocks noGrp="1"/>
          </p:cNvSpPr>
          <p:nvPr>
            <p:ph type="sldNum" sz="quarter" idx="7"/>
          </p:nvPr>
        </p:nvSpPr>
        <p:spPr/>
        <p:txBody>
          <a:bodyPr lIns="0" tIns="0" rIns="0" bIns="0"/>
          <a:lstStyle>
            <a:lvl1pPr>
              <a:defRPr sz="800" b="0" i="0">
                <a:solidFill>
                  <a:schemeClr val="tx1"/>
                </a:solidFill>
                <a:latin typeface="Arial"/>
                <a:cs typeface="Arial"/>
              </a:defRPr>
            </a:lvl1pPr>
          </a:lstStyle>
          <a:p>
            <a:pPr marL="93980">
              <a:lnSpc>
                <a:spcPct val="100000"/>
              </a:lnSpc>
              <a:spcBef>
                <a:spcPts val="25"/>
              </a:spcBef>
            </a:pPr>
            <a:fld id="{81D60167-4931-47E6-BA6A-407CBD079E47}" type="slidenum">
              <a:rPr/>
              <a:t>‹#›</a:t>
            </a:fld>
            <a:r>
              <a:rPr spc="195" dirty="0"/>
              <a:t> </a:t>
            </a:r>
            <a:r>
              <a:rPr lang="en-GB" spc="-25" dirty="0"/>
              <a:t>58</a:t>
            </a:r>
            <a:endParaRPr spc="-25" dirty="0"/>
          </a:p>
        </p:txBody>
      </p:sp>
    </p:spTree>
    <p:extLst>
      <p:ext uri="{BB962C8B-B14F-4D97-AF65-F5344CB8AC3E}">
        <p14:creationId xmlns:p14="http://schemas.microsoft.com/office/powerpoint/2010/main" val="4215023521"/>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8.xml"/><Relationship Id="rId2" Type="http://schemas.openxmlformats.org/officeDocument/2006/relationships/slideLayout" Target="../slideLayouts/slideLayout7.xml"/><Relationship Id="rId1" Type="http://schemas.openxmlformats.org/officeDocument/2006/relationships/slideLayout" Target="../slideLayouts/slideLayout6.xml"/><Relationship Id="rId6" Type="http://schemas.openxmlformats.org/officeDocument/2006/relationships/theme" Target="../theme/theme2.xml"/><Relationship Id="rId5" Type="http://schemas.openxmlformats.org/officeDocument/2006/relationships/slideLayout" Target="../slideLayouts/slideLayout10.xml"/><Relationship Id="rId4"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a:xfrm>
            <a:off x="887298" y="2332202"/>
            <a:ext cx="5178425" cy="406400"/>
          </a:xfrm>
          <a:prstGeom prst="rect">
            <a:avLst/>
          </a:prstGeom>
        </p:spPr>
        <p:txBody>
          <a:bodyPr wrap="square" lIns="0" tIns="0" rIns="0" bIns="0">
            <a:spAutoFit/>
          </a:bodyPr>
          <a:lstStyle>
            <a:lvl1pPr>
              <a:defRPr sz="2500" b="1" i="0">
                <a:solidFill>
                  <a:srgbClr val="336E9F"/>
                </a:solidFill>
                <a:latin typeface="Arial"/>
                <a:cs typeface="Arial"/>
              </a:defRPr>
            </a:lvl1pPr>
          </a:lstStyle>
          <a:p>
            <a:endParaRPr/>
          </a:p>
        </p:txBody>
      </p:sp>
      <p:sp>
        <p:nvSpPr>
          <p:cNvPr id="3" name="Holder 3"/>
          <p:cNvSpPr>
            <a:spLocks noGrp="1"/>
          </p:cNvSpPr>
          <p:nvPr>
            <p:ph type="body" idx="1"/>
          </p:nvPr>
        </p:nvSpPr>
        <p:spPr>
          <a:xfrm>
            <a:off x="378142" y="2459482"/>
            <a:ext cx="6806565" cy="276999"/>
          </a:xfrm>
          <a:prstGeom prst="rect">
            <a:avLst/>
          </a:prstGeom>
        </p:spPr>
        <p:txBody>
          <a:bodyPr wrap="square" lIns="0" tIns="0" rIns="0" bIns="0">
            <a:spAutoFit/>
          </a:bodyPr>
          <a:lstStyle>
            <a:lvl1pPr>
              <a:defRPr/>
            </a:lvl1pPr>
          </a:lstStyle>
          <a:p>
            <a:endParaRPr dirty="0"/>
          </a:p>
        </p:txBody>
      </p:sp>
      <p:sp>
        <p:nvSpPr>
          <p:cNvPr id="4" name="Holder 4"/>
          <p:cNvSpPr>
            <a:spLocks noGrp="1"/>
          </p:cNvSpPr>
          <p:nvPr>
            <p:ph type="ftr" sz="quarter" idx="5"/>
          </p:nvPr>
        </p:nvSpPr>
        <p:spPr>
          <a:xfrm>
            <a:off x="2571369" y="9944862"/>
            <a:ext cx="2420112" cy="534670"/>
          </a:xfrm>
          <a:prstGeom prst="rect">
            <a:avLst/>
          </a:prstGeom>
        </p:spPr>
        <p:txBody>
          <a:bodyPr wrap="square" lIns="0" tIns="0" rIns="0" bIns="0">
            <a:spAutoFit/>
          </a:bodyPr>
          <a:lstStyle>
            <a:lvl1pPr algn="ctr">
              <a:defRPr>
                <a:solidFill>
                  <a:schemeClr val="tx1">
                    <a:tint val="75000"/>
                  </a:schemeClr>
                </a:solidFill>
              </a:defRPr>
            </a:lvl1pPr>
          </a:lstStyle>
          <a:p>
            <a:endParaRPr dirty="0"/>
          </a:p>
        </p:txBody>
      </p:sp>
      <p:sp>
        <p:nvSpPr>
          <p:cNvPr id="5" name="Holder 5"/>
          <p:cNvSpPr>
            <a:spLocks noGrp="1"/>
          </p:cNvSpPr>
          <p:nvPr>
            <p:ph type="dt" sz="half" idx="6"/>
          </p:nvPr>
        </p:nvSpPr>
        <p:spPr>
          <a:xfrm>
            <a:off x="378142" y="9944862"/>
            <a:ext cx="1739455" cy="534670"/>
          </a:xfrm>
          <a:prstGeom prst="rect">
            <a:avLst/>
          </a:prstGeom>
        </p:spPr>
        <p:txBody>
          <a:bodyPr wrap="square" lIns="0" tIns="0" rIns="0" bIns="0">
            <a:spAutoFit/>
          </a:bodyPr>
          <a:lstStyle>
            <a:lvl1pPr algn="l">
              <a:defRPr>
                <a:solidFill>
                  <a:schemeClr val="tx1">
                    <a:tint val="75000"/>
                  </a:schemeClr>
                </a:solidFill>
              </a:defRPr>
            </a:lvl1pPr>
          </a:lstStyle>
          <a:p>
            <a:fld id="{8A7FEDF9-B28A-4875-B5B7-33E2BE5E7992}" type="datetime1">
              <a:rPr lang="en-US" smtClean="0"/>
              <a:t>7/16/2025</a:t>
            </a:fld>
            <a:endParaRPr lang="en-US" dirty="0"/>
          </a:p>
        </p:txBody>
      </p:sp>
      <p:sp>
        <p:nvSpPr>
          <p:cNvPr id="6" name="Holder 6"/>
          <p:cNvSpPr>
            <a:spLocks noGrp="1"/>
          </p:cNvSpPr>
          <p:nvPr>
            <p:ph type="sldNum" sz="quarter" idx="7"/>
          </p:nvPr>
        </p:nvSpPr>
        <p:spPr>
          <a:xfrm>
            <a:off x="6803618" y="10141302"/>
            <a:ext cx="330834" cy="246221"/>
          </a:xfrm>
          <a:prstGeom prst="rect">
            <a:avLst/>
          </a:prstGeom>
        </p:spPr>
        <p:txBody>
          <a:bodyPr wrap="square" lIns="0" tIns="0" rIns="0" bIns="0">
            <a:spAutoFit/>
          </a:bodyPr>
          <a:lstStyle>
            <a:lvl1pPr>
              <a:defRPr sz="800" b="0" i="0">
                <a:solidFill>
                  <a:schemeClr val="tx1"/>
                </a:solidFill>
                <a:latin typeface="Arial"/>
                <a:cs typeface="Arial"/>
              </a:defRPr>
            </a:lvl1pPr>
          </a:lstStyle>
          <a:p>
            <a:pPr marL="93980">
              <a:lnSpc>
                <a:spcPct val="100000"/>
              </a:lnSpc>
              <a:spcBef>
                <a:spcPts val="25"/>
              </a:spcBef>
            </a:pPr>
            <a:fld id="{81D60167-4931-47E6-BA6A-407CBD079E47}" type="slidenum">
              <a:rPr/>
              <a:t>‹#›</a:t>
            </a:fld>
            <a:r>
              <a:rPr spc="195" dirty="0"/>
              <a:t> </a:t>
            </a:r>
            <a:r>
              <a:rPr lang="en-GB" spc="-25" dirty="0"/>
              <a:t>58</a:t>
            </a:r>
            <a:endParaRPr spc="-25" dirty="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hf sldNum="0" hdr="0" ftr="0" dt="0"/>
  <p:txStyles>
    <p:titleStyle>
      <a:lvl1pPr>
        <a:defRPr>
          <a:latin typeface="+mj-lt"/>
          <a:ea typeface="+mj-ea"/>
          <a:cs typeface="+mj-cs"/>
        </a:defRPr>
      </a:lvl1pPr>
    </p:titleStyle>
    <p:bodyStyle>
      <a:lvl1pPr marL="0">
        <a:defRPr>
          <a:latin typeface="Arial" panose="020B0604020202020204" pitchFamily="34" charset="0"/>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a:xfrm>
            <a:off x="887298" y="2332202"/>
            <a:ext cx="5178425" cy="406400"/>
          </a:xfrm>
          <a:prstGeom prst="rect">
            <a:avLst/>
          </a:prstGeom>
        </p:spPr>
        <p:txBody>
          <a:bodyPr wrap="square" lIns="0" tIns="0" rIns="0" bIns="0">
            <a:spAutoFit/>
          </a:bodyPr>
          <a:lstStyle>
            <a:lvl1pPr>
              <a:defRPr sz="2500" b="1" i="0">
                <a:solidFill>
                  <a:srgbClr val="336E9F"/>
                </a:solidFill>
                <a:latin typeface="Arial"/>
                <a:cs typeface="Arial"/>
              </a:defRPr>
            </a:lvl1pPr>
          </a:lstStyle>
          <a:p>
            <a:endParaRPr/>
          </a:p>
        </p:txBody>
      </p:sp>
      <p:sp>
        <p:nvSpPr>
          <p:cNvPr id="3" name="Holder 3"/>
          <p:cNvSpPr>
            <a:spLocks noGrp="1"/>
          </p:cNvSpPr>
          <p:nvPr>
            <p:ph type="body" idx="1"/>
          </p:nvPr>
        </p:nvSpPr>
        <p:spPr>
          <a:xfrm>
            <a:off x="378142" y="2459482"/>
            <a:ext cx="6806565" cy="276999"/>
          </a:xfrm>
          <a:prstGeom prst="rect">
            <a:avLst/>
          </a:prstGeom>
        </p:spPr>
        <p:txBody>
          <a:bodyPr wrap="square" lIns="0" tIns="0" rIns="0" bIns="0">
            <a:spAutoFit/>
          </a:bodyPr>
          <a:lstStyle>
            <a:lvl1pPr>
              <a:defRPr/>
            </a:lvl1pPr>
          </a:lstStyle>
          <a:p>
            <a:endParaRPr dirty="0"/>
          </a:p>
        </p:txBody>
      </p:sp>
      <p:sp>
        <p:nvSpPr>
          <p:cNvPr id="4" name="Holder 4"/>
          <p:cNvSpPr>
            <a:spLocks noGrp="1"/>
          </p:cNvSpPr>
          <p:nvPr>
            <p:ph type="ftr" sz="quarter" idx="5"/>
          </p:nvPr>
        </p:nvSpPr>
        <p:spPr>
          <a:xfrm>
            <a:off x="2571369" y="9944862"/>
            <a:ext cx="2420112" cy="534670"/>
          </a:xfrm>
          <a:prstGeom prst="rect">
            <a:avLst/>
          </a:prstGeom>
        </p:spPr>
        <p:txBody>
          <a:bodyPr wrap="square" lIns="0" tIns="0" rIns="0" bIns="0">
            <a:spAutoFit/>
          </a:bodyPr>
          <a:lstStyle>
            <a:lvl1pPr algn="ctr">
              <a:defRPr>
                <a:solidFill>
                  <a:schemeClr val="tx1">
                    <a:tint val="75000"/>
                  </a:schemeClr>
                </a:solidFill>
              </a:defRPr>
            </a:lvl1pPr>
          </a:lstStyle>
          <a:p>
            <a:endParaRPr dirty="0"/>
          </a:p>
        </p:txBody>
      </p:sp>
      <p:sp>
        <p:nvSpPr>
          <p:cNvPr id="5" name="Holder 5"/>
          <p:cNvSpPr>
            <a:spLocks noGrp="1"/>
          </p:cNvSpPr>
          <p:nvPr>
            <p:ph type="dt" sz="half" idx="6"/>
          </p:nvPr>
        </p:nvSpPr>
        <p:spPr>
          <a:xfrm>
            <a:off x="378142" y="9944862"/>
            <a:ext cx="1739455" cy="534670"/>
          </a:xfrm>
          <a:prstGeom prst="rect">
            <a:avLst/>
          </a:prstGeom>
        </p:spPr>
        <p:txBody>
          <a:bodyPr wrap="square" lIns="0" tIns="0" rIns="0" bIns="0">
            <a:spAutoFit/>
          </a:bodyPr>
          <a:lstStyle>
            <a:lvl1pPr algn="l">
              <a:defRPr>
                <a:solidFill>
                  <a:schemeClr val="tx1">
                    <a:tint val="75000"/>
                  </a:schemeClr>
                </a:solidFill>
              </a:defRPr>
            </a:lvl1pPr>
          </a:lstStyle>
          <a:p>
            <a:fld id="{280CAC09-7571-4AA5-81D5-83E1A9062BB6}" type="datetime1">
              <a:rPr lang="en-US" smtClean="0"/>
              <a:t>7/16/2025</a:t>
            </a:fld>
            <a:endParaRPr lang="en-US" dirty="0"/>
          </a:p>
        </p:txBody>
      </p:sp>
      <p:sp>
        <p:nvSpPr>
          <p:cNvPr id="6" name="Holder 6"/>
          <p:cNvSpPr>
            <a:spLocks noGrp="1"/>
          </p:cNvSpPr>
          <p:nvPr>
            <p:ph type="sldNum" sz="quarter" idx="7"/>
          </p:nvPr>
        </p:nvSpPr>
        <p:spPr>
          <a:xfrm>
            <a:off x="6803618" y="10141302"/>
            <a:ext cx="330834" cy="246221"/>
          </a:xfrm>
          <a:prstGeom prst="rect">
            <a:avLst/>
          </a:prstGeom>
        </p:spPr>
        <p:txBody>
          <a:bodyPr wrap="square" lIns="0" tIns="0" rIns="0" bIns="0">
            <a:spAutoFit/>
          </a:bodyPr>
          <a:lstStyle>
            <a:lvl1pPr>
              <a:defRPr sz="800" b="0" i="0">
                <a:solidFill>
                  <a:schemeClr val="tx1"/>
                </a:solidFill>
                <a:latin typeface="Arial"/>
                <a:cs typeface="Arial"/>
              </a:defRPr>
            </a:lvl1pPr>
          </a:lstStyle>
          <a:p>
            <a:pPr marL="93980">
              <a:lnSpc>
                <a:spcPct val="100000"/>
              </a:lnSpc>
              <a:spcBef>
                <a:spcPts val="25"/>
              </a:spcBef>
            </a:pPr>
            <a:fld id="{81D60167-4931-47E6-BA6A-407CBD079E47}" type="slidenum">
              <a:rPr/>
              <a:t>‹#›</a:t>
            </a:fld>
            <a:r>
              <a:rPr spc="195" dirty="0"/>
              <a:t> </a:t>
            </a:r>
            <a:r>
              <a:rPr lang="en-GB" spc="-25" dirty="0"/>
              <a:t>58</a:t>
            </a:r>
            <a:endParaRPr spc="-25" dirty="0"/>
          </a:p>
        </p:txBody>
      </p:sp>
    </p:spTree>
    <p:extLst>
      <p:ext uri="{BB962C8B-B14F-4D97-AF65-F5344CB8AC3E}">
        <p14:creationId xmlns:p14="http://schemas.microsoft.com/office/powerpoint/2010/main" val="237198099"/>
      </p:ext>
    </p:extLst>
  </p:cSld>
  <p:clrMap bg1="lt1" tx1="dk1" bg2="lt2" tx2="dk2" accent1="accent1" accent2="accent2" accent3="accent3" accent4="accent4" accent5="accent5" accent6="accent6" hlink="hlink" folHlink="folHlink"/>
  <p:sldLayoutIdLst>
    <p:sldLayoutId id="2147483667" r:id="rId1"/>
    <p:sldLayoutId id="2147483668" r:id="rId2"/>
    <p:sldLayoutId id="2147483669" r:id="rId3"/>
    <p:sldLayoutId id="2147483670" r:id="rId4"/>
    <p:sldLayoutId id="2147483671" r:id="rId5"/>
  </p:sldLayoutIdLst>
  <p:hf sldNum="0" hdr="0" ftr="0" dt="0"/>
  <p:txStyles>
    <p:titleStyle>
      <a:lvl1pPr>
        <a:defRPr>
          <a:latin typeface="+mj-lt"/>
          <a:ea typeface="+mj-ea"/>
          <a:cs typeface="+mj-cs"/>
        </a:defRPr>
      </a:lvl1pPr>
    </p:titleStyle>
    <p:bodyStyle>
      <a:lvl1pPr marL="0">
        <a:defRPr>
          <a:latin typeface="Arial" panose="020B0604020202020204" pitchFamily="34" charset="0"/>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5.xml"/></Relationships>
</file>

<file path=ppt/slides/_rels/slide10.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5.xml"/><Relationship Id="rId6" Type="http://schemas.openxmlformats.org/officeDocument/2006/relationships/slide" Target="slide1.xml"/><Relationship Id="rId5" Type="http://schemas.openxmlformats.org/officeDocument/2006/relationships/chart" Target="../charts/chart4.xml"/><Relationship Id="rId4" Type="http://schemas.openxmlformats.org/officeDocument/2006/relationships/chart" Target="../charts/chart3.xml"/></Relationships>
</file>

<file path=ppt/slides/_rels/slide12.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chart" Target="../charts/chart5.xml"/><Relationship Id="rId1" Type="http://schemas.openxmlformats.org/officeDocument/2006/relationships/slideLayout" Target="../slideLayouts/slideLayout5.xml"/><Relationship Id="rId6" Type="http://schemas.openxmlformats.org/officeDocument/2006/relationships/slide" Target="slide1.xml"/><Relationship Id="rId5" Type="http://schemas.openxmlformats.org/officeDocument/2006/relationships/chart" Target="../charts/chart8.xml"/><Relationship Id="rId4" Type="http://schemas.openxmlformats.org/officeDocument/2006/relationships/chart" Target="../charts/chart7.xml"/></Relationships>
</file>

<file path=ppt/slides/_rels/slide13.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chart" Target="../charts/chart9.xml"/><Relationship Id="rId1" Type="http://schemas.openxmlformats.org/officeDocument/2006/relationships/slideLayout" Target="../slideLayouts/slideLayout5.xml"/><Relationship Id="rId5" Type="http://schemas.openxmlformats.org/officeDocument/2006/relationships/slide" Target="slide1.xml"/><Relationship Id="rId4" Type="http://schemas.openxmlformats.org/officeDocument/2006/relationships/chart" Target="../charts/chart11.xml"/></Relationships>
</file>

<file path=ppt/slides/_rels/slide14.xml.rels><?xml version="1.0" encoding="UTF-8" standalone="yes"?>
<Relationships xmlns="http://schemas.openxmlformats.org/package/2006/relationships"><Relationship Id="rId3" Type="http://schemas.openxmlformats.org/officeDocument/2006/relationships/chart" Target="../charts/chart13.xml"/><Relationship Id="rId7" Type="http://schemas.openxmlformats.org/officeDocument/2006/relationships/slide" Target="slide1.xml"/><Relationship Id="rId2" Type="http://schemas.openxmlformats.org/officeDocument/2006/relationships/chart" Target="../charts/chart12.xml"/><Relationship Id="rId1" Type="http://schemas.openxmlformats.org/officeDocument/2006/relationships/slideLayout" Target="../slideLayouts/slideLayout5.xml"/><Relationship Id="rId6" Type="http://schemas.openxmlformats.org/officeDocument/2006/relationships/chart" Target="../charts/chart16.xml"/><Relationship Id="rId5" Type="http://schemas.openxmlformats.org/officeDocument/2006/relationships/chart" Target="../charts/chart15.xml"/><Relationship Id="rId4" Type="http://schemas.openxmlformats.org/officeDocument/2006/relationships/chart" Target="../charts/chart14.xml"/></Relationships>
</file>

<file path=ppt/slides/_rels/slide15.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8" Type="http://schemas.openxmlformats.org/officeDocument/2006/relationships/slide" Target="slide15.xml"/><Relationship Id="rId13" Type="http://schemas.openxmlformats.org/officeDocument/2006/relationships/slide" Target="slide38.xml"/><Relationship Id="rId3" Type="http://schemas.openxmlformats.org/officeDocument/2006/relationships/slide" Target="slide5.xml"/><Relationship Id="rId7" Type="http://schemas.openxmlformats.org/officeDocument/2006/relationships/slide" Target="slide11.xml"/><Relationship Id="rId12" Type="http://schemas.openxmlformats.org/officeDocument/2006/relationships/slide" Target="slide34.xml"/><Relationship Id="rId2" Type="http://schemas.openxmlformats.org/officeDocument/2006/relationships/slide" Target="slide3.xml"/><Relationship Id="rId1" Type="http://schemas.openxmlformats.org/officeDocument/2006/relationships/slideLayout" Target="../slideLayouts/slideLayout5.xml"/><Relationship Id="rId6" Type="http://schemas.openxmlformats.org/officeDocument/2006/relationships/slide" Target="slide9.xml"/><Relationship Id="rId11" Type="http://schemas.openxmlformats.org/officeDocument/2006/relationships/slide" Target="slide29.xml"/><Relationship Id="rId5" Type="http://schemas.openxmlformats.org/officeDocument/2006/relationships/slide" Target="slide8.xml"/><Relationship Id="rId15" Type="http://schemas.openxmlformats.org/officeDocument/2006/relationships/slide" Target="slide46.xml"/><Relationship Id="rId10" Type="http://schemas.openxmlformats.org/officeDocument/2006/relationships/slide" Target="slide25.xml"/><Relationship Id="rId4" Type="http://schemas.openxmlformats.org/officeDocument/2006/relationships/slide" Target="slide7.xml"/><Relationship Id="rId9" Type="http://schemas.openxmlformats.org/officeDocument/2006/relationships/slide" Target="slide20.xml"/><Relationship Id="rId14" Type="http://schemas.openxmlformats.org/officeDocument/2006/relationships/slide" Target="slide42.xml"/></Relationships>
</file>

<file path=ppt/slides/_rels/slide20.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34.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10.xml"/></Relationships>
</file>

<file path=ppt/slides/_rels/slide35.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10.xml"/></Relationships>
</file>

<file path=ppt/slides/_rels/slide36.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10.xml"/></Relationships>
</file>

<file path=ppt/slides/_rels/slide37.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10.xml"/></Relationships>
</file>

<file path=ppt/slides/_rels/slide38.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10.xml"/></Relationships>
</file>

<file path=ppt/slides/_rels/slide39.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40.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10.xml"/></Relationships>
</file>

<file path=ppt/slides/_rels/slide41.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10.xml"/></Relationships>
</file>

<file path=ppt/slides/_rels/slide42.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10.xml"/></Relationships>
</file>

<file path=ppt/slides/_rels/slide43.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10.xml"/></Relationships>
</file>

<file path=ppt/slides/_rels/slide44.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10.xml"/></Relationships>
</file>

<file path=ppt/slides/_rels/slide45.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10.xml"/></Relationships>
</file>

<file path=ppt/slides/_rels/slide46.xml.rels><?xml version="1.0" encoding="UTF-8" standalone="yes"?>
<Relationships xmlns="http://schemas.openxmlformats.org/package/2006/relationships"><Relationship Id="rId3" Type="http://schemas.openxmlformats.org/officeDocument/2006/relationships/chart" Target="../charts/chart18.xml"/><Relationship Id="rId7" Type="http://schemas.openxmlformats.org/officeDocument/2006/relationships/slide" Target="slide1.xml"/><Relationship Id="rId2" Type="http://schemas.openxmlformats.org/officeDocument/2006/relationships/chart" Target="../charts/chart17.xml"/><Relationship Id="rId1" Type="http://schemas.openxmlformats.org/officeDocument/2006/relationships/slideLayout" Target="../slideLayouts/slideLayout10.xml"/><Relationship Id="rId6" Type="http://schemas.openxmlformats.org/officeDocument/2006/relationships/chart" Target="../charts/chart21.xml"/><Relationship Id="rId5" Type="http://schemas.openxmlformats.org/officeDocument/2006/relationships/chart" Target="../charts/chart20.xml"/><Relationship Id="rId4" Type="http://schemas.openxmlformats.org/officeDocument/2006/relationships/chart" Target="../charts/chart19.xml"/></Relationships>
</file>

<file path=ppt/slides/_rels/slide47.xml.rels><?xml version="1.0" encoding="UTF-8" standalone="yes"?>
<Relationships xmlns="http://schemas.openxmlformats.org/package/2006/relationships"><Relationship Id="rId3" Type="http://schemas.openxmlformats.org/officeDocument/2006/relationships/chart" Target="../charts/chart23.xml"/><Relationship Id="rId7" Type="http://schemas.openxmlformats.org/officeDocument/2006/relationships/slide" Target="slide1.xml"/><Relationship Id="rId2" Type="http://schemas.openxmlformats.org/officeDocument/2006/relationships/chart" Target="../charts/chart22.xml"/><Relationship Id="rId1" Type="http://schemas.openxmlformats.org/officeDocument/2006/relationships/slideLayout" Target="../slideLayouts/slideLayout10.xml"/><Relationship Id="rId6" Type="http://schemas.openxmlformats.org/officeDocument/2006/relationships/chart" Target="../charts/chart26.xml"/><Relationship Id="rId5" Type="http://schemas.openxmlformats.org/officeDocument/2006/relationships/chart" Target="../charts/chart25.xml"/><Relationship Id="rId4" Type="http://schemas.openxmlformats.org/officeDocument/2006/relationships/chart" Target="../charts/chart24.xml"/></Relationships>
</file>

<file path=ppt/slides/_rels/slide48.xml.rels><?xml version="1.0" encoding="UTF-8" standalone="yes"?>
<Relationships xmlns="http://schemas.openxmlformats.org/package/2006/relationships"><Relationship Id="rId3" Type="http://schemas.openxmlformats.org/officeDocument/2006/relationships/chart" Target="../charts/chart28.xml"/><Relationship Id="rId7" Type="http://schemas.openxmlformats.org/officeDocument/2006/relationships/slide" Target="slide1.xml"/><Relationship Id="rId2" Type="http://schemas.openxmlformats.org/officeDocument/2006/relationships/chart" Target="../charts/chart27.xml"/><Relationship Id="rId1" Type="http://schemas.openxmlformats.org/officeDocument/2006/relationships/slideLayout" Target="../slideLayouts/slideLayout10.xml"/><Relationship Id="rId6" Type="http://schemas.openxmlformats.org/officeDocument/2006/relationships/chart" Target="../charts/chart31.xml"/><Relationship Id="rId5" Type="http://schemas.openxmlformats.org/officeDocument/2006/relationships/chart" Target="../charts/chart30.xml"/><Relationship Id="rId4" Type="http://schemas.openxmlformats.org/officeDocument/2006/relationships/chart" Target="../charts/chart29.xml"/></Relationships>
</file>

<file path=ppt/slides/_rels/slide49.xml.rels><?xml version="1.0" encoding="UTF-8" standalone="yes"?>
<Relationships xmlns="http://schemas.openxmlformats.org/package/2006/relationships"><Relationship Id="rId3" Type="http://schemas.openxmlformats.org/officeDocument/2006/relationships/chart" Target="../charts/chart33.xml"/><Relationship Id="rId7" Type="http://schemas.openxmlformats.org/officeDocument/2006/relationships/slide" Target="slide1.xml"/><Relationship Id="rId2" Type="http://schemas.openxmlformats.org/officeDocument/2006/relationships/chart" Target="../charts/chart32.xml"/><Relationship Id="rId1" Type="http://schemas.openxmlformats.org/officeDocument/2006/relationships/slideLayout" Target="../slideLayouts/slideLayout10.xml"/><Relationship Id="rId6" Type="http://schemas.openxmlformats.org/officeDocument/2006/relationships/chart" Target="../charts/chart36.xml"/><Relationship Id="rId5" Type="http://schemas.openxmlformats.org/officeDocument/2006/relationships/chart" Target="../charts/chart35.xml"/><Relationship Id="rId4" Type="http://schemas.openxmlformats.org/officeDocument/2006/relationships/chart" Target="../charts/chart34.xml"/></Relationships>
</file>

<file path=ppt/slides/_rels/slide5.xml.rels><?xml version="1.0" encoding="UTF-8" standalone="yes"?>
<Relationships xmlns="http://schemas.openxmlformats.org/package/2006/relationships"><Relationship Id="rId3" Type="http://schemas.openxmlformats.org/officeDocument/2006/relationships/slide" Target="slide1.xml"/><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50.xml.rels><?xml version="1.0" encoding="UTF-8" standalone="yes"?>
<Relationships xmlns="http://schemas.openxmlformats.org/package/2006/relationships"><Relationship Id="rId3" Type="http://schemas.openxmlformats.org/officeDocument/2006/relationships/chart" Target="../charts/chart38.xml"/><Relationship Id="rId7" Type="http://schemas.openxmlformats.org/officeDocument/2006/relationships/slide" Target="slide1.xml"/><Relationship Id="rId2" Type="http://schemas.openxmlformats.org/officeDocument/2006/relationships/chart" Target="../charts/chart37.xml"/><Relationship Id="rId1" Type="http://schemas.openxmlformats.org/officeDocument/2006/relationships/slideLayout" Target="../slideLayouts/slideLayout10.xml"/><Relationship Id="rId6" Type="http://schemas.openxmlformats.org/officeDocument/2006/relationships/chart" Target="../charts/chart41.xml"/><Relationship Id="rId5" Type="http://schemas.openxmlformats.org/officeDocument/2006/relationships/chart" Target="../charts/chart40.xml"/><Relationship Id="rId4" Type="http://schemas.openxmlformats.org/officeDocument/2006/relationships/chart" Target="../charts/chart39.xml"/></Relationships>
</file>

<file path=ppt/slides/_rels/slide51.xml.rels><?xml version="1.0" encoding="UTF-8" standalone="yes"?>
<Relationships xmlns="http://schemas.openxmlformats.org/package/2006/relationships"><Relationship Id="rId3" Type="http://schemas.openxmlformats.org/officeDocument/2006/relationships/chart" Target="../charts/chart43.xml"/><Relationship Id="rId7" Type="http://schemas.openxmlformats.org/officeDocument/2006/relationships/slide" Target="slide1.xml"/><Relationship Id="rId2" Type="http://schemas.openxmlformats.org/officeDocument/2006/relationships/chart" Target="../charts/chart42.xml"/><Relationship Id="rId1" Type="http://schemas.openxmlformats.org/officeDocument/2006/relationships/slideLayout" Target="../slideLayouts/slideLayout10.xml"/><Relationship Id="rId6" Type="http://schemas.openxmlformats.org/officeDocument/2006/relationships/chart" Target="../charts/chart46.xml"/><Relationship Id="rId5" Type="http://schemas.openxmlformats.org/officeDocument/2006/relationships/chart" Target="../charts/chart45.xml"/><Relationship Id="rId4" Type="http://schemas.openxmlformats.org/officeDocument/2006/relationships/chart" Target="../charts/chart44.xml"/></Relationships>
</file>

<file path=ppt/slides/_rels/slide52.xml.rels><?xml version="1.0" encoding="UTF-8" standalone="yes"?>
<Relationships xmlns="http://schemas.openxmlformats.org/package/2006/relationships"><Relationship Id="rId3" Type="http://schemas.openxmlformats.org/officeDocument/2006/relationships/chart" Target="../charts/chart48.xml"/><Relationship Id="rId7" Type="http://schemas.openxmlformats.org/officeDocument/2006/relationships/slide" Target="slide1.xml"/><Relationship Id="rId2" Type="http://schemas.openxmlformats.org/officeDocument/2006/relationships/chart" Target="../charts/chart47.xml"/><Relationship Id="rId1" Type="http://schemas.openxmlformats.org/officeDocument/2006/relationships/slideLayout" Target="../slideLayouts/slideLayout10.xml"/><Relationship Id="rId6" Type="http://schemas.openxmlformats.org/officeDocument/2006/relationships/chart" Target="../charts/chart51.xml"/><Relationship Id="rId5" Type="http://schemas.openxmlformats.org/officeDocument/2006/relationships/chart" Target="../charts/chart50.xml"/><Relationship Id="rId4" Type="http://schemas.openxmlformats.org/officeDocument/2006/relationships/chart" Target="../charts/chart49.xml"/></Relationships>
</file>

<file path=ppt/slides/_rels/slide53.xml.rels><?xml version="1.0" encoding="UTF-8" standalone="yes"?>
<Relationships xmlns="http://schemas.openxmlformats.org/package/2006/relationships"><Relationship Id="rId3" Type="http://schemas.openxmlformats.org/officeDocument/2006/relationships/chart" Target="../charts/chart53.xml"/><Relationship Id="rId7" Type="http://schemas.openxmlformats.org/officeDocument/2006/relationships/slide" Target="slide1.xml"/><Relationship Id="rId2" Type="http://schemas.openxmlformats.org/officeDocument/2006/relationships/chart" Target="../charts/chart52.xml"/><Relationship Id="rId1" Type="http://schemas.openxmlformats.org/officeDocument/2006/relationships/slideLayout" Target="../slideLayouts/slideLayout10.xml"/><Relationship Id="rId6" Type="http://schemas.openxmlformats.org/officeDocument/2006/relationships/chart" Target="../charts/chart56.xml"/><Relationship Id="rId5" Type="http://schemas.openxmlformats.org/officeDocument/2006/relationships/chart" Target="../charts/chart55.xml"/><Relationship Id="rId4" Type="http://schemas.openxmlformats.org/officeDocument/2006/relationships/chart" Target="../charts/chart54.xml"/></Relationships>
</file>

<file path=ppt/slides/_rels/slide54.xml.rels><?xml version="1.0" encoding="UTF-8" standalone="yes"?>
<Relationships xmlns="http://schemas.openxmlformats.org/package/2006/relationships"><Relationship Id="rId3" Type="http://schemas.openxmlformats.org/officeDocument/2006/relationships/chart" Target="../charts/chart58.xml"/><Relationship Id="rId7" Type="http://schemas.openxmlformats.org/officeDocument/2006/relationships/slide" Target="slide1.xml"/><Relationship Id="rId2" Type="http://schemas.openxmlformats.org/officeDocument/2006/relationships/chart" Target="../charts/chart57.xml"/><Relationship Id="rId1" Type="http://schemas.openxmlformats.org/officeDocument/2006/relationships/slideLayout" Target="../slideLayouts/slideLayout10.xml"/><Relationship Id="rId6" Type="http://schemas.openxmlformats.org/officeDocument/2006/relationships/chart" Target="../charts/chart61.xml"/><Relationship Id="rId5" Type="http://schemas.openxmlformats.org/officeDocument/2006/relationships/chart" Target="../charts/chart60.xml"/><Relationship Id="rId4" Type="http://schemas.openxmlformats.org/officeDocument/2006/relationships/chart" Target="../charts/chart59.xml"/></Relationships>
</file>

<file path=ppt/slides/_rels/slide55.xml.rels><?xml version="1.0" encoding="UTF-8" standalone="yes"?>
<Relationships xmlns="http://schemas.openxmlformats.org/package/2006/relationships"><Relationship Id="rId3" Type="http://schemas.openxmlformats.org/officeDocument/2006/relationships/chart" Target="../charts/chart63.xml"/><Relationship Id="rId7" Type="http://schemas.openxmlformats.org/officeDocument/2006/relationships/slide" Target="slide1.xml"/><Relationship Id="rId2" Type="http://schemas.openxmlformats.org/officeDocument/2006/relationships/chart" Target="../charts/chart62.xml"/><Relationship Id="rId1" Type="http://schemas.openxmlformats.org/officeDocument/2006/relationships/slideLayout" Target="../slideLayouts/slideLayout10.xml"/><Relationship Id="rId6" Type="http://schemas.openxmlformats.org/officeDocument/2006/relationships/chart" Target="../charts/chart66.xml"/><Relationship Id="rId5" Type="http://schemas.openxmlformats.org/officeDocument/2006/relationships/chart" Target="../charts/chart65.xml"/><Relationship Id="rId4" Type="http://schemas.openxmlformats.org/officeDocument/2006/relationships/chart" Target="../charts/chart64.xml"/></Relationships>
</file>

<file path=ppt/slides/_rels/slide56.xml.rels><?xml version="1.0" encoding="UTF-8" standalone="yes"?>
<Relationships xmlns="http://schemas.openxmlformats.org/package/2006/relationships"><Relationship Id="rId3" Type="http://schemas.openxmlformats.org/officeDocument/2006/relationships/slide" Target="slide1.xml"/><Relationship Id="rId7" Type="http://schemas.openxmlformats.org/officeDocument/2006/relationships/chart" Target="../charts/chart71.xml"/><Relationship Id="rId2" Type="http://schemas.openxmlformats.org/officeDocument/2006/relationships/chart" Target="../charts/chart67.xml"/><Relationship Id="rId1" Type="http://schemas.openxmlformats.org/officeDocument/2006/relationships/slideLayout" Target="../slideLayouts/slideLayout10.xml"/><Relationship Id="rId6" Type="http://schemas.openxmlformats.org/officeDocument/2006/relationships/chart" Target="../charts/chart70.xml"/><Relationship Id="rId5" Type="http://schemas.openxmlformats.org/officeDocument/2006/relationships/chart" Target="../charts/chart69.xml"/><Relationship Id="rId4" Type="http://schemas.openxmlformats.org/officeDocument/2006/relationships/chart" Target="../charts/chart68.xml"/></Relationships>
</file>

<file path=ppt/slides/_rels/slide57.xml.rels><?xml version="1.0" encoding="UTF-8" standalone="yes"?>
<Relationships xmlns="http://schemas.openxmlformats.org/package/2006/relationships"><Relationship Id="rId3" Type="http://schemas.openxmlformats.org/officeDocument/2006/relationships/chart" Target="../charts/chart73.xml"/><Relationship Id="rId7" Type="http://schemas.openxmlformats.org/officeDocument/2006/relationships/slide" Target="slide1.xml"/><Relationship Id="rId2" Type="http://schemas.openxmlformats.org/officeDocument/2006/relationships/chart" Target="../charts/chart72.xml"/><Relationship Id="rId1" Type="http://schemas.openxmlformats.org/officeDocument/2006/relationships/slideLayout" Target="../slideLayouts/slideLayout10.xml"/><Relationship Id="rId6" Type="http://schemas.openxmlformats.org/officeDocument/2006/relationships/chart" Target="../charts/chart76.xml"/><Relationship Id="rId5" Type="http://schemas.openxmlformats.org/officeDocument/2006/relationships/chart" Target="../charts/chart75.xml"/><Relationship Id="rId4" Type="http://schemas.openxmlformats.org/officeDocument/2006/relationships/chart" Target="../charts/chart74.xml"/></Relationships>
</file>

<file path=ppt/slides/_rels/slide58.xml.rels><?xml version="1.0" encoding="UTF-8" standalone="yes"?>
<Relationships xmlns="http://schemas.openxmlformats.org/package/2006/relationships"><Relationship Id="rId3" Type="http://schemas.openxmlformats.org/officeDocument/2006/relationships/slide" Target="slide1.xml"/><Relationship Id="rId2" Type="http://schemas.openxmlformats.org/officeDocument/2006/relationships/chart" Target="../charts/chart77.xml"/><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3" Type="http://schemas.openxmlformats.org/officeDocument/2006/relationships/slide" Target="slide1.xml"/><Relationship Id="rId2" Type="http://schemas.openxmlformats.org/officeDocument/2006/relationships/hyperlink" Target="https://www.ncpes.co.uk/latest-local-results/" TargetMode="Externa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hyperlink" Target="https://www.ncpes.co.uk/survey-instructions/" TargetMode="External"/><Relationship Id="rId2" Type="http://schemas.openxmlformats.org/officeDocument/2006/relationships/hyperlink" Target="mailto:regulation@statistics.gov.uk" TargetMode="External"/><Relationship Id="rId1" Type="http://schemas.openxmlformats.org/officeDocument/2006/relationships/slideLayout" Target="../slideLayouts/slideLayout5.xml"/><Relationship Id="rId6" Type="http://schemas.openxmlformats.org/officeDocument/2006/relationships/slide" Target="slide1.xml"/><Relationship Id="rId5" Type="http://schemas.openxmlformats.org/officeDocument/2006/relationships/hyperlink" Target="http://www.ncpes.co.uk/" TargetMode="External"/><Relationship Id="rId4" Type="http://schemas.openxmlformats.org/officeDocument/2006/relationships/hyperlink" Target="https://www.ncpes.co.uk/latest-results/" TargetMode="External"/></Relationships>
</file>

<file path=ppt/slides/_rels/slide9.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6" name="object 1">
            <a:extLst>
              <a:ext uri="{FF2B5EF4-FFF2-40B4-BE49-F238E27FC236}">
                <a16:creationId xmlns:a16="http://schemas.microsoft.com/office/drawing/2014/main" id="{42802C63-09E1-E7B2-F836-4DD10883D731}"/>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5959609" y="442204"/>
            <a:ext cx="1247641" cy="942096"/>
          </a:xfrm>
          <a:prstGeom prst="rect">
            <a:avLst/>
          </a:prstGeom>
        </p:spPr>
      </p:pic>
      <p:sp>
        <p:nvSpPr>
          <p:cNvPr id="19" name="object 2">
            <a:extLst>
              <a:ext uri="{FF2B5EF4-FFF2-40B4-BE49-F238E27FC236}">
                <a16:creationId xmlns:a16="http://schemas.microsoft.com/office/drawing/2014/main" id="{D33F6F43-B804-2615-1B11-DAE214A2F6D0}"/>
              </a:ext>
            </a:extLst>
          </p:cNvPr>
          <p:cNvSpPr txBox="1">
            <a:spLocks noGrp="1"/>
          </p:cNvSpPr>
          <p:nvPr>
            <p:ph type="title" idx="4294967295"/>
          </p:nvPr>
        </p:nvSpPr>
        <p:spPr>
          <a:xfrm>
            <a:off x="859065" y="2305089"/>
            <a:ext cx="5433785" cy="782265"/>
          </a:xfrm>
          <a:prstGeom prst="rect">
            <a:avLst/>
          </a:prstGeom>
          <a:noFill/>
          <a:ln>
            <a:noFill/>
            <a:prstDash/>
          </a:ln>
          <a:effectLst/>
        </p:spPr>
        <p:txBody>
          <a:bodyPr rot="0" spcFirstLastPara="0" vertOverflow="overflow" horzOverflow="overflow" vert="horz" wrap="square" lIns="0" tIns="12700" rIns="0" bIns="0" numCol="1" spcCol="0" rtlCol="0" fromWordArt="0" anchor="t" anchorCtr="0" forceAA="0" compatLnSpc="1">
            <a:prstTxWarp prst="textNoShape">
              <a:avLst/>
            </a:prstTxWarp>
            <a:spAutoFit/>
          </a:bodyPr>
          <a:lstStyle>
            <a:lvl1pPr>
              <a:defRPr>
                <a:latin typeface="+mj-lt"/>
                <a:ea typeface="+mj-ea"/>
                <a:cs typeface="+mj-cs"/>
              </a:defRPr>
            </a:lvl1pPr>
          </a:lstStyle>
          <a:p>
            <a:pPr marL="12700" marR="0" lvl="0" indent="0" defTabSz="914400" eaLnBrk="1" fontAlgn="auto" latinLnBrk="0" hangingPunct="1">
              <a:lnSpc>
                <a:spcPct val="100000"/>
              </a:lnSpc>
              <a:spcBef>
                <a:spcPts val="100"/>
              </a:spcBef>
              <a:spcAft>
                <a:spcPts val="0"/>
              </a:spcAft>
              <a:buClrTx/>
              <a:buSzTx/>
              <a:buFontTx/>
              <a:buNone/>
              <a:tabLst/>
              <a:defRPr/>
            </a:pPr>
            <a:r>
              <a:rPr kumimoji="0" lang="en-GB" sz="2500" b="1" i="0" u="none" strike="noStrike" kern="0" cap="none" spc="0" normalizeH="0" baseline="0" noProof="0" dirty="0">
                <a:ln>
                  <a:noFill/>
                </a:ln>
                <a:solidFill>
                  <a:srgbClr val="336E9F"/>
                </a:solidFill>
                <a:effectLst/>
                <a:uLnTx/>
                <a:uFillTx/>
                <a:latin typeface="Arial" panose="020B0604020202020204" pitchFamily="34" charset="0"/>
                <a:ea typeface="+mj-ea"/>
                <a:cs typeface="Arial" panose="020B0604020202020204" pitchFamily="34" charset="0"/>
              </a:rPr>
              <a:t>National Cancer</a:t>
            </a:r>
            <a:r>
              <a:rPr kumimoji="0" lang="en-GB" sz="2500" b="1" i="0" u="none" strike="noStrike" kern="0" cap="none" spc="-30" normalizeH="0" baseline="0" noProof="0" dirty="0">
                <a:ln>
                  <a:noFill/>
                </a:ln>
                <a:solidFill>
                  <a:srgbClr val="336E9F"/>
                </a:solidFill>
                <a:effectLst/>
                <a:uLnTx/>
                <a:uFillTx/>
                <a:latin typeface="Arial" panose="020B0604020202020204" pitchFamily="34" charset="0"/>
                <a:ea typeface="+mj-ea"/>
                <a:cs typeface="Arial" panose="020B0604020202020204" pitchFamily="34" charset="0"/>
              </a:rPr>
              <a:t> </a:t>
            </a:r>
            <a:r>
              <a:rPr kumimoji="0" lang="en-GB" sz="2500" b="1" i="0" u="none" strike="noStrike" kern="0" cap="none" spc="0" normalizeH="0" baseline="0" noProof="0" dirty="0">
                <a:ln>
                  <a:noFill/>
                </a:ln>
                <a:solidFill>
                  <a:srgbClr val="336E9F"/>
                </a:solidFill>
                <a:effectLst/>
                <a:uLnTx/>
                <a:uFillTx/>
                <a:latin typeface="Arial" panose="020B0604020202020204" pitchFamily="34" charset="0"/>
                <a:ea typeface="+mj-ea"/>
                <a:cs typeface="Arial" panose="020B0604020202020204" pitchFamily="34" charset="0"/>
              </a:rPr>
              <a:t>Patient</a:t>
            </a:r>
            <a:r>
              <a:rPr kumimoji="0" lang="en-GB" sz="2500" b="1" i="0" u="none" strike="noStrike" kern="0" cap="none" spc="-30" normalizeH="0" baseline="0" noProof="0" dirty="0">
                <a:ln>
                  <a:noFill/>
                </a:ln>
                <a:solidFill>
                  <a:srgbClr val="336E9F"/>
                </a:solidFill>
                <a:effectLst/>
                <a:uLnTx/>
                <a:uFillTx/>
                <a:latin typeface="Arial" panose="020B0604020202020204" pitchFamily="34" charset="0"/>
                <a:ea typeface="+mj-ea"/>
                <a:cs typeface="Arial" panose="020B0604020202020204" pitchFamily="34" charset="0"/>
              </a:rPr>
              <a:t> </a:t>
            </a:r>
            <a:r>
              <a:rPr kumimoji="0" lang="en-GB" sz="2500" b="1" i="0" u="none" strike="noStrike" kern="0" cap="none" spc="0" normalizeH="0" baseline="0" noProof="0" dirty="0">
                <a:ln>
                  <a:noFill/>
                </a:ln>
                <a:solidFill>
                  <a:srgbClr val="336E9F"/>
                </a:solidFill>
                <a:effectLst/>
                <a:uLnTx/>
                <a:uFillTx/>
                <a:latin typeface="Arial" panose="020B0604020202020204" pitchFamily="34" charset="0"/>
                <a:ea typeface="+mj-ea"/>
                <a:cs typeface="Arial" panose="020B0604020202020204" pitchFamily="34" charset="0"/>
              </a:rPr>
              <a:t>Experience</a:t>
            </a:r>
            <a:r>
              <a:rPr kumimoji="0" lang="en-GB" sz="2500" b="1" i="0" u="none" strike="noStrike" kern="0" cap="none" spc="-25" normalizeH="0" baseline="0" noProof="0" dirty="0">
                <a:ln>
                  <a:noFill/>
                </a:ln>
                <a:solidFill>
                  <a:srgbClr val="336E9F"/>
                </a:solidFill>
                <a:effectLst/>
                <a:uLnTx/>
                <a:uFillTx/>
                <a:latin typeface="Arial" panose="020B0604020202020204" pitchFamily="34" charset="0"/>
                <a:ea typeface="+mj-ea"/>
                <a:cs typeface="Arial" panose="020B0604020202020204" pitchFamily="34" charset="0"/>
              </a:rPr>
              <a:t> </a:t>
            </a:r>
            <a:r>
              <a:rPr kumimoji="0" lang="en-GB" sz="2500" b="1" i="0" u="none" strike="noStrike" kern="0" cap="none" spc="-10" normalizeH="0" baseline="0" noProof="0" dirty="0">
                <a:ln>
                  <a:noFill/>
                </a:ln>
                <a:solidFill>
                  <a:srgbClr val="336E9F"/>
                </a:solidFill>
                <a:effectLst/>
                <a:uLnTx/>
                <a:uFillTx/>
                <a:latin typeface="Arial" panose="020B0604020202020204" pitchFamily="34" charset="0"/>
                <a:ea typeface="+mj-ea"/>
                <a:cs typeface="Arial" panose="020B0604020202020204" pitchFamily="34" charset="0"/>
              </a:rPr>
              <a:t>Survey</a:t>
            </a:r>
          </a:p>
        </p:txBody>
      </p:sp>
      <p:sp>
        <p:nvSpPr>
          <p:cNvPr id="11" name="object 3">
            <a:extLst>
              <a:ext uri="{FF2B5EF4-FFF2-40B4-BE49-F238E27FC236}">
                <a16:creationId xmlns:a16="http://schemas.microsoft.com/office/drawing/2014/main" id="{B51C078E-A153-BE78-AC65-D6ED46E1C165}"/>
              </a:ext>
            </a:extLst>
          </p:cNvPr>
          <p:cNvSpPr txBox="1"/>
          <p:nvPr/>
        </p:nvSpPr>
        <p:spPr>
          <a:xfrm>
            <a:off x="887298" y="3172460"/>
            <a:ext cx="1582420" cy="345440"/>
          </a:xfrm>
          <a:prstGeom prst="rect">
            <a:avLst/>
          </a:prstGeom>
        </p:spPr>
        <p:txBody>
          <a:bodyPr vert="horz" wrap="square" lIns="0" tIns="12700" rIns="0" bIns="0" rtlCol="0">
            <a:spAutoFit/>
          </a:bodyPr>
          <a:lstStyle/>
          <a:p>
            <a:pPr marL="12700">
              <a:lnSpc>
                <a:spcPct val="100000"/>
              </a:lnSpc>
              <a:spcBef>
                <a:spcPts val="100"/>
              </a:spcBef>
            </a:pPr>
            <a:r>
              <a:rPr sz="2100" dirty="0">
                <a:solidFill>
                  <a:srgbClr val="336E9F"/>
                </a:solidFill>
                <a:latin typeface="Arial"/>
                <a:cs typeface="Arial"/>
              </a:rPr>
              <a:t>202</a:t>
            </a:r>
            <a:r>
              <a:rPr lang="en-GB" sz="2100" dirty="0">
                <a:solidFill>
                  <a:srgbClr val="336E9F"/>
                </a:solidFill>
                <a:latin typeface="Arial"/>
                <a:cs typeface="Arial"/>
              </a:rPr>
              <a:t>4</a:t>
            </a:r>
            <a:r>
              <a:rPr sz="2100" dirty="0">
                <a:solidFill>
                  <a:srgbClr val="336E9F"/>
                </a:solidFill>
                <a:latin typeface="Arial"/>
                <a:cs typeface="Arial"/>
              </a:rPr>
              <a:t> </a:t>
            </a:r>
            <a:r>
              <a:rPr sz="2100" spc="-10" dirty="0">
                <a:solidFill>
                  <a:srgbClr val="336E9F"/>
                </a:solidFill>
                <a:latin typeface="Arial"/>
                <a:cs typeface="Arial"/>
              </a:rPr>
              <a:t>Results</a:t>
            </a:r>
            <a:endParaRPr sz="2100" dirty="0">
              <a:latin typeface="Arial"/>
              <a:cs typeface="Arial"/>
            </a:endParaRPr>
          </a:p>
        </p:txBody>
      </p:sp>
      <p:sp>
        <p:nvSpPr>
          <p:cNvPr id="12" name="txt_org_name">
            <a:extLst>
              <a:ext uri="{FF2B5EF4-FFF2-40B4-BE49-F238E27FC236}">
                <a16:creationId xmlns:a16="http://schemas.microsoft.com/office/drawing/2014/main" id="{1D17F408-5FFA-FF6F-E4B0-8C80EAF4A736}"/>
              </a:ext>
            </a:extLst>
          </p:cNvPr>
          <p:cNvSpPr txBox="1"/>
          <p:nvPr/>
        </p:nvSpPr>
        <p:spPr>
          <a:xfrm>
            <a:off x="887298" y="4379937"/>
            <a:ext cx="6167552" cy="397545"/>
          </a:xfrm>
          <a:prstGeom prst="rect">
            <a:avLst/>
          </a:prstGeom>
        </p:spPr>
        <p:txBody>
          <a:bodyPr vert="horz" wrap="square" lIns="0" tIns="12700" rIns="0" bIns="0" rtlCol="0">
            <a:spAutoFit/>
          </a:bodyPr>
          <a:lstStyle/>
          <a:p>
            <a:pPr marL="12700">
              <a:lnSpc>
                <a:spcPct val="100000"/>
              </a:lnSpc>
              <a:spcBef>
                <a:spcPts val="100"/>
              </a:spcBef>
            </a:pPr>
            <a:r>
              <a:rPr lang="en-GB" sz="2500" b="1" spc="-10">
                <a:solidFill>
                  <a:srgbClr val="336E9F"/>
                </a:solidFill>
                <a:latin typeface="Arial"/>
                <a:cs typeface="Arial"/>
              </a:rPr>
              <a:t>The Christie NHS Foundation Trust</a:t>
            </a:r>
            <a:endParaRPr sz="2500" dirty="0">
              <a:latin typeface="Arial"/>
              <a:cs typeface="Arial"/>
            </a:endParaRPr>
          </a:p>
        </p:txBody>
      </p:sp>
      <p:sp>
        <p:nvSpPr>
          <p:cNvPr id="14" name="object 4">
            <a:extLst>
              <a:ext uri="{FF2B5EF4-FFF2-40B4-BE49-F238E27FC236}">
                <a16:creationId xmlns:a16="http://schemas.microsoft.com/office/drawing/2014/main" id="{BD91E27D-ED5F-EDDD-5517-DD6DDA05AD8C}"/>
              </a:ext>
            </a:extLst>
          </p:cNvPr>
          <p:cNvSpPr txBox="1"/>
          <p:nvPr/>
        </p:nvSpPr>
        <p:spPr>
          <a:xfrm>
            <a:off x="859065" y="5346700"/>
            <a:ext cx="4735195" cy="335989"/>
          </a:xfrm>
          <a:prstGeom prst="rect">
            <a:avLst/>
          </a:prstGeom>
        </p:spPr>
        <p:txBody>
          <a:bodyPr vert="horz" wrap="square" lIns="0" tIns="12700" rIns="0" bIns="0" rtlCol="0">
            <a:spAutoFit/>
          </a:bodyPr>
          <a:lstStyle/>
          <a:p>
            <a:pPr marL="12700">
              <a:lnSpc>
                <a:spcPct val="100000"/>
              </a:lnSpc>
              <a:spcBef>
                <a:spcPts val="2155"/>
              </a:spcBef>
            </a:pPr>
            <a:r>
              <a:rPr sz="2100" dirty="0">
                <a:solidFill>
                  <a:srgbClr val="336E9F"/>
                </a:solidFill>
                <a:latin typeface="Arial"/>
                <a:cs typeface="Arial"/>
              </a:rPr>
              <a:t>Published Jul</a:t>
            </a:r>
            <a:r>
              <a:rPr lang="en-GB" sz="2100" dirty="0">
                <a:solidFill>
                  <a:srgbClr val="336E9F"/>
                </a:solidFill>
                <a:latin typeface="Arial"/>
                <a:cs typeface="Arial"/>
              </a:rPr>
              <a:t>y</a:t>
            </a:r>
            <a:r>
              <a:rPr sz="2100" dirty="0">
                <a:solidFill>
                  <a:srgbClr val="336E9F"/>
                </a:solidFill>
                <a:latin typeface="Arial"/>
                <a:cs typeface="Arial"/>
              </a:rPr>
              <a:t> </a:t>
            </a:r>
            <a:r>
              <a:rPr sz="2100" spc="-20" dirty="0">
                <a:solidFill>
                  <a:srgbClr val="336E9F"/>
                </a:solidFill>
                <a:latin typeface="Arial"/>
                <a:cs typeface="Arial"/>
              </a:rPr>
              <a:t>202</a:t>
            </a:r>
            <a:r>
              <a:rPr lang="en-GB" sz="2100" spc="-20" dirty="0">
                <a:solidFill>
                  <a:srgbClr val="336E9F"/>
                </a:solidFill>
                <a:latin typeface="Arial"/>
                <a:cs typeface="Arial"/>
              </a:rPr>
              <a:t>5</a:t>
            </a:r>
            <a:endParaRPr sz="2100" dirty="0">
              <a:latin typeface="Arial"/>
              <a:cs typeface="Arial"/>
            </a:endParaRPr>
          </a:p>
        </p:txBody>
      </p:sp>
      <p:sp>
        <p:nvSpPr>
          <p:cNvPr id="13" name="object 5">
            <a:extLst>
              <a:ext uri="{FF2B5EF4-FFF2-40B4-BE49-F238E27FC236}">
                <a16:creationId xmlns:a16="http://schemas.microsoft.com/office/drawing/2014/main" id="{1B54E165-41DF-C6ED-ECF6-25AB4714B3A1}"/>
              </a:ext>
            </a:extLst>
          </p:cNvPr>
          <p:cNvSpPr txBox="1"/>
          <p:nvPr/>
        </p:nvSpPr>
        <p:spPr>
          <a:xfrm>
            <a:off x="654050" y="9377895"/>
            <a:ext cx="6167552" cy="182101"/>
          </a:xfrm>
          <a:prstGeom prst="rect">
            <a:avLst/>
          </a:prstGeom>
        </p:spPr>
        <p:txBody>
          <a:bodyPr vert="horz" wrap="square" lIns="0" tIns="12700" rIns="0" bIns="0" rtlCol="0">
            <a:spAutoFit/>
          </a:bodyPr>
          <a:lstStyle/>
          <a:p>
            <a:pPr marL="12700">
              <a:lnSpc>
                <a:spcPct val="100000"/>
              </a:lnSpc>
              <a:spcBef>
                <a:spcPts val="100"/>
              </a:spcBef>
            </a:pPr>
            <a:r>
              <a:rPr sz="1100" dirty="0">
                <a:solidFill>
                  <a:srgbClr val="336E9F"/>
                </a:solidFill>
                <a:latin typeface="Arial"/>
                <a:cs typeface="Arial"/>
              </a:rPr>
              <a:t>The</a:t>
            </a:r>
            <a:r>
              <a:rPr lang="en-GB" sz="1100" dirty="0">
                <a:solidFill>
                  <a:srgbClr val="336E9F"/>
                </a:solidFill>
                <a:latin typeface="Arial"/>
                <a:cs typeface="Arial"/>
              </a:rPr>
              <a:t> National</a:t>
            </a:r>
            <a:r>
              <a:rPr sz="1100" spc="-25" dirty="0">
                <a:solidFill>
                  <a:srgbClr val="336E9F"/>
                </a:solidFill>
                <a:latin typeface="Arial"/>
                <a:cs typeface="Arial"/>
              </a:rPr>
              <a:t> </a:t>
            </a:r>
            <a:r>
              <a:rPr sz="1100" dirty="0">
                <a:solidFill>
                  <a:srgbClr val="336E9F"/>
                </a:solidFill>
                <a:latin typeface="Arial"/>
                <a:cs typeface="Arial"/>
              </a:rPr>
              <a:t>Cancer</a:t>
            </a:r>
            <a:r>
              <a:rPr sz="1100" spc="-25" dirty="0">
                <a:solidFill>
                  <a:srgbClr val="336E9F"/>
                </a:solidFill>
                <a:latin typeface="Arial"/>
                <a:cs typeface="Arial"/>
              </a:rPr>
              <a:t> </a:t>
            </a:r>
            <a:r>
              <a:rPr sz="1100" dirty="0">
                <a:solidFill>
                  <a:srgbClr val="336E9F"/>
                </a:solidFill>
                <a:latin typeface="Arial"/>
                <a:cs typeface="Arial"/>
              </a:rPr>
              <a:t>Patient</a:t>
            </a:r>
            <a:r>
              <a:rPr sz="1100" spc="-20" dirty="0">
                <a:solidFill>
                  <a:srgbClr val="336E9F"/>
                </a:solidFill>
                <a:latin typeface="Arial"/>
                <a:cs typeface="Arial"/>
              </a:rPr>
              <a:t> </a:t>
            </a:r>
            <a:r>
              <a:rPr sz="1100" dirty="0">
                <a:solidFill>
                  <a:srgbClr val="336E9F"/>
                </a:solidFill>
                <a:latin typeface="Arial"/>
                <a:cs typeface="Arial"/>
              </a:rPr>
              <a:t>Experience</a:t>
            </a:r>
            <a:r>
              <a:rPr sz="1100" spc="-25" dirty="0">
                <a:solidFill>
                  <a:srgbClr val="336E9F"/>
                </a:solidFill>
                <a:latin typeface="Arial"/>
                <a:cs typeface="Arial"/>
              </a:rPr>
              <a:t> </a:t>
            </a:r>
            <a:r>
              <a:rPr sz="1100" dirty="0">
                <a:solidFill>
                  <a:srgbClr val="336E9F"/>
                </a:solidFill>
                <a:latin typeface="Arial"/>
                <a:cs typeface="Arial"/>
              </a:rPr>
              <a:t>Survey</a:t>
            </a:r>
            <a:r>
              <a:rPr sz="1100" spc="-20" dirty="0">
                <a:solidFill>
                  <a:srgbClr val="336E9F"/>
                </a:solidFill>
                <a:latin typeface="Arial"/>
                <a:cs typeface="Arial"/>
              </a:rPr>
              <a:t> </a:t>
            </a:r>
            <a:r>
              <a:rPr sz="1100" dirty="0">
                <a:solidFill>
                  <a:srgbClr val="336E9F"/>
                </a:solidFill>
                <a:latin typeface="Arial"/>
                <a:cs typeface="Arial"/>
              </a:rPr>
              <a:t>is</a:t>
            </a:r>
            <a:r>
              <a:rPr sz="1100" spc="-25" dirty="0">
                <a:solidFill>
                  <a:srgbClr val="336E9F"/>
                </a:solidFill>
                <a:latin typeface="Arial"/>
                <a:cs typeface="Arial"/>
              </a:rPr>
              <a:t> </a:t>
            </a:r>
            <a:r>
              <a:rPr sz="1100" dirty="0">
                <a:solidFill>
                  <a:srgbClr val="336E9F"/>
                </a:solidFill>
                <a:latin typeface="Arial"/>
                <a:cs typeface="Arial"/>
              </a:rPr>
              <a:t>undertaken</a:t>
            </a:r>
            <a:r>
              <a:rPr sz="1100" spc="-20" dirty="0">
                <a:solidFill>
                  <a:srgbClr val="336E9F"/>
                </a:solidFill>
                <a:latin typeface="Arial"/>
                <a:cs typeface="Arial"/>
              </a:rPr>
              <a:t> </a:t>
            </a:r>
            <a:r>
              <a:rPr sz="1100" dirty="0">
                <a:solidFill>
                  <a:srgbClr val="336E9F"/>
                </a:solidFill>
                <a:latin typeface="Arial"/>
                <a:cs typeface="Arial"/>
              </a:rPr>
              <a:t>by</a:t>
            </a:r>
            <a:r>
              <a:rPr sz="1100" spc="-25" dirty="0">
                <a:solidFill>
                  <a:srgbClr val="336E9F"/>
                </a:solidFill>
                <a:latin typeface="Arial"/>
                <a:cs typeface="Arial"/>
              </a:rPr>
              <a:t> </a:t>
            </a:r>
            <a:r>
              <a:rPr sz="1100" dirty="0">
                <a:solidFill>
                  <a:srgbClr val="336E9F"/>
                </a:solidFill>
                <a:latin typeface="Arial"/>
                <a:cs typeface="Arial"/>
              </a:rPr>
              <a:t>Picker</a:t>
            </a:r>
            <a:r>
              <a:rPr sz="1100" spc="-20" dirty="0">
                <a:solidFill>
                  <a:srgbClr val="336E9F"/>
                </a:solidFill>
                <a:latin typeface="Arial"/>
                <a:cs typeface="Arial"/>
              </a:rPr>
              <a:t> </a:t>
            </a:r>
            <a:r>
              <a:rPr sz="1100" dirty="0">
                <a:solidFill>
                  <a:srgbClr val="336E9F"/>
                </a:solidFill>
                <a:latin typeface="Arial"/>
                <a:cs typeface="Arial"/>
              </a:rPr>
              <a:t>on</a:t>
            </a:r>
            <a:r>
              <a:rPr sz="1100" spc="-25" dirty="0">
                <a:solidFill>
                  <a:srgbClr val="336E9F"/>
                </a:solidFill>
                <a:latin typeface="Arial"/>
                <a:cs typeface="Arial"/>
              </a:rPr>
              <a:t> </a:t>
            </a:r>
            <a:r>
              <a:rPr sz="1100" dirty="0">
                <a:solidFill>
                  <a:srgbClr val="336E9F"/>
                </a:solidFill>
                <a:latin typeface="Arial"/>
                <a:cs typeface="Arial"/>
              </a:rPr>
              <a:t>behalf</a:t>
            </a:r>
            <a:r>
              <a:rPr sz="1100" spc="-20" dirty="0">
                <a:solidFill>
                  <a:srgbClr val="336E9F"/>
                </a:solidFill>
                <a:latin typeface="Arial"/>
                <a:cs typeface="Arial"/>
              </a:rPr>
              <a:t> </a:t>
            </a:r>
            <a:r>
              <a:rPr sz="1100" dirty="0">
                <a:solidFill>
                  <a:srgbClr val="336E9F"/>
                </a:solidFill>
                <a:latin typeface="Arial"/>
                <a:cs typeface="Arial"/>
              </a:rPr>
              <a:t>of</a:t>
            </a:r>
            <a:r>
              <a:rPr sz="1100" spc="-25" dirty="0">
                <a:solidFill>
                  <a:srgbClr val="336E9F"/>
                </a:solidFill>
                <a:latin typeface="Arial"/>
                <a:cs typeface="Arial"/>
              </a:rPr>
              <a:t> </a:t>
            </a:r>
            <a:r>
              <a:rPr sz="1100" dirty="0">
                <a:solidFill>
                  <a:srgbClr val="336E9F"/>
                </a:solidFill>
                <a:latin typeface="Arial"/>
                <a:cs typeface="Arial"/>
              </a:rPr>
              <a:t>NHS</a:t>
            </a:r>
            <a:r>
              <a:rPr sz="1100" spc="-20" dirty="0">
                <a:solidFill>
                  <a:srgbClr val="336E9F"/>
                </a:solidFill>
                <a:latin typeface="Arial"/>
                <a:cs typeface="Arial"/>
              </a:rPr>
              <a:t> </a:t>
            </a:r>
            <a:r>
              <a:rPr sz="1100" spc="-10" dirty="0">
                <a:solidFill>
                  <a:srgbClr val="336E9F"/>
                </a:solidFill>
                <a:latin typeface="Arial"/>
                <a:cs typeface="Arial"/>
              </a:rPr>
              <a:t>England</a:t>
            </a:r>
            <a:endParaRPr sz="1100" dirty="0">
              <a:latin typeface="Arial"/>
              <a:cs typeface="Aria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Slide Number Placeholder 1">
            <a:extLst>
              <a:ext uri="{FF2B5EF4-FFF2-40B4-BE49-F238E27FC236}">
                <a16:creationId xmlns:a16="http://schemas.microsoft.com/office/drawing/2014/main" id="{63D4161C-5991-5312-D151-003027AB063B}"/>
              </a:ext>
            </a:extLst>
          </p:cNvPr>
          <p:cNvSpPr>
            <a:spLocks noGrp="1"/>
          </p:cNvSpPr>
          <p:nvPr>
            <p:ph type="sldNum" sz="quarter" idx="7"/>
          </p:nvPr>
        </p:nvSpPr>
        <p:spPr>
          <a:xfrm>
            <a:off x="7054850" y="10299700"/>
            <a:ext cx="465390" cy="123111"/>
          </a:xfrm>
        </p:spPr>
        <p:txBody>
          <a:bodyPr/>
          <a:lstStyle/>
          <a:p>
            <a:pPr marL="93980">
              <a:lnSpc>
                <a:spcPct val="100000"/>
              </a:lnSpc>
              <a:spcBef>
                <a:spcPts val="25"/>
              </a:spcBef>
            </a:pPr>
            <a:fld id="{D37D90DE-8498-4806-971E-8706D99009E3}" type="slidenum">
              <a:rPr lang="en-GB" spc="-25"/>
              <a:t>10</a:t>
            </a:fld>
            <a:endParaRPr lang="en-GB" spc="-25" dirty="0"/>
          </a:p>
        </p:txBody>
      </p:sp>
      <p:sp>
        <p:nvSpPr>
          <p:cNvPr id="3" name="object 1"/>
          <p:cNvSpPr txBox="1">
            <a:spLocks noGrp="1"/>
          </p:cNvSpPr>
          <p:nvPr>
            <p:ph type="title" idx="4294967295"/>
          </p:nvPr>
        </p:nvSpPr>
        <p:spPr>
          <a:xfrm>
            <a:off x="419290" y="757262"/>
            <a:ext cx="1880235" cy="184666"/>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kumimoji="0" lang="en-GB" sz="1200" b="1" i="0" u="none" strike="noStrike" kern="0" cap="none" spc="0" normalizeH="0" baseline="0" noProof="0" dirty="0">
                <a:ln>
                  <a:noFill/>
                </a:ln>
                <a:solidFill>
                  <a:srgbClr val="336E9F"/>
                </a:solidFill>
                <a:effectLst/>
                <a:uLnTx/>
                <a:uFillTx/>
                <a:latin typeface="Arial"/>
                <a:cs typeface="Arial"/>
              </a:rPr>
              <a:t>Respondents by </a:t>
            </a:r>
            <a:r>
              <a:rPr kumimoji="0" lang="en-GB" sz="1200" b="1" i="0" u="none" strike="noStrike" kern="0" cap="none" spc="-10" normalizeH="0" baseline="0" noProof="0" dirty="0">
                <a:ln>
                  <a:noFill/>
                </a:ln>
                <a:solidFill>
                  <a:srgbClr val="336E9F"/>
                </a:solidFill>
                <a:effectLst/>
                <a:uLnTx/>
                <a:uFillTx/>
                <a:latin typeface="Arial"/>
                <a:cs typeface="Arial"/>
              </a:rPr>
              <a:t>ethnicity</a:t>
            </a:r>
            <a:endParaRPr kumimoji="0" lang="en-GB" sz="12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4" name="tbl_rspndnts_ethnicity"/>
          <p:cNvGraphicFramePr>
            <a:graphicFrameLocks noGrp="1"/>
          </p:cNvGraphicFramePr>
          <p:nvPr>
            <p:extLst>
              <p:ext uri="{D42A27DB-BD31-4B8C-83A1-F6EECF244321}">
                <p14:modId xmlns:p14="http://schemas.microsoft.com/office/powerpoint/2010/main" val="3579862858"/>
              </p:ext>
            </p:extLst>
          </p:nvPr>
        </p:nvGraphicFramePr>
        <p:xfrm>
          <a:off x="1724812" y="1109345"/>
          <a:ext cx="3729838" cy="6929120"/>
        </p:xfrm>
        <a:graphic>
          <a:graphicData uri="http://schemas.openxmlformats.org/drawingml/2006/table">
            <a:tbl>
              <a:tblPr firstRow="1" bandRow="1">
                <a:tableStyleId>{2D5ABB26-0587-4C30-8999-92F81FD0307C}</a:tableStyleId>
              </a:tblPr>
              <a:tblGrid>
                <a:gridCol w="2785122">
                  <a:extLst>
                    <a:ext uri="{9D8B030D-6E8A-4147-A177-3AD203B41FA5}">
                      <a16:colId xmlns:a16="http://schemas.microsoft.com/office/drawing/2014/main" val="20000"/>
                    </a:ext>
                  </a:extLst>
                </a:gridCol>
                <a:gridCol w="944716">
                  <a:extLst>
                    <a:ext uri="{9D8B030D-6E8A-4147-A177-3AD203B41FA5}">
                      <a16:colId xmlns:a16="http://schemas.microsoft.com/office/drawing/2014/main" val="1559222895"/>
                    </a:ext>
                  </a:extLst>
                </a:gridCol>
              </a:tblGrid>
              <a:tr h="234315">
                <a:tc>
                  <a:txBody>
                    <a:bodyPr/>
                    <a:lstStyle/>
                    <a:p>
                      <a:pPr>
                        <a:lnSpc>
                          <a:spcPct val="100000"/>
                        </a:lnSpc>
                      </a:pPr>
                      <a:endParaRPr sz="850" b="0" dirty="0">
                        <a:latin typeface="Arial" panose="020B0604020202020204" pitchFamily="34" charset="0"/>
                        <a:cs typeface="Arial" panose="020B0604020202020204" pitchFamily="34" charset="0"/>
                      </a:endParaRPr>
                    </a:p>
                  </a:txBody>
                  <a:tcPr marL="0" marR="0" marT="0" marB="0" anchor="ctr">
                    <a:lnR w="6350">
                      <a:solidFill>
                        <a:srgbClr val="939598"/>
                      </a:solidFill>
                      <a:prstDash val="solid"/>
                    </a:lnR>
                    <a:lnB w="6350">
                      <a:solidFill>
                        <a:srgbClr val="939598"/>
                      </a:solidFill>
                      <a:prstDash val="solid"/>
                    </a:lnB>
                  </a:tcPr>
                </a:tc>
                <a:tc>
                  <a:txBody>
                    <a:bodyPr/>
                    <a:lstStyle/>
                    <a:p>
                      <a:pPr algn="ctr">
                        <a:lnSpc>
                          <a:spcPct val="100000"/>
                        </a:lnSpc>
                      </a:pPr>
                      <a:r>
                        <a:rPr lang="en-GB" sz="850" b="0" spc="-20" dirty="0">
                          <a:latin typeface="Arial" panose="020B0604020202020204" pitchFamily="34" charset="0"/>
                          <a:cs typeface="Arial" panose="020B0604020202020204" pitchFamily="34" charset="0"/>
                        </a:rPr>
                        <a:t>Number</a:t>
                      </a:r>
                      <a:r>
                        <a:rPr lang="en-GB" sz="850" b="0" spc="15" dirty="0">
                          <a:latin typeface="Arial" panose="020B0604020202020204" pitchFamily="34" charset="0"/>
                          <a:cs typeface="Arial" panose="020B0604020202020204" pitchFamily="34" charset="0"/>
                        </a:rPr>
                        <a:t> </a:t>
                      </a:r>
                      <a:r>
                        <a:rPr lang="en-GB" sz="850" b="0" spc="-35" dirty="0">
                          <a:latin typeface="Arial" panose="020B0604020202020204" pitchFamily="34" charset="0"/>
                          <a:cs typeface="Arial" panose="020B0604020202020204" pitchFamily="34" charset="0"/>
                        </a:rPr>
                        <a:t>of</a:t>
                      </a:r>
                      <a:r>
                        <a:rPr lang="en-GB" sz="850" b="0" spc="500" dirty="0">
                          <a:latin typeface="Arial" panose="020B0604020202020204" pitchFamily="34" charset="0"/>
                          <a:cs typeface="Arial" panose="020B0604020202020204" pitchFamily="34" charset="0"/>
                        </a:rPr>
                        <a:t> </a:t>
                      </a:r>
                      <a:r>
                        <a:rPr lang="en-GB" sz="850" b="0" spc="-25" dirty="0">
                          <a:latin typeface="Arial" panose="020B0604020202020204" pitchFamily="34" charset="0"/>
                          <a:cs typeface="Arial" panose="020B0604020202020204" pitchFamily="34" charset="0"/>
                        </a:rPr>
                        <a:t>respondents</a:t>
                      </a:r>
                      <a:endParaRPr sz="850" b="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209550">
                <a:tc gridSpan="2">
                  <a:txBody>
                    <a:bodyPr/>
                    <a:lstStyle/>
                    <a:p>
                      <a:pPr marL="27940">
                        <a:lnSpc>
                          <a:spcPct val="100000"/>
                        </a:lnSpc>
                        <a:spcBef>
                          <a:spcPts val="280"/>
                        </a:spcBef>
                      </a:pPr>
                      <a:r>
                        <a:rPr sz="850" b="1" spc="-10" dirty="0">
                          <a:latin typeface="Arial" panose="020B0604020202020204" pitchFamily="34" charset="0"/>
                          <a:cs typeface="Arial" panose="020B0604020202020204" pitchFamily="34" charset="0"/>
                        </a:rPr>
                        <a:t>White</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lang="en-GB"/>
                    </a:p>
                  </a:txBody>
                  <a:tcPr/>
                </a:tc>
                <a:extLst>
                  <a:ext uri="{0D108BD9-81ED-4DB2-BD59-A6C34878D82A}">
                    <a16:rowId xmlns:a16="http://schemas.microsoft.com/office/drawing/2014/main" val="10001"/>
                  </a:ext>
                </a:extLst>
              </a:tr>
              <a:tr h="257810">
                <a:tc>
                  <a:txBody>
                    <a:bodyPr/>
                    <a:lstStyle/>
                    <a:p>
                      <a:pPr marL="27940">
                        <a:lnSpc>
                          <a:spcPct val="100000"/>
                        </a:lnSpc>
                        <a:spcBef>
                          <a:spcPts val="395"/>
                        </a:spcBef>
                      </a:pPr>
                      <a:r>
                        <a:rPr sz="850" b="0" dirty="0">
                          <a:solidFill>
                            <a:srgbClr val="336E9F"/>
                          </a:solidFill>
                          <a:latin typeface="Arial" panose="020B0604020202020204" pitchFamily="34" charset="0"/>
                          <a:cs typeface="Arial" panose="020B0604020202020204" pitchFamily="34" charset="0"/>
                        </a:rPr>
                        <a:t>English</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Welsh</a:t>
                      </a:r>
                      <a:r>
                        <a:rPr sz="850" b="0" spc="-10"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Scottish</a:t>
                      </a:r>
                      <a:r>
                        <a:rPr sz="850" b="0" spc="-10"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Northern</a:t>
                      </a:r>
                      <a:r>
                        <a:rPr sz="850" b="0" spc="-10"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Irish</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a:t>
                      </a:r>
                      <a:r>
                        <a:rPr sz="850" b="0" spc="-10" dirty="0">
                          <a:solidFill>
                            <a:srgbClr val="336E9F"/>
                          </a:solidFill>
                          <a:latin typeface="Arial" panose="020B0604020202020204" pitchFamily="34" charset="0"/>
                          <a:cs typeface="Arial" panose="020B0604020202020204" pitchFamily="34" charset="0"/>
                        </a:rPr>
                        <a:t> British</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580</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57810">
                <a:tc>
                  <a:txBody>
                    <a:bodyPr/>
                    <a:lstStyle/>
                    <a:p>
                      <a:pPr marL="27940">
                        <a:lnSpc>
                          <a:spcPct val="100000"/>
                        </a:lnSpc>
                        <a:spcBef>
                          <a:spcPts val="395"/>
                        </a:spcBef>
                      </a:pPr>
                      <a:r>
                        <a:rPr sz="850" b="0" spc="-10" dirty="0">
                          <a:solidFill>
                            <a:srgbClr val="336E9F"/>
                          </a:solidFill>
                          <a:latin typeface="Arial" panose="020B0604020202020204" pitchFamily="34" charset="0"/>
                          <a:cs typeface="Arial" panose="020B0604020202020204" pitchFamily="34" charset="0"/>
                        </a:rPr>
                        <a:t>Irish</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10</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57810">
                <a:tc>
                  <a:txBody>
                    <a:bodyPr/>
                    <a:lstStyle/>
                    <a:p>
                      <a:pPr marL="27940">
                        <a:lnSpc>
                          <a:spcPct val="100000"/>
                        </a:lnSpc>
                        <a:spcBef>
                          <a:spcPts val="395"/>
                        </a:spcBef>
                      </a:pPr>
                      <a:r>
                        <a:rPr sz="850" b="0" dirty="0">
                          <a:solidFill>
                            <a:srgbClr val="336E9F"/>
                          </a:solidFill>
                          <a:latin typeface="Arial" panose="020B0604020202020204" pitchFamily="34" charset="0"/>
                          <a:cs typeface="Arial" panose="020B0604020202020204" pitchFamily="34" charset="0"/>
                        </a:rPr>
                        <a:t>Gypsy</a:t>
                      </a:r>
                      <a:r>
                        <a:rPr sz="850" b="0" spc="-20"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or</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Irish</a:t>
                      </a:r>
                      <a:r>
                        <a:rPr sz="850" b="0" spc="-15" dirty="0">
                          <a:solidFill>
                            <a:srgbClr val="336E9F"/>
                          </a:solidFill>
                          <a:latin typeface="Arial" panose="020B0604020202020204" pitchFamily="34" charset="0"/>
                          <a:cs typeface="Arial" panose="020B0604020202020204" pitchFamily="34" charset="0"/>
                        </a:rPr>
                        <a:t> </a:t>
                      </a:r>
                      <a:r>
                        <a:rPr sz="850" b="0" spc="-10" dirty="0">
                          <a:solidFill>
                            <a:srgbClr val="336E9F"/>
                          </a:solidFill>
                          <a:latin typeface="Arial" panose="020B0604020202020204" pitchFamily="34" charset="0"/>
                          <a:cs typeface="Arial" panose="020B0604020202020204" pitchFamily="34" charset="0"/>
                        </a:rPr>
                        <a:t>Traveller</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57810">
                <a:tc>
                  <a:txBody>
                    <a:bodyPr/>
                    <a:lstStyle/>
                    <a:p>
                      <a:pPr marL="27940">
                        <a:lnSpc>
                          <a:spcPct val="100000"/>
                        </a:lnSpc>
                        <a:spcBef>
                          <a:spcPts val="395"/>
                        </a:spcBef>
                      </a:pPr>
                      <a:r>
                        <a:rPr sz="850" b="0" spc="-20" dirty="0">
                          <a:solidFill>
                            <a:srgbClr val="336E9F"/>
                          </a:solidFill>
                          <a:latin typeface="Arial" panose="020B0604020202020204" pitchFamily="34" charset="0"/>
                          <a:cs typeface="Arial" panose="020B0604020202020204" pitchFamily="34" charset="0"/>
                        </a:rPr>
                        <a:t>Roma</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57810">
                <a:tc>
                  <a:txBody>
                    <a:bodyPr/>
                    <a:lstStyle/>
                    <a:p>
                      <a:pPr marL="27940">
                        <a:lnSpc>
                          <a:spcPct val="100000"/>
                        </a:lnSpc>
                        <a:spcBef>
                          <a:spcPts val="395"/>
                        </a:spcBef>
                      </a:pPr>
                      <a:r>
                        <a:rPr sz="850" b="0" dirty="0">
                          <a:solidFill>
                            <a:srgbClr val="336E9F"/>
                          </a:solidFill>
                          <a:latin typeface="Arial" panose="020B0604020202020204" pitchFamily="34" charset="0"/>
                          <a:cs typeface="Arial" panose="020B0604020202020204" pitchFamily="34" charset="0"/>
                        </a:rPr>
                        <a:t>Any</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other</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White</a:t>
                      </a:r>
                      <a:r>
                        <a:rPr sz="850" b="0" spc="-15" dirty="0">
                          <a:solidFill>
                            <a:srgbClr val="336E9F"/>
                          </a:solidFill>
                          <a:latin typeface="Arial" panose="020B0604020202020204" pitchFamily="34" charset="0"/>
                          <a:cs typeface="Arial" panose="020B0604020202020204" pitchFamily="34" charset="0"/>
                        </a:rPr>
                        <a:t> </a:t>
                      </a:r>
                      <a:r>
                        <a:rPr sz="850" b="0" spc="-10" dirty="0">
                          <a:solidFill>
                            <a:srgbClr val="336E9F"/>
                          </a:solidFill>
                          <a:latin typeface="Arial" panose="020B0604020202020204" pitchFamily="34" charset="0"/>
                          <a:cs typeface="Arial" panose="020B0604020202020204" pitchFamily="34" charset="0"/>
                        </a:rPr>
                        <a:t>background</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9</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09550">
                <a:tc gridSpan="2">
                  <a:txBody>
                    <a:bodyPr/>
                    <a:lstStyle/>
                    <a:p>
                      <a:pPr marL="27940">
                        <a:lnSpc>
                          <a:spcPct val="100000"/>
                        </a:lnSpc>
                        <a:spcBef>
                          <a:spcPts val="280"/>
                        </a:spcBef>
                      </a:pPr>
                      <a:r>
                        <a:rPr sz="850" b="1" spc="-10" dirty="0">
                          <a:latin typeface="Arial" panose="020B0604020202020204" pitchFamily="34" charset="0"/>
                          <a:cs typeface="Arial" panose="020B0604020202020204" pitchFamily="34" charset="0"/>
                        </a:rPr>
                        <a:t>Mixed</a:t>
                      </a:r>
                      <a:r>
                        <a:rPr sz="850" b="1" spc="-25" dirty="0">
                          <a:latin typeface="Arial" panose="020B0604020202020204" pitchFamily="34" charset="0"/>
                          <a:cs typeface="Arial" panose="020B0604020202020204" pitchFamily="34" charset="0"/>
                        </a:rPr>
                        <a:t> </a:t>
                      </a:r>
                      <a:r>
                        <a:rPr sz="850" b="1" dirty="0">
                          <a:latin typeface="Arial" panose="020B0604020202020204" pitchFamily="34" charset="0"/>
                          <a:cs typeface="Arial" panose="020B0604020202020204" pitchFamily="34" charset="0"/>
                        </a:rPr>
                        <a:t>/</a:t>
                      </a:r>
                      <a:r>
                        <a:rPr sz="850" b="1" spc="-20" dirty="0">
                          <a:latin typeface="Arial" panose="020B0604020202020204" pitchFamily="34" charset="0"/>
                          <a:cs typeface="Arial" panose="020B0604020202020204" pitchFamily="34" charset="0"/>
                        </a:rPr>
                        <a:t> Multiple Ethnic</a:t>
                      </a:r>
                      <a:r>
                        <a:rPr sz="850" b="1" spc="-25" dirty="0">
                          <a:latin typeface="Arial" panose="020B0604020202020204" pitchFamily="34" charset="0"/>
                          <a:cs typeface="Arial" panose="020B0604020202020204" pitchFamily="34" charset="0"/>
                        </a:rPr>
                        <a:t> </a:t>
                      </a:r>
                      <a:r>
                        <a:rPr sz="850" b="1" spc="-10" dirty="0">
                          <a:latin typeface="Arial" panose="020B0604020202020204" pitchFamily="34" charset="0"/>
                          <a:cs typeface="Arial" panose="020B0604020202020204" pitchFamily="34" charset="0"/>
                        </a:rPr>
                        <a:t>Groups</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lang="en-GB"/>
                    </a:p>
                  </a:txBody>
                  <a:tcPr/>
                </a:tc>
                <a:extLst>
                  <a:ext uri="{0D108BD9-81ED-4DB2-BD59-A6C34878D82A}">
                    <a16:rowId xmlns:a16="http://schemas.microsoft.com/office/drawing/2014/main" val="10007"/>
                  </a:ext>
                </a:extLst>
              </a:tr>
              <a:tr h="257810">
                <a:tc>
                  <a:txBody>
                    <a:bodyPr/>
                    <a:lstStyle/>
                    <a:p>
                      <a:pPr marL="27940">
                        <a:lnSpc>
                          <a:spcPct val="100000"/>
                        </a:lnSpc>
                        <a:spcBef>
                          <a:spcPts val="395"/>
                        </a:spcBef>
                      </a:pPr>
                      <a:r>
                        <a:rPr sz="850" b="0" dirty="0">
                          <a:solidFill>
                            <a:srgbClr val="336E9F"/>
                          </a:solidFill>
                          <a:latin typeface="Arial" panose="020B0604020202020204" pitchFamily="34" charset="0"/>
                          <a:cs typeface="Arial" panose="020B0604020202020204" pitchFamily="34" charset="0"/>
                        </a:rPr>
                        <a:t>White</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and</a:t>
                      </a:r>
                      <a:r>
                        <a:rPr sz="850" b="0" spc="-10"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Black</a:t>
                      </a:r>
                      <a:r>
                        <a:rPr sz="850" b="0" spc="-15" dirty="0">
                          <a:solidFill>
                            <a:srgbClr val="336E9F"/>
                          </a:solidFill>
                          <a:latin typeface="Arial" panose="020B0604020202020204" pitchFamily="34" charset="0"/>
                          <a:cs typeface="Arial" panose="020B0604020202020204" pitchFamily="34" charset="0"/>
                        </a:rPr>
                        <a:t> </a:t>
                      </a:r>
                      <a:r>
                        <a:rPr sz="850" b="0" spc="-10" dirty="0">
                          <a:solidFill>
                            <a:srgbClr val="336E9F"/>
                          </a:solidFill>
                          <a:latin typeface="Arial" panose="020B0604020202020204" pitchFamily="34" charset="0"/>
                          <a:cs typeface="Arial" panose="020B0604020202020204" pitchFamily="34" charset="0"/>
                        </a:rPr>
                        <a:t>Caribbean</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257810">
                <a:tc>
                  <a:txBody>
                    <a:bodyPr/>
                    <a:lstStyle/>
                    <a:p>
                      <a:pPr marL="27940">
                        <a:lnSpc>
                          <a:spcPct val="100000"/>
                        </a:lnSpc>
                        <a:spcBef>
                          <a:spcPts val="395"/>
                        </a:spcBef>
                      </a:pPr>
                      <a:r>
                        <a:rPr sz="850" b="0" dirty="0">
                          <a:solidFill>
                            <a:srgbClr val="336E9F"/>
                          </a:solidFill>
                          <a:latin typeface="Arial" panose="020B0604020202020204" pitchFamily="34" charset="0"/>
                          <a:cs typeface="Arial" panose="020B0604020202020204" pitchFamily="34" charset="0"/>
                        </a:rPr>
                        <a:t>White</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and</a:t>
                      </a:r>
                      <a:r>
                        <a:rPr sz="850" b="0" spc="-10"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Black</a:t>
                      </a:r>
                      <a:r>
                        <a:rPr sz="850" b="0" spc="-15" dirty="0">
                          <a:solidFill>
                            <a:srgbClr val="336E9F"/>
                          </a:solidFill>
                          <a:latin typeface="Arial" panose="020B0604020202020204" pitchFamily="34" charset="0"/>
                          <a:cs typeface="Arial" panose="020B0604020202020204" pitchFamily="34" charset="0"/>
                        </a:rPr>
                        <a:t> </a:t>
                      </a:r>
                      <a:r>
                        <a:rPr sz="850" b="0" spc="-10" dirty="0">
                          <a:solidFill>
                            <a:srgbClr val="336E9F"/>
                          </a:solidFill>
                          <a:latin typeface="Arial" panose="020B0604020202020204" pitchFamily="34" charset="0"/>
                          <a:cs typeface="Arial" panose="020B0604020202020204" pitchFamily="34" charset="0"/>
                        </a:rPr>
                        <a:t>African</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257810">
                <a:tc>
                  <a:txBody>
                    <a:bodyPr/>
                    <a:lstStyle/>
                    <a:p>
                      <a:pPr marL="27940">
                        <a:lnSpc>
                          <a:spcPct val="100000"/>
                        </a:lnSpc>
                        <a:spcBef>
                          <a:spcPts val="395"/>
                        </a:spcBef>
                      </a:pPr>
                      <a:r>
                        <a:rPr sz="850" b="0" dirty="0">
                          <a:solidFill>
                            <a:srgbClr val="336E9F"/>
                          </a:solidFill>
                          <a:latin typeface="Arial" panose="020B0604020202020204" pitchFamily="34" charset="0"/>
                          <a:cs typeface="Arial" panose="020B0604020202020204" pitchFamily="34" charset="0"/>
                        </a:rPr>
                        <a:t>White</a:t>
                      </a:r>
                      <a:r>
                        <a:rPr sz="850" b="0" spc="-20"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and</a:t>
                      </a:r>
                      <a:r>
                        <a:rPr sz="850" b="0" spc="-20" dirty="0">
                          <a:solidFill>
                            <a:srgbClr val="336E9F"/>
                          </a:solidFill>
                          <a:latin typeface="Arial" panose="020B0604020202020204" pitchFamily="34" charset="0"/>
                          <a:cs typeface="Arial" panose="020B0604020202020204" pitchFamily="34" charset="0"/>
                        </a:rPr>
                        <a:t> </a:t>
                      </a:r>
                      <a:r>
                        <a:rPr sz="850" b="0" spc="-10" dirty="0">
                          <a:solidFill>
                            <a:srgbClr val="336E9F"/>
                          </a:solidFill>
                          <a:latin typeface="Arial" panose="020B0604020202020204" pitchFamily="34" charset="0"/>
                          <a:cs typeface="Arial" panose="020B0604020202020204" pitchFamily="34" charset="0"/>
                        </a:rPr>
                        <a:t>Asian</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0"/>
                  </a:ext>
                </a:extLst>
              </a:tr>
              <a:tr h="257810">
                <a:tc>
                  <a:txBody>
                    <a:bodyPr/>
                    <a:lstStyle/>
                    <a:p>
                      <a:pPr marL="27940">
                        <a:lnSpc>
                          <a:spcPct val="100000"/>
                        </a:lnSpc>
                        <a:spcBef>
                          <a:spcPts val="395"/>
                        </a:spcBef>
                      </a:pPr>
                      <a:r>
                        <a:rPr sz="850" b="0" dirty="0">
                          <a:solidFill>
                            <a:srgbClr val="336E9F"/>
                          </a:solidFill>
                          <a:latin typeface="Arial" panose="020B0604020202020204" pitchFamily="34" charset="0"/>
                          <a:cs typeface="Arial" panose="020B0604020202020204" pitchFamily="34" charset="0"/>
                        </a:rPr>
                        <a:t>Any</a:t>
                      </a:r>
                      <a:r>
                        <a:rPr sz="850" b="0" spc="-20"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other</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Mixed</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multiple</a:t>
                      </a:r>
                      <a:r>
                        <a:rPr sz="850" b="0" spc="-20"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ethnic</a:t>
                      </a:r>
                      <a:r>
                        <a:rPr sz="850" b="0" spc="-15" dirty="0">
                          <a:solidFill>
                            <a:srgbClr val="336E9F"/>
                          </a:solidFill>
                          <a:latin typeface="Arial" panose="020B0604020202020204" pitchFamily="34" charset="0"/>
                          <a:cs typeface="Arial" panose="020B0604020202020204" pitchFamily="34" charset="0"/>
                        </a:rPr>
                        <a:t> </a:t>
                      </a:r>
                      <a:r>
                        <a:rPr sz="850" b="0" spc="-10" dirty="0">
                          <a:solidFill>
                            <a:srgbClr val="336E9F"/>
                          </a:solidFill>
                          <a:latin typeface="Arial" panose="020B0604020202020204" pitchFamily="34" charset="0"/>
                          <a:cs typeface="Arial" panose="020B0604020202020204" pitchFamily="34" charset="0"/>
                        </a:rPr>
                        <a:t>background</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1"/>
                  </a:ext>
                </a:extLst>
              </a:tr>
              <a:tr h="208915">
                <a:tc gridSpan="2">
                  <a:txBody>
                    <a:bodyPr/>
                    <a:lstStyle/>
                    <a:p>
                      <a:pPr marL="27940">
                        <a:lnSpc>
                          <a:spcPct val="100000"/>
                        </a:lnSpc>
                        <a:spcBef>
                          <a:spcPts val="280"/>
                        </a:spcBef>
                      </a:pPr>
                      <a:r>
                        <a:rPr sz="850" b="1" spc="-10" dirty="0">
                          <a:latin typeface="Arial" panose="020B0604020202020204" pitchFamily="34" charset="0"/>
                          <a:cs typeface="Arial" panose="020B0604020202020204" pitchFamily="34" charset="0"/>
                        </a:rPr>
                        <a:t>Asian</a:t>
                      </a:r>
                      <a:r>
                        <a:rPr sz="850" b="1" spc="-45" dirty="0">
                          <a:latin typeface="Arial" panose="020B0604020202020204" pitchFamily="34" charset="0"/>
                          <a:cs typeface="Arial" panose="020B0604020202020204" pitchFamily="34" charset="0"/>
                        </a:rPr>
                        <a:t> </a:t>
                      </a:r>
                      <a:r>
                        <a:rPr sz="850" b="1" dirty="0">
                          <a:latin typeface="Arial" panose="020B0604020202020204" pitchFamily="34" charset="0"/>
                          <a:cs typeface="Arial" panose="020B0604020202020204" pitchFamily="34" charset="0"/>
                        </a:rPr>
                        <a:t>or</a:t>
                      </a:r>
                      <a:r>
                        <a:rPr sz="850" b="1" spc="-40" dirty="0">
                          <a:latin typeface="Arial" panose="020B0604020202020204" pitchFamily="34" charset="0"/>
                          <a:cs typeface="Arial" panose="020B0604020202020204" pitchFamily="34" charset="0"/>
                        </a:rPr>
                        <a:t> </a:t>
                      </a:r>
                      <a:r>
                        <a:rPr sz="850" b="1" spc="-10" dirty="0">
                          <a:latin typeface="Arial" panose="020B0604020202020204" pitchFamily="34" charset="0"/>
                          <a:cs typeface="Arial" panose="020B0604020202020204" pitchFamily="34" charset="0"/>
                        </a:rPr>
                        <a:t>Asian</a:t>
                      </a:r>
                      <a:r>
                        <a:rPr sz="850" b="1" spc="-40" dirty="0">
                          <a:latin typeface="Arial" panose="020B0604020202020204" pitchFamily="34" charset="0"/>
                          <a:cs typeface="Arial" panose="020B0604020202020204" pitchFamily="34" charset="0"/>
                        </a:rPr>
                        <a:t> </a:t>
                      </a:r>
                      <a:r>
                        <a:rPr sz="850" b="1" spc="-10" dirty="0">
                          <a:latin typeface="Arial" panose="020B0604020202020204" pitchFamily="34" charset="0"/>
                          <a:cs typeface="Arial" panose="020B0604020202020204" pitchFamily="34" charset="0"/>
                        </a:rPr>
                        <a:t>British</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lang="en-GB"/>
                    </a:p>
                  </a:txBody>
                  <a:tcPr/>
                </a:tc>
                <a:extLst>
                  <a:ext uri="{0D108BD9-81ED-4DB2-BD59-A6C34878D82A}">
                    <a16:rowId xmlns:a16="http://schemas.microsoft.com/office/drawing/2014/main" val="10012"/>
                  </a:ext>
                </a:extLst>
              </a:tr>
              <a:tr h="257810">
                <a:tc>
                  <a:txBody>
                    <a:bodyPr/>
                    <a:lstStyle/>
                    <a:p>
                      <a:pPr marL="27940">
                        <a:lnSpc>
                          <a:spcPct val="100000"/>
                        </a:lnSpc>
                        <a:spcBef>
                          <a:spcPts val="395"/>
                        </a:spcBef>
                      </a:pPr>
                      <a:r>
                        <a:rPr sz="850" b="0" spc="-10" dirty="0">
                          <a:solidFill>
                            <a:srgbClr val="336E9F"/>
                          </a:solidFill>
                          <a:latin typeface="Arial" panose="020B0604020202020204" pitchFamily="34" charset="0"/>
                          <a:cs typeface="Arial" panose="020B0604020202020204" pitchFamily="34" charset="0"/>
                        </a:rPr>
                        <a:t>Indian</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5</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3"/>
                  </a:ext>
                </a:extLst>
              </a:tr>
              <a:tr h="257810">
                <a:tc>
                  <a:txBody>
                    <a:bodyPr/>
                    <a:lstStyle/>
                    <a:p>
                      <a:pPr marL="27940">
                        <a:lnSpc>
                          <a:spcPct val="100000"/>
                        </a:lnSpc>
                        <a:spcBef>
                          <a:spcPts val="395"/>
                        </a:spcBef>
                      </a:pPr>
                      <a:r>
                        <a:rPr sz="850" b="0" spc="-10" dirty="0">
                          <a:solidFill>
                            <a:srgbClr val="336E9F"/>
                          </a:solidFill>
                          <a:latin typeface="Arial" panose="020B0604020202020204" pitchFamily="34" charset="0"/>
                          <a:cs typeface="Arial" panose="020B0604020202020204" pitchFamily="34" charset="0"/>
                        </a:rPr>
                        <a:t>Pakistani</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4"/>
                  </a:ext>
                </a:extLst>
              </a:tr>
              <a:tr h="257810">
                <a:tc>
                  <a:txBody>
                    <a:bodyPr/>
                    <a:lstStyle/>
                    <a:p>
                      <a:pPr marL="27940">
                        <a:lnSpc>
                          <a:spcPct val="100000"/>
                        </a:lnSpc>
                        <a:spcBef>
                          <a:spcPts val="395"/>
                        </a:spcBef>
                      </a:pPr>
                      <a:r>
                        <a:rPr sz="850" b="0" spc="-10" dirty="0">
                          <a:solidFill>
                            <a:srgbClr val="336E9F"/>
                          </a:solidFill>
                          <a:latin typeface="Arial" panose="020B0604020202020204" pitchFamily="34" charset="0"/>
                          <a:cs typeface="Arial" panose="020B0604020202020204" pitchFamily="34" charset="0"/>
                        </a:rPr>
                        <a:t>Bangladeshi</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5"/>
                  </a:ext>
                </a:extLst>
              </a:tr>
              <a:tr h="257810">
                <a:tc>
                  <a:txBody>
                    <a:bodyPr/>
                    <a:lstStyle/>
                    <a:p>
                      <a:pPr marL="27940">
                        <a:lnSpc>
                          <a:spcPct val="100000"/>
                        </a:lnSpc>
                        <a:spcBef>
                          <a:spcPts val="395"/>
                        </a:spcBef>
                      </a:pPr>
                      <a:r>
                        <a:rPr sz="850" b="0" spc="-10" dirty="0">
                          <a:solidFill>
                            <a:srgbClr val="336E9F"/>
                          </a:solidFill>
                          <a:latin typeface="Arial" panose="020B0604020202020204" pitchFamily="34" charset="0"/>
                          <a:cs typeface="Arial" panose="020B0604020202020204" pitchFamily="34" charset="0"/>
                        </a:rPr>
                        <a:t>Chinese</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5</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6"/>
                  </a:ext>
                </a:extLst>
              </a:tr>
              <a:tr h="257810">
                <a:tc>
                  <a:txBody>
                    <a:bodyPr/>
                    <a:lstStyle/>
                    <a:p>
                      <a:pPr marL="27940">
                        <a:lnSpc>
                          <a:spcPct val="100000"/>
                        </a:lnSpc>
                        <a:spcBef>
                          <a:spcPts val="395"/>
                        </a:spcBef>
                      </a:pPr>
                      <a:r>
                        <a:rPr sz="850" b="0" dirty="0">
                          <a:solidFill>
                            <a:srgbClr val="336E9F"/>
                          </a:solidFill>
                          <a:latin typeface="Arial" panose="020B0604020202020204" pitchFamily="34" charset="0"/>
                          <a:cs typeface="Arial" panose="020B0604020202020204" pitchFamily="34" charset="0"/>
                        </a:rPr>
                        <a:t>Any</a:t>
                      </a:r>
                      <a:r>
                        <a:rPr sz="850" b="0" spc="-10"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other</a:t>
                      </a:r>
                      <a:r>
                        <a:rPr sz="850" b="0" spc="-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Asian</a:t>
                      </a:r>
                      <a:r>
                        <a:rPr sz="850" b="0" spc="-5" dirty="0">
                          <a:solidFill>
                            <a:srgbClr val="336E9F"/>
                          </a:solidFill>
                          <a:latin typeface="Arial" panose="020B0604020202020204" pitchFamily="34" charset="0"/>
                          <a:cs typeface="Arial" panose="020B0604020202020204" pitchFamily="34" charset="0"/>
                        </a:rPr>
                        <a:t> </a:t>
                      </a:r>
                      <a:r>
                        <a:rPr sz="850" b="0" spc="-10" dirty="0">
                          <a:solidFill>
                            <a:srgbClr val="336E9F"/>
                          </a:solidFill>
                          <a:latin typeface="Arial" panose="020B0604020202020204" pitchFamily="34" charset="0"/>
                          <a:cs typeface="Arial" panose="020B0604020202020204" pitchFamily="34" charset="0"/>
                        </a:rPr>
                        <a:t>background</a:t>
                      </a:r>
                      <a:endParaRPr sz="850" b="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7"/>
                  </a:ext>
                </a:extLst>
              </a:tr>
              <a:tr h="209550">
                <a:tc gridSpan="2">
                  <a:txBody>
                    <a:bodyPr/>
                    <a:lstStyle/>
                    <a:p>
                      <a:pPr marL="27940">
                        <a:lnSpc>
                          <a:spcPct val="100000"/>
                        </a:lnSpc>
                        <a:spcBef>
                          <a:spcPts val="280"/>
                        </a:spcBef>
                      </a:pPr>
                      <a:r>
                        <a:rPr sz="850" b="1" spc="-10" dirty="0">
                          <a:latin typeface="Arial" panose="020B0604020202020204" pitchFamily="34" charset="0"/>
                          <a:cs typeface="Arial" panose="020B0604020202020204" pitchFamily="34" charset="0"/>
                        </a:rPr>
                        <a:t>Black</a:t>
                      </a:r>
                      <a:r>
                        <a:rPr sz="850" b="1" spc="-20" dirty="0">
                          <a:latin typeface="Arial" panose="020B0604020202020204" pitchFamily="34" charset="0"/>
                          <a:cs typeface="Arial" panose="020B0604020202020204" pitchFamily="34" charset="0"/>
                        </a:rPr>
                        <a:t> </a:t>
                      </a:r>
                      <a:r>
                        <a:rPr sz="850" b="1" dirty="0">
                          <a:latin typeface="Arial" panose="020B0604020202020204" pitchFamily="34" charset="0"/>
                          <a:cs typeface="Arial" panose="020B0604020202020204" pitchFamily="34" charset="0"/>
                        </a:rPr>
                        <a:t>/</a:t>
                      </a:r>
                      <a:r>
                        <a:rPr sz="850" b="1" spc="-20" dirty="0">
                          <a:latin typeface="Arial" panose="020B0604020202020204" pitchFamily="34" charset="0"/>
                          <a:cs typeface="Arial" panose="020B0604020202020204" pitchFamily="34" charset="0"/>
                        </a:rPr>
                        <a:t> African </a:t>
                      </a:r>
                      <a:r>
                        <a:rPr sz="850" b="1" dirty="0">
                          <a:latin typeface="Arial" panose="020B0604020202020204" pitchFamily="34" charset="0"/>
                          <a:cs typeface="Arial" panose="020B0604020202020204" pitchFamily="34" charset="0"/>
                        </a:rPr>
                        <a:t>/</a:t>
                      </a:r>
                      <a:r>
                        <a:rPr sz="850" b="1" spc="-20" dirty="0">
                          <a:latin typeface="Arial" panose="020B0604020202020204" pitchFamily="34" charset="0"/>
                          <a:cs typeface="Arial" panose="020B0604020202020204" pitchFamily="34" charset="0"/>
                        </a:rPr>
                        <a:t> Caribbean</a:t>
                      </a:r>
                      <a:r>
                        <a:rPr sz="850" b="1" spc="-15" dirty="0">
                          <a:latin typeface="Arial" panose="020B0604020202020204" pitchFamily="34" charset="0"/>
                          <a:cs typeface="Arial" panose="020B0604020202020204" pitchFamily="34" charset="0"/>
                        </a:rPr>
                        <a:t> </a:t>
                      </a:r>
                      <a:r>
                        <a:rPr sz="850" b="1" dirty="0">
                          <a:latin typeface="Arial" panose="020B0604020202020204" pitchFamily="34" charset="0"/>
                          <a:cs typeface="Arial" panose="020B0604020202020204" pitchFamily="34" charset="0"/>
                        </a:rPr>
                        <a:t>/</a:t>
                      </a:r>
                      <a:r>
                        <a:rPr sz="850" b="1" spc="-20" dirty="0">
                          <a:latin typeface="Arial" panose="020B0604020202020204" pitchFamily="34" charset="0"/>
                          <a:cs typeface="Arial" panose="020B0604020202020204" pitchFamily="34" charset="0"/>
                        </a:rPr>
                        <a:t> </a:t>
                      </a:r>
                      <a:r>
                        <a:rPr sz="850" b="1" spc="-10" dirty="0">
                          <a:latin typeface="Arial" panose="020B0604020202020204" pitchFamily="34" charset="0"/>
                          <a:cs typeface="Arial" panose="020B0604020202020204" pitchFamily="34" charset="0"/>
                        </a:rPr>
                        <a:t>Black</a:t>
                      </a:r>
                      <a:r>
                        <a:rPr sz="850" b="1" spc="-20" dirty="0">
                          <a:latin typeface="Arial" panose="020B0604020202020204" pitchFamily="34" charset="0"/>
                          <a:cs typeface="Arial" panose="020B0604020202020204" pitchFamily="34" charset="0"/>
                        </a:rPr>
                        <a:t> </a:t>
                      </a:r>
                      <a:r>
                        <a:rPr sz="850" b="1" spc="-10" dirty="0">
                          <a:latin typeface="Arial" panose="020B0604020202020204" pitchFamily="34" charset="0"/>
                          <a:cs typeface="Arial" panose="020B0604020202020204" pitchFamily="34" charset="0"/>
                        </a:rPr>
                        <a:t>British</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lang="en-GB"/>
                    </a:p>
                  </a:txBody>
                  <a:tcPr/>
                </a:tc>
                <a:extLst>
                  <a:ext uri="{0D108BD9-81ED-4DB2-BD59-A6C34878D82A}">
                    <a16:rowId xmlns:a16="http://schemas.microsoft.com/office/drawing/2014/main" val="10018"/>
                  </a:ext>
                </a:extLst>
              </a:tr>
              <a:tr h="257810">
                <a:tc>
                  <a:txBody>
                    <a:bodyPr/>
                    <a:lstStyle/>
                    <a:p>
                      <a:pPr marL="27940">
                        <a:lnSpc>
                          <a:spcPct val="100000"/>
                        </a:lnSpc>
                        <a:spcBef>
                          <a:spcPts val="395"/>
                        </a:spcBef>
                      </a:pPr>
                      <a:r>
                        <a:rPr sz="850" b="0" spc="-10" dirty="0">
                          <a:solidFill>
                            <a:srgbClr val="336E9F"/>
                          </a:solidFill>
                          <a:latin typeface="Arial" panose="020B0604020202020204" pitchFamily="34" charset="0"/>
                          <a:cs typeface="Arial" panose="020B0604020202020204" pitchFamily="34" charset="0"/>
                        </a:rPr>
                        <a:t>African</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6</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9"/>
                  </a:ext>
                </a:extLst>
              </a:tr>
              <a:tr h="257810">
                <a:tc>
                  <a:txBody>
                    <a:bodyPr/>
                    <a:lstStyle/>
                    <a:p>
                      <a:pPr marL="27940">
                        <a:lnSpc>
                          <a:spcPct val="100000"/>
                        </a:lnSpc>
                        <a:spcBef>
                          <a:spcPts val="395"/>
                        </a:spcBef>
                      </a:pPr>
                      <a:r>
                        <a:rPr sz="850" b="0" spc="-10" dirty="0">
                          <a:solidFill>
                            <a:srgbClr val="336E9F"/>
                          </a:solidFill>
                          <a:latin typeface="Arial" panose="020B0604020202020204" pitchFamily="34" charset="0"/>
                          <a:cs typeface="Arial" panose="020B0604020202020204" pitchFamily="34" charset="0"/>
                        </a:rPr>
                        <a:t>Caribbean</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20"/>
                  </a:ext>
                </a:extLst>
              </a:tr>
              <a:tr h="257810">
                <a:tc>
                  <a:txBody>
                    <a:bodyPr/>
                    <a:lstStyle/>
                    <a:p>
                      <a:pPr marL="27940">
                        <a:lnSpc>
                          <a:spcPct val="100000"/>
                        </a:lnSpc>
                        <a:spcBef>
                          <a:spcPts val="395"/>
                        </a:spcBef>
                      </a:pPr>
                      <a:r>
                        <a:rPr sz="850" b="0" dirty="0">
                          <a:solidFill>
                            <a:srgbClr val="336E9F"/>
                          </a:solidFill>
                          <a:latin typeface="Arial" panose="020B0604020202020204" pitchFamily="34" charset="0"/>
                          <a:cs typeface="Arial" panose="020B0604020202020204" pitchFamily="34" charset="0"/>
                        </a:rPr>
                        <a:t>Any</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other</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Black</a:t>
                      </a:r>
                      <a:r>
                        <a:rPr sz="850" b="0" spc="-10"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African</a:t>
                      </a:r>
                      <a:r>
                        <a:rPr sz="850" b="0" spc="-10"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Caribbean</a:t>
                      </a:r>
                      <a:r>
                        <a:rPr sz="850" b="0" spc="-15" dirty="0">
                          <a:solidFill>
                            <a:srgbClr val="336E9F"/>
                          </a:solidFill>
                          <a:latin typeface="Arial" panose="020B0604020202020204" pitchFamily="34" charset="0"/>
                          <a:cs typeface="Arial" panose="020B0604020202020204" pitchFamily="34" charset="0"/>
                        </a:rPr>
                        <a:t> </a:t>
                      </a:r>
                      <a:r>
                        <a:rPr sz="850" b="0" spc="-10" dirty="0">
                          <a:solidFill>
                            <a:srgbClr val="336E9F"/>
                          </a:solidFill>
                          <a:latin typeface="Arial" panose="020B0604020202020204" pitchFamily="34" charset="0"/>
                          <a:cs typeface="Arial" panose="020B0604020202020204" pitchFamily="34" charset="0"/>
                        </a:rPr>
                        <a:t>background</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21"/>
                  </a:ext>
                </a:extLst>
              </a:tr>
              <a:tr h="209550">
                <a:tc gridSpan="2">
                  <a:txBody>
                    <a:bodyPr/>
                    <a:lstStyle/>
                    <a:p>
                      <a:pPr marL="27940">
                        <a:lnSpc>
                          <a:spcPct val="100000"/>
                        </a:lnSpc>
                        <a:spcBef>
                          <a:spcPts val="280"/>
                        </a:spcBef>
                      </a:pPr>
                      <a:r>
                        <a:rPr sz="850" b="1" spc="-10" dirty="0">
                          <a:latin typeface="Arial" panose="020B0604020202020204" pitchFamily="34" charset="0"/>
                          <a:cs typeface="Arial" panose="020B0604020202020204" pitchFamily="34" charset="0"/>
                        </a:rPr>
                        <a:t>Other</a:t>
                      </a:r>
                      <a:r>
                        <a:rPr sz="850" b="1" spc="-50" dirty="0">
                          <a:latin typeface="Arial" panose="020B0604020202020204" pitchFamily="34" charset="0"/>
                          <a:cs typeface="Arial" panose="020B0604020202020204" pitchFamily="34" charset="0"/>
                        </a:rPr>
                        <a:t> </a:t>
                      </a:r>
                      <a:r>
                        <a:rPr sz="850" b="1" spc="-10" dirty="0">
                          <a:latin typeface="Arial" panose="020B0604020202020204" pitchFamily="34" charset="0"/>
                          <a:cs typeface="Arial" panose="020B0604020202020204" pitchFamily="34" charset="0"/>
                        </a:rPr>
                        <a:t>Ethn</a:t>
                      </a:r>
                      <a:r>
                        <a:rPr lang="en-US" sz="850" b="1" spc="-10" dirty="0">
                          <a:latin typeface="Arial" panose="020B0604020202020204" pitchFamily="34" charset="0"/>
                          <a:cs typeface="Arial" panose="020B0604020202020204" pitchFamily="34" charset="0"/>
                        </a:rPr>
                        <a:t>ic Group</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lang="en-GB"/>
                    </a:p>
                  </a:txBody>
                  <a:tcPr/>
                </a:tc>
                <a:extLst>
                  <a:ext uri="{0D108BD9-81ED-4DB2-BD59-A6C34878D82A}">
                    <a16:rowId xmlns:a16="http://schemas.microsoft.com/office/drawing/2014/main" val="10022"/>
                  </a:ext>
                </a:extLst>
              </a:tr>
              <a:tr h="257810">
                <a:tc>
                  <a:txBody>
                    <a:bodyPr/>
                    <a:lstStyle/>
                    <a:p>
                      <a:pPr marL="27940">
                        <a:lnSpc>
                          <a:spcPct val="100000"/>
                        </a:lnSpc>
                        <a:spcBef>
                          <a:spcPts val="395"/>
                        </a:spcBef>
                      </a:pPr>
                      <a:r>
                        <a:rPr sz="850" b="0" spc="-20" dirty="0">
                          <a:solidFill>
                            <a:srgbClr val="336E9F"/>
                          </a:solidFill>
                          <a:latin typeface="Arial" panose="020B0604020202020204" pitchFamily="34" charset="0"/>
                          <a:cs typeface="Arial" panose="020B0604020202020204" pitchFamily="34" charset="0"/>
                        </a:rPr>
                        <a:t>Arab</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23"/>
                  </a:ext>
                </a:extLst>
              </a:tr>
              <a:tr h="257810">
                <a:tc>
                  <a:txBody>
                    <a:bodyPr/>
                    <a:lstStyle/>
                    <a:p>
                      <a:pPr marL="27940">
                        <a:lnSpc>
                          <a:spcPct val="100000"/>
                        </a:lnSpc>
                        <a:spcBef>
                          <a:spcPts val="395"/>
                        </a:spcBef>
                      </a:pPr>
                      <a:r>
                        <a:rPr sz="850" b="0" dirty="0">
                          <a:solidFill>
                            <a:srgbClr val="336E9F"/>
                          </a:solidFill>
                          <a:latin typeface="Arial" panose="020B0604020202020204" pitchFamily="34" charset="0"/>
                          <a:cs typeface="Arial" panose="020B0604020202020204" pitchFamily="34" charset="0"/>
                        </a:rPr>
                        <a:t>Any</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other</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ethnic</a:t>
                      </a:r>
                      <a:r>
                        <a:rPr sz="850" b="0" spc="-15" dirty="0">
                          <a:solidFill>
                            <a:srgbClr val="336E9F"/>
                          </a:solidFill>
                          <a:latin typeface="Arial" panose="020B0604020202020204" pitchFamily="34" charset="0"/>
                          <a:cs typeface="Arial" panose="020B0604020202020204" pitchFamily="34" charset="0"/>
                        </a:rPr>
                        <a:t> </a:t>
                      </a:r>
                      <a:r>
                        <a:rPr sz="850" b="0" spc="-20" dirty="0">
                          <a:solidFill>
                            <a:srgbClr val="336E9F"/>
                          </a:solidFill>
                          <a:latin typeface="Arial" panose="020B0604020202020204" pitchFamily="34" charset="0"/>
                          <a:cs typeface="Arial" panose="020B0604020202020204" pitchFamily="34" charset="0"/>
                        </a:rPr>
                        <a:t>group</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24"/>
                  </a:ext>
                </a:extLst>
              </a:tr>
              <a:tr h="208915">
                <a:tc gridSpan="2">
                  <a:txBody>
                    <a:bodyPr/>
                    <a:lstStyle/>
                    <a:p>
                      <a:pPr marL="27940">
                        <a:lnSpc>
                          <a:spcPct val="100000"/>
                        </a:lnSpc>
                        <a:spcBef>
                          <a:spcPts val="280"/>
                        </a:spcBef>
                      </a:pPr>
                      <a:r>
                        <a:rPr sz="850" b="1" spc="-10" dirty="0">
                          <a:latin typeface="Arial" panose="020B0604020202020204" pitchFamily="34" charset="0"/>
                          <a:cs typeface="Arial" panose="020B0604020202020204" pitchFamily="34" charset="0"/>
                        </a:rPr>
                        <a:t>Not</a:t>
                      </a:r>
                      <a:r>
                        <a:rPr sz="850" b="1" spc="-45" dirty="0">
                          <a:latin typeface="Arial" panose="020B0604020202020204" pitchFamily="34" charset="0"/>
                          <a:cs typeface="Arial" panose="020B0604020202020204" pitchFamily="34" charset="0"/>
                        </a:rPr>
                        <a:t> </a:t>
                      </a:r>
                      <a:r>
                        <a:rPr sz="850" b="1" spc="-10" dirty="0">
                          <a:latin typeface="Arial" panose="020B0604020202020204" pitchFamily="34" charset="0"/>
                          <a:cs typeface="Arial" panose="020B0604020202020204" pitchFamily="34" charset="0"/>
                        </a:rPr>
                        <a:t>given</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lang="en-GB"/>
                    </a:p>
                  </a:txBody>
                  <a:tcPr/>
                </a:tc>
                <a:extLst>
                  <a:ext uri="{0D108BD9-81ED-4DB2-BD59-A6C34878D82A}">
                    <a16:rowId xmlns:a16="http://schemas.microsoft.com/office/drawing/2014/main" val="10025"/>
                  </a:ext>
                </a:extLst>
              </a:tr>
              <a:tr h="257810">
                <a:tc>
                  <a:txBody>
                    <a:bodyPr/>
                    <a:lstStyle/>
                    <a:p>
                      <a:pPr marL="27940">
                        <a:lnSpc>
                          <a:spcPct val="100000"/>
                        </a:lnSpc>
                        <a:spcBef>
                          <a:spcPts val="395"/>
                        </a:spcBef>
                      </a:pPr>
                      <a:r>
                        <a:rPr sz="850" b="0" dirty="0">
                          <a:solidFill>
                            <a:srgbClr val="336E9F"/>
                          </a:solidFill>
                          <a:latin typeface="Arial" panose="020B0604020202020204" pitchFamily="34" charset="0"/>
                          <a:cs typeface="Arial" panose="020B0604020202020204" pitchFamily="34" charset="0"/>
                        </a:rPr>
                        <a:t>Not</a:t>
                      </a:r>
                      <a:r>
                        <a:rPr sz="850" b="0" spc="-15" dirty="0">
                          <a:solidFill>
                            <a:srgbClr val="336E9F"/>
                          </a:solidFill>
                          <a:latin typeface="Arial" panose="020B0604020202020204" pitchFamily="34" charset="0"/>
                          <a:cs typeface="Arial" panose="020B0604020202020204" pitchFamily="34" charset="0"/>
                        </a:rPr>
                        <a:t> </a:t>
                      </a:r>
                      <a:r>
                        <a:rPr sz="850" b="0" spc="-10" dirty="0">
                          <a:solidFill>
                            <a:srgbClr val="336E9F"/>
                          </a:solidFill>
                          <a:latin typeface="Arial" panose="020B0604020202020204" pitchFamily="34" charset="0"/>
                          <a:cs typeface="Arial" panose="020B0604020202020204" pitchFamily="34" charset="0"/>
                        </a:rPr>
                        <a:t>given</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49</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26"/>
                  </a:ext>
                </a:extLst>
              </a:tr>
              <a:tr h="257810">
                <a:tc>
                  <a:txBody>
                    <a:bodyPr/>
                    <a:lstStyle/>
                    <a:p>
                      <a:pPr marL="27940">
                        <a:lnSpc>
                          <a:spcPct val="100000"/>
                        </a:lnSpc>
                        <a:spcBef>
                          <a:spcPts val="395"/>
                        </a:spcBef>
                      </a:pPr>
                      <a:r>
                        <a:rPr sz="850" b="1" spc="-10" dirty="0">
                          <a:latin typeface="Arial" panose="020B0604020202020204" pitchFamily="34" charset="0"/>
                          <a:cs typeface="Arial" panose="020B0604020202020204" pitchFamily="34" charset="0"/>
                        </a:rPr>
                        <a:t>Total</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1">
                          <a:latin typeface="Arial" panose="020B0604020202020204" pitchFamily="34" charset="0"/>
                          <a:cs typeface="Arial" panose="020B0604020202020204" pitchFamily="34" charset="0"/>
                        </a:rPr>
                        <a:t>682</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27"/>
                  </a:ext>
                </a:extLst>
              </a:tr>
            </a:tbl>
          </a:graphicData>
        </a:graphic>
      </p:graphicFrame>
      <p:sp>
        <p:nvSpPr>
          <p:cNvPr id="5" name="object 2"/>
          <p:cNvSpPr txBox="1"/>
          <p:nvPr/>
        </p:nvSpPr>
        <p:spPr>
          <a:xfrm>
            <a:off x="387540" y="10223500"/>
            <a:ext cx="2420620" cy="123111"/>
          </a:xfrm>
          <a:prstGeom prst="rect">
            <a:avLst/>
          </a:prstGeom>
        </p:spPr>
        <p:txBody>
          <a:bodyPr vert="horz" wrap="square" lIns="0" tIns="0" rIns="0" bIns="0" rtlCol="0">
            <a:spAutoFit/>
          </a:bodyPr>
          <a:lstStyle/>
          <a:p>
            <a:pPr marL="12700">
              <a:lnSpc>
                <a:spcPct val="100000"/>
              </a:lnSpc>
              <a:spcBef>
                <a:spcPts val="100"/>
              </a:spcBef>
            </a:pPr>
            <a:r>
              <a:rPr sz="800" dirty="0">
                <a:latin typeface="Arial"/>
                <a:cs typeface="Arial"/>
              </a:rPr>
              <a:t>*</a:t>
            </a:r>
            <a:r>
              <a:rPr sz="800" spc="-20" dirty="0">
                <a:latin typeface="Arial"/>
                <a:cs typeface="Arial"/>
              </a:rPr>
              <a:t> </a:t>
            </a:r>
            <a:r>
              <a:rPr sz="800" dirty="0">
                <a:latin typeface="Arial"/>
                <a:cs typeface="Arial"/>
              </a:rPr>
              <a:t>indicates</a:t>
            </a:r>
            <a:r>
              <a:rPr sz="800" spc="-20" dirty="0">
                <a:latin typeface="Arial"/>
                <a:cs typeface="Arial"/>
              </a:rPr>
              <a:t> </a:t>
            </a:r>
            <a:r>
              <a:rPr sz="800" dirty="0">
                <a:latin typeface="Arial"/>
                <a:cs typeface="Arial"/>
              </a:rPr>
              <a:t>the</a:t>
            </a:r>
            <a:r>
              <a:rPr sz="800" spc="-15" dirty="0">
                <a:latin typeface="Arial"/>
                <a:cs typeface="Arial"/>
              </a:rPr>
              <a:t> </a:t>
            </a:r>
            <a:r>
              <a:rPr sz="800" dirty="0">
                <a:latin typeface="Arial"/>
                <a:cs typeface="Arial"/>
              </a:rPr>
              <a:t>count</a:t>
            </a:r>
            <a:r>
              <a:rPr sz="800" spc="-20" dirty="0">
                <a:latin typeface="Arial"/>
                <a:cs typeface="Arial"/>
              </a:rPr>
              <a:t> </a:t>
            </a:r>
            <a:r>
              <a:rPr sz="800" dirty="0">
                <a:latin typeface="Arial"/>
                <a:cs typeface="Arial"/>
              </a:rPr>
              <a:t>is</a:t>
            </a:r>
            <a:r>
              <a:rPr sz="800" spc="-20" dirty="0">
                <a:latin typeface="Arial"/>
                <a:cs typeface="Arial"/>
              </a:rPr>
              <a:t> </a:t>
            </a:r>
            <a:r>
              <a:rPr sz="800" dirty="0">
                <a:latin typeface="Arial"/>
                <a:cs typeface="Arial"/>
              </a:rPr>
              <a:t>not</a:t>
            </a:r>
            <a:r>
              <a:rPr sz="800" spc="-15" dirty="0">
                <a:latin typeface="Arial"/>
                <a:cs typeface="Arial"/>
              </a:rPr>
              <a:t> </a:t>
            </a:r>
            <a:r>
              <a:rPr sz="800" dirty="0">
                <a:latin typeface="Arial"/>
                <a:cs typeface="Arial"/>
              </a:rPr>
              <a:t>shown</a:t>
            </a:r>
            <a:r>
              <a:rPr sz="800" spc="-20" dirty="0">
                <a:latin typeface="Arial"/>
                <a:cs typeface="Arial"/>
              </a:rPr>
              <a:t> </a:t>
            </a:r>
            <a:r>
              <a:rPr sz="800" dirty="0">
                <a:latin typeface="Arial"/>
                <a:cs typeface="Arial"/>
              </a:rPr>
              <a:t>due</a:t>
            </a:r>
            <a:r>
              <a:rPr sz="800" spc="-20" dirty="0">
                <a:latin typeface="Arial"/>
                <a:cs typeface="Arial"/>
              </a:rPr>
              <a:t> </a:t>
            </a:r>
            <a:r>
              <a:rPr sz="800" dirty="0">
                <a:latin typeface="Arial"/>
                <a:cs typeface="Arial"/>
              </a:rPr>
              <a:t>to</a:t>
            </a:r>
            <a:r>
              <a:rPr sz="800" spc="-15" dirty="0">
                <a:latin typeface="Arial"/>
                <a:cs typeface="Arial"/>
              </a:rPr>
              <a:t> </a:t>
            </a:r>
            <a:r>
              <a:rPr sz="800" spc="-10" dirty="0">
                <a:latin typeface="Arial"/>
                <a:cs typeface="Arial"/>
              </a:rPr>
              <a:t>suppression</a:t>
            </a:r>
            <a:endParaRPr sz="800" dirty="0">
              <a:latin typeface="Arial"/>
              <a:cs typeface="Arial"/>
            </a:endParaRPr>
          </a:p>
        </p:txBody>
      </p:sp>
      <p:sp>
        <p:nvSpPr>
          <p:cNvPr id="2" name="txt_org_name">
            <a:extLst>
              <a:ext uri="{FF2B5EF4-FFF2-40B4-BE49-F238E27FC236}">
                <a16:creationId xmlns:a16="http://schemas.microsoft.com/office/drawing/2014/main" id="{8EAEA4C8-24B9-FAD3-CD3F-17AC0001807C}"/>
              </a:ext>
              <a:ext uri="{C183D7F6-B498-43B3-948B-1728B52AA6E4}">
                <adec:decorative xmlns:adec="http://schemas.microsoft.com/office/drawing/2017/decorative" val="1"/>
              </a:ext>
            </a:extLst>
          </p:cNvPr>
          <p:cNvSpPr txBox="1"/>
          <p:nvPr/>
        </p:nvSpPr>
        <p:spPr>
          <a:xfrm>
            <a:off x="4524343" y="622300"/>
            <a:ext cx="2754280" cy="276999"/>
          </a:xfrm>
          <a:prstGeom prst="rect">
            <a:avLst/>
          </a:prstGeom>
          <a:noFill/>
        </p:spPr>
        <p:txBody>
          <a:bodyPr wrap="none" rtlCol="0">
            <a:spAutoFit/>
          </a:bodyPr>
          <a:lstStyle/>
          <a:p>
            <a:pPr algn="r"/>
            <a:r>
              <a:rPr lang="en-GB" sz="1200" b="1">
                <a:solidFill>
                  <a:srgbClr val="336E9F"/>
                </a:solidFill>
                <a:latin typeface="Arial"/>
                <a:cs typeface="Arial"/>
              </a:rPr>
              <a:t>The Christie NHS Foundation Trust</a:t>
            </a:r>
            <a:endParaRPr lang="en-GB" sz="1200" dirty="0">
              <a:solidFill>
                <a:srgbClr val="336E9F"/>
              </a:solidFill>
            </a:endParaRPr>
          </a:p>
        </p:txBody>
      </p:sp>
      <p:sp>
        <p:nvSpPr>
          <p:cNvPr id="8" name="txt_survey">
            <a:extLst>
              <a:ext uri="{FF2B5EF4-FFF2-40B4-BE49-F238E27FC236}">
                <a16:creationId xmlns:a16="http://schemas.microsoft.com/office/drawing/2014/main" id="{B0DEB3DD-543E-1A36-092A-D8F8F1885AE8}"/>
              </a:ext>
              <a:ext uri="{C183D7F6-B498-43B3-948B-1728B52AA6E4}">
                <adec:decorative xmlns:adec="http://schemas.microsoft.com/office/drawing/2017/decorative" val="1"/>
              </a:ext>
            </a:extLst>
          </p:cNvPr>
          <p:cNvSpPr txBox="1"/>
          <p:nvPr/>
        </p:nvSpPr>
        <p:spPr>
          <a:xfrm>
            <a:off x="3582738" y="416491"/>
            <a:ext cx="3695885" cy="276999"/>
          </a:xfrm>
          <a:prstGeom prst="rect">
            <a:avLst/>
          </a:prstGeom>
          <a:noFill/>
        </p:spPr>
        <p:txBody>
          <a:bodyPr wrap="none" rtlCol="0">
            <a:spAutoFit/>
          </a:bodyPr>
          <a:lstStyle/>
          <a:p>
            <a:pPr algn="r"/>
            <a:r>
              <a:rPr lang="fr-FR" sz="1200" b="1" dirty="0">
                <a:solidFill>
                  <a:srgbClr val="336E9F"/>
                </a:solidFill>
                <a:latin typeface="Arial"/>
                <a:cs typeface="Arial"/>
              </a:rPr>
              <a:t>National Cancer</a:t>
            </a:r>
            <a:r>
              <a:rPr lang="fr-FR" sz="1200" b="1" spc="-10" dirty="0">
                <a:solidFill>
                  <a:srgbClr val="336E9F"/>
                </a:solidFill>
                <a:latin typeface="Arial"/>
                <a:cs typeface="Arial"/>
              </a:rPr>
              <a:t> </a:t>
            </a:r>
            <a:r>
              <a:rPr lang="fr-FR" sz="1200" b="1" dirty="0">
                <a:solidFill>
                  <a:srgbClr val="336E9F"/>
                </a:solidFill>
                <a:latin typeface="Arial"/>
                <a:cs typeface="Arial"/>
              </a:rPr>
              <a:t>Patient</a:t>
            </a:r>
            <a:r>
              <a:rPr lang="fr-FR" sz="1200" b="1" spc="-10" dirty="0">
                <a:solidFill>
                  <a:srgbClr val="336E9F"/>
                </a:solidFill>
                <a:latin typeface="Arial"/>
                <a:cs typeface="Arial"/>
              </a:rPr>
              <a:t> </a:t>
            </a:r>
            <a:r>
              <a:rPr lang="fr-FR" sz="1200" b="1" dirty="0">
                <a:solidFill>
                  <a:srgbClr val="336E9F"/>
                </a:solidFill>
                <a:latin typeface="Arial"/>
                <a:cs typeface="Arial"/>
              </a:rPr>
              <a:t>Experience</a:t>
            </a:r>
            <a:r>
              <a:rPr lang="fr-FR" sz="1200" b="1" spc="-10" dirty="0">
                <a:solidFill>
                  <a:srgbClr val="336E9F"/>
                </a:solidFill>
                <a:latin typeface="Arial"/>
                <a:cs typeface="Arial"/>
              </a:rPr>
              <a:t> </a:t>
            </a:r>
            <a:r>
              <a:rPr lang="fr-FR" sz="1200" b="1" dirty="0">
                <a:solidFill>
                  <a:srgbClr val="336E9F"/>
                </a:solidFill>
                <a:latin typeface="Arial"/>
                <a:cs typeface="Arial"/>
              </a:rPr>
              <a:t>Survey</a:t>
            </a:r>
            <a:r>
              <a:rPr lang="fr-FR" sz="1200" b="1" spc="-10" dirty="0">
                <a:solidFill>
                  <a:srgbClr val="336E9F"/>
                </a:solidFill>
                <a:latin typeface="Arial"/>
                <a:cs typeface="Arial"/>
              </a:rPr>
              <a:t> </a:t>
            </a:r>
            <a:r>
              <a:rPr lang="fr-FR" sz="1200" b="1" spc="-20" dirty="0">
                <a:solidFill>
                  <a:srgbClr val="336E9F"/>
                </a:solidFill>
                <a:latin typeface="Arial"/>
                <a:cs typeface="Arial"/>
              </a:rPr>
              <a:t>2024</a:t>
            </a:r>
            <a:endParaRPr lang="en-GB" sz="1200" dirty="0">
              <a:solidFill>
                <a:srgbClr val="336E9F"/>
              </a:solidFill>
            </a:endParaRPr>
          </a:p>
        </p:txBody>
      </p:sp>
      <p:grpSp>
        <p:nvGrpSpPr>
          <p:cNvPr id="11" name="Group 10">
            <a:extLst>
              <a:ext uri="{FF2B5EF4-FFF2-40B4-BE49-F238E27FC236}">
                <a16:creationId xmlns:a16="http://schemas.microsoft.com/office/drawing/2014/main" id="{382323E6-4CFC-E427-AF4E-8CEC4EA89214}"/>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2" name="object 4">
              <a:hlinkClick r:id="rId2" action="ppaction://hlinksldjump"/>
              <a:extLst>
                <a:ext uri="{FF2B5EF4-FFF2-40B4-BE49-F238E27FC236}">
                  <a16:creationId xmlns:a16="http://schemas.microsoft.com/office/drawing/2014/main" id="{461A38A1-E850-DF70-C861-8B677204CE34}"/>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3" name="object 3">
              <a:hlinkClick r:id="rId2" action="ppaction://hlinksldjump"/>
              <a:extLst>
                <a:ext uri="{FF2B5EF4-FFF2-40B4-BE49-F238E27FC236}">
                  <a16:creationId xmlns:a16="http://schemas.microsoft.com/office/drawing/2014/main" id="{BA846CB8-7A95-11A8-4566-EF9A1A0F4F9C}"/>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1">
            <a:extLst>
              <a:ext uri="{FF2B5EF4-FFF2-40B4-BE49-F238E27FC236}">
                <a16:creationId xmlns:a16="http://schemas.microsoft.com/office/drawing/2014/main" id="{80068679-424F-027A-6D99-E6502F8107A7}"/>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E28B435A-E9D6-480A-B98C-109DB4C5FC1F}" type="slidenum">
              <a:rPr lang="en-GB" spc="-25"/>
              <a:t>11</a:t>
            </a:fld>
            <a:endParaRPr lang="en-GB" spc="-25" dirty="0"/>
          </a:p>
        </p:txBody>
      </p:sp>
      <p:sp>
        <p:nvSpPr>
          <p:cNvPr id="37" name="object 1">
            <a:extLst>
              <a:ext uri="{FF2B5EF4-FFF2-40B4-BE49-F238E27FC236}">
                <a16:creationId xmlns:a16="http://schemas.microsoft.com/office/drawing/2014/main" id="{7DAF7784-5711-82D1-A0DB-84FABDDFC05E}"/>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Expected range </a:t>
            </a:r>
            <a:r>
              <a:rPr kumimoji="0" lang="en-GB" sz="1800" b="1" i="0" u="none" strike="noStrike" kern="0" cap="none" spc="-10" normalizeH="0" baseline="0" noProof="0" dirty="0">
                <a:ln>
                  <a:noFill/>
                </a:ln>
                <a:solidFill>
                  <a:srgbClr val="336E9F"/>
                </a:solidFill>
                <a:effectLst/>
                <a:uLnTx/>
                <a:uFillTx/>
                <a:latin typeface="Arial"/>
                <a:cs typeface="Arial"/>
              </a:rPr>
              <a:t>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sp>
        <p:nvSpPr>
          <p:cNvPr id="21" name="object 3"/>
          <p:cNvSpPr txBox="1"/>
          <p:nvPr/>
        </p:nvSpPr>
        <p:spPr>
          <a:xfrm>
            <a:off x="349250" y="1245536"/>
            <a:ext cx="6785203" cy="166136"/>
          </a:xfrm>
          <a:prstGeom prst="rect">
            <a:avLst/>
          </a:prstGeom>
        </p:spPr>
        <p:txBody>
          <a:bodyPr vert="horz" wrap="square" lIns="0" tIns="12700" rIns="0" bIns="0" rtlCol="0">
            <a:spAutoFit/>
          </a:bodyPr>
          <a:lstStyle/>
          <a:p>
            <a:pPr marL="48260" marR="224790" indent="359410">
              <a:lnSpc>
                <a:spcPct val="131300"/>
              </a:lnSpc>
              <a:spcBef>
                <a:spcPts val="640"/>
              </a:spcBef>
              <a:tabLst>
                <a:tab pos="2064385" algn="l"/>
                <a:tab pos="3720465" algn="l"/>
                <a:tab pos="5376545" algn="l"/>
              </a:tabLst>
            </a:pPr>
            <a:r>
              <a:rPr sz="850" dirty="0">
                <a:latin typeface="Arial"/>
                <a:cs typeface="Arial"/>
              </a:rPr>
              <a:t>Lower</a:t>
            </a:r>
            <a:r>
              <a:rPr sz="850" spc="-30" dirty="0">
                <a:latin typeface="Arial"/>
                <a:cs typeface="Arial"/>
              </a:rPr>
              <a:t> </a:t>
            </a:r>
            <a:r>
              <a:rPr sz="850" dirty="0">
                <a:latin typeface="Arial"/>
                <a:cs typeface="Arial"/>
              </a:rPr>
              <a:t>expected</a:t>
            </a:r>
            <a:r>
              <a:rPr sz="850" spc="-25" dirty="0">
                <a:latin typeface="Arial"/>
                <a:cs typeface="Arial"/>
              </a:rPr>
              <a:t> </a:t>
            </a:r>
            <a:r>
              <a:rPr sz="850" spc="-10" dirty="0">
                <a:latin typeface="Arial"/>
                <a:cs typeface="Arial"/>
              </a:rPr>
              <a:t>range</a:t>
            </a:r>
            <a:r>
              <a:rPr sz="850" dirty="0">
                <a:latin typeface="Arial"/>
                <a:cs typeface="Arial"/>
              </a:rPr>
              <a:t>	Within</a:t>
            </a:r>
            <a:r>
              <a:rPr sz="850" spc="-40" dirty="0">
                <a:latin typeface="Arial"/>
                <a:cs typeface="Arial"/>
              </a:rPr>
              <a:t> </a:t>
            </a:r>
            <a:r>
              <a:rPr sz="850" dirty="0">
                <a:latin typeface="Arial"/>
                <a:cs typeface="Arial"/>
              </a:rPr>
              <a:t>expected</a:t>
            </a:r>
            <a:r>
              <a:rPr sz="850" spc="-25" dirty="0">
                <a:latin typeface="Arial"/>
                <a:cs typeface="Arial"/>
              </a:rPr>
              <a:t> </a:t>
            </a:r>
            <a:r>
              <a:rPr sz="850" spc="-10" dirty="0">
                <a:latin typeface="Arial"/>
                <a:cs typeface="Arial"/>
              </a:rPr>
              <a:t>range</a:t>
            </a:r>
            <a:r>
              <a:rPr sz="850" dirty="0">
                <a:latin typeface="Arial"/>
                <a:cs typeface="Arial"/>
              </a:rPr>
              <a:t>	Upper</a:t>
            </a:r>
            <a:r>
              <a:rPr sz="850" spc="-30" dirty="0">
                <a:latin typeface="Arial"/>
                <a:cs typeface="Arial"/>
              </a:rPr>
              <a:t> </a:t>
            </a:r>
            <a:r>
              <a:rPr sz="850" dirty="0">
                <a:latin typeface="Arial"/>
                <a:cs typeface="Arial"/>
              </a:rPr>
              <a:t>expected</a:t>
            </a:r>
            <a:r>
              <a:rPr sz="850" spc="-25" dirty="0">
                <a:latin typeface="Arial"/>
                <a:cs typeface="Arial"/>
              </a:rPr>
              <a:t> </a:t>
            </a:r>
            <a:r>
              <a:rPr sz="850" spc="-10" dirty="0">
                <a:latin typeface="Arial"/>
                <a:cs typeface="Arial"/>
              </a:rPr>
              <a:t>range</a:t>
            </a:r>
            <a:r>
              <a:rPr sz="850" dirty="0">
                <a:latin typeface="Arial"/>
                <a:cs typeface="Arial"/>
              </a:rPr>
              <a:t>	Case</a:t>
            </a:r>
            <a:r>
              <a:rPr sz="850" spc="-20" dirty="0">
                <a:latin typeface="Arial"/>
                <a:cs typeface="Arial"/>
              </a:rPr>
              <a:t> </a:t>
            </a:r>
            <a:r>
              <a:rPr sz="850" dirty="0">
                <a:latin typeface="Arial"/>
                <a:cs typeface="Arial"/>
              </a:rPr>
              <a:t>mix</a:t>
            </a:r>
            <a:r>
              <a:rPr sz="850" spc="-15" dirty="0">
                <a:latin typeface="Arial"/>
                <a:cs typeface="Arial"/>
              </a:rPr>
              <a:t> </a:t>
            </a:r>
            <a:r>
              <a:rPr sz="850" dirty="0">
                <a:latin typeface="Arial"/>
                <a:cs typeface="Arial"/>
              </a:rPr>
              <a:t>adjusted</a:t>
            </a:r>
            <a:r>
              <a:rPr sz="850" spc="-15" dirty="0">
                <a:latin typeface="Arial"/>
                <a:cs typeface="Arial"/>
              </a:rPr>
              <a:t> </a:t>
            </a:r>
            <a:r>
              <a:rPr sz="850" spc="-10" dirty="0">
                <a:latin typeface="Arial"/>
                <a:cs typeface="Arial"/>
              </a:rPr>
              <a:t>score</a:t>
            </a:r>
            <a:endParaRPr sz="850" dirty="0">
              <a:latin typeface="Arial"/>
              <a:cs typeface="Arial"/>
            </a:endParaRPr>
          </a:p>
        </p:txBody>
      </p:sp>
      <p:sp>
        <p:nvSpPr>
          <p:cNvPr id="3" name="level_name_text">
            <a:extLst>
              <a:ext uri="{FF2B5EF4-FFF2-40B4-BE49-F238E27FC236}">
                <a16:creationId xmlns:a16="http://schemas.microsoft.com/office/drawing/2014/main" id="{EE572987-ADF2-B3A1-DBC2-F269051BE75D}"/>
              </a:ext>
            </a:extLst>
          </p:cNvPr>
          <p:cNvSpPr txBox="1"/>
          <p:nvPr/>
        </p:nvSpPr>
        <p:spPr>
          <a:xfrm>
            <a:off x="281287" y="1438732"/>
            <a:ext cx="6925963" cy="223138"/>
          </a:xfrm>
          <a:prstGeom prst="rect">
            <a:avLst/>
          </a:prstGeom>
          <a:noFill/>
        </p:spPr>
        <p:txBody>
          <a:bodyPr wrap="square">
            <a:spAutoFit/>
          </a:bodyPr>
          <a:lstStyle/>
          <a:p>
            <a:r>
              <a:rPr lang="en-GB" sz="850" spc="-10" dirty="0">
                <a:latin typeface="Arial"/>
                <a:cs typeface="Arial"/>
              </a:rPr>
              <a:t>The</a:t>
            </a:r>
            <a:r>
              <a:rPr lang="en-GB" sz="850" spc="-25" dirty="0">
                <a:latin typeface="Arial"/>
                <a:cs typeface="Arial"/>
              </a:rPr>
              <a:t> </a:t>
            </a:r>
            <a:r>
              <a:rPr lang="en-GB" sz="850" spc="-10" dirty="0">
                <a:latin typeface="Arial"/>
                <a:cs typeface="Arial"/>
              </a:rPr>
              <a:t>left</a:t>
            </a:r>
            <a:r>
              <a:rPr lang="en-GB" sz="850" spc="-25" dirty="0">
                <a:latin typeface="Arial"/>
                <a:cs typeface="Arial"/>
              </a:rPr>
              <a:t> </a:t>
            </a:r>
            <a:r>
              <a:rPr lang="en-GB" sz="850" spc="-20" dirty="0">
                <a:latin typeface="Arial"/>
                <a:cs typeface="Arial"/>
              </a:rPr>
              <a:t>outer</a:t>
            </a:r>
            <a:r>
              <a:rPr lang="en-GB" sz="850" spc="-25" dirty="0">
                <a:latin typeface="Arial"/>
                <a:cs typeface="Arial"/>
              </a:rPr>
              <a:t> </a:t>
            </a:r>
            <a:r>
              <a:rPr lang="en-GB" sz="850" spc="-20" dirty="0">
                <a:latin typeface="Arial"/>
                <a:cs typeface="Arial"/>
              </a:rPr>
              <a:t>edge </a:t>
            </a:r>
            <a:r>
              <a:rPr lang="en-GB" sz="850" spc="-10" dirty="0">
                <a:latin typeface="Arial"/>
                <a:cs typeface="Arial"/>
              </a:rPr>
              <a:t>of</a:t>
            </a:r>
            <a:r>
              <a:rPr lang="en-GB" sz="850" spc="-25" dirty="0">
                <a:latin typeface="Arial"/>
                <a:cs typeface="Arial"/>
              </a:rPr>
              <a:t> </a:t>
            </a:r>
            <a:r>
              <a:rPr lang="en-GB" sz="850" spc="-20" dirty="0">
                <a:latin typeface="Arial"/>
                <a:cs typeface="Arial"/>
              </a:rPr>
              <a:t>the</a:t>
            </a:r>
            <a:r>
              <a:rPr lang="en-GB" sz="850" spc="-25" dirty="0">
                <a:latin typeface="Arial"/>
                <a:cs typeface="Arial"/>
              </a:rPr>
              <a:t> </a:t>
            </a:r>
            <a:r>
              <a:rPr lang="en-GB" sz="850" spc="-20" dirty="0">
                <a:latin typeface="Arial"/>
                <a:cs typeface="Arial"/>
              </a:rPr>
              <a:t>bars</a:t>
            </a:r>
            <a:r>
              <a:rPr lang="en-GB" sz="850" spc="-25" dirty="0">
                <a:latin typeface="Arial"/>
                <a:cs typeface="Arial"/>
              </a:rPr>
              <a:t> </a:t>
            </a:r>
            <a:r>
              <a:rPr lang="en-GB" sz="850" dirty="0">
                <a:latin typeface="Arial"/>
                <a:cs typeface="Arial"/>
              </a:rPr>
              <a:t>is</a:t>
            </a:r>
            <a:r>
              <a:rPr lang="en-GB" sz="850" spc="-20" dirty="0">
                <a:latin typeface="Arial"/>
                <a:cs typeface="Arial"/>
              </a:rPr>
              <a:t> the</a:t>
            </a:r>
            <a:r>
              <a:rPr lang="en-GB" sz="850" spc="-25" dirty="0">
                <a:latin typeface="Arial"/>
                <a:cs typeface="Arial"/>
              </a:rPr>
              <a:t> </a:t>
            </a:r>
            <a:r>
              <a:rPr lang="en-GB" sz="850" spc="-20" dirty="0">
                <a:latin typeface="Arial"/>
                <a:cs typeface="Arial"/>
              </a:rPr>
              <a:t>lowest</a:t>
            </a:r>
            <a:r>
              <a:rPr lang="en-GB" sz="850" spc="-25" dirty="0">
                <a:latin typeface="Arial"/>
                <a:cs typeface="Arial"/>
              </a:rPr>
              <a:t> </a:t>
            </a:r>
            <a:r>
              <a:rPr lang="en-GB" sz="850" spc="-20" dirty="0">
                <a:latin typeface="Arial"/>
                <a:cs typeface="Arial"/>
              </a:rPr>
              <a:t>score achieved</a:t>
            </a:r>
            <a:r>
              <a:rPr lang="en-GB" sz="850" spc="-25" dirty="0">
                <a:latin typeface="Arial"/>
                <a:cs typeface="Arial"/>
              </a:rPr>
              <a:t> </a:t>
            </a:r>
            <a:r>
              <a:rPr lang="en-GB" sz="850" spc="-10" dirty="0">
                <a:latin typeface="Arial"/>
                <a:cs typeface="Arial"/>
              </a:rPr>
              <a:t>of</a:t>
            </a:r>
            <a:r>
              <a:rPr lang="en-GB" sz="850" spc="-25" dirty="0">
                <a:latin typeface="Arial"/>
                <a:cs typeface="Arial"/>
              </a:rPr>
              <a:t> </a:t>
            </a:r>
            <a:r>
              <a:rPr lang="en-GB" sz="850" spc="-10">
                <a:latin typeface="Arial"/>
                <a:cs typeface="Arial"/>
              </a:rPr>
              <a:t>all</a:t>
            </a:r>
            <a:r>
              <a:rPr lang="en-GB" sz="850" spc="-25">
                <a:latin typeface="Arial"/>
                <a:cs typeface="Arial"/>
              </a:rPr>
              <a:t> trust</a:t>
            </a:r>
            <a:r>
              <a:rPr lang="en-GB" sz="850" spc="-20">
                <a:latin typeface="Arial"/>
                <a:cs typeface="Arial"/>
              </a:rPr>
              <a:t>s</a:t>
            </a:r>
            <a:r>
              <a:rPr lang="en-GB" sz="850" spc="-20" dirty="0">
                <a:latin typeface="Arial"/>
                <a:cs typeface="Arial"/>
              </a:rPr>
              <a:t>. </a:t>
            </a:r>
            <a:r>
              <a:rPr lang="en-GB" sz="850" spc="-10" dirty="0">
                <a:latin typeface="Arial"/>
                <a:cs typeface="Arial"/>
              </a:rPr>
              <a:t>The</a:t>
            </a:r>
            <a:r>
              <a:rPr lang="en-GB" sz="850" spc="-25" dirty="0">
                <a:latin typeface="Arial"/>
                <a:cs typeface="Arial"/>
              </a:rPr>
              <a:t> </a:t>
            </a:r>
            <a:r>
              <a:rPr lang="en-GB" sz="850" spc="-20" dirty="0">
                <a:latin typeface="Arial"/>
                <a:cs typeface="Arial"/>
              </a:rPr>
              <a:t>right</a:t>
            </a:r>
            <a:r>
              <a:rPr lang="en-GB" sz="850" spc="-25" dirty="0">
                <a:latin typeface="Arial"/>
                <a:cs typeface="Arial"/>
              </a:rPr>
              <a:t> </a:t>
            </a:r>
            <a:r>
              <a:rPr lang="en-GB" sz="850" spc="-20" dirty="0">
                <a:latin typeface="Arial"/>
                <a:cs typeface="Arial"/>
              </a:rPr>
              <a:t>outer</a:t>
            </a:r>
            <a:r>
              <a:rPr lang="en-GB" sz="850" spc="-25" dirty="0">
                <a:latin typeface="Arial"/>
                <a:cs typeface="Arial"/>
              </a:rPr>
              <a:t> </a:t>
            </a:r>
            <a:r>
              <a:rPr lang="en-GB" sz="850" spc="-20" dirty="0">
                <a:latin typeface="Arial"/>
                <a:cs typeface="Arial"/>
              </a:rPr>
              <a:t>edge </a:t>
            </a:r>
            <a:r>
              <a:rPr lang="en-GB" sz="850" spc="-10" dirty="0">
                <a:latin typeface="Arial"/>
                <a:cs typeface="Arial"/>
              </a:rPr>
              <a:t>of</a:t>
            </a:r>
            <a:r>
              <a:rPr lang="en-GB" sz="850" spc="-25" dirty="0">
                <a:latin typeface="Arial"/>
                <a:cs typeface="Arial"/>
              </a:rPr>
              <a:t> </a:t>
            </a:r>
            <a:r>
              <a:rPr lang="en-GB" sz="850" spc="-20" dirty="0">
                <a:latin typeface="Arial"/>
                <a:cs typeface="Arial"/>
              </a:rPr>
              <a:t>the</a:t>
            </a:r>
            <a:r>
              <a:rPr lang="en-GB" sz="850" spc="-25" dirty="0">
                <a:latin typeface="Arial"/>
                <a:cs typeface="Arial"/>
              </a:rPr>
              <a:t> </a:t>
            </a:r>
            <a:r>
              <a:rPr lang="en-GB" sz="850" spc="-20" dirty="0">
                <a:latin typeface="Arial"/>
                <a:cs typeface="Arial"/>
              </a:rPr>
              <a:t>bars </a:t>
            </a:r>
            <a:r>
              <a:rPr lang="en-GB" sz="850" dirty="0">
                <a:latin typeface="Arial"/>
                <a:cs typeface="Arial"/>
              </a:rPr>
              <a:t>is</a:t>
            </a:r>
            <a:r>
              <a:rPr lang="en-GB" sz="850" spc="-25" dirty="0">
                <a:latin typeface="Arial"/>
                <a:cs typeface="Arial"/>
              </a:rPr>
              <a:t> </a:t>
            </a:r>
            <a:r>
              <a:rPr lang="en-GB" sz="850" spc="-20" dirty="0">
                <a:latin typeface="Arial"/>
                <a:cs typeface="Arial"/>
              </a:rPr>
              <a:t>the</a:t>
            </a:r>
            <a:r>
              <a:rPr lang="en-GB" sz="850" spc="-25" dirty="0">
                <a:latin typeface="Arial"/>
                <a:cs typeface="Arial"/>
              </a:rPr>
              <a:t> </a:t>
            </a:r>
            <a:r>
              <a:rPr lang="en-GB" sz="850" spc="-20" dirty="0">
                <a:latin typeface="Arial"/>
                <a:cs typeface="Arial"/>
              </a:rPr>
              <a:t>highest</a:t>
            </a:r>
            <a:r>
              <a:rPr lang="en-GB" sz="850" spc="-25" dirty="0">
                <a:latin typeface="Arial"/>
                <a:cs typeface="Arial"/>
              </a:rPr>
              <a:t> </a:t>
            </a:r>
            <a:r>
              <a:rPr lang="en-GB" sz="850" spc="-20" dirty="0">
                <a:latin typeface="Arial"/>
                <a:cs typeface="Arial"/>
              </a:rPr>
              <a:t>score achieved</a:t>
            </a:r>
            <a:r>
              <a:rPr lang="en-GB" sz="850" spc="-25" dirty="0">
                <a:latin typeface="Arial"/>
                <a:cs typeface="Arial"/>
              </a:rPr>
              <a:t> </a:t>
            </a:r>
            <a:r>
              <a:rPr lang="en-GB" sz="850" spc="-10" dirty="0">
                <a:latin typeface="Arial"/>
                <a:cs typeface="Arial"/>
              </a:rPr>
              <a:t>of</a:t>
            </a:r>
            <a:r>
              <a:rPr lang="en-GB" sz="850" spc="-25" dirty="0">
                <a:latin typeface="Arial"/>
                <a:cs typeface="Arial"/>
              </a:rPr>
              <a:t> </a:t>
            </a:r>
            <a:r>
              <a:rPr lang="en-GB" sz="850" spc="-10">
                <a:latin typeface="Arial"/>
                <a:cs typeface="Arial"/>
              </a:rPr>
              <a:t>all</a:t>
            </a:r>
            <a:r>
              <a:rPr lang="en-GB" sz="850" spc="-25">
                <a:latin typeface="Arial"/>
                <a:cs typeface="Arial"/>
              </a:rPr>
              <a:t> trusts</a:t>
            </a:r>
            <a:r>
              <a:rPr lang="en-GB" sz="850" spc="-25" dirty="0">
                <a:latin typeface="Arial"/>
                <a:cs typeface="Arial"/>
              </a:rPr>
              <a:t>.</a:t>
            </a:r>
            <a:endParaRPr lang="en-GB" sz="850" dirty="0"/>
          </a:p>
        </p:txBody>
      </p:sp>
      <p:grpSp>
        <p:nvGrpSpPr>
          <p:cNvPr id="53" name="Group 2">
            <a:extLst>
              <a:ext uri="{FF2B5EF4-FFF2-40B4-BE49-F238E27FC236}">
                <a16:creationId xmlns:a16="http://schemas.microsoft.com/office/drawing/2014/main" id="{A74C1908-67F4-BC39-49B5-A3A84671EE7E}"/>
              </a:ext>
              <a:ext uri="{C183D7F6-B498-43B3-948B-1728B52AA6E4}">
                <adec:decorative xmlns:adec="http://schemas.microsoft.com/office/drawing/2017/decorative" val="0"/>
              </a:ext>
            </a:extLst>
          </p:cNvPr>
          <p:cNvGrpSpPr/>
          <p:nvPr/>
        </p:nvGrpSpPr>
        <p:grpSpPr>
          <a:xfrm>
            <a:off x="346240" y="1871198"/>
            <a:ext cx="6775785" cy="1026248"/>
            <a:chOff x="349249" y="1946224"/>
            <a:chExt cx="6775785" cy="1026248"/>
          </a:xfrm>
        </p:grpSpPr>
        <p:sp>
          <p:nvSpPr>
            <p:cNvPr id="43" name="object 10">
              <a:extLst>
                <a:ext uri="{FF2B5EF4-FFF2-40B4-BE49-F238E27FC236}">
                  <a16:creationId xmlns:a16="http://schemas.microsoft.com/office/drawing/2014/main" id="{6DC32AB2-B6AA-7394-5630-CF25C6BAC23F}"/>
                </a:ext>
              </a:extLst>
            </p:cNvPr>
            <p:cNvSpPr/>
            <p:nvPr/>
          </p:nvSpPr>
          <p:spPr>
            <a:xfrm>
              <a:off x="349249" y="1946224"/>
              <a:ext cx="6775785" cy="1026248"/>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sp>
          <p:nvSpPr>
            <p:cNvPr id="34" name="object 9"/>
            <p:cNvSpPr txBox="1"/>
            <p:nvPr/>
          </p:nvSpPr>
          <p:spPr>
            <a:xfrm>
              <a:off x="428815" y="1977376"/>
              <a:ext cx="2384425" cy="161583"/>
            </a:xfrm>
            <a:prstGeom prst="rect">
              <a:avLst/>
            </a:prstGeom>
          </p:spPr>
          <p:txBody>
            <a:bodyPr vert="horz" wrap="square" lIns="0" tIns="0" rIns="0" bIns="0" rtlCol="0">
              <a:spAutoFit/>
            </a:bodyPr>
            <a:lstStyle/>
            <a:p>
              <a:pPr>
                <a:lnSpc>
                  <a:spcPct val="100000"/>
                </a:lnSpc>
                <a:spcBef>
                  <a:spcPts val="100"/>
                </a:spcBef>
              </a:pPr>
              <a:r>
                <a:rPr sz="1050" b="1" spc="-20" dirty="0">
                  <a:solidFill>
                    <a:srgbClr val="336E9F"/>
                  </a:solidFill>
                  <a:latin typeface="Arial"/>
                  <a:cs typeface="Arial"/>
                </a:rPr>
                <a:t>SUPPORT</a:t>
              </a:r>
              <a:r>
                <a:rPr sz="1050" b="1" spc="-50" dirty="0">
                  <a:solidFill>
                    <a:srgbClr val="336E9F"/>
                  </a:solidFill>
                  <a:latin typeface="Arial"/>
                  <a:cs typeface="Arial"/>
                </a:rPr>
                <a:t> </a:t>
              </a:r>
              <a:r>
                <a:rPr sz="1050" b="1" spc="-10" dirty="0">
                  <a:solidFill>
                    <a:srgbClr val="336E9F"/>
                  </a:solidFill>
                  <a:latin typeface="Arial"/>
                  <a:cs typeface="Arial"/>
                </a:rPr>
                <a:t>FROM</a:t>
              </a:r>
              <a:r>
                <a:rPr sz="1050" b="1" spc="-50" dirty="0">
                  <a:solidFill>
                    <a:srgbClr val="336E9F"/>
                  </a:solidFill>
                  <a:latin typeface="Arial"/>
                  <a:cs typeface="Arial"/>
                </a:rPr>
                <a:t> </a:t>
              </a:r>
              <a:r>
                <a:rPr sz="1050" b="1" spc="-20" dirty="0">
                  <a:solidFill>
                    <a:srgbClr val="336E9F"/>
                  </a:solidFill>
                  <a:latin typeface="Arial"/>
                  <a:cs typeface="Arial"/>
                </a:rPr>
                <a:t>YOUR</a:t>
              </a:r>
              <a:r>
                <a:rPr sz="1050" b="1" spc="-45" dirty="0">
                  <a:solidFill>
                    <a:srgbClr val="336E9F"/>
                  </a:solidFill>
                  <a:latin typeface="Arial"/>
                  <a:cs typeface="Arial"/>
                </a:rPr>
                <a:t> </a:t>
              </a:r>
              <a:r>
                <a:rPr sz="1050" b="1" dirty="0">
                  <a:solidFill>
                    <a:srgbClr val="336E9F"/>
                  </a:solidFill>
                  <a:latin typeface="Arial"/>
                  <a:cs typeface="Arial"/>
                </a:rPr>
                <a:t>GP</a:t>
              </a:r>
              <a:r>
                <a:rPr sz="1050" b="1" spc="-50" dirty="0">
                  <a:solidFill>
                    <a:srgbClr val="336E9F"/>
                  </a:solidFill>
                  <a:latin typeface="Arial"/>
                  <a:cs typeface="Arial"/>
                </a:rPr>
                <a:t> </a:t>
              </a:r>
              <a:r>
                <a:rPr sz="1050" b="1" spc="-10" dirty="0">
                  <a:solidFill>
                    <a:srgbClr val="336E9F"/>
                  </a:solidFill>
                  <a:latin typeface="Arial"/>
                  <a:cs typeface="Arial"/>
                </a:rPr>
                <a:t>PRACTICE</a:t>
              </a:r>
              <a:endParaRPr sz="1050" dirty="0">
                <a:latin typeface="Arial"/>
                <a:cs typeface="Arial"/>
              </a:endParaRPr>
            </a:p>
          </p:txBody>
        </p:sp>
      </p:grpSp>
      <p:graphicFrame>
        <p:nvGraphicFramePr>
          <p:cNvPr id="39" name="exp_tbl_qtext_section1">
            <a:extLst>
              <a:ext uri="{FF2B5EF4-FFF2-40B4-BE49-F238E27FC236}">
                <a16:creationId xmlns:a16="http://schemas.microsoft.com/office/drawing/2014/main" id="{7B952034-A870-C99D-A53A-942FF4CC8847}"/>
              </a:ext>
            </a:extLst>
          </p:cNvPr>
          <p:cNvGraphicFramePr>
            <a:graphicFrameLocks noGrp="1"/>
          </p:cNvGraphicFramePr>
          <p:nvPr>
            <p:extLst>
              <p:ext uri="{D42A27DB-BD31-4B8C-83A1-F6EECF244321}">
                <p14:modId xmlns:p14="http://schemas.microsoft.com/office/powerpoint/2010/main" val="3211738331"/>
              </p:ext>
            </p:extLst>
          </p:nvPr>
        </p:nvGraphicFramePr>
        <p:xfrm>
          <a:off x="428456" y="2148100"/>
          <a:ext cx="3076357" cy="6840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L="0" marR="0" lvl="0" indent="0" algn="l" defTabSz="914400" eaLnBrk="1" fontAlgn="auto" latinLnBrk="0" hangingPunct="1">
                        <a:lnSpc>
                          <a:spcPct val="100000"/>
                        </a:lnSpc>
                        <a:spcBef>
                          <a:spcPts val="0"/>
                        </a:spcBef>
                        <a:spcAft>
                          <a:spcPts val="0"/>
                        </a:spcAft>
                        <a:buClrTx/>
                        <a:buSzTx/>
                        <a:buFontTx/>
                        <a:buNone/>
                        <a:tabLst/>
                        <a:defRPr/>
                      </a:pPr>
                      <a:r>
                        <a:rPr lang="en-GB" sz="850" dirty="0">
                          <a:latin typeface="Arial" panose="020B0604020202020204" pitchFamily="34" charset="0"/>
                          <a:cs typeface="Arial" panose="020B0604020202020204" pitchFamily="34" charset="0"/>
                        </a:rPr>
                        <a:t>Q2.</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Patient</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only</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spoke</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to</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primary</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care</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professional</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once</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or</a:t>
                      </a:r>
                      <a:r>
                        <a:rPr lang="en-GB" sz="850" spc="-20"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twice </a:t>
                      </a:r>
                      <a:r>
                        <a:rPr lang="en-GB" sz="850" dirty="0">
                          <a:latin typeface="Arial" panose="020B0604020202020204" pitchFamily="34" charset="0"/>
                          <a:cs typeface="Arial" panose="020B0604020202020204" pitchFamily="34" charset="0"/>
                        </a:rPr>
                        <a:t>before</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cancer</a:t>
                      </a:r>
                      <a:r>
                        <a:rPr lang="en-GB" sz="850" spc="-25"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diagnosis</a:t>
                      </a:r>
                      <a:endParaRPr lang="en-GB" sz="850" dirty="0">
                        <a:latin typeface="Arial" panose="020B0604020202020204" pitchFamily="34" charset="0"/>
                        <a:cs typeface="Arial" panose="020B0604020202020204" pitchFamily="34" charset="0"/>
                      </a:endParaRPr>
                    </a:p>
                  </a:txBody>
                  <a:tcPr marL="0" marR="0" marT="0" marB="0"/>
                </a:tc>
                <a:extLst>
                  <a:ext uri="{0D108BD9-81ED-4DB2-BD59-A6C34878D82A}">
                    <a16:rowId xmlns:a16="http://schemas.microsoft.com/office/drawing/2014/main" val="975127550"/>
                  </a:ext>
                </a:extLst>
              </a:tr>
              <a:tr h="342000">
                <a:tc>
                  <a:txBody>
                    <a:bodyPr/>
                    <a:lstStyle/>
                    <a:p>
                      <a:pPr marL="0" marR="0" lvl="0" indent="0" algn="l" defTabSz="914400" eaLnBrk="1" fontAlgn="auto" latinLnBrk="0" hangingPunct="1">
                        <a:lnSpc>
                          <a:spcPct val="100000"/>
                        </a:lnSpc>
                        <a:spcBef>
                          <a:spcPts val="0"/>
                        </a:spcBef>
                        <a:spcAft>
                          <a:spcPts val="0"/>
                        </a:spcAft>
                        <a:buClrTx/>
                        <a:buSzTx/>
                        <a:buFontTx/>
                        <a:buNone/>
                        <a:tabLst/>
                        <a:defRPr/>
                      </a:pPr>
                      <a:r>
                        <a:rPr lang="en-GB" sz="850" dirty="0">
                          <a:latin typeface="Arial" panose="020B0604020202020204" pitchFamily="34" charset="0"/>
                          <a:cs typeface="Arial" panose="020B0604020202020204" pitchFamily="34" charset="0"/>
                        </a:rPr>
                        <a:t>Q3.</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Referral</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for</a:t>
                      </a:r>
                      <a:r>
                        <a:rPr lang="en-GB" sz="850" spc="-1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diagnosis</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was</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explained</a:t>
                      </a:r>
                      <a:r>
                        <a:rPr lang="en-GB" sz="850" spc="-1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in</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a</a:t>
                      </a:r>
                      <a:r>
                        <a:rPr lang="en-GB" sz="850" spc="-1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way</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the</a:t>
                      </a:r>
                      <a:r>
                        <a:rPr lang="en-GB" sz="850" spc="-20"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patient </a:t>
                      </a:r>
                      <a:r>
                        <a:rPr lang="en-GB" sz="850" dirty="0">
                          <a:latin typeface="Arial" panose="020B0604020202020204" pitchFamily="34" charset="0"/>
                          <a:cs typeface="Arial" panose="020B0604020202020204" pitchFamily="34" charset="0"/>
                        </a:rPr>
                        <a:t>could</a:t>
                      </a:r>
                      <a:r>
                        <a:rPr lang="en-GB" sz="850" spc="-3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completely</a:t>
                      </a:r>
                      <a:r>
                        <a:rPr lang="en-GB" sz="850" spc="-30"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understand</a:t>
                      </a:r>
                      <a:endParaRPr lang="en-GB" sz="850" dirty="0">
                        <a:latin typeface="Arial" panose="020B0604020202020204" pitchFamily="34" charset="0"/>
                        <a:cs typeface="Arial" panose="020B0604020202020204" pitchFamily="34" charset="0"/>
                      </a:endParaRPr>
                    </a:p>
                  </a:txBody>
                  <a:tcPr marL="0" marR="0" marT="0" marB="0"/>
                </a:tc>
                <a:extLst>
                  <a:ext uri="{0D108BD9-81ED-4DB2-BD59-A6C34878D82A}">
                    <a16:rowId xmlns:a16="http://schemas.microsoft.com/office/drawing/2014/main" val="167661913"/>
                  </a:ext>
                </a:extLst>
              </a:tr>
            </a:tbl>
          </a:graphicData>
        </a:graphic>
      </p:graphicFrame>
      <p:grpSp>
        <p:nvGrpSpPr>
          <p:cNvPr id="54" name="Group 3">
            <a:extLst>
              <a:ext uri="{FF2B5EF4-FFF2-40B4-BE49-F238E27FC236}">
                <a16:creationId xmlns:a16="http://schemas.microsoft.com/office/drawing/2014/main" id="{0922A87A-5AE9-EAE8-37ED-B8BA80592C5F}"/>
              </a:ext>
              <a:ext uri="{C183D7F6-B498-43B3-948B-1728B52AA6E4}">
                <adec:decorative xmlns:adec="http://schemas.microsoft.com/office/drawing/2017/decorative" val="0"/>
              </a:ext>
            </a:extLst>
          </p:cNvPr>
          <p:cNvGrpSpPr/>
          <p:nvPr/>
        </p:nvGrpSpPr>
        <p:grpSpPr>
          <a:xfrm>
            <a:off x="345273" y="3045925"/>
            <a:ext cx="6775785" cy="2109638"/>
            <a:chOff x="349250" y="3100089"/>
            <a:chExt cx="6775785" cy="1026248"/>
          </a:xfrm>
        </p:grpSpPr>
        <p:sp>
          <p:nvSpPr>
            <p:cNvPr id="50" name="object 12">
              <a:extLst>
                <a:ext uri="{FF2B5EF4-FFF2-40B4-BE49-F238E27FC236}">
                  <a16:creationId xmlns:a16="http://schemas.microsoft.com/office/drawing/2014/main" id="{BC58FB04-3635-16DE-D8E0-32C3CD4A566C}"/>
                </a:ext>
              </a:extLst>
            </p:cNvPr>
            <p:cNvSpPr txBox="1"/>
            <p:nvPr/>
          </p:nvSpPr>
          <p:spPr>
            <a:xfrm>
              <a:off x="428816" y="3131241"/>
              <a:ext cx="2384425" cy="161583"/>
            </a:xfrm>
            <a:prstGeom prst="rect">
              <a:avLst/>
            </a:prstGeom>
          </p:spPr>
          <p:txBody>
            <a:bodyPr vert="horz" wrap="square" lIns="0" tIns="0" rIns="0" bIns="0" rtlCol="0">
              <a:spAutoFit/>
            </a:bodyPr>
            <a:lstStyle/>
            <a:p>
              <a:pPr>
                <a:spcBef>
                  <a:spcPts val="100"/>
                </a:spcBef>
              </a:pPr>
              <a:r>
                <a:rPr lang="en-GB" sz="1050" b="1" spc="-20" dirty="0">
                  <a:solidFill>
                    <a:srgbClr val="336E9F"/>
                  </a:solidFill>
                  <a:latin typeface="Arial"/>
                  <a:cs typeface="Arial"/>
                </a:rPr>
                <a:t>DIAGNOSTIC </a:t>
              </a:r>
              <a:r>
                <a:rPr lang="en-GB" sz="1050" b="1" spc="-10" dirty="0">
                  <a:solidFill>
                    <a:srgbClr val="336E9F"/>
                  </a:solidFill>
                  <a:latin typeface="Arial"/>
                  <a:cs typeface="Arial"/>
                </a:rPr>
                <a:t>TESTS</a:t>
              </a:r>
              <a:endParaRPr sz="1050" dirty="0">
                <a:latin typeface="Arial"/>
                <a:cs typeface="Arial"/>
              </a:endParaRPr>
            </a:p>
          </p:txBody>
        </p:sp>
        <p:sp>
          <p:nvSpPr>
            <p:cNvPr id="51" name="object 11">
              <a:extLst>
                <a:ext uri="{FF2B5EF4-FFF2-40B4-BE49-F238E27FC236}">
                  <a16:creationId xmlns:a16="http://schemas.microsoft.com/office/drawing/2014/main" id="{C9B029AF-F441-4B5D-A068-F2A7EFD61287}"/>
                </a:ext>
              </a:extLst>
            </p:cNvPr>
            <p:cNvSpPr/>
            <p:nvPr/>
          </p:nvSpPr>
          <p:spPr>
            <a:xfrm>
              <a:off x="349250" y="3100089"/>
              <a:ext cx="6775785" cy="1026248"/>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aphicFrame>
        <p:nvGraphicFramePr>
          <p:cNvPr id="49" name="exp_tbl_qtext_section2">
            <a:extLst>
              <a:ext uri="{FF2B5EF4-FFF2-40B4-BE49-F238E27FC236}">
                <a16:creationId xmlns:a16="http://schemas.microsoft.com/office/drawing/2014/main" id="{DE7D626C-F10D-8817-D0AC-FEEAC844332C}"/>
              </a:ext>
            </a:extLst>
          </p:cNvPr>
          <p:cNvGraphicFramePr>
            <a:graphicFrameLocks noGrp="1"/>
          </p:cNvGraphicFramePr>
          <p:nvPr>
            <p:extLst>
              <p:ext uri="{D42A27DB-BD31-4B8C-83A1-F6EECF244321}">
                <p14:modId xmlns:p14="http://schemas.microsoft.com/office/powerpoint/2010/main" val="171257439"/>
              </p:ext>
            </p:extLst>
          </p:nvPr>
        </p:nvGraphicFramePr>
        <p:xfrm>
          <a:off x="427489" y="3408100"/>
          <a:ext cx="3076357" cy="17100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L="0" marR="5080">
                        <a:lnSpc>
                          <a:spcPts val="860"/>
                        </a:lnSpc>
                        <a:spcBef>
                          <a:spcPts val="0"/>
                        </a:spcBef>
                      </a:pPr>
                      <a:r>
                        <a:rPr lang="en-GB" sz="850" dirty="0">
                          <a:latin typeface="Arial"/>
                          <a:cs typeface="Arial"/>
                        </a:rPr>
                        <a:t>Q5.</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received</a:t>
                      </a:r>
                      <a:r>
                        <a:rPr lang="en-GB" sz="850" spc="-25" dirty="0">
                          <a:latin typeface="Arial"/>
                          <a:cs typeface="Arial"/>
                        </a:rPr>
                        <a:t> </a:t>
                      </a:r>
                      <a:r>
                        <a:rPr lang="en-GB" sz="850" dirty="0">
                          <a:latin typeface="Arial"/>
                          <a:cs typeface="Arial"/>
                        </a:rPr>
                        <a:t>all</a:t>
                      </a:r>
                      <a:r>
                        <a:rPr lang="en-GB" sz="850" spc="-20" dirty="0">
                          <a:latin typeface="Arial"/>
                          <a:cs typeface="Arial"/>
                        </a:rPr>
                        <a:t> </a:t>
                      </a:r>
                      <a:r>
                        <a:rPr lang="en-GB" sz="850" dirty="0">
                          <a:latin typeface="Arial"/>
                          <a:cs typeface="Arial"/>
                        </a:rPr>
                        <a:t>the</a:t>
                      </a:r>
                      <a:r>
                        <a:rPr lang="en-GB" sz="850" spc="-25" dirty="0">
                          <a:latin typeface="Arial"/>
                          <a:cs typeface="Arial"/>
                        </a:rPr>
                        <a:t> </a:t>
                      </a:r>
                      <a:r>
                        <a:rPr lang="en-GB" sz="850" dirty="0">
                          <a:latin typeface="Arial"/>
                          <a:cs typeface="Arial"/>
                        </a:rPr>
                        <a:t>information</a:t>
                      </a:r>
                      <a:r>
                        <a:rPr lang="en-GB" sz="850" spc="-20" dirty="0">
                          <a:latin typeface="Arial"/>
                          <a:cs typeface="Arial"/>
                        </a:rPr>
                        <a:t> </a:t>
                      </a:r>
                      <a:r>
                        <a:rPr lang="en-GB" sz="850" dirty="0">
                          <a:latin typeface="Arial"/>
                          <a:cs typeface="Arial"/>
                        </a:rPr>
                        <a:t>needed</a:t>
                      </a:r>
                      <a:r>
                        <a:rPr lang="en-GB" sz="850" spc="-20" dirty="0">
                          <a:latin typeface="Arial"/>
                          <a:cs typeface="Arial"/>
                        </a:rPr>
                        <a:t> </a:t>
                      </a:r>
                      <a:r>
                        <a:rPr lang="en-GB" sz="850" dirty="0">
                          <a:latin typeface="Arial"/>
                          <a:cs typeface="Arial"/>
                        </a:rPr>
                        <a:t>about</a:t>
                      </a:r>
                      <a:r>
                        <a:rPr lang="en-GB" sz="850" spc="-25" dirty="0">
                          <a:latin typeface="Arial"/>
                          <a:cs typeface="Arial"/>
                        </a:rPr>
                        <a:t> the </a:t>
                      </a:r>
                      <a:r>
                        <a:rPr lang="en-GB" sz="850" dirty="0">
                          <a:latin typeface="Arial"/>
                          <a:cs typeface="Arial"/>
                        </a:rPr>
                        <a:t>diagnostic</a:t>
                      </a:r>
                      <a:r>
                        <a:rPr lang="en-GB" sz="850" spc="-20" dirty="0">
                          <a:latin typeface="Arial"/>
                          <a:cs typeface="Arial"/>
                        </a:rPr>
                        <a:t> </a:t>
                      </a:r>
                      <a:r>
                        <a:rPr lang="en-GB" sz="850" dirty="0">
                          <a:latin typeface="Arial"/>
                          <a:cs typeface="Arial"/>
                        </a:rPr>
                        <a:t>test</a:t>
                      </a:r>
                      <a:r>
                        <a:rPr lang="en-GB" sz="850" spc="-20" dirty="0">
                          <a:latin typeface="Arial"/>
                          <a:cs typeface="Arial"/>
                        </a:rPr>
                        <a:t> </a:t>
                      </a:r>
                      <a:r>
                        <a:rPr lang="en-GB" sz="850" dirty="0">
                          <a:latin typeface="Arial"/>
                          <a:cs typeface="Arial"/>
                        </a:rPr>
                        <a:t>in</a:t>
                      </a:r>
                      <a:r>
                        <a:rPr lang="en-GB" sz="850" spc="-20" dirty="0">
                          <a:latin typeface="Arial"/>
                          <a:cs typeface="Arial"/>
                        </a:rPr>
                        <a:t> </a:t>
                      </a:r>
                      <a:r>
                        <a:rPr lang="en-GB" sz="850" spc="-10" dirty="0">
                          <a:latin typeface="Arial"/>
                          <a:cs typeface="Arial"/>
                        </a:rPr>
                        <a:t>advance</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975127550"/>
                  </a:ext>
                </a:extLst>
              </a:tr>
              <a:tr h="342000">
                <a:tc>
                  <a:txBody>
                    <a:bodyPr/>
                    <a:lstStyle/>
                    <a:p>
                      <a:pPr marL="0" marR="5080">
                        <a:lnSpc>
                          <a:spcPts val="860"/>
                        </a:lnSpc>
                        <a:spcBef>
                          <a:spcPts val="0"/>
                        </a:spcBef>
                      </a:pPr>
                      <a:r>
                        <a:rPr lang="en-GB" sz="850" dirty="0">
                          <a:latin typeface="Arial"/>
                          <a:cs typeface="Arial"/>
                        </a:rPr>
                        <a:t>Q6.</a:t>
                      </a:r>
                      <a:r>
                        <a:rPr lang="en-GB" sz="850" spc="-25" dirty="0">
                          <a:latin typeface="Arial"/>
                          <a:cs typeface="Arial"/>
                        </a:rPr>
                        <a:t> </a:t>
                      </a:r>
                      <a:r>
                        <a:rPr lang="en-GB" sz="850" dirty="0">
                          <a:latin typeface="Arial"/>
                          <a:cs typeface="Arial"/>
                        </a:rPr>
                        <a:t>Diagnostic</a:t>
                      </a:r>
                      <a:r>
                        <a:rPr lang="en-GB" sz="850" spc="-20" dirty="0">
                          <a:latin typeface="Arial"/>
                          <a:cs typeface="Arial"/>
                        </a:rPr>
                        <a:t> </a:t>
                      </a:r>
                      <a:r>
                        <a:rPr lang="en-GB" sz="850" dirty="0">
                          <a:latin typeface="Arial"/>
                          <a:cs typeface="Arial"/>
                        </a:rPr>
                        <a:t>test</a:t>
                      </a:r>
                      <a:r>
                        <a:rPr lang="en-GB" sz="850" spc="-20" dirty="0">
                          <a:latin typeface="Arial"/>
                          <a:cs typeface="Arial"/>
                        </a:rPr>
                        <a:t> </a:t>
                      </a:r>
                      <a:r>
                        <a:rPr lang="en-GB" sz="850" dirty="0">
                          <a:latin typeface="Arial"/>
                          <a:cs typeface="Arial"/>
                        </a:rPr>
                        <a:t>staff</a:t>
                      </a:r>
                      <a:r>
                        <a:rPr lang="en-GB" sz="850" spc="-20" dirty="0">
                          <a:latin typeface="Arial"/>
                          <a:cs typeface="Arial"/>
                        </a:rPr>
                        <a:t> </a:t>
                      </a:r>
                      <a:r>
                        <a:rPr lang="en-GB" sz="850" dirty="0">
                          <a:latin typeface="Arial"/>
                          <a:cs typeface="Arial"/>
                        </a:rPr>
                        <a:t>appeared</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completely</a:t>
                      </a:r>
                      <a:r>
                        <a:rPr lang="en-GB" sz="850" spc="-20" dirty="0">
                          <a:latin typeface="Arial"/>
                          <a:cs typeface="Arial"/>
                        </a:rPr>
                        <a:t> </a:t>
                      </a:r>
                      <a:r>
                        <a:rPr lang="en-GB" sz="850" dirty="0">
                          <a:latin typeface="Arial"/>
                          <a:cs typeface="Arial"/>
                        </a:rPr>
                        <a:t>have</a:t>
                      </a:r>
                      <a:r>
                        <a:rPr lang="en-GB" sz="850" spc="-25" dirty="0">
                          <a:latin typeface="Arial"/>
                          <a:cs typeface="Arial"/>
                        </a:rPr>
                        <a:t> </a:t>
                      </a:r>
                      <a:r>
                        <a:rPr lang="en-GB" sz="850" dirty="0">
                          <a:latin typeface="Arial"/>
                          <a:cs typeface="Arial"/>
                        </a:rPr>
                        <a:t>all</a:t>
                      </a:r>
                      <a:r>
                        <a:rPr lang="en-GB" sz="850" spc="-20" dirty="0">
                          <a:latin typeface="Arial"/>
                          <a:cs typeface="Arial"/>
                        </a:rPr>
                        <a:t> </a:t>
                      </a:r>
                      <a:r>
                        <a:rPr lang="en-GB" sz="850" spc="-25" dirty="0">
                          <a:latin typeface="Arial"/>
                          <a:cs typeface="Arial"/>
                        </a:rPr>
                        <a:t>the </a:t>
                      </a:r>
                      <a:r>
                        <a:rPr lang="en-GB" sz="850" dirty="0">
                          <a:latin typeface="Arial"/>
                          <a:cs typeface="Arial"/>
                        </a:rPr>
                        <a:t>information</a:t>
                      </a:r>
                      <a:r>
                        <a:rPr lang="en-GB" sz="850" spc="-25" dirty="0">
                          <a:latin typeface="Arial"/>
                          <a:cs typeface="Arial"/>
                        </a:rPr>
                        <a:t> </a:t>
                      </a:r>
                      <a:r>
                        <a:rPr lang="en-GB" sz="850" dirty="0">
                          <a:latin typeface="Arial"/>
                          <a:cs typeface="Arial"/>
                        </a:rPr>
                        <a:t>they</a:t>
                      </a:r>
                      <a:r>
                        <a:rPr lang="en-GB" sz="850" spc="-25" dirty="0">
                          <a:latin typeface="Arial"/>
                          <a:cs typeface="Arial"/>
                        </a:rPr>
                        <a:t> </a:t>
                      </a:r>
                      <a:r>
                        <a:rPr lang="en-GB" sz="850" dirty="0">
                          <a:latin typeface="Arial"/>
                          <a:cs typeface="Arial"/>
                        </a:rPr>
                        <a:t>needed</a:t>
                      </a:r>
                      <a:r>
                        <a:rPr lang="en-GB" sz="850" spc="-25" dirty="0">
                          <a:latin typeface="Arial"/>
                          <a:cs typeface="Arial"/>
                        </a:rPr>
                        <a:t> </a:t>
                      </a:r>
                      <a:r>
                        <a:rPr lang="en-GB" sz="850" dirty="0">
                          <a:latin typeface="Arial"/>
                          <a:cs typeface="Arial"/>
                        </a:rPr>
                        <a:t>about</a:t>
                      </a:r>
                      <a:r>
                        <a:rPr lang="en-GB" sz="850" spc="-25" dirty="0">
                          <a:latin typeface="Arial"/>
                          <a:cs typeface="Arial"/>
                        </a:rPr>
                        <a:t> </a:t>
                      </a:r>
                      <a:r>
                        <a:rPr lang="en-GB" sz="850" dirty="0">
                          <a:latin typeface="Arial"/>
                          <a:cs typeface="Arial"/>
                        </a:rPr>
                        <a:t>the</a:t>
                      </a:r>
                      <a:r>
                        <a:rPr lang="en-GB" sz="850" spc="-25" dirty="0">
                          <a:latin typeface="Arial"/>
                          <a:cs typeface="Arial"/>
                        </a:rPr>
                        <a:t> </a:t>
                      </a:r>
                      <a:r>
                        <a:rPr lang="en-GB" sz="850" spc="-10" dirty="0">
                          <a:latin typeface="Arial"/>
                          <a:cs typeface="Arial"/>
                        </a:rPr>
                        <a:t>patient</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67661913"/>
                  </a:ext>
                </a:extLst>
              </a:tr>
              <a:tr h="342000">
                <a:tc>
                  <a:txBody>
                    <a:bodyPr/>
                    <a:lstStyle/>
                    <a:p>
                      <a:pPr marL="0" marR="5080" lvl="0" indent="0" defTabSz="914400" eaLnBrk="1" fontAlgn="auto" latinLnBrk="0" hangingPunct="1">
                        <a:lnSpc>
                          <a:spcPts val="860"/>
                        </a:lnSpc>
                        <a:spcBef>
                          <a:spcPts val="0"/>
                        </a:spcBef>
                        <a:spcAft>
                          <a:spcPts val="0"/>
                        </a:spcAft>
                        <a:buClrTx/>
                        <a:buSzTx/>
                        <a:buFontTx/>
                        <a:buNone/>
                        <a:tabLst/>
                        <a:defRPr/>
                      </a:pPr>
                      <a:r>
                        <a:rPr lang="en-GB" sz="850" dirty="0">
                          <a:latin typeface="Arial"/>
                          <a:cs typeface="Arial"/>
                        </a:rPr>
                        <a:t>Q7.</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felt</a:t>
                      </a:r>
                      <a:r>
                        <a:rPr lang="en-GB" sz="850" spc="-20" dirty="0">
                          <a:latin typeface="Arial"/>
                          <a:cs typeface="Arial"/>
                        </a:rPr>
                        <a:t> </a:t>
                      </a:r>
                      <a:r>
                        <a:rPr lang="en-GB" sz="850" dirty="0">
                          <a:latin typeface="Arial"/>
                          <a:cs typeface="Arial"/>
                        </a:rPr>
                        <a:t>the</a:t>
                      </a:r>
                      <a:r>
                        <a:rPr lang="en-GB" sz="850" spc="-15" dirty="0">
                          <a:latin typeface="Arial"/>
                          <a:cs typeface="Arial"/>
                        </a:rPr>
                        <a:t> </a:t>
                      </a:r>
                      <a:r>
                        <a:rPr lang="en-GB" sz="850" dirty="0">
                          <a:latin typeface="Arial"/>
                          <a:cs typeface="Arial"/>
                        </a:rPr>
                        <a:t>length</a:t>
                      </a:r>
                      <a:r>
                        <a:rPr lang="en-GB" sz="850" spc="-20" dirty="0">
                          <a:latin typeface="Arial"/>
                          <a:cs typeface="Arial"/>
                        </a:rPr>
                        <a:t> </a:t>
                      </a:r>
                      <a:r>
                        <a:rPr lang="en-GB" sz="850" dirty="0">
                          <a:latin typeface="Arial"/>
                          <a:cs typeface="Arial"/>
                        </a:rPr>
                        <a:t>of</a:t>
                      </a:r>
                      <a:r>
                        <a:rPr lang="en-GB" sz="850" spc="-20" dirty="0">
                          <a:latin typeface="Arial"/>
                          <a:cs typeface="Arial"/>
                        </a:rPr>
                        <a:t> </a:t>
                      </a:r>
                      <a:r>
                        <a:rPr lang="en-GB" sz="850" dirty="0">
                          <a:latin typeface="Arial"/>
                          <a:cs typeface="Arial"/>
                        </a:rPr>
                        <a:t>time</a:t>
                      </a:r>
                      <a:r>
                        <a:rPr lang="en-GB" sz="850" spc="-15" dirty="0">
                          <a:latin typeface="Arial"/>
                          <a:cs typeface="Arial"/>
                        </a:rPr>
                        <a:t> </a:t>
                      </a:r>
                      <a:r>
                        <a:rPr lang="en-GB" sz="850" dirty="0">
                          <a:latin typeface="Arial"/>
                          <a:cs typeface="Arial"/>
                        </a:rPr>
                        <a:t>waiting</a:t>
                      </a:r>
                      <a:r>
                        <a:rPr lang="en-GB" sz="850" spc="-20" dirty="0">
                          <a:latin typeface="Arial"/>
                          <a:cs typeface="Arial"/>
                        </a:rPr>
                        <a:t> </a:t>
                      </a:r>
                      <a:r>
                        <a:rPr lang="en-GB" sz="850" dirty="0">
                          <a:latin typeface="Arial"/>
                          <a:cs typeface="Arial"/>
                        </a:rPr>
                        <a:t>for</a:t>
                      </a:r>
                      <a:r>
                        <a:rPr lang="en-GB" sz="850" spc="-20" dirty="0">
                          <a:latin typeface="Arial"/>
                          <a:cs typeface="Arial"/>
                        </a:rPr>
                        <a:t> </a:t>
                      </a:r>
                      <a:r>
                        <a:rPr lang="en-GB" sz="850" dirty="0">
                          <a:latin typeface="Arial"/>
                          <a:cs typeface="Arial"/>
                        </a:rPr>
                        <a:t>diagnostic</a:t>
                      </a:r>
                      <a:r>
                        <a:rPr lang="en-GB" sz="850" spc="-15" dirty="0">
                          <a:latin typeface="Arial"/>
                          <a:cs typeface="Arial"/>
                        </a:rPr>
                        <a:t> </a:t>
                      </a:r>
                      <a:r>
                        <a:rPr lang="en-GB" sz="850" spc="-20" dirty="0">
                          <a:latin typeface="Arial"/>
                          <a:cs typeface="Arial"/>
                        </a:rPr>
                        <a:t>test </a:t>
                      </a:r>
                      <a:r>
                        <a:rPr lang="en-GB" sz="850" dirty="0">
                          <a:latin typeface="Arial"/>
                          <a:cs typeface="Arial"/>
                        </a:rPr>
                        <a:t>results</a:t>
                      </a:r>
                      <a:r>
                        <a:rPr lang="en-GB" sz="850" spc="-25"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about</a:t>
                      </a:r>
                      <a:r>
                        <a:rPr lang="en-GB" sz="850" spc="-20" dirty="0">
                          <a:latin typeface="Arial"/>
                          <a:cs typeface="Arial"/>
                        </a:rPr>
                        <a:t> </a:t>
                      </a:r>
                      <a:r>
                        <a:rPr lang="en-GB" sz="850" spc="-10" dirty="0">
                          <a:latin typeface="Arial"/>
                          <a:cs typeface="Arial"/>
                        </a:rPr>
                        <a:t>right</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570366707"/>
                  </a:ext>
                </a:extLst>
              </a:tr>
              <a:tr h="342000">
                <a:tc>
                  <a:txBody>
                    <a:bodyPr/>
                    <a:lstStyle/>
                    <a:p>
                      <a:pPr marL="0" marR="5080" lvl="0" indent="0" defTabSz="914400" eaLnBrk="1" fontAlgn="auto" latinLnBrk="0" hangingPunct="1">
                        <a:lnSpc>
                          <a:spcPts val="860"/>
                        </a:lnSpc>
                        <a:spcBef>
                          <a:spcPts val="0"/>
                        </a:spcBef>
                        <a:spcAft>
                          <a:spcPts val="0"/>
                        </a:spcAft>
                        <a:buClrTx/>
                        <a:buSzTx/>
                        <a:buFontTx/>
                        <a:buNone/>
                        <a:tabLst/>
                        <a:defRPr/>
                      </a:pPr>
                      <a:r>
                        <a:rPr lang="en-GB" sz="850" dirty="0">
                          <a:latin typeface="Arial"/>
                          <a:cs typeface="Arial"/>
                        </a:rPr>
                        <a:t>Q8.</a:t>
                      </a:r>
                      <a:r>
                        <a:rPr lang="en-GB" sz="850" spc="-20" dirty="0">
                          <a:latin typeface="Arial"/>
                          <a:cs typeface="Arial"/>
                        </a:rPr>
                        <a:t> </a:t>
                      </a:r>
                      <a:r>
                        <a:rPr lang="en-GB" sz="850" dirty="0">
                          <a:latin typeface="Arial"/>
                          <a:cs typeface="Arial"/>
                        </a:rPr>
                        <a:t>Diagnostic</a:t>
                      </a:r>
                      <a:r>
                        <a:rPr lang="en-GB" sz="850" spc="-20" dirty="0">
                          <a:latin typeface="Arial"/>
                          <a:cs typeface="Arial"/>
                        </a:rPr>
                        <a:t> </a:t>
                      </a:r>
                      <a:r>
                        <a:rPr lang="en-GB" sz="850" dirty="0">
                          <a:latin typeface="Arial"/>
                          <a:cs typeface="Arial"/>
                        </a:rPr>
                        <a:t>test</a:t>
                      </a:r>
                      <a:r>
                        <a:rPr lang="en-GB" sz="850" spc="-20" dirty="0">
                          <a:latin typeface="Arial"/>
                          <a:cs typeface="Arial"/>
                        </a:rPr>
                        <a:t> </a:t>
                      </a:r>
                      <a:r>
                        <a:rPr lang="en-GB" sz="850" dirty="0">
                          <a:latin typeface="Arial"/>
                          <a:cs typeface="Arial"/>
                        </a:rPr>
                        <a:t>results</a:t>
                      </a:r>
                      <a:r>
                        <a:rPr lang="en-GB" sz="850" spc="-15" dirty="0">
                          <a:latin typeface="Arial"/>
                          <a:cs typeface="Arial"/>
                        </a:rPr>
                        <a:t> </a:t>
                      </a:r>
                      <a:r>
                        <a:rPr lang="en-GB" sz="850" dirty="0">
                          <a:latin typeface="Arial"/>
                          <a:cs typeface="Arial"/>
                        </a:rPr>
                        <a:t>were</a:t>
                      </a:r>
                      <a:r>
                        <a:rPr lang="en-GB" sz="850" spc="-20" dirty="0">
                          <a:latin typeface="Arial"/>
                          <a:cs typeface="Arial"/>
                        </a:rPr>
                        <a:t> </a:t>
                      </a:r>
                      <a:r>
                        <a:rPr lang="en-GB" sz="850" dirty="0">
                          <a:latin typeface="Arial"/>
                          <a:cs typeface="Arial"/>
                        </a:rPr>
                        <a:t>explained</a:t>
                      </a:r>
                      <a:r>
                        <a:rPr lang="en-GB" sz="850" spc="-20" dirty="0">
                          <a:latin typeface="Arial"/>
                          <a:cs typeface="Arial"/>
                        </a:rPr>
                        <a:t> </a:t>
                      </a:r>
                      <a:r>
                        <a:rPr lang="en-GB" sz="850" dirty="0">
                          <a:latin typeface="Arial"/>
                          <a:cs typeface="Arial"/>
                        </a:rPr>
                        <a:t>in</a:t>
                      </a:r>
                      <a:r>
                        <a:rPr lang="en-GB" sz="850" spc="-15" dirty="0">
                          <a:latin typeface="Arial"/>
                          <a:cs typeface="Arial"/>
                        </a:rPr>
                        <a:t> </a:t>
                      </a:r>
                      <a:r>
                        <a:rPr lang="en-GB" sz="850" dirty="0">
                          <a:latin typeface="Arial"/>
                          <a:cs typeface="Arial"/>
                        </a:rPr>
                        <a:t>a</a:t>
                      </a:r>
                      <a:r>
                        <a:rPr lang="en-GB" sz="850" spc="-20" dirty="0">
                          <a:latin typeface="Arial"/>
                          <a:cs typeface="Arial"/>
                        </a:rPr>
                        <a:t> </a:t>
                      </a:r>
                      <a:r>
                        <a:rPr lang="en-GB" sz="850" dirty="0">
                          <a:latin typeface="Arial"/>
                          <a:cs typeface="Arial"/>
                        </a:rPr>
                        <a:t>way</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spc="-10" dirty="0">
                          <a:latin typeface="Arial"/>
                          <a:cs typeface="Arial"/>
                        </a:rPr>
                        <a:t>patient </a:t>
                      </a:r>
                      <a:r>
                        <a:rPr lang="en-GB" sz="850" dirty="0">
                          <a:latin typeface="Arial"/>
                          <a:cs typeface="Arial"/>
                        </a:rPr>
                        <a:t>could</a:t>
                      </a:r>
                      <a:r>
                        <a:rPr lang="en-GB" sz="850" spc="-35" dirty="0">
                          <a:latin typeface="Arial"/>
                          <a:cs typeface="Arial"/>
                        </a:rPr>
                        <a:t> </a:t>
                      </a:r>
                      <a:r>
                        <a:rPr lang="en-GB" sz="850" dirty="0">
                          <a:latin typeface="Arial"/>
                          <a:cs typeface="Arial"/>
                        </a:rPr>
                        <a:t>completely</a:t>
                      </a:r>
                      <a:r>
                        <a:rPr lang="en-GB" sz="850" spc="-30" dirty="0">
                          <a:latin typeface="Arial"/>
                          <a:cs typeface="Arial"/>
                        </a:rPr>
                        <a:t> </a:t>
                      </a:r>
                      <a:r>
                        <a:rPr lang="en-GB" sz="850" spc="-10" dirty="0">
                          <a:latin typeface="Arial"/>
                          <a:cs typeface="Arial"/>
                        </a:rPr>
                        <a:t>understand</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101967332"/>
                  </a:ext>
                </a:extLst>
              </a:tr>
              <a:tr h="342000">
                <a:tc>
                  <a:txBody>
                    <a:bodyPr/>
                    <a:lstStyle/>
                    <a:p>
                      <a:pPr marL="0" marR="5080" lvl="0" indent="0" defTabSz="914400" eaLnBrk="1" fontAlgn="auto" latinLnBrk="0" hangingPunct="1">
                        <a:lnSpc>
                          <a:spcPts val="860"/>
                        </a:lnSpc>
                        <a:spcBef>
                          <a:spcPts val="0"/>
                        </a:spcBef>
                        <a:spcAft>
                          <a:spcPts val="0"/>
                        </a:spcAft>
                        <a:buClrTx/>
                        <a:buSzTx/>
                        <a:buFontTx/>
                        <a:buNone/>
                        <a:tabLst/>
                        <a:defRPr/>
                      </a:pPr>
                      <a:r>
                        <a:rPr lang="en-GB" sz="850" dirty="0">
                          <a:latin typeface="Arial"/>
                          <a:cs typeface="Arial"/>
                        </a:rPr>
                        <a:t>Q9.</a:t>
                      </a:r>
                      <a:r>
                        <a:rPr lang="en-GB" sz="850" spc="-20" dirty="0">
                          <a:latin typeface="Arial"/>
                          <a:cs typeface="Arial"/>
                        </a:rPr>
                        <a:t> </a:t>
                      </a:r>
                      <a:r>
                        <a:rPr lang="en-GB" sz="850" dirty="0">
                          <a:latin typeface="Arial"/>
                          <a:cs typeface="Arial"/>
                        </a:rPr>
                        <a:t>Enough</a:t>
                      </a:r>
                      <a:r>
                        <a:rPr lang="en-GB" sz="850" spc="-20" dirty="0">
                          <a:latin typeface="Arial"/>
                          <a:cs typeface="Arial"/>
                        </a:rPr>
                        <a:t> </a:t>
                      </a:r>
                      <a:r>
                        <a:rPr lang="en-GB" sz="850" dirty="0">
                          <a:latin typeface="Arial"/>
                          <a:cs typeface="Arial"/>
                        </a:rPr>
                        <a:t>privacy</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always</a:t>
                      </a:r>
                      <a:r>
                        <a:rPr lang="en-GB" sz="850" spc="-20" dirty="0">
                          <a:latin typeface="Arial"/>
                          <a:cs typeface="Arial"/>
                        </a:rPr>
                        <a:t> </a:t>
                      </a:r>
                      <a:r>
                        <a:rPr lang="en-GB" sz="850" dirty="0">
                          <a:latin typeface="Arial"/>
                          <a:cs typeface="Arial"/>
                        </a:rPr>
                        <a:t>given</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20" dirty="0">
                          <a:latin typeface="Arial"/>
                          <a:cs typeface="Arial"/>
                        </a:rPr>
                        <a:t> when </a:t>
                      </a:r>
                      <a:r>
                        <a:rPr lang="en-GB" sz="850" dirty="0">
                          <a:latin typeface="Arial"/>
                          <a:cs typeface="Arial"/>
                        </a:rPr>
                        <a:t>receiving</a:t>
                      </a:r>
                      <a:r>
                        <a:rPr lang="en-GB" sz="850" spc="-30" dirty="0">
                          <a:latin typeface="Arial"/>
                          <a:cs typeface="Arial"/>
                        </a:rPr>
                        <a:t> </a:t>
                      </a:r>
                      <a:r>
                        <a:rPr lang="en-GB" sz="850" dirty="0">
                          <a:latin typeface="Arial"/>
                          <a:cs typeface="Arial"/>
                        </a:rPr>
                        <a:t>diagnostic</a:t>
                      </a:r>
                      <a:r>
                        <a:rPr lang="en-GB" sz="850" spc="-30" dirty="0">
                          <a:latin typeface="Arial"/>
                          <a:cs typeface="Arial"/>
                        </a:rPr>
                        <a:t> </a:t>
                      </a:r>
                      <a:r>
                        <a:rPr lang="en-GB" sz="850" dirty="0">
                          <a:latin typeface="Arial"/>
                          <a:cs typeface="Arial"/>
                        </a:rPr>
                        <a:t>test</a:t>
                      </a:r>
                      <a:r>
                        <a:rPr lang="en-GB" sz="850" spc="-30" dirty="0">
                          <a:latin typeface="Arial"/>
                          <a:cs typeface="Arial"/>
                        </a:rPr>
                        <a:t> </a:t>
                      </a:r>
                      <a:r>
                        <a:rPr lang="en-GB" sz="850" spc="-10" dirty="0">
                          <a:latin typeface="Arial"/>
                          <a:cs typeface="Arial"/>
                        </a:rPr>
                        <a:t>results</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59175548"/>
                  </a:ext>
                </a:extLst>
              </a:tr>
            </a:tbl>
          </a:graphicData>
        </a:graphic>
      </p:graphicFrame>
      <p:grpSp>
        <p:nvGrpSpPr>
          <p:cNvPr id="156" name="Group 4">
            <a:extLst>
              <a:ext uri="{FF2B5EF4-FFF2-40B4-BE49-F238E27FC236}">
                <a16:creationId xmlns:a16="http://schemas.microsoft.com/office/drawing/2014/main" id="{0947DAEB-0DF4-EC04-F6DD-92DA2AA4294E}"/>
              </a:ext>
              <a:ext uri="{C183D7F6-B498-43B3-948B-1728B52AA6E4}">
                <adec:decorative xmlns:adec="http://schemas.microsoft.com/office/drawing/2017/decorative" val="0"/>
              </a:ext>
            </a:extLst>
          </p:cNvPr>
          <p:cNvGrpSpPr/>
          <p:nvPr/>
        </p:nvGrpSpPr>
        <p:grpSpPr>
          <a:xfrm>
            <a:off x="342148" y="5275905"/>
            <a:ext cx="6775785" cy="2107702"/>
            <a:chOff x="349250" y="3100089"/>
            <a:chExt cx="6775785" cy="995419"/>
          </a:xfrm>
        </p:grpSpPr>
        <p:sp>
          <p:nvSpPr>
            <p:cNvPr id="157" name="object 14">
              <a:extLst>
                <a:ext uri="{FF2B5EF4-FFF2-40B4-BE49-F238E27FC236}">
                  <a16:creationId xmlns:a16="http://schemas.microsoft.com/office/drawing/2014/main" id="{E47A5F5C-93D2-7B52-233A-F0F161F271C8}"/>
                </a:ext>
              </a:extLst>
            </p:cNvPr>
            <p:cNvSpPr txBox="1"/>
            <p:nvPr/>
          </p:nvSpPr>
          <p:spPr>
            <a:xfrm>
              <a:off x="428816" y="3131241"/>
              <a:ext cx="2848768" cy="81331"/>
            </a:xfrm>
            <a:prstGeom prst="rect">
              <a:avLst/>
            </a:prstGeom>
          </p:spPr>
          <p:txBody>
            <a:bodyPr vert="horz" wrap="square" lIns="0" tIns="0" rIns="0" bIns="0" rtlCol="0">
              <a:spAutoFit/>
            </a:bodyPr>
            <a:lstStyle/>
            <a:p>
              <a:pPr>
                <a:lnSpc>
                  <a:spcPct val="100000"/>
                </a:lnSpc>
                <a:spcBef>
                  <a:spcPts val="100"/>
                </a:spcBef>
              </a:pPr>
              <a:r>
                <a:rPr lang="en-GB" sz="1050" b="1" spc="-20" dirty="0">
                  <a:solidFill>
                    <a:srgbClr val="336E9F"/>
                  </a:solidFill>
                  <a:latin typeface="Arial"/>
                  <a:cs typeface="Arial"/>
                </a:rPr>
                <a:t>FINDING</a:t>
              </a:r>
              <a:r>
                <a:rPr lang="en-GB" sz="1050" b="1" spc="-45" dirty="0">
                  <a:solidFill>
                    <a:srgbClr val="336E9F"/>
                  </a:solidFill>
                  <a:latin typeface="Arial"/>
                  <a:cs typeface="Arial"/>
                </a:rPr>
                <a:t> </a:t>
              </a:r>
              <a:r>
                <a:rPr lang="en-GB" sz="1050" b="1" spc="-10" dirty="0">
                  <a:solidFill>
                    <a:srgbClr val="336E9F"/>
                  </a:solidFill>
                  <a:latin typeface="Arial"/>
                  <a:cs typeface="Arial"/>
                </a:rPr>
                <a:t>OUT</a:t>
              </a:r>
              <a:r>
                <a:rPr lang="en-GB" sz="1050" b="1" spc="-40" dirty="0">
                  <a:solidFill>
                    <a:srgbClr val="336E9F"/>
                  </a:solidFill>
                  <a:latin typeface="Arial"/>
                  <a:cs typeface="Arial"/>
                </a:rPr>
                <a:t> </a:t>
              </a:r>
              <a:r>
                <a:rPr lang="en-GB" sz="1050" b="1" spc="-20" dirty="0">
                  <a:solidFill>
                    <a:srgbClr val="336E9F"/>
                  </a:solidFill>
                  <a:latin typeface="Arial"/>
                  <a:cs typeface="Arial"/>
                </a:rPr>
                <a:t>THAT</a:t>
              </a:r>
              <a:r>
                <a:rPr lang="en-GB" sz="1050" b="1" spc="-45" dirty="0">
                  <a:solidFill>
                    <a:srgbClr val="336E9F"/>
                  </a:solidFill>
                  <a:latin typeface="Arial"/>
                  <a:cs typeface="Arial"/>
                </a:rPr>
                <a:t> </a:t>
              </a:r>
              <a:r>
                <a:rPr lang="en-GB" sz="1050" b="1" spc="-10" dirty="0">
                  <a:solidFill>
                    <a:srgbClr val="336E9F"/>
                  </a:solidFill>
                  <a:latin typeface="Arial"/>
                  <a:cs typeface="Arial"/>
                </a:rPr>
                <a:t>YOU</a:t>
              </a:r>
              <a:r>
                <a:rPr lang="en-GB" sz="1050" b="1" spc="-40" dirty="0">
                  <a:solidFill>
                    <a:srgbClr val="336E9F"/>
                  </a:solidFill>
                  <a:latin typeface="Arial"/>
                  <a:cs typeface="Arial"/>
                </a:rPr>
                <a:t> </a:t>
              </a:r>
              <a:r>
                <a:rPr lang="en-GB" sz="1050" b="1" spc="-20" dirty="0">
                  <a:solidFill>
                    <a:srgbClr val="336E9F"/>
                  </a:solidFill>
                  <a:latin typeface="Arial"/>
                  <a:cs typeface="Arial"/>
                </a:rPr>
                <a:t>HAD</a:t>
              </a:r>
              <a:r>
                <a:rPr lang="en-GB" sz="1050" b="1" spc="-45" dirty="0">
                  <a:solidFill>
                    <a:srgbClr val="336E9F"/>
                  </a:solidFill>
                  <a:latin typeface="Arial"/>
                  <a:cs typeface="Arial"/>
                </a:rPr>
                <a:t> </a:t>
              </a:r>
              <a:r>
                <a:rPr lang="en-GB" sz="1050" b="1" spc="-10" dirty="0">
                  <a:solidFill>
                    <a:srgbClr val="336E9F"/>
                  </a:solidFill>
                  <a:latin typeface="Arial"/>
                  <a:cs typeface="Arial"/>
                </a:rPr>
                <a:t>CANCER</a:t>
              </a:r>
              <a:endParaRPr lang="en-GB" sz="1050" dirty="0">
                <a:latin typeface="Arial"/>
                <a:cs typeface="Arial"/>
              </a:endParaRPr>
            </a:p>
          </p:txBody>
        </p:sp>
        <p:sp>
          <p:nvSpPr>
            <p:cNvPr id="158" name="object 13">
              <a:extLst>
                <a:ext uri="{FF2B5EF4-FFF2-40B4-BE49-F238E27FC236}">
                  <a16:creationId xmlns:a16="http://schemas.microsoft.com/office/drawing/2014/main" id="{24056AA6-56B2-FE69-D793-7CEAACC27C28}"/>
                </a:ext>
              </a:extLst>
            </p:cNvPr>
            <p:cNvSpPr/>
            <p:nvPr/>
          </p:nvSpPr>
          <p:spPr>
            <a:xfrm>
              <a:off x="349250" y="3100089"/>
              <a:ext cx="6775785" cy="995419"/>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aphicFrame>
        <p:nvGraphicFramePr>
          <p:cNvPr id="155" name="exp_tbl_qtext_section3">
            <a:extLst>
              <a:ext uri="{FF2B5EF4-FFF2-40B4-BE49-F238E27FC236}">
                <a16:creationId xmlns:a16="http://schemas.microsoft.com/office/drawing/2014/main" id="{C1F6542A-6778-8D69-2F92-BE12FE98BFAB}"/>
              </a:ext>
            </a:extLst>
          </p:cNvPr>
          <p:cNvGraphicFramePr>
            <a:graphicFrameLocks noGrp="1"/>
          </p:cNvGraphicFramePr>
          <p:nvPr>
            <p:extLst>
              <p:ext uri="{D42A27DB-BD31-4B8C-83A1-F6EECF244321}">
                <p14:modId xmlns:p14="http://schemas.microsoft.com/office/powerpoint/2010/main" val="844958641"/>
              </p:ext>
            </p:extLst>
          </p:nvPr>
        </p:nvGraphicFramePr>
        <p:xfrm>
          <a:off x="424364" y="5619705"/>
          <a:ext cx="3076357" cy="17100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R="5080">
                        <a:lnSpc>
                          <a:spcPts val="860"/>
                        </a:lnSpc>
                        <a:spcBef>
                          <a:spcPts val="0"/>
                        </a:spcBef>
                      </a:pPr>
                      <a:r>
                        <a:rPr lang="en-GB" sz="850" dirty="0">
                          <a:latin typeface="Arial"/>
                          <a:cs typeface="Arial"/>
                        </a:rPr>
                        <a:t>Q12.</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told</a:t>
                      </a:r>
                      <a:r>
                        <a:rPr lang="en-GB" sz="850" spc="-20" dirty="0">
                          <a:latin typeface="Arial"/>
                          <a:cs typeface="Arial"/>
                        </a:rPr>
                        <a:t> </a:t>
                      </a:r>
                      <a:r>
                        <a:rPr lang="en-GB" sz="850" dirty="0">
                          <a:latin typeface="Arial"/>
                          <a:cs typeface="Arial"/>
                        </a:rPr>
                        <a:t>they</a:t>
                      </a:r>
                      <a:r>
                        <a:rPr lang="en-GB" sz="850" spc="-20" dirty="0">
                          <a:latin typeface="Arial"/>
                          <a:cs typeface="Arial"/>
                        </a:rPr>
                        <a:t> </a:t>
                      </a:r>
                      <a:r>
                        <a:rPr lang="en-GB" sz="850" dirty="0">
                          <a:latin typeface="Arial"/>
                          <a:cs typeface="Arial"/>
                        </a:rPr>
                        <a:t>could</a:t>
                      </a:r>
                      <a:r>
                        <a:rPr lang="en-GB" sz="850" spc="-15" dirty="0">
                          <a:latin typeface="Arial"/>
                          <a:cs typeface="Arial"/>
                        </a:rPr>
                        <a:t> </a:t>
                      </a:r>
                      <a:r>
                        <a:rPr lang="en-GB" sz="850" dirty="0">
                          <a:latin typeface="Arial"/>
                          <a:cs typeface="Arial"/>
                        </a:rPr>
                        <a:t>have</a:t>
                      </a:r>
                      <a:r>
                        <a:rPr lang="en-GB" sz="850" spc="-20" dirty="0">
                          <a:latin typeface="Arial"/>
                          <a:cs typeface="Arial"/>
                        </a:rPr>
                        <a:t> </a:t>
                      </a:r>
                      <a:r>
                        <a:rPr lang="en-GB" sz="850" dirty="0">
                          <a:latin typeface="Arial"/>
                          <a:cs typeface="Arial"/>
                        </a:rPr>
                        <a:t>a</a:t>
                      </a:r>
                      <a:r>
                        <a:rPr lang="en-GB" sz="850" spc="-20" dirty="0">
                          <a:latin typeface="Arial"/>
                          <a:cs typeface="Arial"/>
                        </a:rPr>
                        <a:t> </a:t>
                      </a:r>
                      <a:r>
                        <a:rPr lang="en-GB" sz="850" dirty="0">
                          <a:latin typeface="Arial"/>
                          <a:cs typeface="Arial"/>
                        </a:rPr>
                        <a:t>family</a:t>
                      </a:r>
                      <a:r>
                        <a:rPr lang="en-GB" sz="850" spc="-20" dirty="0">
                          <a:latin typeface="Arial"/>
                          <a:cs typeface="Arial"/>
                        </a:rPr>
                        <a:t> </a:t>
                      </a:r>
                      <a:r>
                        <a:rPr lang="en-GB" sz="850" dirty="0">
                          <a:latin typeface="Arial"/>
                          <a:cs typeface="Arial"/>
                        </a:rPr>
                        <a:t>member,</a:t>
                      </a:r>
                      <a:r>
                        <a:rPr lang="en-GB" sz="850" spc="-20" dirty="0">
                          <a:latin typeface="Arial"/>
                          <a:cs typeface="Arial"/>
                        </a:rPr>
                        <a:t> </a:t>
                      </a:r>
                      <a:r>
                        <a:rPr lang="en-GB" sz="850" dirty="0">
                          <a:latin typeface="Arial"/>
                          <a:cs typeface="Arial"/>
                        </a:rPr>
                        <a:t>carer</a:t>
                      </a:r>
                      <a:r>
                        <a:rPr lang="en-GB" sz="850" spc="-15" dirty="0">
                          <a:latin typeface="Arial"/>
                          <a:cs typeface="Arial"/>
                        </a:rPr>
                        <a:t> </a:t>
                      </a:r>
                      <a:r>
                        <a:rPr lang="en-GB" sz="850" spc="-25" dirty="0">
                          <a:latin typeface="Arial"/>
                          <a:cs typeface="Arial"/>
                        </a:rPr>
                        <a:t>or </a:t>
                      </a:r>
                      <a:r>
                        <a:rPr lang="en-GB" sz="850" dirty="0">
                          <a:latin typeface="Arial"/>
                          <a:cs typeface="Arial"/>
                        </a:rPr>
                        <a:t>friend</a:t>
                      </a:r>
                      <a:r>
                        <a:rPr lang="en-GB" sz="850" spc="-20" dirty="0">
                          <a:latin typeface="Arial"/>
                          <a:cs typeface="Arial"/>
                        </a:rPr>
                        <a:t> </a:t>
                      </a:r>
                      <a:r>
                        <a:rPr lang="en-GB" sz="850" dirty="0">
                          <a:latin typeface="Arial"/>
                          <a:cs typeface="Arial"/>
                        </a:rPr>
                        <a:t>with</a:t>
                      </a:r>
                      <a:r>
                        <a:rPr lang="en-GB" sz="850" spc="-20" dirty="0">
                          <a:latin typeface="Arial"/>
                          <a:cs typeface="Arial"/>
                        </a:rPr>
                        <a:t> </a:t>
                      </a:r>
                      <a:r>
                        <a:rPr lang="en-GB" sz="850" dirty="0">
                          <a:latin typeface="Arial"/>
                          <a:cs typeface="Arial"/>
                        </a:rPr>
                        <a:t>them</a:t>
                      </a:r>
                      <a:r>
                        <a:rPr lang="en-GB" sz="850" spc="-15" dirty="0">
                          <a:latin typeface="Arial"/>
                          <a:cs typeface="Arial"/>
                        </a:rPr>
                        <a:t> </a:t>
                      </a:r>
                      <a:r>
                        <a:rPr lang="en-GB" sz="850" dirty="0">
                          <a:latin typeface="Arial"/>
                          <a:cs typeface="Arial"/>
                        </a:rPr>
                        <a:t>when</a:t>
                      </a:r>
                      <a:r>
                        <a:rPr lang="en-GB" sz="850" spc="-20" dirty="0">
                          <a:latin typeface="Arial"/>
                          <a:cs typeface="Arial"/>
                        </a:rPr>
                        <a:t> </a:t>
                      </a:r>
                      <a:r>
                        <a:rPr lang="en-GB" sz="850" dirty="0">
                          <a:latin typeface="Arial"/>
                          <a:cs typeface="Arial"/>
                        </a:rPr>
                        <a:t>told</a:t>
                      </a:r>
                      <a:r>
                        <a:rPr lang="en-GB" sz="850" spc="-15" dirty="0">
                          <a:latin typeface="Arial"/>
                          <a:cs typeface="Arial"/>
                        </a:rPr>
                        <a:t> </a:t>
                      </a:r>
                      <a:r>
                        <a:rPr lang="en-GB" sz="850" spc="-10" dirty="0">
                          <a:latin typeface="Arial"/>
                          <a:cs typeface="Arial"/>
                        </a:rPr>
                        <a:t>diagnosis</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975127550"/>
                  </a:ext>
                </a:extLst>
              </a:tr>
              <a:tr h="342000">
                <a:tc>
                  <a:txBody>
                    <a:bodyPr/>
                    <a:lstStyle/>
                    <a:p>
                      <a:pPr>
                        <a:lnSpc>
                          <a:spcPct val="100000"/>
                        </a:lnSpc>
                        <a:spcBef>
                          <a:spcPts val="0"/>
                        </a:spcBef>
                      </a:pPr>
                      <a:r>
                        <a:rPr lang="en-GB" sz="850" dirty="0">
                          <a:latin typeface="Arial"/>
                          <a:cs typeface="Arial"/>
                        </a:rPr>
                        <a:t>Q13.</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definitely</a:t>
                      </a:r>
                      <a:r>
                        <a:rPr lang="en-GB" sz="850" spc="-25" dirty="0">
                          <a:latin typeface="Arial"/>
                          <a:cs typeface="Arial"/>
                        </a:rPr>
                        <a:t> </a:t>
                      </a:r>
                      <a:r>
                        <a:rPr lang="en-GB" sz="850" dirty="0">
                          <a:latin typeface="Arial"/>
                          <a:cs typeface="Arial"/>
                        </a:rPr>
                        <a:t>told</a:t>
                      </a:r>
                      <a:r>
                        <a:rPr lang="en-GB" sz="850" spc="-20" dirty="0">
                          <a:latin typeface="Arial"/>
                          <a:cs typeface="Arial"/>
                        </a:rPr>
                        <a:t> </a:t>
                      </a:r>
                      <a:r>
                        <a:rPr lang="en-GB" sz="850" dirty="0">
                          <a:latin typeface="Arial"/>
                          <a:cs typeface="Arial"/>
                        </a:rPr>
                        <a:t>sensitively</a:t>
                      </a:r>
                      <a:r>
                        <a:rPr lang="en-GB" sz="850" spc="-20" dirty="0">
                          <a:latin typeface="Arial"/>
                          <a:cs typeface="Arial"/>
                        </a:rPr>
                        <a:t> </a:t>
                      </a:r>
                      <a:r>
                        <a:rPr lang="en-GB" sz="850" dirty="0">
                          <a:latin typeface="Arial"/>
                          <a:cs typeface="Arial"/>
                        </a:rPr>
                        <a:t>that</a:t>
                      </a:r>
                      <a:r>
                        <a:rPr lang="en-GB" sz="850" spc="-20" dirty="0">
                          <a:latin typeface="Arial"/>
                          <a:cs typeface="Arial"/>
                        </a:rPr>
                        <a:t> </a:t>
                      </a:r>
                      <a:r>
                        <a:rPr lang="en-GB" sz="850" dirty="0">
                          <a:latin typeface="Arial"/>
                          <a:cs typeface="Arial"/>
                        </a:rPr>
                        <a:t>they</a:t>
                      </a:r>
                      <a:r>
                        <a:rPr lang="en-GB" sz="850" spc="-25" dirty="0">
                          <a:latin typeface="Arial"/>
                          <a:cs typeface="Arial"/>
                        </a:rPr>
                        <a:t> </a:t>
                      </a:r>
                      <a:r>
                        <a:rPr lang="en-GB" sz="850" dirty="0">
                          <a:latin typeface="Arial"/>
                          <a:cs typeface="Arial"/>
                        </a:rPr>
                        <a:t>had</a:t>
                      </a:r>
                      <a:r>
                        <a:rPr lang="en-GB" sz="850" spc="-20" dirty="0">
                          <a:latin typeface="Arial"/>
                          <a:cs typeface="Arial"/>
                        </a:rPr>
                        <a:t> </a:t>
                      </a:r>
                      <a:r>
                        <a:rPr lang="en-GB" sz="850" spc="-10" dirty="0">
                          <a:latin typeface="Arial"/>
                          <a:cs typeface="Arial"/>
                        </a:rPr>
                        <a:t>cancer</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67661913"/>
                  </a:ext>
                </a:extLst>
              </a:tr>
              <a:tr h="342000">
                <a:tc>
                  <a:txBody>
                    <a:bodyPr/>
                    <a:lstStyle/>
                    <a:p>
                      <a:pPr marR="5080">
                        <a:lnSpc>
                          <a:spcPts val="860"/>
                        </a:lnSpc>
                        <a:spcBef>
                          <a:spcPts val="0"/>
                        </a:spcBef>
                      </a:pPr>
                      <a:r>
                        <a:rPr lang="en-GB" sz="850" dirty="0">
                          <a:latin typeface="Arial"/>
                          <a:cs typeface="Arial"/>
                        </a:rPr>
                        <a:t>Q14.</a:t>
                      </a:r>
                      <a:r>
                        <a:rPr lang="en-GB" sz="850" spc="-25" dirty="0">
                          <a:latin typeface="Arial"/>
                          <a:cs typeface="Arial"/>
                        </a:rPr>
                        <a:t> </a:t>
                      </a:r>
                      <a:r>
                        <a:rPr lang="en-GB" sz="850" dirty="0">
                          <a:latin typeface="Arial"/>
                          <a:cs typeface="Arial"/>
                        </a:rPr>
                        <a:t>Cancer</a:t>
                      </a:r>
                      <a:r>
                        <a:rPr lang="en-GB" sz="850" spc="-20" dirty="0">
                          <a:latin typeface="Arial"/>
                          <a:cs typeface="Arial"/>
                        </a:rPr>
                        <a:t> </a:t>
                      </a:r>
                      <a:r>
                        <a:rPr lang="en-GB" sz="850" dirty="0">
                          <a:latin typeface="Arial"/>
                          <a:cs typeface="Arial"/>
                        </a:rPr>
                        <a:t>diagnosis</a:t>
                      </a:r>
                      <a:r>
                        <a:rPr lang="en-GB" sz="850" spc="-20" dirty="0">
                          <a:latin typeface="Arial"/>
                          <a:cs typeface="Arial"/>
                        </a:rPr>
                        <a:t> </a:t>
                      </a:r>
                      <a:r>
                        <a:rPr lang="en-GB" sz="850" dirty="0">
                          <a:latin typeface="Arial"/>
                          <a:cs typeface="Arial"/>
                        </a:rPr>
                        <a:t>explained</a:t>
                      </a:r>
                      <a:r>
                        <a:rPr lang="en-GB" sz="850" spc="-20" dirty="0">
                          <a:latin typeface="Arial"/>
                          <a:cs typeface="Arial"/>
                        </a:rPr>
                        <a:t> </a:t>
                      </a:r>
                      <a:r>
                        <a:rPr lang="en-GB" sz="850" dirty="0">
                          <a:latin typeface="Arial"/>
                          <a:cs typeface="Arial"/>
                        </a:rPr>
                        <a:t>in</a:t>
                      </a:r>
                      <a:r>
                        <a:rPr lang="en-GB" sz="850" spc="-20" dirty="0">
                          <a:latin typeface="Arial"/>
                          <a:cs typeface="Arial"/>
                        </a:rPr>
                        <a:t> </a:t>
                      </a:r>
                      <a:r>
                        <a:rPr lang="en-GB" sz="850" dirty="0">
                          <a:latin typeface="Arial"/>
                          <a:cs typeface="Arial"/>
                        </a:rPr>
                        <a:t>a</a:t>
                      </a:r>
                      <a:r>
                        <a:rPr lang="en-GB" sz="850" spc="-20" dirty="0">
                          <a:latin typeface="Arial"/>
                          <a:cs typeface="Arial"/>
                        </a:rPr>
                        <a:t> </a:t>
                      </a:r>
                      <a:r>
                        <a:rPr lang="en-GB" sz="850" dirty="0">
                          <a:latin typeface="Arial"/>
                          <a:cs typeface="Arial"/>
                        </a:rPr>
                        <a:t>way</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spc="-10" dirty="0">
                          <a:latin typeface="Arial"/>
                          <a:cs typeface="Arial"/>
                        </a:rPr>
                        <a:t>could </a:t>
                      </a:r>
                      <a:r>
                        <a:rPr lang="en-GB" sz="850" dirty="0">
                          <a:latin typeface="Arial"/>
                          <a:cs typeface="Arial"/>
                        </a:rPr>
                        <a:t>completely</a:t>
                      </a:r>
                      <a:r>
                        <a:rPr lang="en-GB" sz="850" spc="-45" dirty="0">
                          <a:latin typeface="Arial"/>
                          <a:cs typeface="Arial"/>
                        </a:rPr>
                        <a:t> </a:t>
                      </a:r>
                      <a:r>
                        <a:rPr lang="en-GB" sz="850" spc="-10" dirty="0">
                          <a:latin typeface="Arial"/>
                          <a:cs typeface="Arial"/>
                        </a:rPr>
                        <a:t>understand</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570366707"/>
                  </a:ext>
                </a:extLst>
              </a:tr>
              <a:tr h="342000">
                <a:tc>
                  <a:txBody>
                    <a:bodyPr/>
                    <a:lstStyle/>
                    <a:p>
                      <a:pPr marR="5080">
                        <a:lnSpc>
                          <a:spcPts val="860"/>
                        </a:lnSpc>
                        <a:spcBef>
                          <a:spcPts val="0"/>
                        </a:spcBef>
                      </a:pPr>
                      <a:r>
                        <a:rPr lang="en-GB" sz="850" dirty="0">
                          <a:latin typeface="Arial"/>
                          <a:cs typeface="Arial"/>
                        </a:rPr>
                        <a:t>Q15.</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definitely</a:t>
                      </a:r>
                      <a:r>
                        <a:rPr lang="en-GB" sz="850" spc="-20" dirty="0">
                          <a:latin typeface="Arial"/>
                          <a:cs typeface="Arial"/>
                        </a:rPr>
                        <a:t> </a:t>
                      </a:r>
                      <a:r>
                        <a:rPr lang="en-GB" sz="850" dirty="0">
                          <a:latin typeface="Arial"/>
                          <a:cs typeface="Arial"/>
                        </a:rPr>
                        <a:t>told</a:t>
                      </a:r>
                      <a:r>
                        <a:rPr lang="en-GB" sz="850" spc="-20" dirty="0">
                          <a:latin typeface="Arial"/>
                          <a:cs typeface="Arial"/>
                        </a:rPr>
                        <a:t> </a:t>
                      </a:r>
                      <a:r>
                        <a:rPr lang="en-GB" sz="850" dirty="0">
                          <a:latin typeface="Arial"/>
                          <a:cs typeface="Arial"/>
                        </a:rPr>
                        <a:t>about</a:t>
                      </a:r>
                      <a:r>
                        <a:rPr lang="en-GB" sz="850" spc="-25" dirty="0">
                          <a:latin typeface="Arial"/>
                          <a:cs typeface="Arial"/>
                        </a:rPr>
                        <a:t> </a:t>
                      </a:r>
                      <a:r>
                        <a:rPr lang="en-GB" sz="850" dirty="0">
                          <a:latin typeface="Arial"/>
                          <a:cs typeface="Arial"/>
                        </a:rPr>
                        <a:t>their</a:t>
                      </a:r>
                      <a:r>
                        <a:rPr lang="en-GB" sz="850" spc="-20" dirty="0">
                          <a:latin typeface="Arial"/>
                          <a:cs typeface="Arial"/>
                        </a:rPr>
                        <a:t> </a:t>
                      </a:r>
                      <a:r>
                        <a:rPr lang="en-GB" sz="850" dirty="0">
                          <a:latin typeface="Arial"/>
                          <a:cs typeface="Arial"/>
                        </a:rPr>
                        <a:t>diagnosis</a:t>
                      </a:r>
                      <a:r>
                        <a:rPr lang="en-GB" sz="850" spc="-20" dirty="0">
                          <a:latin typeface="Arial"/>
                          <a:cs typeface="Arial"/>
                        </a:rPr>
                        <a:t> </a:t>
                      </a:r>
                      <a:r>
                        <a:rPr lang="en-GB" sz="850" dirty="0">
                          <a:latin typeface="Arial"/>
                          <a:cs typeface="Arial"/>
                        </a:rPr>
                        <a:t>in</a:t>
                      </a:r>
                      <a:r>
                        <a:rPr lang="en-GB" sz="850" spc="-20" dirty="0">
                          <a:latin typeface="Arial"/>
                          <a:cs typeface="Arial"/>
                        </a:rPr>
                        <a:t> </a:t>
                      </a:r>
                      <a:r>
                        <a:rPr lang="en-GB" sz="850" spc="-25" dirty="0">
                          <a:latin typeface="Arial"/>
                          <a:cs typeface="Arial"/>
                        </a:rPr>
                        <a:t>an </a:t>
                      </a:r>
                      <a:r>
                        <a:rPr lang="en-GB" sz="850" dirty="0">
                          <a:latin typeface="Arial"/>
                          <a:cs typeface="Arial"/>
                        </a:rPr>
                        <a:t>appropriate</a:t>
                      </a:r>
                      <a:r>
                        <a:rPr lang="en-GB" sz="850" spc="-45" dirty="0">
                          <a:latin typeface="Arial"/>
                          <a:cs typeface="Arial"/>
                        </a:rPr>
                        <a:t> </a:t>
                      </a:r>
                      <a:r>
                        <a:rPr lang="en-GB" sz="850" spc="-10" dirty="0">
                          <a:latin typeface="Arial"/>
                          <a:cs typeface="Arial"/>
                        </a:rPr>
                        <a:t>place</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101967332"/>
                  </a:ext>
                </a:extLst>
              </a:tr>
              <a:tr h="342000">
                <a:tc>
                  <a:txBody>
                    <a:bodyPr/>
                    <a:lstStyle/>
                    <a:p>
                      <a:pPr marR="5080">
                        <a:lnSpc>
                          <a:spcPts val="860"/>
                        </a:lnSpc>
                        <a:spcBef>
                          <a:spcPts val="0"/>
                        </a:spcBef>
                      </a:pPr>
                      <a:r>
                        <a:rPr lang="en-GB" sz="850" dirty="0">
                          <a:latin typeface="Arial"/>
                          <a:cs typeface="Arial"/>
                        </a:rPr>
                        <a:t>Q16.</a:t>
                      </a:r>
                      <a:r>
                        <a:rPr lang="en-GB" sz="850" spc="-20"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was</a:t>
                      </a:r>
                      <a:r>
                        <a:rPr lang="en-GB" sz="850" spc="-15" dirty="0">
                          <a:latin typeface="Arial"/>
                          <a:cs typeface="Arial"/>
                        </a:rPr>
                        <a:t> </a:t>
                      </a:r>
                      <a:r>
                        <a:rPr lang="en-GB" sz="850" dirty="0">
                          <a:latin typeface="Arial"/>
                          <a:cs typeface="Arial"/>
                        </a:rPr>
                        <a:t>told</a:t>
                      </a:r>
                      <a:r>
                        <a:rPr lang="en-GB" sz="850" spc="-20" dirty="0">
                          <a:latin typeface="Arial"/>
                          <a:cs typeface="Arial"/>
                        </a:rPr>
                        <a:t> </a:t>
                      </a:r>
                      <a:r>
                        <a:rPr lang="en-GB" sz="850" dirty="0">
                          <a:latin typeface="Arial"/>
                          <a:cs typeface="Arial"/>
                        </a:rPr>
                        <a:t>they</a:t>
                      </a:r>
                      <a:r>
                        <a:rPr lang="en-GB" sz="850" spc="-15" dirty="0">
                          <a:latin typeface="Arial"/>
                          <a:cs typeface="Arial"/>
                        </a:rPr>
                        <a:t> </a:t>
                      </a:r>
                      <a:r>
                        <a:rPr lang="en-GB" sz="850" dirty="0">
                          <a:latin typeface="Arial"/>
                          <a:cs typeface="Arial"/>
                        </a:rPr>
                        <a:t>could</a:t>
                      </a:r>
                      <a:r>
                        <a:rPr lang="en-GB" sz="850" spc="-15" dirty="0">
                          <a:latin typeface="Arial"/>
                          <a:cs typeface="Arial"/>
                        </a:rPr>
                        <a:t> </a:t>
                      </a:r>
                      <a:r>
                        <a:rPr lang="en-GB" sz="850" dirty="0">
                          <a:latin typeface="Arial"/>
                          <a:cs typeface="Arial"/>
                        </a:rPr>
                        <a:t>go</a:t>
                      </a:r>
                      <a:r>
                        <a:rPr lang="en-GB" sz="850" spc="-20" dirty="0">
                          <a:latin typeface="Arial"/>
                          <a:cs typeface="Arial"/>
                        </a:rPr>
                        <a:t> </a:t>
                      </a:r>
                      <a:r>
                        <a:rPr lang="en-GB" sz="850" dirty="0">
                          <a:latin typeface="Arial"/>
                          <a:cs typeface="Arial"/>
                        </a:rPr>
                        <a:t>back</a:t>
                      </a:r>
                      <a:r>
                        <a:rPr lang="en-GB" sz="850" spc="-15" dirty="0">
                          <a:latin typeface="Arial"/>
                          <a:cs typeface="Arial"/>
                        </a:rPr>
                        <a:t> </a:t>
                      </a:r>
                      <a:r>
                        <a:rPr lang="en-GB" sz="850" dirty="0">
                          <a:latin typeface="Arial"/>
                          <a:cs typeface="Arial"/>
                        </a:rPr>
                        <a:t>later</a:t>
                      </a:r>
                      <a:r>
                        <a:rPr lang="en-GB" sz="850" spc="-15" dirty="0">
                          <a:latin typeface="Arial"/>
                          <a:cs typeface="Arial"/>
                        </a:rPr>
                        <a:t> </a:t>
                      </a:r>
                      <a:r>
                        <a:rPr lang="en-GB" sz="850" dirty="0">
                          <a:latin typeface="Arial"/>
                          <a:cs typeface="Arial"/>
                        </a:rPr>
                        <a:t>for</a:t>
                      </a:r>
                      <a:r>
                        <a:rPr lang="en-GB" sz="850" spc="-15" dirty="0">
                          <a:latin typeface="Arial"/>
                          <a:cs typeface="Arial"/>
                        </a:rPr>
                        <a:t> </a:t>
                      </a:r>
                      <a:r>
                        <a:rPr lang="en-GB" sz="850" spc="-20" dirty="0">
                          <a:latin typeface="Arial"/>
                          <a:cs typeface="Arial"/>
                        </a:rPr>
                        <a:t>more </a:t>
                      </a:r>
                      <a:r>
                        <a:rPr lang="en-GB" sz="850" dirty="0">
                          <a:latin typeface="Arial"/>
                          <a:cs typeface="Arial"/>
                        </a:rPr>
                        <a:t>information</a:t>
                      </a:r>
                      <a:r>
                        <a:rPr lang="en-GB" sz="850" spc="-30" dirty="0">
                          <a:latin typeface="Arial"/>
                          <a:cs typeface="Arial"/>
                        </a:rPr>
                        <a:t> </a:t>
                      </a:r>
                      <a:r>
                        <a:rPr lang="en-GB" sz="850" dirty="0">
                          <a:latin typeface="Arial"/>
                          <a:cs typeface="Arial"/>
                        </a:rPr>
                        <a:t>about</a:t>
                      </a:r>
                      <a:r>
                        <a:rPr lang="en-GB" sz="850" spc="-25" dirty="0">
                          <a:latin typeface="Arial"/>
                          <a:cs typeface="Arial"/>
                        </a:rPr>
                        <a:t> </a:t>
                      </a:r>
                      <a:r>
                        <a:rPr lang="en-GB" sz="850" dirty="0">
                          <a:latin typeface="Arial"/>
                          <a:cs typeface="Arial"/>
                        </a:rPr>
                        <a:t>their</a:t>
                      </a:r>
                      <a:r>
                        <a:rPr lang="en-GB" sz="850" spc="-30" dirty="0">
                          <a:latin typeface="Arial"/>
                          <a:cs typeface="Arial"/>
                        </a:rPr>
                        <a:t> </a:t>
                      </a:r>
                      <a:r>
                        <a:rPr lang="en-GB" sz="850" spc="-10" dirty="0">
                          <a:latin typeface="Arial"/>
                          <a:cs typeface="Arial"/>
                        </a:rPr>
                        <a:t>diagnosis</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59175548"/>
                  </a:ext>
                </a:extLst>
              </a:tr>
            </a:tbl>
          </a:graphicData>
        </a:graphic>
      </p:graphicFrame>
      <p:grpSp>
        <p:nvGrpSpPr>
          <p:cNvPr id="162" name="Group 5">
            <a:extLst>
              <a:ext uri="{FF2B5EF4-FFF2-40B4-BE49-F238E27FC236}">
                <a16:creationId xmlns:a16="http://schemas.microsoft.com/office/drawing/2014/main" id="{9D59BF38-E985-205F-9169-27F90FDAF9C8}"/>
              </a:ext>
              <a:ext uri="{C183D7F6-B498-43B3-948B-1728B52AA6E4}">
                <adec:decorative xmlns:adec="http://schemas.microsoft.com/office/drawing/2017/decorative" val="0"/>
              </a:ext>
            </a:extLst>
          </p:cNvPr>
          <p:cNvGrpSpPr/>
          <p:nvPr/>
        </p:nvGrpSpPr>
        <p:grpSpPr>
          <a:xfrm>
            <a:off x="350574" y="7520820"/>
            <a:ext cx="6775785" cy="1423946"/>
            <a:chOff x="349250" y="3100089"/>
            <a:chExt cx="6775785" cy="1026248"/>
          </a:xfrm>
        </p:grpSpPr>
        <p:sp>
          <p:nvSpPr>
            <p:cNvPr id="163" name="object 16">
              <a:extLst>
                <a:ext uri="{FF2B5EF4-FFF2-40B4-BE49-F238E27FC236}">
                  <a16:creationId xmlns:a16="http://schemas.microsoft.com/office/drawing/2014/main" id="{B9EA6E3D-DC6A-B8CD-8397-18395CF04F2D}"/>
                </a:ext>
              </a:extLst>
            </p:cNvPr>
            <p:cNvSpPr txBox="1"/>
            <p:nvPr/>
          </p:nvSpPr>
          <p:spPr>
            <a:xfrm>
              <a:off x="428816" y="3131241"/>
              <a:ext cx="2848768" cy="81331"/>
            </a:xfrm>
            <a:prstGeom prst="rect">
              <a:avLst/>
            </a:prstGeom>
          </p:spPr>
          <p:txBody>
            <a:bodyPr vert="horz" wrap="square" lIns="0" tIns="0" rIns="0" bIns="0" rtlCol="0">
              <a:spAutoFit/>
            </a:bodyPr>
            <a:lstStyle/>
            <a:p>
              <a:pPr>
                <a:lnSpc>
                  <a:spcPct val="100000"/>
                </a:lnSpc>
                <a:spcBef>
                  <a:spcPts val="100"/>
                </a:spcBef>
              </a:pPr>
              <a:r>
                <a:rPr lang="en-GB" sz="1050" b="1" spc="-20" dirty="0">
                  <a:solidFill>
                    <a:srgbClr val="336E9F"/>
                  </a:solidFill>
                  <a:latin typeface="Arial"/>
                  <a:cs typeface="Arial"/>
                </a:rPr>
                <a:t>SUPPORT</a:t>
              </a:r>
              <a:r>
                <a:rPr lang="en-GB" sz="1050" b="1" spc="-45" dirty="0">
                  <a:solidFill>
                    <a:srgbClr val="336E9F"/>
                  </a:solidFill>
                  <a:latin typeface="Arial"/>
                  <a:cs typeface="Arial"/>
                </a:rPr>
                <a:t> </a:t>
              </a:r>
              <a:r>
                <a:rPr lang="en-GB" sz="1050" b="1" spc="-10" dirty="0">
                  <a:solidFill>
                    <a:srgbClr val="336E9F"/>
                  </a:solidFill>
                  <a:latin typeface="Arial"/>
                  <a:cs typeface="Arial"/>
                </a:rPr>
                <a:t>FROM</a:t>
              </a:r>
              <a:r>
                <a:rPr lang="en-GB" sz="1050" b="1" spc="-40" dirty="0">
                  <a:solidFill>
                    <a:srgbClr val="336E9F"/>
                  </a:solidFill>
                  <a:latin typeface="Arial"/>
                  <a:cs typeface="Arial"/>
                </a:rPr>
                <a:t> </a:t>
              </a:r>
              <a:r>
                <a:rPr lang="en-GB" sz="1050" b="1" dirty="0">
                  <a:solidFill>
                    <a:srgbClr val="336E9F"/>
                  </a:solidFill>
                  <a:latin typeface="Arial"/>
                  <a:cs typeface="Arial"/>
                </a:rPr>
                <a:t>A</a:t>
              </a:r>
              <a:r>
                <a:rPr lang="en-GB" sz="1050" b="1" spc="-45" dirty="0">
                  <a:solidFill>
                    <a:srgbClr val="336E9F"/>
                  </a:solidFill>
                  <a:latin typeface="Arial"/>
                  <a:cs typeface="Arial"/>
                </a:rPr>
                <a:t> </a:t>
              </a:r>
              <a:r>
                <a:rPr lang="en-GB" sz="1050" b="1" spc="-20" dirty="0">
                  <a:solidFill>
                    <a:srgbClr val="336E9F"/>
                  </a:solidFill>
                  <a:latin typeface="Arial"/>
                  <a:cs typeface="Arial"/>
                </a:rPr>
                <a:t>MAIN</a:t>
              </a:r>
              <a:r>
                <a:rPr lang="en-GB" sz="1050" b="1" spc="-40" dirty="0">
                  <a:solidFill>
                    <a:srgbClr val="336E9F"/>
                  </a:solidFill>
                  <a:latin typeface="Arial"/>
                  <a:cs typeface="Arial"/>
                </a:rPr>
                <a:t> </a:t>
              </a:r>
              <a:r>
                <a:rPr lang="en-GB" sz="1050" b="1" spc="-25" dirty="0">
                  <a:solidFill>
                    <a:srgbClr val="336E9F"/>
                  </a:solidFill>
                  <a:latin typeface="Arial"/>
                  <a:cs typeface="Arial"/>
                </a:rPr>
                <a:t>CONTACT</a:t>
              </a:r>
              <a:r>
                <a:rPr lang="en-GB" sz="1050" b="1" spc="-45" dirty="0">
                  <a:solidFill>
                    <a:srgbClr val="336E9F"/>
                  </a:solidFill>
                  <a:latin typeface="Arial"/>
                  <a:cs typeface="Arial"/>
                </a:rPr>
                <a:t> </a:t>
              </a:r>
              <a:r>
                <a:rPr lang="en-GB" sz="1050" b="1" spc="-10" dirty="0">
                  <a:solidFill>
                    <a:srgbClr val="336E9F"/>
                  </a:solidFill>
                  <a:latin typeface="Arial"/>
                  <a:cs typeface="Arial"/>
                </a:rPr>
                <a:t>PERSON</a:t>
              </a:r>
              <a:endParaRPr lang="en-GB" sz="1050" dirty="0">
                <a:latin typeface="Arial"/>
                <a:cs typeface="Arial"/>
              </a:endParaRPr>
            </a:p>
          </p:txBody>
        </p:sp>
        <p:sp>
          <p:nvSpPr>
            <p:cNvPr id="164" name="object 15">
              <a:extLst>
                <a:ext uri="{FF2B5EF4-FFF2-40B4-BE49-F238E27FC236}">
                  <a16:creationId xmlns:a16="http://schemas.microsoft.com/office/drawing/2014/main" id="{4F1BE1D2-AB11-1D10-68A1-FAA269D8E83D}"/>
                </a:ext>
              </a:extLst>
            </p:cNvPr>
            <p:cNvSpPr/>
            <p:nvPr/>
          </p:nvSpPr>
          <p:spPr>
            <a:xfrm>
              <a:off x="349250" y="3100089"/>
              <a:ext cx="6775785" cy="1026248"/>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aphicFrame>
        <p:nvGraphicFramePr>
          <p:cNvPr id="161" name="exp_tbl_qtext_section4">
            <a:extLst>
              <a:ext uri="{FF2B5EF4-FFF2-40B4-BE49-F238E27FC236}">
                <a16:creationId xmlns:a16="http://schemas.microsoft.com/office/drawing/2014/main" id="{179CD767-B29F-4B18-258C-D4AF3591B80C}"/>
              </a:ext>
            </a:extLst>
          </p:cNvPr>
          <p:cNvGraphicFramePr>
            <a:graphicFrameLocks noGrp="1"/>
          </p:cNvGraphicFramePr>
          <p:nvPr>
            <p:extLst>
              <p:ext uri="{D42A27DB-BD31-4B8C-83A1-F6EECF244321}">
                <p14:modId xmlns:p14="http://schemas.microsoft.com/office/powerpoint/2010/main" val="3664680067"/>
              </p:ext>
            </p:extLst>
          </p:nvPr>
        </p:nvGraphicFramePr>
        <p:xfrm>
          <a:off x="432790" y="7918766"/>
          <a:ext cx="3076357" cy="10260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R="5080">
                        <a:lnSpc>
                          <a:spcPts val="860"/>
                        </a:lnSpc>
                        <a:spcBef>
                          <a:spcPts val="0"/>
                        </a:spcBef>
                      </a:pPr>
                      <a:r>
                        <a:rPr lang="en-GB" sz="850" dirty="0">
                          <a:latin typeface="Arial"/>
                          <a:cs typeface="Arial"/>
                        </a:rPr>
                        <a:t>Q17. Patient had a main point of contact within the care team</a:t>
                      </a: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438705026"/>
                  </a:ext>
                </a:extLst>
              </a:tr>
              <a:tr h="342000">
                <a:tc>
                  <a:txBody>
                    <a:bodyPr/>
                    <a:lstStyle/>
                    <a:p>
                      <a:pPr marR="5080">
                        <a:lnSpc>
                          <a:spcPts val="860"/>
                        </a:lnSpc>
                        <a:spcBef>
                          <a:spcPts val="0"/>
                        </a:spcBef>
                      </a:pPr>
                      <a:r>
                        <a:rPr lang="en-GB" sz="850" dirty="0">
                          <a:latin typeface="Arial"/>
                          <a:cs typeface="Arial"/>
                        </a:rPr>
                        <a:t>Q18.</a:t>
                      </a:r>
                      <a:r>
                        <a:rPr lang="en-GB" sz="850" spc="-20"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found</a:t>
                      </a:r>
                      <a:r>
                        <a:rPr lang="en-GB" sz="850" spc="-15" dirty="0">
                          <a:latin typeface="Arial"/>
                          <a:cs typeface="Arial"/>
                        </a:rPr>
                        <a:t> </a:t>
                      </a:r>
                      <a:r>
                        <a:rPr lang="en-GB" sz="850" dirty="0">
                          <a:latin typeface="Arial"/>
                          <a:cs typeface="Arial"/>
                        </a:rPr>
                        <a:t>it</a:t>
                      </a:r>
                      <a:r>
                        <a:rPr lang="en-GB" sz="850" spc="-15" dirty="0">
                          <a:latin typeface="Arial"/>
                          <a:cs typeface="Arial"/>
                        </a:rPr>
                        <a:t> </a:t>
                      </a:r>
                      <a:r>
                        <a:rPr lang="en-GB" sz="850" dirty="0">
                          <a:latin typeface="Arial"/>
                          <a:cs typeface="Arial"/>
                        </a:rPr>
                        <a:t>very</a:t>
                      </a:r>
                      <a:r>
                        <a:rPr lang="en-GB" sz="850" spc="-20" dirty="0">
                          <a:latin typeface="Arial"/>
                          <a:cs typeface="Arial"/>
                        </a:rPr>
                        <a:t> </a:t>
                      </a:r>
                      <a:r>
                        <a:rPr lang="en-GB" sz="850" dirty="0">
                          <a:latin typeface="Arial"/>
                          <a:cs typeface="Arial"/>
                        </a:rPr>
                        <a:t>or</a:t>
                      </a:r>
                      <a:r>
                        <a:rPr lang="en-GB" sz="850" spc="-15" dirty="0">
                          <a:latin typeface="Arial"/>
                          <a:cs typeface="Arial"/>
                        </a:rPr>
                        <a:t> </a:t>
                      </a:r>
                      <a:r>
                        <a:rPr lang="en-GB" sz="850" dirty="0">
                          <a:latin typeface="Arial"/>
                          <a:cs typeface="Arial"/>
                        </a:rPr>
                        <a:t>quite</a:t>
                      </a:r>
                      <a:r>
                        <a:rPr lang="en-GB" sz="850" spc="-15" dirty="0">
                          <a:latin typeface="Arial"/>
                          <a:cs typeface="Arial"/>
                        </a:rPr>
                        <a:t> </a:t>
                      </a:r>
                      <a:r>
                        <a:rPr lang="en-GB" sz="850" dirty="0">
                          <a:latin typeface="Arial"/>
                          <a:cs typeface="Arial"/>
                        </a:rPr>
                        <a:t>easy</a:t>
                      </a:r>
                      <a:r>
                        <a:rPr lang="en-GB" sz="850" spc="-15"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contact</a:t>
                      </a:r>
                      <a:r>
                        <a:rPr lang="en-GB" sz="850" spc="-15" dirty="0">
                          <a:latin typeface="Arial"/>
                          <a:cs typeface="Arial"/>
                        </a:rPr>
                        <a:t> </a:t>
                      </a:r>
                      <a:r>
                        <a:rPr lang="en-GB" sz="850" dirty="0">
                          <a:latin typeface="Arial"/>
                          <a:cs typeface="Arial"/>
                        </a:rPr>
                        <a:t>their</a:t>
                      </a:r>
                      <a:r>
                        <a:rPr lang="en-GB" sz="850" spc="-15" dirty="0">
                          <a:latin typeface="Arial"/>
                          <a:cs typeface="Arial"/>
                        </a:rPr>
                        <a:t> </a:t>
                      </a:r>
                      <a:r>
                        <a:rPr lang="en-GB" sz="850" spc="-20" dirty="0">
                          <a:latin typeface="Arial"/>
                          <a:cs typeface="Arial"/>
                        </a:rPr>
                        <a:t>main </a:t>
                      </a:r>
                      <a:r>
                        <a:rPr lang="en-GB" sz="850" dirty="0">
                          <a:latin typeface="Arial"/>
                          <a:cs typeface="Arial"/>
                        </a:rPr>
                        <a:t>contact</a:t>
                      </a:r>
                      <a:r>
                        <a:rPr lang="en-GB" sz="850" spc="-30" dirty="0">
                          <a:latin typeface="Arial"/>
                          <a:cs typeface="Arial"/>
                        </a:rPr>
                        <a:t> </a:t>
                      </a:r>
                      <a:r>
                        <a:rPr lang="en-GB" sz="850" spc="-10" dirty="0">
                          <a:latin typeface="Arial"/>
                          <a:cs typeface="Arial"/>
                        </a:rPr>
                        <a:t>person</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67661913"/>
                  </a:ext>
                </a:extLst>
              </a:tr>
              <a:tr h="342000">
                <a:tc>
                  <a:txBody>
                    <a:bodyPr/>
                    <a:lstStyle/>
                    <a:p>
                      <a:pPr marR="5080">
                        <a:lnSpc>
                          <a:spcPts val="860"/>
                        </a:lnSpc>
                        <a:spcBef>
                          <a:spcPts val="0"/>
                        </a:spcBef>
                      </a:pPr>
                      <a:r>
                        <a:rPr lang="en-GB" sz="850" dirty="0">
                          <a:latin typeface="Arial"/>
                          <a:cs typeface="Arial"/>
                        </a:rPr>
                        <a:t>Q19.</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found</a:t>
                      </a:r>
                      <a:r>
                        <a:rPr lang="en-GB" sz="850" spc="-20" dirty="0">
                          <a:latin typeface="Arial"/>
                          <a:cs typeface="Arial"/>
                        </a:rPr>
                        <a:t> </a:t>
                      </a:r>
                      <a:r>
                        <a:rPr lang="en-GB" sz="850" dirty="0">
                          <a:latin typeface="Arial"/>
                          <a:cs typeface="Arial"/>
                        </a:rPr>
                        <a:t>advice</a:t>
                      </a:r>
                      <a:r>
                        <a:rPr lang="en-GB" sz="850" spc="-20" dirty="0">
                          <a:latin typeface="Arial"/>
                          <a:cs typeface="Arial"/>
                        </a:rPr>
                        <a:t> </a:t>
                      </a:r>
                      <a:r>
                        <a:rPr lang="en-GB" sz="850" dirty="0">
                          <a:latin typeface="Arial"/>
                          <a:cs typeface="Arial"/>
                        </a:rPr>
                        <a:t>from</a:t>
                      </a:r>
                      <a:r>
                        <a:rPr lang="en-GB" sz="850" spc="-25" dirty="0">
                          <a:latin typeface="Arial"/>
                          <a:cs typeface="Arial"/>
                        </a:rPr>
                        <a:t> </a:t>
                      </a:r>
                      <a:r>
                        <a:rPr lang="en-GB" sz="850" dirty="0">
                          <a:latin typeface="Arial"/>
                          <a:cs typeface="Arial"/>
                        </a:rPr>
                        <a:t>main</a:t>
                      </a:r>
                      <a:r>
                        <a:rPr lang="en-GB" sz="850" spc="-20" dirty="0">
                          <a:latin typeface="Arial"/>
                          <a:cs typeface="Arial"/>
                        </a:rPr>
                        <a:t> </a:t>
                      </a:r>
                      <a:r>
                        <a:rPr lang="en-GB" sz="850" dirty="0">
                          <a:latin typeface="Arial"/>
                          <a:cs typeface="Arial"/>
                        </a:rPr>
                        <a:t>contact</a:t>
                      </a:r>
                      <a:r>
                        <a:rPr lang="en-GB" sz="850" spc="-20" dirty="0">
                          <a:latin typeface="Arial"/>
                          <a:cs typeface="Arial"/>
                        </a:rPr>
                        <a:t> </a:t>
                      </a:r>
                      <a:r>
                        <a:rPr lang="en-GB" sz="850" dirty="0">
                          <a:latin typeface="Arial"/>
                          <a:cs typeface="Arial"/>
                        </a:rPr>
                        <a:t>person</a:t>
                      </a:r>
                      <a:r>
                        <a:rPr lang="en-GB" sz="850" spc="-20" dirty="0">
                          <a:latin typeface="Arial"/>
                          <a:cs typeface="Arial"/>
                        </a:rPr>
                        <a:t> </a:t>
                      </a:r>
                      <a:r>
                        <a:rPr lang="en-GB" sz="850" dirty="0">
                          <a:latin typeface="Arial"/>
                          <a:cs typeface="Arial"/>
                        </a:rPr>
                        <a:t>was</a:t>
                      </a:r>
                      <a:r>
                        <a:rPr lang="en-GB" sz="850" spc="-25" dirty="0">
                          <a:latin typeface="Arial"/>
                          <a:cs typeface="Arial"/>
                        </a:rPr>
                        <a:t> </a:t>
                      </a:r>
                      <a:r>
                        <a:rPr lang="en-GB" sz="850" dirty="0">
                          <a:latin typeface="Arial"/>
                          <a:cs typeface="Arial"/>
                        </a:rPr>
                        <a:t>very</a:t>
                      </a:r>
                      <a:r>
                        <a:rPr lang="en-GB" sz="850" spc="-20" dirty="0">
                          <a:latin typeface="Arial"/>
                          <a:cs typeface="Arial"/>
                        </a:rPr>
                        <a:t> </a:t>
                      </a:r>
                      <a:r>
                        <a:rPr lang="en-GB" sz="850" spc="-25" dirty="0">
                          <a:latin typeface="Arial"/>
                          <a:cs typeface="Arial"/>
                        </a:rPr>
                        <a:t>or </a:t>
                      </a:r>
                      <a:r>
                        <a:rPr lang="en-GB" sz="850" dirty="0">
                          <a:latin typeface="Arial"/>
                          <a:cs typeface="Arial"/>
                        </a:rPr>
                        <a:t>quite</a:t>
                      </a:r>
                      <a:r>
                        <a:rPr lang="en-GB" sz="850" spc="-20" dirty="0">
                          <a:latin typeface="Arial"/>
                          <a:cs typeface="Arial"/>
                        </a:rPr>
                        <a:t> </a:t>
                      </a:r>
                      <a:r>
                        <a:rPr lang="en-GB" sz="850" spc="-10" dirty="0">
                          <a:latin typeface="Arial"/>
                          <a:cs typeface="Arial"/>
                        </a:rPr>
                        <a:t>helpful</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570366707"/>
                  </a:ext>
                </a:extLst>
              </a:tr>
            </a:tbl>
          </a:graphicData>
        </a:graphic>
      </p:graphicFrame>
      <p:graphicFrame>
        <p:nvGraphicFramePr>
          <p:cNvPr id="165" name="chart_section4">
            <a:extLst>
              <a:ext uri="{FF2B5EF4-FFF2-40B4-BE49-F238E27FC236}">
                <a16:creationId xmlns:a16="http://schemas.microsoft.com/office/drawing/2014/main" id="{2643DFF5-D6BD-94A4-899D-6A371EE335E3}"/>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656177803"/>
              </p:ext>
            </p:extLst>
          </p:nvPr>
        </p:nvGraphicFramePr>
        <p:xfrm>
          <a:off x="3509147" y="7383607"/>
          <a:ext cx="3599386" cy="170815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54" name="chart_section3">
            <a:extLst>
              <a:ext uri="{FF2B5EF4-FFF2-40B4-BE49-F238E27FC236}">
                <a16:creationId xmlns:a16="http://schemas.microsoft.com/office/drawing/2014/main" id="{264DF7E7-2871-2840-9D36-E4C97C025C5C}"/>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523994285"/>
              </p:ext>
            </p:extLst>
          </p:nvPr>
        </p:nvGraphicFramePr>
        <p:xfrm>
          <a:off x="3512532" y="4877928"/>
          <a:ext cx="3599386" cy="2749805"/>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48" name="chart_section2">
            <a:extLst>
              <a:ext uri="{FF2B5EF4-FFF2-40B4-BE49-F238E27FC236}">
                <a16:creationId xmlns:a16="http://schemas.microsoft.com/office/drawing/2014/main" id="{E156CA1F-35DC-9F7B-C8A4-2FCFD35AF042}"/>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392374475"/>
              </p:ext>
            </p:extLst>
          </p:nvPr>
        </p:nvGraphicFramePr>
        <p:xfrm>
          <a:off x="3531090" y="2672565"/>
          <a:ext cx="3599386" cy="2715551"/>
        </p:xfrm>
        <a:graphic>
          <a:graphicData uri="http://schemas.openxmlformats.org/drawingml/2006/chart">
            <c:chart xmlns:c="http://schemas.openxmlformats.org/drawingml/2006/chart" xmlns:r="http://schemas.openxmlformats.org/officeDocument/2006/relationships" r:id="rId4"/>
          </a:graphicData>
        </a:graphic>
      </p:graphicFrame>
      <p:sp>
        <p:nvSpPr>
          <p:cNvPr id="17" name="object 7">
            <a:extLst>
              <a:ext uri="{C183D7F6-B498-43B3-948B-1728B52AA6E4}">
                <adec:decorative xmlns:adec="http://schemas.microsoft.com/office/drawing/2017/decorative" val="1"/>
              </a:ext>
            </a:extLst>
          </p:cNvPr>
          <p:cNvSpPr/>
          <p:nvPr/>
        </p:nvSpPr>
        <p:spPr>
          <a:xfrm>
            <a:off x="5530851" y="1284206"/>
            <a:ext cx="108585" cy="108585"/>
          </a:xfrm>
          <a:custGeom>
            <a:avLst/>
            <a:gdLst/>
            <a:ahLst/>
            <a:cxnLst/>
            <a:rect l="l" t="t" r="r" b="b"/>
            <a:pathLst>
              <a:path w="108585" h="108584">
                <a:moveTo>
                  <a:pt x="53995" y="107991"/>
                </a:moveTo>
                <a:lnTo>
                  <a:pt x="0" y="53995"/>
                </a:lnTo>
                <a:lnTo>
                  <a:pt x="53995" y="0"/>
                </a:lnTo>
                <a:lnTo>
                  <a:pt x="107991" y="53995"/>
                </a:lnTo>
                <a:lnTo>
                  <a:pt x="53995" y="107991"/>
                </a:lnTo>
                <a:close/>
              </a:path>
            </a:pathLst>
          </a:custGeom>
          <a:solidFill>
            <a:srgbClr val="231F20"/>
          </a:solidFill>
        </p:spPr>
        <p:txBody>
          <a:bodyPr wrap="square" lIns="0" tIns="0" rIns="0" bIns="0" rtlCol="0"/>
          <a:lstStyle/>
          <a:p>
            <a:endParaRPr/>
          </a:p>
        </p:txBody>
      </p:sp>
      <p:graphicFrame>
        <p:nvGraphicFramePr>
          <p:cNvPr id="38" name="chart_section1">
            <a:extLst>
              <a:ext uri="{FF2B5EF4-FFF2-40B4-BE49-F238E27FC236}">
                <a16:creationId xmlns:a16="http://schemas.microsoft.com/office/drawing/2014/main" id="{8D844446-47AC-6EE2-7B94-F6766068AF4B}"/>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626056441"/>
              </p:ext>
            </p:extLst>
          </p:nvPr>
        </p:nvGraphicFramePr>
        <p:xfrm>
          <a:off x="3532057" y="1841500"/>
          <a:ext cx="3599386" cy="1142999"/>
        </p:xfrm>
        <a:graphic>
          <a:graphicData uri="http://schemas.openxmlformats.org/drawingml/2006/chart">
            <c:chart xmlns:c="http://schemas.openxmlformats.org/drawingml/2006/chart" xmlns:r="http://schemas.openxmlformats.org/officeDocument/2006/relationships" r:id="rId5"/>
          </a:graphicData>
        </a:graphic>
      </p:graphicFrame>
      <p:sp>
        <p:nvSpPr>
          <p:cNvPr id="16" name="object 6">
            <a:extLst>
              <a:ext uri="{C183D7F6-B498-43B3-948B-1728B52AA6E4}">
                <adec:decorative xmlns:adec="http://schemas.microsoft.com/office/drawing/2017/decorative" val="1"/>
              </a:ext>
            </a:extLst>
          </p:cNvPr>
          <p:cNvSpPr/>
          <p:nvPr/>
        </p:nvSpPr>
        <p:spPr>
          <a:xfrm>
            <a:off x="3702051" y="1267507"/>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0A74BB"/>
          </a:solidFill>
        </p:spPr>
        <p:txBody>
          <a:bodyPr wrap="square" lIns="0" tIns="0" rIns="0" bIns="0" rtlCol="0"/>
          <a:lstStyle/>
          <a:p>
            <a:endParaRPr/>
          </a:p>
        </p:txBody>
      </p:sp>
      <p:sp>
        <p:nvSpPr>
          <p:cNvPr id="15" name="object 5">
            <a:extLst>
              <a:ext uri="{C183D7F6-B498-43B3-948B-1728B52AA6E4}">
                <adec:decorative xmlns:adec="http://schemas.microsoft.com/office/drawing/2017/decorative" val="1"/>
              </a:ext>
            </a:extLst>
          </p:cNvPr>
          <p:cNvSpPr/>
          <p:nvPr/>
        </p:nvSpPr>
        <p:spPr>
          <a:xfrm>
            <a:off x="2025651" y="1267507"/>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DCDDDE"/>
          </a:solidFill>
        </p:spPr>
        <p:txBody>
          <a:bodyPr wrap="square" lIns="0" tIns="0" rIns="0" bIns="0" rtlCol="0"/>
          <a:lstStyle/>
          <a:p>
            <a:endParaRPr/>
          </a:p>
        </p:txBody>
      </p:sp>
      <p:sp>
        <p:nvSpPr>
          <p:cNvPr id="14" name="object 4">
            <a:extLst>
              <a:ext uri="{C183D7F6-B498-43B3-948B-1728B52AA6E4}">
                <adec:decorative xmlns:adec="http://schemas.microsoft.com/office/drawing/2017/decorative" val="1"/>
              </a:ext>
            </a:extLst>
          </p:cNvPr>
          <p:cNvSpPr/>
          <p:nvPr/>
        </p:nvSpPr>
        <p:spPr>
          <a:xfrm>
            <a:off x="425451" y="1267507"/>
            <a:ext cx="288290" cy="144145"/>
          </a:xfrm>
          <a:custGeom>
            <a:avLst/>
            <a:gdLst/>
            <a:ahLst/>
            <a:cxnLst/>
            <a:rect l="l" t="t" r="r" b="b"/>
            <a:pathLst>
              <a:path w="288290" h="144144">
                <a:moveTo>
                  <a:pt x="288000" y="144000"/>
                </a:moveTo>
                <a:lnTo>
                  <a:pt x="0" y="144000"/>
                </a:lnTo>
                <a:lnTo>
                  <a:pt x="0" y="0"/>
                </a:lnTo>
                <a:lnTo>
                  <a:pt x="288000" y="0"/>
                </a:lnTo>
                <a:lnTo>
                  <a:pt x="288000" y="144000"/>
                </a:lnTo>
                <a:close/>
              </a:path>
            </a:pathLst>
          </a:custGeom>
          <a:solidFill>
            <a:srgbClr val="A8C7E9"/>
          </a:solidFill>
        </p:spPr>
        <p:txBody>
          <a:bodyPr wrap="square" lIns="0" tIns="0" rIns="0" bIns="0" rtlCol="0"/>
          <a:lstStyle/>
          <a:p>
            <a:endParaRPr/>
          </a:p>
        </p:txBody>
      </p:sp>
      <p:sp>
        <p:nvSpPr>
          <p:cNvPr id="40" name="object 2">
            <a:extLst>
              <a:ext uri="{FF2B5EF4-FFF2-40B4-BE49-F238E27FC236}">
                <a16:creationId xmlns:a16="http://schemas.microsoft.com/office/drawing/2014/main" id="{68332A4B-F61B-6062-5795-A77E4CE2162C}"/>
              </a:ext>
              <a:ext uri="{C183D7F6-B498-43B3-948B-1728B52AA6E4}">
                <adec:decorative xmlns:adec="http://schemas.microsoft.com/office/drawing/2017/decorative" val="1"/>
              </a:ext>
            </a:extLst>
          </p:cNvPr>
          <p:cNvSpPr/>
          <p:nvPr/>
        </p:nvSpPr>
        <p:spPr>
          <a:xfrm>
            <a:off x="345848" y="1191872"/>
            <a:ext cx="6775785" cy="585639"/>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sp>
        <p:nvSpPr>
          <p:cNvPr id="33" name="txt_org_name">
            <a:extLst>
              <a:ext uri="{FF2B5EF4-FFF2-40B4-BE49-F238E27FC236}">
                <a16:creationId xmlns:a16="http://schemas.microsoft.com/office/drawing/2014/main" id="{02C23F6C-B8ED-0CE9-B86D-3A81CE8BF824}"/>
              </a:ext>
              <a:ext uri="{C183D7F6-B498-43B3-948B-1728B52AA6E4}">
                <adec:decorative xmlns:adec="http://schemas.microsoft.com/office/drawing/2017/decorative" val="1"/>
              </a:ext>
            </a:extLst>
          </p:cNvPr>
          <p:cNvSpPr txBox="1"/>
          <p:nvPr/>
        </p:nvSpPr>
        <p:spPr>
          <a:xfrm>
            <a:off x="4524343" y="622300"/>
            <a:ext cx="2754280" cy="276999"/>
          </a:xfrm>
          <a:prstGeom prst="rect">
            <a:avLst/>
          </a:prstGeom>
          <a:noFill/>
        </p:spPr>
        <p:txBody>
          <a:bodyPr wrap="none" rtlCol="0">
            <a:spAutoFit/>
          </a:bodyPr>
          <a:lstStyle/>
          <a:p>
            <a:pPr algn="r"/>
            <a:r>
              <a:rPr lang="en-GB" sz="1200" b="1">
                <a:solidFill>
                  <a:srgbClr val="336E9F"/>
                </a:solidFill>
                <a:latin typeface="Arial"/>
                <a:cs typeface="Arial"/>
              </a:rPr>
              <a:t>The Christie NHS Foundation Trust</a:t>
            </a:r>
            <a:endParaRPr lang="en-GB" sz="1200">
              <a:solidFill>
                <a:srgbClr val="336E9F"/>
              </a:solidFill>
            </a:endParaRPr>
          </a:p>
        </p:txBody>
      </p:sp>
      <p:sp>
        <p:nvSpPr>
          <p:cNvPr id="35" name="txt_survey">
            <a:extLst>
              <a:ext uri="{FF2B5EF4-FFF2-40B4-BE49-F238E27FC236}">
                <a16:creationId xmlns:a16="http://schemas.microsoft.com/office/drawing/2014/main" id="{EA5FBE2A-BD15-5DCC-9B97-0C12D62E6407}"/>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5" name="Group 4">
            <a:extLst>
              <a:ext uri="{FF2B5EF4-FFF2-40B4-BE49-F238E27FC236}">
                <a16:creationId xmlns:a16="http://schemas.microsoft.com/office/drawing/2014/main" id="{C9986D5E-278A-6A2B-0532-08AC9144DD60}"/>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8" name="object 4">
              <a:hlinkClick r:id="rId6" action="ppaction://hlinksldjump"/>
              <a:extLst>
                <a:ext uri="{FF2B5EF4-FFF2-40B4-BE49-F238E27FC236}">
                  <a16:creationId xmlns:a16="http://schemas.microsoft.com/office/drawing/2014/main" id="{665BB8BA-0119-1549-AA84-5E1DB0651376}"/>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9" name="object 3">
              <a:hlinkClick r:id="rId6" action="ppaction://hlinksldjump"/>
              <a:extLst>
                <a:ext uri="{FF2B5EF4-FFF2-40B4-BE49-F238E27FC236}">
                  <a16:creationId xmlns:a16="http://schemas.microsoft.com/office/drawing/2014/main" id="{0EB548EA-D3F1-B9D1-CECB-300392D61DD3}"/>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1" name="Slide Number Placeholder 1">
            <a:extLst>
              <a:ext uri="{FF2B5EF4-FFF2-40B4-BE49-F238E27FC236}">
                <a16:creationId xmlns:a16="http://schemas.microsoft.com/office/drawing/2014/main" id="{8299118A-FCDF-3284-ED07-CEDD086DD6D5}"/>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881AEFDA-71B3-47F9-85A0-38C4012512A2}" type="slidenum">
              <a:rPr lang="en-GB" spc="-25"/>
              <a:t>12</a:t>
            </a:fld>
            <a:endParaRPr lang="en-GB" spc="-25" dirty="0"/>
          </a:p>
        </p:txBody>
      </p:sp>
      <p:sp>
        <p:nvSpPr>
          <p:cNvPr id="183" name="object 1">
            <a:extLst>
              <a:ext uri="{FF2B5EF4-FFF2-40B4-BE49-F238E27FC236}">
                <a16:creationId xmlns:a16="http://schemas.microsoft.com/office/drawing/2014/main" id="{8EA388B7-91FE-94C2-0D67-C462D5BB10EF}"/>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Expected range </a:t>
            </a:r>
            <a:r>
              <a:rPr kumimoji="0" lang="en-GB" sz="1800" b="1" i="0" u="none" strike="noStrike" kern="0" cap="none" spc="-10" normalizeH="0" baseline="0" noProof="0" dirty="0">
                <a:ln>
                  <a:noFill/>
                </a:ln>
                <a:solidFill>
                  <a:srgbClr val="336E9F"/>
                </a:solidFill>
                <a:effectLst/>
                <a:uLnTx/>
                <a:uFillTx/>
                <a:latin typeface="Arial"/>
                <a:cs typeface="Arial"/>
              </a:rPr>
              <a:t>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pSp>
        <p:nvGrpSpPr>
          <p:cNvPr id="3" name="Group 2">
            <a:extLst>
              <a:ext uri="{FF2B5EF4-FFF2-40B4-BE49-F238E27FC236}">
                <a16:creationId xmlns:a16="http://schemas.microsoft.com/office/drawing/2014/main" id="{1BBE7A3A-95AF-918D-6BE3-AB3EBCB62951}"/>
              </a:ext>
              <a:ext uri="{C183D7F6-B498-43B3-948B-1728B52AA6E4}">
                <adec:decorative xmlns:adec="http://schemas.microsoft.com/office/drawing/2017/decorative" val="0"/>
              </a:ext>
            </a:extLst>
          </p:cNvPr>
          <p:cNvGrpSpPr/>
          <p:nvPr/>
        </p:nvGrpSpPr>
        <p:grpSpPr>
          <a:xfrm>
            <a:off x="345848" y="1872533"/>
            <a:ext cx="6775785" cy="1890101"/>
            <a:chOff x="345848" y="1872533"/>
            <a:chExt cx="6775785" cy="1890101"/>
          </a:xfrm>
        </p:grpSpPr>
        <p:sp>
          <p:nvSpPr>
            <p:cNvPr id="4" name="object 10">
              <a:extLst>
                <a:ext uri="{FF2B5EF4-FFF2-40B4-BE49-F238E27FC236}">
                  <a16:creationId xmlns:a16="http://schemas.microsoft.com/office/drawing/2014/main" id="{EC870BBF-3519-FC48-5207-E99E66124904}"/>
                </a:ext>
              </a:extLst>
            </p:cNvPr>
            <p:cNvSpPr txBox="1"/>
            <p:nvPr/>
          </p:nvSpPr>
          <p:spPr>
            <a:xfrm>
              <a:off x="425414" y="1929907"/>
              <a:ext cx="2848768" cy="167134"/>
            </a:xfrm>
            <a:prstGeom prst="rect">
              <a:avLst/>
            </a:prstGeom>
          </p:spPr>
          <p:txBody>
            <a:bodyPr vert="horz" wrap="square" lIns="0" tIns="0" rIns="0" bIns="0" rtlCol="0">
              <a:spAutoFit/>
            </a:bodyPr>
            <a:lstStyle/>
            <a:p>
              <a:pPr>
                <a:lnSpc>
                  <a:spcPct val="100000"/>
                </a:lnSpc>
                <a:spcBef>
                  <a:spcPts val="740"/>
                </a:spcBef>
              </a:pPr>
              <a:r>
                <a:rPr lang="en-GB" sz="1050" b="1" spc="-25" dirty="0">
                  <a:solidFill>
                    <a:srgbClr val="336E9F"/>
                  </a:solidFill>
                  <a:latin typeface="Arial"/>
                  <a:cs typeface="Arial"/>
                </a:rPr>
                <a:t>DECIDING</a:t>
              </a:r>
              <a:r>
                <a:rPr lang="en-GB" sz="1050" b="1" spc="-50" dirty="0">
                  <a:solidFill>
                    <a:srgbClr val="336E9F"/>
                  </a:solidFill>
                  <a:latin typeface="Arial"/>
                  <a:cs typeface="Arial"/>
                </a:rPr>
                <a:t> </a:t>
              </a:r>
              <a:r>
                <a:rPr lang="en-GB" sz="1050" b="1" dirty="0">
                  <a:solidFill>
                    <a:srgbClr val="336E9F"/>
                  </a:solidFill>
                  <a:latin typeface="Arial"/>
                  <a:cs typeface="Arial"/>
                </a:rPr>
                <a:t>ON</a:t>
              </a:r>
              <a:r>
                <a:rPr lang="en-GB" sz="1050" b="1" spc="-55" dirty="0">
                  <a:solidFill>
                    <a:srgbClr val="336E9F"/>
                  </a:solidFill>
                  <a:latin typeface="Arial"/>
                  <a:cs typeface="Arial"/>
                </a:rPr>
                <a:t> </a:t>
              </a:r>
              <a:r>
                <a:rPr lang="en-GB" sz="1050" b="1" spc="-10" dirty="0">
                  <a:solidFill>
                    <a:srgbClr val="336E9F"/>
                  </a:solidFill>
                  <a:latin typeface="Arial"/>
                  <a:cs typeface="Arial"/>
                </a:rPr>
                <a:t>THE</a:t>
              </a:r>
              <a:r>
                <a:rPr lang="en-GB" sz="1050" b="1" spc="-50" dirty="0">
                  <a:solidFill>
                    <a:srgbClr val="336E9F"/>
                  </a:solidFill>
                  <a:latin typeface="Arial"/>
                  <a:cs typeface="Arial"/>
                </a:rPr>
                <a:t> </a:t>
              </a:r>
              <a:r>
                <a:rPr lang="en-GB" sz="1050" b="1" spc="-10" dirty="0">
                  <a:solidFill>
                    <a:srgbClr val="336E9F"/>
                  </a:solidFill>
                  <a:latin typeface="Arial"/>
                  <a:cs typeface="Arial"/>
                </a:rPr>
                <a:t>BEST</a:t>
              </a:r>
              <a:r>
                <a:rPr lang="en-GB" sz="1050" b="1" spc="-50" dirty="0">
                  <a:solidFill>
                    <a:srgbClr val="336E9F"/>
                  </a:solidFill>
                  <a:latin typeface="Arial"/>
                  <a:cs typeface="Arial"/>
                </a:rPr>
                <a:t> </a:t>
              </a:r>
              <a:r>
                <a:rPr lang="en-GB" sz="1050" b="1" spc="-10" dirty="0">
                  <a:solidFill>
                    <a:srgbClr val="336E9F"/>
                  </a:solidFill>
                  <a:latin typeface="Arial"/>
                  <a:cs typeface="Arial"/>
                </a:rPr>
                <a:t>TREATMENT</a:t>
              </a:r>
              <a:endParaRPr lang="en-GB" sz="1050" dirty="0">
                <a:latin typeface="Arial"/>
                <a:cs typeface="Arial"/>
              </a:endParaRPr>
            </a:p>
          </p:txBody>
        </p:sp>
        <p:sp>
          <p:nvSpPr>
            <p:cNvPr id="5" name="object 9">
              <a:extLst>
                <a:ext uri="{FF2B5EF4-FFF2-40B4-BE49-F238E27FC236}">
                  <a16:creationId xmlns:a16="http://schemas.microsoft.com/office/drawing/2014/main" id="{EC874239-B2C5-1E0A-9A30-0B9BDCE79B73}"/>
                </a:ext>
              </a:extLst>
            </p:cNvPr>
            <p:cNvSpPr/>
            <p:nvPr/>
          </p:nvSpPr>
          <p:spPr>
            <a:xfrm>
              <a:off x="345848" y="1872533"/>
              <a:ext cx="6775785" cy="1890101"/>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aphicFrame>
        <p:nvGraphicFramePr>
          <p:cNvPr id="2" name="exp_tbl_qtext_section5">
            <a:extLst>
              <a:ext uri="{FF2B5EF4-FFF2-40B4-BE49-F238E27FC236}">
                <a16:creationId xmlns:a16="http://schemas.microsoft.com/office/drawing/2014/main" id="{74A44D42-BA3B-A9D1-FB99-7945852641F7}"/>
              </a:ext>
            </a:extLst>
          </p:cNvPr>
          <p:cNvGraphicFramePr>
            <a:graphicFrameLocks noGrp="1"/>
          </p:cNvGraphicFramePr>
          <p:nvPr>
            <p:extLst>
              <p:ext uri="{D42A27DB-BD31-4B8C-83A1-F6EECF244321}">
                <p14:modId xmlns:p14="http://schemas.microsoft.com/office/powerpoint/2010/main" val="3140948960"/>
              </p:ext>
            </p:extLst>
          </p:nvPr>
        </p:nvGraphicFramePr>
        <p:xfrm>
          <a:off x="439258" y="2223084"/>
          <a:ext cx="3076357" cy="14949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L="0" marR="5080" algn="l">
                        <a:lnSpc>
                          <a:spcPts val="860"/>
                        </a:lnSpc>
                        <a:spcBef>
                          <a:spcPts val="0"/>
                        </a:spcBef>
                      </a:pPr>
                      <a:r>
                        <a:rPr lang="en-GB" sz="850" dirty="0">
                          <a:latin typeface="Arial"/>
                          <a:cs typeface="Arial"/>
                        </a:rPr>
                        <a:t>Q20.</a:t>
                      </a:r>
                      <a:r>
                        <a:rPr lang="en-GB" sz="850" spc="-20" dirty="0">
                          <a:latin typeface="Arial"/>
                          <a:cs typeface="Arial"/>
                        </a:rPr>
                        <a:t> </a:t>
                      </a:r>
                      <a:r>
                        <a:rPr lang="en-GB" sz="850" dirty="0">
                          <a:latin typeface="Arial"/>
                          <a:cs typeface="Arial"/>
                        </a:rPr>
                        <a:t>Treatment</a:t>
                      </a:r>
                      <a:r>
                        <a:rPr lang="en-GB" sz="850" spc="-20" dirty="0">
                          <a:latin typeface="Arial"/>
                          <a:cs typeface="Arial"/>
                        </a:rPr>
                        <a:t> </a:t>
                      </a:r>
                      <a:r>
                        <a:rPr lang="en-GB" sz="850" dirty="0">
                          <a:latin typeface="Arial"/>
                          <a:cs typeface="Arial"/>
                        </a:rPr>
                        <a:t>options</a:t>
                      </a:r>
                      <a:r>
                        <a:rPr lang="en-GB" sz="850" spc="-20" dirty="0">
                          <a:latin typeface="Arial"/>
                          <a:cs typeface="Arial"/>
                        </a:rPr>
                        <a:t> </a:t>
                      </a:r>
                      <a:r>
                        <a:rPr lang="en-GB" sz="850" dirty="0">
                          <a:latin typeface="Arial"/>
                          <a:cs typeface="Arial"/>
                        </a:rPr>
                        <a:t>were</a:t>
                      </a:r>
                      <a:r>
                        <a:rPr lang="en-GB" sz="850" spc="-20" dirty="0">
                          <a:latin typeface="Arial"/>
                          <a:cs typeface="Arial"/>
                        </a:rPr>
                        <a:t> </a:t>
                      </a:r>
                      <a:r>
                        <a:rPr lang="en-GB" sz="850" dirty="0">
                          <a:latin typeface="Arial"/>
                          <a:cs typeface="Arial"/>
                        </a:rPr>
                        <a:t>explained</a:t>
                      </a:r>
                      <a:r>
                        <a:rPr lang="en-GB" sz="850" spc="-20" dirty="0">
                          <a:latin typeface="Arial"/>
                          <a:cs typeface="Arial"/>
                        </a:rPr>
                        <a:t> </a:t>
                      </a:r>
                      <a:r>
                        <a:rPr lang="en-GB" sz="850" dirty="0">
                          <a:latin typeface="Arial"/>
                          <a:cs typeface="Arial"/>
                        </a:rPr>
                        <a:t>in</a:t>
                      </a:r>
                      <a:r>
                        <a:rPr lang="en-GB" sz="850" spc="-20" dirty="0">
                          <a:latin typeface="Arial"/>
                          <a:cs typeface="Arial"/>
                        </a:rPr>
                        <a:t> </a:t>
                      </a:r>
                      <a:r>
                        <a:rPr lang="en-GB" sz="850" dirty="0">
                          <a:latin typeface="Arial"/>
                          <a:cs typeface="Arial"/>
                        </a:rPr>
                        <a:t>a</a:t>
                      </a:r>
                      <a:r>
                        <a:rPr lang="en-GB" sz="850" spc="-20" dirty="0">
                          <a:latin typeface="Arial"/>
                          <a:cs typeface="Arial"/>
                        </a:rPr>
                        <a:t> </a:t>
                      </a:r>
                      <a:r>
                        <a:rPr lang="en-GB" sz="850" dirty="0">
                          <a:latin typeface="Arial"/>
                          <a:cs typeface="Arial"/>
                        </a:rPr>
                        <a:t>way</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spc="-10" dirty="0">
                          <a:latin typeface="Arial"/>
                          <a:cs typeface="Arial"/>
                        </a:rPr>
                        <a:t>patient </a:t>
                      </a:r>
                      <a:r>
                        <a:rPr lang="en-GB" sz="850" dirty="0">
                          <a:latin typeface="Arial"/>
                          <a:cs typeface="Arial"/>
                        </a:rPr>
                        <a:t>could</a:t>
                      </a:r>
                      <a:r>
                        <a:rPr lang="en-GB" sz="850" spc="-35" dirty="0">
                          <a:latin typeface="Arial"/>
                          <a:cs typeface="Arial"/>
                        </a:rPr>
                        <a:t> </a:t>
                      </a:r>
                      <a:r>
                        <a:rPr lang="en-GB" sz="850" dirty="0">
                          <a:latin typeface="Arial"/>
                          <a:cs typeface="Arial"/>
                        </a:rPr>
                        <a:t>completely</a:t>
                      </a:r>
                      <a:r>
                        <a:rPr lang="en-GB" sz="850" spc="-30" dirty="0">
                          <a:latin typeface="Arial"/>
                          <a:cs typeface="Arial"/>
                        </a:rPr>
                        <a:t> </a:t>
                      </a:r>
                      <a:r>
                        <a:rPr lang="en-GB" sz="850" spc="-10" dirty="0">
                          <a:latin typeface="Arial"/>
                          <a:cs typeface="Arial"/>
                        </a:rPr>
                        <a:t>understand</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975127550"/>
                  </a:ext>
                </a:extLst>
              </a:tr>
              <a:tr h="342000">
                <a:tc>
                  <a:txBody>
                    <a:bodyPr/>
                    <a:lstStyle/>
                    <a:p>
                      <a:pPr marR="28575" algn="l">
                        <a:lnSpc>
                          <a:spcPts val="860"/>
                        </a:lnSpc>
                        <a:spcBef>
                          <a:spcPts val="0"/>
                        </a:spcBef>
                      </a:pPr>
                      <a:r>
                        <a:rPr lang="en-GB" sz="850" dirty="0">
                          <a:latin typeface="Arial"/>
                          <a:cs typeface="Arial"/>
                        </a:rPr>
                        <a:t>Q21.</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definitely</a:t>
                      </a:r>
                      <a:r>
                        <a:rPr lang="en-GB" sz="850" spc="-20" dirty="0">
                          <a:latin typeface="Arial"/>
                          <a:cs typeface="Arial"/>
                        </a:rPr>
                        <a:t> </a:t>
                      </a:r>
                      <a:r>
                        <a:rPr lang="en-GB" sz="850" dirty="0">
                          <a:latin typeface="Arial"/>
                          <a:cs typeface="Arial"/>
                        </a:rPr>
                        <a:t>involved</a:t>
                      </a:r>
                      <a:r>
                        <a:rPr lang="en-GB" sz="850" spc="-20" dirty="0">
                          <a:latin typeface="Arial"/>
                          <a:cs typeface="Arial"/>
                        </a:rPr>
                        <a:t> </a:t>
                      </a:r>
                      <a:r>
                        <a:rPr lang="en-GB" sz="850" dirty="0">
                          <a:latin typeface="Arial"/>
                          <a:cs typeface="Arial"/>
                        </a:rPr>
                        <a:t>as</a:t>
                      </a:r>
                      <a:r>
                        <a:rPr lang="en-GB" sz="850" spc="-20" dirty="0">
                          <a:latin typeface="Arial"/>
                          <a:cs typeface="Arial"/>
                        </a:rPr>
                        <a:t> </a:t>
                      </a:r>
                      <a:r>
                        <a:rPr lang="en-GB" sz="850" dirty="0">
                          <a:latin typeface="Arial"/>
                          <a:cs typeface="Arial"/>
                        </a:rPr>
                        <a:t>much</a:t>
                      </a:r>
                      <a:r>
                        <a:rPr lang="en-GB" sz="850" spc="-25" dirty="0">
                          <a:latin typeface="Arial"/>
                          <a:cs typeface="Arial"/>
                        </a:rPr>
                        <a:t> </a:t>
                      </a:r>
                      <a:r>
                        <a:rPr lang="en-GB" sz="850" dirty="0">
                          <a:latin typeface="Arial"/>
                          <a:cs typeface="Arial"/>
                        </a:rPr>
                        <a:t>as</a:t>
                      </a:r>
                      <a:r>
                        <a:rPr lang="en-GB" sz="850" spc="-20" dirty="0">
                          <a:latin typeface="Arial"/>
                          <a:cs typeface="Arial"/>
                        </a:rPr>
                        <a:t> </a:t>
                      </a:r>
                      <a:r>
                        <a:rPr lang="en-GB" sz="850" dirty="0">
                          <a:latin typeface="Arial"/>
                          <a:cs typeface="Arial"/>
                        </a:rPr>
                        <a:t>they</a:t>
                      </a:r>
                      <a:r>
                        <a:rPr lang="en-GB" sz="850" spc="-20" dirty="0">
                          <a:latin typeface="Arial"/>
                          <a:cs typeface="Arial"/>
                        </a:rPr>
                        <a:t> </a:t>
                      </a:r>
                      <a:r>
                        <a:rPr lang="en-GB" sz="850" dirty="0">
                          <a:latin typeface="Arial"/>
                          <a:cs typeface="Arial"/>
                        </a:rPr>
                        <a:t>wanted</a:t>
                      </a:r>
                      <a:r>
                        <a:rPr lang="en-GB" sz="850" spc="-20" dirty="0">
                          <a:latin typeface="Arial"/>
                          <a:cs typeface="Arial"/>
                        </a:rPr>
                        <a:t> </a:t>
                      </a:r>
                      <a:r>
                        <a:rPr lang="en-GB" sz="850" spc="-25" dirty="0">
                          <a:latin typeface="Arial"/>
                          <a:cs typeface="Arial"/>
                        </a:rPr>
                        <a:t>to </a:t>
                      </a:r>
                      <a:r>
                        <a:rPr lang="en-GB" sz="850" dirty="0">
                          <a:latin typeface="Arial"/>
                          <a:cs typeface="Arial"/>
                        </a:rPr>
                        <a:t>be</a:t>
                      </a:r>
                      <a:r>
                        <a:rPr lang="en-GB" sz="850" spc="-20" dirty="0">
                          <a:latin typeface="Arial"/>
                          <a:cs typeface="Arial"/>
                        </a:rPr>
                        <a:t> </a:t>
                      </a:r>
                      <a:r>
                        <a:rPr lang="en-GB" sz="850" dirty="0">
                          <a:latin typeface="Arial"/>
                          <a:cs typeface="Arial"/>
                        </a:rPr>
                        <a:t>in</a:t>
                      </a:r>
                      <a:r>
                        <a:rPr lang="en-GB" sz="850" spc="-20" dirty="0">
                          <a:latin typeface="Arial"/>
                          <a:cs typeface="Arial"/>
                        </a:rPr>
                        <a:t> </a:t>
                      </a:r>
                      <a:r>
                        <a:rPr lang="en-GB" sz="850" dirty="0">
                          <a:latin typeface="Arial"/>
                          <a:cs typeface="Arial"/>
                        </a:rPr>
                        <a:t>decisions</a:t>
                      </a:r>
                      <a:r>
                        <a:rPr lang="en-GB" sz="850" spc="-15" dirty="0">
                          <a:latin typeface="Arial"/>
                          <a:cs typeface="Arial"/>
                        </a:rPr>
                        <a:t> </a:t>
                      </a:r>
                      <a:r>
                        <a:rPr lang="en-GB" sz="850" dirty="0">
                          <a:latin typeface="Arial"/>
                          <a:cs typeface="Arial"/>
                        </a:rPr>
                        <a:t>about</a:t>
                      </a:r>
                      <a:r>
                        <a:rPr lang="en-GB" sz="850" spc="-20" dirty="0">
                          <a:latin typeface="Arial"/>
                          <a:cs typeface="Arial"/>
                        </a:rPr>
                        <a:t> </a:t>
                      </a:r>
                      <a:r>
                        <a:rPr lang="en-GB" sz="850" dirty="0">
                          <a:latin typeface="Arial"/>
                          <a:cs typeface="Arial"/>
                        </a:rPr>
                        <a:t>their</a:t>
                      </a:r>
                      <a:r>
                        <a:rPr lang="en-GB" sz="850" spc="-15" dirty="0">
                          <a:latin typeface="Arial"/>
                          <a:cs typeface="Arial"/>
                        </a:rPr>
                        <a:t> </a:t>
                      </a:r>
                      <a:r>
                        <a:rPr lang="en-GB" sz="850" spc="-10" dirty="0">
                          <a:latin typeface="Arial"/>
                          <a:cs typeface="Arial"/>
                        </a:rPr>
                        <a:t>treatment</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67661913"/>
                  </a:ext>
                </a:extLst>
              </a:tr>
              <a:tr h="468000">
                <a:tc>
                  <a:txBody>
                    <a:bodyPr/>
                    <a:lstStyle/>
                    <a:p>
                      <a:pPr marR="100330">
                        <a:lnSpc>
                          <a:spcPts val="860"/>
                        </a:lnSpc>
                        <a:spcBef>
                          <a:spcPts val="0"/>
                        </a:spcBef>
                      </a:pPr>
                      <a:r>
                        <a:rPr lang="en-GB" sz="850" dirty="0">
                          <a:latin typeface="Arial"/>
                          <a:cs typeface="Arial"/>
                        </a:rPr>
                        <a:t>Q22.</a:t>
                      </a:r>
                      <a:r>
                        <a:rPr lang="en-GB" sz="850" spc="-25" dirty="0">
                          <a:latin typeface="Arial"/>
                          <a:cs typeface="Arial"/>
                        </a:rPr>
                        <a:t> </a:t>
                      </a:r>
                      <a:r>
                        <a:rPr lang="en-GB" sz="850" dirty="0">
                          <a:latin typeface="Arial"/>
                          <a:cs typeface="Arial"/>
                        </a:rPr>
                        <a:t>Family</a:t>
                      </a:r>
                      <a:r>
                        <a:rPr lang="en-GB" sz="850" spc="-25" dirty="0">
                          <a:latin typeface="Arial"/>
                          <a:cs typeface="Arial"/>
                        </a:rPr>
                        <a:t> </a:t>
                      </a:r>
                      <a:r>
                        <a:rPr lang="en-GB" sz="850" dirty="0">
                          <a:latin typeface="Arial"/>
                          <a:cs typeface="Arial"/>
                        </a:rPr>
                        <a:t>and / or</a:t>
                      </a:r>
                      <a:r>
                        <a:rPr lang="en-GB" sz="850" spc="-20" dirty="0">
                          <a:latin typeface="Arial"/>
                          <a:cs typeface="Arial"/>
                        </a:rPr>
                        <a:t> </a:t>
                      </a:r>
                      <a:r>
                        <a:rPr lang="en-GB" sz="850" dirty="0">
                          <a:latin typeface="Arial"/>
                          <a:cs typeface="Arial"/>
                        </a:rPr>
                        <a:t>carers</a:t>
                      </a:r>
                      <a:r>
                        <a:rPr lang="en-GB" sz="850" spc="-25" dirty="0">
                          <a:latin typeface="Arial"/>
                          <a:cs typeface="Arial"/>
                        </a:rPr>
                        <a:t> </a:t>
                      </a:r>
                      <a:r>
                        <a:rPr lang="en-GB" sz="850" dirty="0">
                          <a:latin typeface="Arial"/>
                          <a:cs typeface="Arial"/>
                        </a:rPr>
                        <a:t>were</a:t>
                      </a:r>
                      <a:r>
                        <a:rPr lang="en-GB" sz="850" spc="-20" dirty="0">
                          <a:latin typeface="Arial"/>
                          <a:cs typeface="Arial"/>
                        </a:rPr>
                        <a:t> </a:t>
                      </a:r>
                      <a:r>
                        <a:rPr lang="en-GB" sz="850" dirty="0">
                          <a:latin typeface="Arial"/>
                          <a:cs typeface="Arial"/>
                        </a:rPr>
                        <a:t>definitely</a:t>
                      </a:r>
                      <a:r>
                        <a:rPr lang="en-GB" sz="850" spc="-25" dirty="0">
                          <a:latin typeface="Arial"/>
                          <a:cs typeface="Arial"/>
                        </a:rPr>
                        <a:t> </a:t>
                      </a:r>
                      <a:r>
                        <a:rPr lang="en-GB" sz="850" dirty="0">
                          <a:latin typeface="Arial"/>
                          <a:cs typeface="Arial"/>
                        </a:rPr>
                        <a:t>involved</a:t>
                      </a:r>
                      <a:r>
                        <a:rPr lang="en-GB" sz="850" spc="-25" dirty="0">
                          <a:latin typeface="Arial"/>
                          <a:cs typeface="Arial"/>
                        </a:rPr>
                        <a:t> </a:t>
                      </a:r>
                      <a:r>
                        <a:rPr lang="en-GB" sz="850" dirty="0">
                          <a:latin typeface="Arial"/>
                          <a:cs typeface="Arial"/>
                        </a:rPr>
                        <a:t>as</a:t>
                      </a:r>
                      <a:r>
                        <a:rPr lang="en-GB" sz="850" spc="-20" dirty="0">
                          <a:latin typeface="Arial"/>
                          <a:cs typeface="Arial"/>
                        </a:rPr>
                        <a:t> much</a:t>
                      </a:r>
                      <a:r>
                        <a:rPr lang="en-GB" sz="850" spc="500" dirty="0">
                          <a:latin typeface="Arial"/>
                          <a:cs typeface="Arial"/>
                        </a:rPr>
                        <a:t> </a:t>
                      </a:r>
                      <a:r>
                        <a:rPr lang="en-GB" sz="850" dirty="0">
                          <a:latin typeface="Arial"/>
                          <a:cs typeface="Arial"/>
                        </a:rPr>
                        <a:t>as</a:t>
                      </a:r>
                      <a:r>
                        <a:rPr lang="en-GB" sz="850" spc="-20" dirty="0">
                          <a:latin typeface="Arial"/>
                          <a:cs typeface="Arial"/>
                        </a:rPr>
                        <a:t> </a:t>
                      </a:r>
                      <a:r>
                        <a:rPr lang="en-GB" sz="850" dirty="0">
                          <a:latin typeface="Arial"/>
                          <a:cs typeface="Arial"/>
                        </a:rPr>
                        <a:t>the</a:t>
                      </a:r>
                      <a:r>
                        <a:rPr lang="en-GB" sz="850" spc="-1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wanted</a:t>
                      </a:r>
                      <a:r>
                        <a:rPr lang="en-GB" sz="850" spc="-15" dirty="0">
                          <a:latin typeface="Arial"/>
                          <a:cs typeface="Arial"/>
                        </a:rPr>
                        <a:t> </a:t>
                      </a:r>
                      <a:r>
                        <a:rPr lang="en-GB" sz="850" dirty="0">
                          <a:latin typeface="Arial"/>
                          <a:cs typeface="Arial"/>
                        </a:rPr>
                        <a:t>them</a:t>
                      </a:r>
                      <a:r>
                        <a:rPr lang="en-GB" sz="850" spc="-20" dirty="0">
                          <a:latin typeface="Arial"/>
                          <a:cs typeface="Arial"/>
                        </a:rPr>
                        <a:t> </a:t>
                      </a:r>
                      <a:r>
                        <a:rPr lang="en-GB" sz="850" dirty="0">
                          <a:latin typeface="Arial"/>
                          <a:cs typeface="Arial"/>
                        </a:rPr>
                        <a:t>to</a:t>
                      </a:r>
                      <a:r>
                        <a:rPr lang="en-GB" sz="850" spc="-15" dirty="0">
                          <a:latin typeface="Arial"/>
                          <a:cs typeface="Arial"/>
                        </a:rPr>
                        <a:t> </a:t>
                      </a:r>
                      <a:r>
                        <a:rPr lang="en-GB" sz="850" dirty="0">
                          <a:latin typeface="Arial"/>
                          <a:cs typeface="Arial"/>
                        </a:rPr>
                        <a:t>be</a:t>
                      </a:r>
                      <a:r>
                        <a:rPr lang="en-GB" sz="850" spc="-20" dirty="0">
                          <a:latin typeface="Arial"/>
                          <a:cs typeface="Arial"/>
                        </a:rPr>
                        <a:t> </a:t>
                      </a:r>
                      <a:r>
                        <a:rPr lang="en-GB" sz="850" dirty="0">
                          <a:latin typeface="Arial"/>
                          <a:cs typeface="Arial"/>
                        </a:rPr>
                        <a:t>in</a:t>
                      </a:r>
                      <a:r>
                        <a:rPr lang="en-GB" sz="850" spc="-15" dirty="0">
                          <a:latin typeface="Arial"/>
                          <a:cs typeface="Arial"/>
                        </a:rPr>
                        <a:t> </a:t>
                      </a:r>
                      <a:r>
                        <a:rPr lang="en-GB" sz="850" dirty="0">
                          <a:latin typeface="Arial"/>
                          <a:cs typeface="Arial"/>
                        </a:rPr>
                        <a:t>decisions</a:t>
                      </a:r>
                      <a:r>
                        <a:rPr lang="en-GB" sz="850" spc="-20" dirty="0">
                          <a:latin typeface="Arial"/>
                          <a:cs typeface="Arial"/>
                        </a:rPr>
                        <a:t> </a:t>
                      </a:r>
                      <a:r>
                        <a:rPr lang="en-GB" sz="850" dirty="0">
                          <a:latin typeface="Arial"/>
                          <a:cs typeface="Arial"/>
                        </a:rPr>
                        <a:t>about</a:t>
                      </a:r>
                      <a:r>
                        <a:rPr lang="en-GB" sz="850" spc="-15" dirty="0">
                          <a:latin typeface="Arial"/>
                          <a:cs typeface="Arial"/>
                        </a:rPr>
                        <a:t> </a:t>
                      </a:r>
                      <a:r>
                        <a:rPr lang="en-GB" sz="850" spc="-10" dirty="0">
                          <a:latin typeface="Arial"/>
                          <a:cs typeface="Arial"/>
                        </a:rPr>
                        <a:t>treatment options</a:t>
                      </a: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570366707"/>
                  </a:ext>
                </a:extLst>
              </a:tr>
              <a:tr h="342000">
                <a:tc>
                  <a:txBody>
                    <a:bodyPr/>
                    <a:lstStyle/>
                    <a:p>
                      <a:pPr marR="5080">
                        <a:lnSpc>
                          <a:spcPts val="860"/>
                        </a:lnSpc>
                        <a:spcBef>
                          <a:spcPts val="0"/>
                        </a:spcBef>
                      </a:pPr>
                      <a:r>
                        <a:rPr lang="en-GB" sz="850" dirty="0">
                          <a:latin typeface="Arial"/>
                          <a:cs typeface="Arial"/>
                        </a:rPr>
                        <a:t>Q23.</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could</a:t>
                      </a:r>
                      <a:r>
                        <a:rPr lang="en-GB" sz="850" spc="-20" dirty="0">
                          <a:latin typeface="Arial"/>
                          <a:cs typeface="Arial"/>
                        </a:rPr>
                        <a:t> </a:t>
                      </a:r>
                      <a:r>
                        <a:rPr lang="en-GB" sz="850" dirty="0">
                          <a:latin typeface="Arial"/>
                          <a:cs typeface="Arial"/>
                        </a:rPr>
                        <a:t>get</a:t>
                      </a:r>
                      <a:r>
                        <a:rPr lang="en-GB" sz="850" spc="-20" dirty="0">
                          <a:latin typeface="Arial"/>
                          <a:cs typeface="Arial"/>
                        </a:rPr>
                        <a:t> </a:t>
                      </a:r>
                      <a:r>
                        <a:rPr lang="en-GB" sz="850" dirty="0">
                          <a:latin typeface="Arial"/>
                          <a:cs typeface="Arial"/>
                        </a:rPr>
                        <a:t>further</a:t>
                      </a:r>
                      <a:r>
                        <a:rPr lang="en-GB" sz="850" spc="-20" dirty="0">
                          <a:latin typeface="Arial"/>
                          <a:cs typeface="Arial"/>
                        </a:rPr>
                        <a:t> </a:t>
                      </a:r>
                      <a:r>
                        <a:rPr lang="en-GB" sz="850" dirty="0">
                          <a:latin typeface="Arial"/>
                          <a:cs typeface="Arial"/>
                        </a:rPr>
                        <a:t>advice</a:t>
                      </a:r>
                      <a:r>
                        <a:rPr lang="en-GB" sz="850" spc="-20" dirty="0">
                          <a:latin typeface="Arial"/>
                          <a:cs typeface="Arial"/>
                        </a:rPr>
                        <a:t> </a:t>
                      </a:r>
                      <a:r>
                        <a:rPr lang="en-GB" sz="850" dirty="0">
                          <a:latin typeface="Arial"/>
                          <a:cs typeface="Arial"/>
                        </a:rPr>
                        <a:t>from</a:t>
                      </a:r>
                      <a:r>
                        <a:rPr lang="en-GB" sz="850" spc="-20" dirty="0">
                          <a:latin typeface="Arial"/>
                          <a:cs typeface="Arial"/>
                        </a:rPr>
                        <a:t> </a:t>
                      </a:r>
                      <a:r>
                        <a:rPr lang="en-GB" sz="850" dirty="0">
                          <a:latin typeface="Arial"/>
                          <a:cs typeface="Arial"/>
                        </a:rPr>
                        <a:t>a</a:t>
                      </a:r>
                      <a:r>
                        <a:rPr lang="en-GB" sz="850" spc="-20" dirty="0">
                          <a:latin typeface="Arial"/>
                          <a:cs typeface="Arial"/>
                        </a:rPr>
                        <a:t> </a:t>
                      </a:r>
                      <a:r>
                        <a:rPr lang="en-GB" sz="850" dirty="0">
                          <a:latin typeface="Arial"/>
                          <a:cs typeface="Arial"/>
                        </a:rPr>
                        <a:t>different</a:t>
                      </a:r>
                      <a:r>
                        <a:rPr lang="en-GB" sz="850" spc="-20" dirty="0">
                          <a:latin typeface="Arial"/>
                          <a:cs typeface="Arial"/>
                        </a:rPr>
                        <a:t> </a:t>
                      </a:r>
                      <a:r>
                        <a:rPr lang="en-GB" sz="850" spc="-10" dirty="0">
                          <a:latin typeface="Arial"/>
                          <a:cs typeface="Arial"/>
                        </a:rPr>
                        <a:t>healthcare </a:t>
                      </a:r>
                      <a:r>
                        <a:rPr lang="en-GB" sz="850" dirty="0">
                          <a:latin typeface="Arial"/>
                          <a:cs typeface="Arial"/>
                        </a:rPr>
                        <a:t>professional</a:t>
                      </a:r>
                      <a:r>
                        <a:rPr lang="en-GB" sz="850" spc="-30" dirty="0">
                          <a:latin typeface="Arial"/>
                          <a:cs typeface="Arial"/>
                        </a:rPr>
                        <a:t> </a:t>
                      </a:r>
                      <a:r>
                        <a:rPr lang="en-GB" sz="850" dirty="0">
                          <a:latin typeface="Arial"/>
                          <a:cs typeface="Arial"/>
                        </a:rPr>
                        <a:t>before</a:t>
                      </a:r>
                      <a:r>
                        <a:rPr lang="en-GB" sz="850" spc="-30" dirty="0">
                          <a:latin typeface="Arial"/>
                          <a:cs typeface="Arial"/>
                        </a:rPr>
                        <a:t> </a:t>
                      </a:r>
                      <a:r>
                        <a:rPr lang="en-GB" sz="850" dirty="0">
                          <a:latin typeface="Arial"/>
                          <a:cs typeface="Arial"/>
                        </a:rPr>
                        <a:t>making</a:t>
                      </a:r>
                      <a:r>
                        <a:rPr lang="en-GB" sz="850" spc="-30" dirty="0">
                          <a:latin typeface="Arial"/>
                          <a:cs typeface="Arial"/>
                        </a:rPr>
                        <a:t> </a:t>
                      </a:r>
                      <a:r>
                        <a:rPr lang="en-GB" sz="850" dirty="0">
                          <a:latin typeface="Arial"/>
                          <a:cs typeface="Arial"/>
                        </a:rPr>
                        <a:t>decisions</a:t>
                      </a:r>
                      <a:r>
                        <a:rPr lang="en-GB" sz="850" spc="-25" dirty="0">
                          <a:latin typeface="Arial"/>
                          <a:cs typeface="Arial"/>
                        </a:rPr>
                        <a:t> </a:t>
                      </a:r>
                      <a:r>
                        <a:rPr lang="en-GB" sz="850" dirty="0">
                          <a:latin typeface="Arial"/>
                          <a:cs typeface="Arial"/>
                        </a:rPr>
                        <a:t>about</a:t>
                      </a:r>
                      <a:r>
                        <a:rPr lang="en-GB" sz="850" spc="-30" dirty="0">
                          <a:latin typeface="Arial"/>
                          <a:cs typeface="Arial"/>
                        </a:rPr>
                        <a:t> </a:t>
                      </a:r>
                      <a:r>
                        <a:rPr lang="en-GB" sz="850" dirty="0">
                          <a:latin typeface="Arial"/>
                          <a:cs typeface="Arial"/>
                        </a:rPr>
                        <a:t>their</a:t>
                      </a:r>
                      <a:r>
                        <a:rPr lang="en-GB" sz="850" spc="-30" dirty="0">
                          <a:latin typeface="Arial"/>
                          <a:cs typeface="Arial"/>
                        </a:rPr>
                        <a:t> </a:t>
                      </a:r>
                      <a:r>
                        <a:rPr lang="en-GB" sz="850" spc="-10" dirty="0">
                          <a:latin typeface="Arial"/>
                          <a:cs typeface="Arial"/>
                        </a:rPr>
                        <a:t>treatment options</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59175548"/>
                  </a:ext>
                </a:extLst>
              </a:tr>
            </a:tbl>
          </a:graphicData>
        </a:graphic>
      </p:graphicFrame>
      <p:grpSp>
        <p:nvGrpSpPr>
          <p:cNvPr id="10" name="Group 3">
            <a:extLst>
              <a:ext uri="{FF2B5EF4-FFF2-40B4-BE49-F238E27FC236}">
                <a16:creationId xmlns:a16="http://schemas.microsoft.com/office/drawing/2014/main" id="{7AC29B09-88EE-BD71-00CF-ACF9C3BC177B}"/>
              </a:ext>
              <a:ext uri="{C183D7F6-B498-43B3-948B-1728B52AA6E4}">
                <adec:decorative xmlns:adec="http://schemas.microsoft.com/office/drawing/2017/decorative" val="0"/>
              </a:ext>
            </a:extLst>
          </p:cNvPr>
          <p:cNvGrpSpPr/>
          <p:nvPr/>
        </p:nvGrpSpPr>
        <p:grpSpPr>
          <a:xfrm>
            <a:off x="345848" y="3881981"/>
            <a:ext cx="6775785" cy="1386793"/>
            <a:chOff x="349250" y="3100089"/>
            <a:chExt cx="6775785" cy="1026248"/>
          </a:xfrm>
        </p:grpSpPr>
        <p:sp>
          <p:nvSpPr>
            <p:cNvPr id="11" name="object 12">
              <a:extLst>
                <a:ext uri="{FF2B5EF4-FFF2-40B4-BE49-F238E27FC236}">
                  <a16:creationId xmlns:a16="http://schemas.microsoft.com/office/drawing/2014/main" id="{7B9AD15A-45E4-E305-B114-C727F9A605C1}"/>
                </a:ext>
              </a:extLst>
            </p:cNvPr>
            <p:cNvSpPr txBox="1"/>
            <p:nvPr/>
          </p:nvSpPr>
          <p:spPr>
            <a:xfrm>
              <a:off x="438269" y="3131330"/>
              <a:ext cx="2848768" cy="106243"/>
            </a:xfrm>
            <a:prstGeom prst="rect">
              <a:avLst/>
            </a:prstGeom>
          </p:spPr>
          <p:txBody>
            <a:bodyPr vert="horz" wrap="square" lIns="0" tIns="0" rIns="0" bIns="0" rtlCol="0">
              <a:spAutoFit/>
            </a:bodyPr>
            <a:lstStyle/>
            <a:p>
              <a:pPr>
                <a:spcBef>
                  <a:spcPts val="100"/>
                </a:spcBef>
              </a:pPr>
              <a:r>
                <a:rPr lang="en-GB" sz="1050" b="1" spc="-20" dirty="0">
                  <a:solidFill>
                    <a:srgbClr val="336E9F"/>
                  </a:solidFill>
                  <a:latin typeface="Arial"/>
                  <a:cs typeface="Arial"/>
                </a:rPr>
                <a:t>CARE</a:t>
              </a:r>
              <a:r>
                <a:rPr lang="en-GB" sz="1050" b="1" spc="-50" dirty="0">
                  <a:solidFill>
                    <a:srgbClr val="336E9F"/>
                  </a:solidFill>
                  <a:latin typeface="Arial"/>
                  <a:cs typeface="Arial"/>
                </a:rPr>
                <a:t> </a:t>
              </a:r>
              <a:r>
                <a:rPr lang="en-GB" sz="1050" b="1" spc="-10" dirty="0">
                  <a:solidFill>
                    <a:srgbClr val="336E9F"/>
                  </a:solidFill>
                  <a:latin typeface="Arial"/>
                  <a:cs typeface="Arial"/>
                </a:rPr>
                <a:t>PLANNING</a:t>
              </a:r>
              <a:endParaRPr lang="en-GB" sz="1050" dirty="0">
                <a:latin typeface="Arial"/>
                <a:cs typeface="Arial"/>
              </a:endParaRPr>
            </a:p>
          </p:txBody>
        </p:sp>
        <p:sp>
          <p:nvSpPr>
            <p:cNvPr id="12" name="object 11">
              <a:extLst>
                <a:ext uri="{FF2B5EF4-FFF2-40B4-BE49-F238E27FC236}">
                  <a16:creationId xmlns:a16="http://schemas.microsoft.com/office/drawing/2014/main" id="{3D055126-9619-B323-4A67-ED74D7059BF5}"/>
                </a:ext>
              </a:extLst>
            </p:cNvPr>
            <p:cNvSpPr/>
            <p:nvPr/>
          </p:nvSpPr>
          <p:spPr>
            <a:xfrm>
              <a:off x="349250" y="3100089"/>
              <a:ext cx="6775785" cy="1026248"/>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aphicFrame>
        <p:nvGraphicFramePr>
          <p:cNvPr id="9" name="exp_tbl_qtext_section6">
            <a:extLst>
              <a:ext uri="{FF2B5EF4-FFF2-40B4-BE49-F238E27FC236}">
                <a16:creationId xmlns:a16="http://schemas.microsoft.com/office/drawing/2014/main" id="{8CA5060A-934E-0093-71B5-4EB516701BBE}"/>
              </a:ext>
            </a:extLst>
          </p:cNvPr>
          <p:cNvGraphicFramePr>
            <a:graphicFrameLocks noGrp="1"/>
          </p:cNvGraphicFramePr>
          <p:nvPr>
            <p:extLst>
              <p:ext uri="{D42A27DB-BD31-4B8C-83A1-F6EECF244321}">
                <p14:modId xmlns:p14="http://schemas.microsoft.com/office/powerpoint/2010/main" val="2466127205"/>
              </p:ext>
            </p:extLst>
          </p:nvPr>
        </p:nvGraphicFramePr>
        <p:xfrm>
          <a:off x="421627" y="4216055"/>
          <a:ext cx="3076357" cy="10260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L="0" marR="5080">
                        <a:lnSpc>
                          <a:spcPts val="860"/>
                        </a:lnSpc>
                        <a:spcBef>
                          <a:spcPts val="0"/>
                        </a:spcBef>
                      </a:pPr>
                      <a:r>
                        <a:rPr lang="en-GB" sz="850" dirty="0">
                          <a:latin typeface="Arial"/>
                          <a:cs typeface="Arial"/>
                        </a:rPr>
                        <a:t>Q24.</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definitely</a:t>
                      </a:r>
                      <a:r>
                        <a:rPr lang="en-GB" sz="850" spc="-20" dirty="0">
                          <a:latin typeface="Arial"/>
                          <a:cs typeface="Arial"/>
                        </a:rPr>
                        <a:t> </a:t>
                      </a:r>
                      <a:r>
                        <a:rPr lang="en-GB" sz="850" dirty="0">
                          <a:latin typeface="Arial"/>
                          <a:cs typeface="Arial"/>
                        </a:rPr>
                        <a:t>able</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have</a:t>
                      </a:r>
                      <a:r>
                        <a:rPr lang="en-GB" sz="850" spc="-20" dirty="0">
                          <a:latin typeface="Arial"/>
                          <a:cs typeface="Arial"/>
                        </a:rPr>
                        <a:t> </a:t>
                      </a:r>
                      <a:r>
                        <a:rPr lang="en-GB" sz="850" dirty="0">
                          <a:latin typeface="Arial"/>
                          <a:cs typeface="Arial"/>
                        </a:rPr>
                        <a:t>a</a:t>
                      </a:r>
                      <a:r>
                        <a:rPr lang="en-GB" sz="850" spc="-20" dirty="0">
                          <a:latin typeface="Arial"/>
                          <a:cs typeface="Arial"/>
                        </a:rPr>
                        <a:t> </a:t>
                      </a:r>
                      <a:r>
                        <a:rPr lang="en-GB" sz="850" dirty="0">
                          <a:latin typeface="Arial"/>
                          <a:cs typeface="Arial"/>
                        </a:rPr>
                        <a:t>discussion</a:t>
                      </a:r>
                      <a:r>
                        <a:rPr lang="en-GB" sz="850" spc="-20" dirty="0">
                          <a:latin typeface="Arial"/>
                          <a:cs typeface="Arial"/>
                        </a:rPr>
                        <a:t> </a:t>
                      </a:r>
                      <a:r>
                        <a:rPr lang="en-GB" sz="850" dirty="0">
                          <a:latin typeface="Arial"/>
                          <a:cs typeface="Arial"/>
                        </a:rPr>
                        <a:t>about</a:t>
                      </a:r>
                      <a:r>
                        <a:rPr lang="en-GB" sz="850" spc="-20" dirty="0">
                          <a:latin typeface="Arial"/>
                          <a:cs typeface="Arial"/>
                        </a:rPr>
                        <a:t> </a:t>
                      </a:r>
                      <a:r>
                        <a:rPr lang="en-GB" sz="850" spc="-10" dirty="0">
                          <a:latin typeface="Arial"/>
                          <a:cs typeface="Arial"/>
                        </a:rPr>
                        <a:t>their </a:t>
                      </a:r>
                      <a:r>
                        <a:rPr lang="en-GB" sz="850" dirty="0">
                          <a:latin typeface="Arial"/>
                          <a:cs typeface="Arial"/>
                        </a:rPr>
                        <a:t>needs</a:t>
                      </a:r>
                      <a:r>
                        <a:rPr lang="en-GB" sz="850" spc="-20" dirty="0">
                          <a:latin typeface="Arial"/>
                          <a:cs typeface="Arial"/>
                        </a:rPr>
                        <a:t> </a:t>
                      </a:r>
                      <a:r>
                        <a:rPr lang="en-GB" sz="850" dirty="0">
                          <a:latin typeface="Arial"/>
                          <a:cs typeface="Arial"/>
                        </a:rPr>
                        <a:t>or</a:t>
                      </a:r>
                      <a:r>
                        <a:rPr lang="en-GB" sz="850" spc="-20" dirty="0">
                          <a:latin typeface="Arial"/>
                          <a:cs typeface="Arial"/>
                        </a:rPr>
                        <a:t> </a:t>
                      </a:r>
                      <a:r>
                        <a:rPr lang="en-GB" sz="850" dirty="0">
                          <a:latin typeface="Arial"/>
                          <a:cs typeface="Arial"/>
                        </a:rPr>
                        <a:t>concerns</a:t>
                      </a:r>
                      <a:r>
                        <a:rPr lang="en-GB" sz="850" spc="-15" dirty="0">
                          <a:latin typeface="Arial"/>
                          <a:cs typeface="Arial"/>
                        </a:rPr>
                        <a:t> </a:t>
                      </a:r>
                      <a:r>
                        <a:rPr lang="en-GB" sz="850" dirty="0">
                          <a:latin typeface="Arial"/>
                          <a:cs typeface="Arial"/>
                        </a:rPr>
                        <a:t>prior</a:t>
                      </a:r>
                      <a:r>
                        <a:rPr lang="en-GB" sz="850" spc="-20" dirty="0">
                          <a:latin typeface="Arial"/>
                          <a:cs typeface="Arial"/>
                        </a:rPr>
                        <a:t> </a:t>
                      </a:r>
                      <a:r>
                        <a:rPr lang="en-GB" sz="850" dirty="0">
                          <a:latin typeface="Arial"/>
                          <a:cs typeface="Arial"/>
                        </a:rPr>
                        <a:t>to</a:t>
                      </a:r>
                      <a:r>
                        <a:rPr lang="en-GB" sz="850" spc="-15" dirty="0">
                          <a:latin typeface="Arial"/>
                          <a:cs typeface="Arial"/>
                        </a:rPr>
                        <a:t> </a:t>
                      </a:r>
                      <a:r>
                        <a:rPr lang="en-GB" sz="850" spc="-10" dirty="0">
                          <a:latin typeface="Arial"/>
                          <a:cs typeface="Arial"/>
                        </a:rPr>
                        <a:t>treatment</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438705026"/>
                  </a:ext>
                </a:extLst>
              </a:tr>
              <a:tr h="342000">
                <a:tc>
                  <a:txBody>
                    <a:bodyPr/>
                    <a:lstStyle/>
                    <a:p>
                      <a:pPr marR="5080">
                        <a:lnSpc>
                          <a:spcPts val="860"/>
                        </a:lnSpc>
                        <a:spcBef>
                          <a:spcPts val="0"/>
                        </a:spcBef>
                      </a:pPr>
                      <a:r>
                        <a:rPr lang="en-GB" sz="850" dirty="0">
                          <a:latin typeface="Arial"/>
                          <a:cs typeface="Arial"/>
                        </a:rPr>
                        <a:t>Q25.</a:t>
                      </a:r>
                      <a:r>
                        <a:rPr lang="en-GB" sz="850" spc="-20" dirty="0">
                          <a:latin typeface="Arial"/>
                          <a:cs typeface="Arial"/>
                        </a:rPr>
                        <a:t> </a:t>
                      </a:r>
                      <a:r>
                        <a:rPr lang="en-GB" sz="850" dirty="0">
                          <a:latin typeface="Arial"/>
                          <a:cs typeface="Arial"/>
                        </a:rPr>
                        <a:t>A</a:t>
                      </a:r>
                      <a:r>
                        <a:rPr lang="en-GB" sz="850" spc="-20" dirty="0">
                          <a:latin typeface="Arial"/>
                          <a:cs typeface="Arial"/>
                        </a:rPr>
                        <a:t> </a:t>
                      </a:r>
                      <a:r>
                        <a:rPr lang="en-GB" sz="850" dirty="0">
                          <a:latin typeface="Arial"/>
                          <a:cs typeface="Arial"/>
                        </a:rPr>
                        <a:t>member</a:t>
                      </a:r>
                      <a:r>
                        <a:rPr lang="en-GB" sz="850" spc="-15" dirty="0">
                          <a:latin typeface="Arial"/>
                          <a:cs typeface="Arial"/>
                        </a:rPr>
                        <a:t> </a:t>
                      </a:r>
                      <a:r>
                        <a:rPr lang="en-GB" sz="850" dirty="0">
                          <a:latin typeface="Arial"/>
                          <a:cs typeface="Arial"/>
                        </a:rPr>
                        <a:t>of</a:t>
                      </a:r>
                      <a:r>
                        <a:rPr lang="en-GB" sz="850" spc="-20" dirty="0">
                          <a:latin typeface="Arial"/>
                          <a:cs typeface="Arial"/>
                        </a:rPr>
                        <a:t> </a:t>
                      </a:r>
                      <a:r>
                        <a:rPr lang="en-GB" sz="850" dirty="0">
                          <a:latin typeface="Arial"/>
                          <a:cs typeface="Arial"/>
                        </a:rPr>
                        <a:t>their</a:t>
                      </a:r>
                      <a:r>
                        <a:rPr lang="en-GB" sz="850" spc="-15" dirty="0">
                          <a:latin typeface="Arial"/>
                          <a:cs typeface="Arial"/>
                        </a:rPr>
                        <a:t> </a:t>
                      </a:r>
                      <a:r>
                        <a:rPr lang="en-GB" sz="850" dirty="0">
                          <a:latin typeface="Arial"/>
                          <a:cs typeface="Arial"/>
                        </a:rPr>
                        <a:t>care</a:t>
                      </a:r>
                      <a:r>
                        <a:rPr lang="en-GB" sz="850" spc="-20" dirty="0">
                          <a:latin typeface="Arial"/>
                          <a:cs typeface="Arial"/>
                        </a:rPr>
                        <a:t> </a:t>
                      </a:r>
                      <a:r>
                        <a:rPr lang="en-GB" sz="850" dirty="0">
                          <a:latin typeface="Arial"/>
                          <a:cs typeface="Arial"/>
                        </a:rPr>
                        <a:t>team</a:t>
                      </a:r>
                      <a:r>
                        <a:rPr lang="en-GB" sz="850" spc="-15" dirty="0">
                          <a:latin typeface="Arial"/>
                          <a:cs typeface="Arial"/>
                        </a:rPr>
                        <a:t> </a:t>
                      </a:r>
                      <a:r>
                        <a:rPr lang="en-GB" sz="850" dirty="0">
                          <a:latin typeface="Arial"/>
                          <a:cs typeface="Arial"/>
                        </a:rPr>
                        <a:t>helped</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create</a:t>
                      </a:r>
                      <a:r>
                        <a:rPr lang="en-GB" sz="850" spc="-20" dirty="0">
                          <a:latin typeface="Arial"/>
                          <a:cs typeface="Arial"/>
                        </a:rPr>
                        <a:t> </a:t>
                      </a:r>
                      <a:r>
                        <a:rPr lang="en-GB" sz="850" spc="-50" dirty="0">
                          <a:latin typeface="Arial"/>
                          <a:cs typeface="Arial"/>
                        </a:rPr>
                        <a:t>a</a:t>
                      </a:r>
                      <a:r>
                        <a:rPr lang="en-GB" sz="850" dirty="0">
                          <a:latin typeface="Arial"/>
                          <a:cs typeface="Arial"/>
                        </a:rPr>
                        <a:t> care</a:t>
                      </a:r>
                      <a:r>
                        <a:rPr lang="en-GB" sz="850" spc="-20" dirty="0">
                          <a:latin typeface="Arial"/>
                          <a:cs typeface="Arial"/>
                        </a:rPr>
                        <a:t> </a:t>
                      </a:r>
                      <a:r>
                        <a:rPr lang="en-GB" sz="850" dirty="0">
                          <a:latin typeface="Arial"/>
                          <a:cs typeface="Arial"/>
                        </a:rPr>
                        <a:t>plan</a:t>
                      </a:r>
                      <a:r>
                        <a:rPr lang="en-GB" sz="850" spc="-15" dirty="0">
                          <a:latin typeface="Arial"/>
                          <a:cs typeface="Arial"/>
                        </a:rPr>
                        <a:t> </a:t>
                      </a:r>
                      <a:r>
                        <a:rPr lang="en-GB" sz="850" dirty="0">
                          <a:latin typeface="Arial"/>
                          <a:cs typeface="Arial"/>
                        </a:rPr>
                        <a:t>to</a:t>
                      </a:r>
                      <a:r>
                        <a:rPr lang="en-GB" sz="850" spc="-15" dirty="0">
                          <a:latin typeface="Arial"/>
                          <a:cs typeface="Arial"/>
                        </a:rPr>
                        <a:t> </a:t>
                      </a:r>
                      <a:r>
                        <a:rPr lang="en-GB" sz="850" dirty="0">
                          <a:latin typeface="Arial"/>
                          <a:cs typeface="Arial"/>
                        </a:rPr>
                        <a:t>address</a:t>
                      </a:r>
                      <a:r>
                        <a:rPr lang="en-GB" sz="850" spc="-20" dirty="0">
                          <a:latin typeface="Arial"/>
                          <a:cs typeface="Arial"/>
                        </a:rPr>
                        <a:t> </a:t>
                      </a:r>
                      <a:r>
                        <a:rPr lang="en-GB" sz="850" dirty="0">
                          <a:latin typeface="Arial"/>
                          <a:cs typeface="Arial"/>
                        </a:rPr>
                        <a:t>any</a:t>
                      </a:r>
                      <a:r>
                        <a:rPr lang="en-GB" sz="850" spc="-15" dirty="0">
                          <a:latin typeface="Arial"/>
                          <a:cs typeface="Arial"/>
                        </a:rPr>
                        <a:t> </a:t>
                      </a:r>
                      <a:r>
                        <a:rPr lang="en-GB" sz="850" dirty="0">
                          <a:latin typeface="Arial"/>
                          <a:cs typeface="Arial"/>
                        </a:rPr>
                        <a:t>needs</a:t>
                      </a:r>
                      <a:r>
                        <a:rPr lang="en-GB" sz="850" spc="-15" dirty="0">
                          <a:latin typeface="Arial"/>
                          <a:cs typeface="Arial"/>
                        </a:rPr>
                        <a:t> </a:t>
                      </a:r>
                      <a:r>
                        <a:rPr lang="en-GB" sz="850" dirty="0">
                          <a:latin typeface="Arial"/>
                          <a:cs typeface="Arial"/>
                        </a:rPr>
                        <a:t>or</a:t>
                      </a:r>
                      <a:r>
                        <a:rPr lang="en-GB" sz="850" spc="-15" dirty="0">
                          <a:latin typeface="Arial"/>
                          <a:cs typeface="Arial"/>
                        </a:rPr>
                        <a:t> </a:t>
                      </a:r>
                      <a:r>
                        <a:rPr lang="en-GB" sz="850" spc="-10" dirty="0">
                          <a:latin typeface="Arial"/>
                          <a:cs typeface="Arial"/>
                        </a:rPr>
                        <a:t>concerns</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67661913"/>
                  </a:ext>
                </a:extLst>
              </a:tr>
              <a:tr h="342000">
                <a:tc>
                  <a:txBody>
                    <a:bodyPr/>
                    <a:lstStyle/>
                    <a:p>
                      <a:pPr marR="5080">
                        <a:lnSpc>
                          <a:spcPts val="860"/>
                        </a:lnSpc>
                        <a:spcBef>
                          <a:spcPts val="0"/>
                        </a:spcBef>
                      </a:pPr>
                      <a:r>
                        <a:rPr lang="en-GB" sz="850" dirty="0">
                          <a:latin typeface="Arial"/>
                          <a:cs typeface="Arial"/>
                        </a:rPr>
                        <a:t>Q26.</a:t>
                      </a:r>
                      <a:r>
                        <a:rPr lang="en-GB" sz="850" spc="-20" dirty="0">
                          <a:latin typeface="Arial"/>
                          <a:cs typeface="Arial"/>
                        </a:rPr>
                        <a:t> </a:t>
                      </a:r>
                      <a:r>
                        <a:rPr lang="en-GB" sz="850" dirty="0">
                          <a:latin typeface="Arial"/>
                          <a:cs typeface="Arial"/>
                        </a:rPr>
                        <a:t>Care</a:t>
                      </a:r>
                      <a:r>
                        <a:rPr lang="en-GB" sz="850" spc="-25" dirty="0">
                          <a:latin typeface="Arial"/>
                          <a:cs typeface="Arial"/>
                        </a:rPr>
                        <a:t> </a:t>
                      </a:r>
                      <a:r>
                        <a:rPr lang="en-GB" sz="850" dirty="0">
                          <a:latin typeface="Arial"/>
                          <a:cs typeface="Arial"/>
                        </a:rPr>
                        <a:t>team</a:t>
                      </a:r>
                      <a:r>
                        <a:rPr lang="en-GB" sz="850" spc="-20" dirty="0">
                          <a:latin typeface="Arial"/>
                          <a:cs typeface="Arial"/>
                        </a:rPr>
                        <a:t> </a:t>
                      </a:r>
                      <a:r>
                        <a:rPr lang="en-GB" sz="850" dirty="0">
                          <a:latin typeface="Arial"/>
                          <a:cs typeface="Arial"/>
                        </a:rPr>
                        <a:t>reviewed</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patient's</a:t>
                      </a:r>
                      <a:r>
                        <a:rPr lang="en-GB" sz="850" spc="-20" dirty="0">
                          <a:latin typeface="Arial"/>
                          <a:cs typeface="Arial"/>
                        </a:rPr>
                        <a:t> </a:t>
                      </a:r>
                      <a:r>
                        <a:rPr lang="en-GB" sz="850" dirty="0">
                          <a:latin typeface="Arial"/>
                          <a:cs typeface="Arial"/>
                        </a:rPr>
                        <a:t>care</a:t>
                      </a:r>
                      <a:r>
                        <a:rPr lang="en-GB" sz="850" spc="-20" dirty="0">
                          <a:latin typeface="Arial"/>
                          <a:cs typeface="Arial"/>
                        </a:rPr>
                        <a:t> </a:t>
                      </a:r>
                      <a:r>
                        <a:rPr lang="en-GB" sz="850" dirty="0">
                          <a:latin typeface="Arial"/>
                          <a:cs typeface="Arial"/>
                        </a:rPr>
                        <a:t>plan</a:t>
                      </a:r>
                      <a:r>
                        <a:rPr lang="en-GB" sz="850" spc="-20" dirty="0">
                          <a:latin typeface="Arial"/>
                          <a:cs typeface="Arial"/>
                        </a:rPr>
                        <a:t> </a:t>
                      </a:r>
                      <a:r>
                        <a:rPr lang="en-GB" sz="850" dirty="0">
                          <a:latin typeface="Arial"/>
                          <a:cs typeface="Arial"/>
                        </a:rPr>
                        <a:t>with</a:t>
                      </a:r>
                      <a:r>
                        <a:rPr lang="en-GB" sz="850" spc="-20" dirty="0">
                          <a:latin typeface="Arial"/>
                          <a:cs typeface="Arial"/>
                        </a:rPr>
                        <a:t> </a:t>
                      </a:r>
                      <a:r>
                        <a:rPr lang="en-GB" sz="850" dirty="0">
                          <a:latin typeface="Arial"/>
                          <a:cs typeface="Arial"/>
                        </a:rPr>
                        <a:t>them</a:t>
                      </a:r>
                      <a:r>
                        <a:rPr lang="en-GB" sz="850" spc="-20" dirty="0">
                          <a:latin typeface="Arial"/>
                          <a:cs typeface="Arial"/>
                        </a:rPr>
                        <a:t> </a:t>
                      </a:r>
                      <a:r>
                        <a:rPr lang="en-GB" sz="850" spc="-25" dirty="0">
                          <a:latin typeface="Arial"/>
                          <a:cs typeface="Arial"/>
                        </a:rPr>
                        <a:t>to </a:t>
                      </a:r>
                      <a:r>
                        <a:rPr lang="en-GB" sz="850" dirty="0">
                          <a:latin typeface="Arial"/>
                          <a:cs typeface="Arial"/>
                        </a:rPr>
                        <a:t>ensure</a:t>
                      </a:r>
                      <a:r>
                        <a:rPr lang="en-GB" sz="850" spc="-15" dirty="0">
                          <a:latin typeface="Arial"/>
                          <a:cs typeface="Arial"/>
                        </a:rPr>
                        <a:t> </a:t>
                      </a:r>
                      <a:r>
                        <a:rPr lang="en-GB" sz="850" dirty="0">
                          <a:latin typeface="Arial"/>
                          <a:cs typeface="Arial"/>
                        </a:rPr>
                        <a:t>it</a:t>
                      </a:r>
                      <a:r>
                        <a:rPr lang="en-GB" sz="850" spc="-10" dirty="0">
                          <a:latin typeface="Arial"/>
                          <a:cs typeface="Arial"/>
                        </a:rPr>
                        <a:t> </a:t>
                      </a:r>
                      <a:r>
                        <a:rPr lang="en-GB" sz="850" dirty="0">
                          <a:latin typeface="Arial"/>
                          <a:cs typeface="Arial"/>
                        </a:rPr>
                        <a:t>was</a:t>
                      </a:r>
                      <a:r>
                        <a:rPr lang="en-GB" sz="850" spc="-10" dirty="0">
                          <a:latin typeface="Arial"/>
                          <a:cs typeface="Arial"/>
                        </a:rPr>
                        <a:t> </a:t>
                      </a:r>
                      <a:r>
                        <a:rPr lang="en-GB" sz="850" dirty="0">
                          <a:latin typeface="Arial"/>
                          <a:cs typeface="Arial"/>
                        </a:rPr>
                        <a:t>up</a:t>
                      </a:r>
                      <a:r>
                        <a:rPr lang="en-GB" sz="850" spc="-15" dirty="0">
                          <a:latin typeface="Arial"/>
                          <a:cs typeface="Arial"/>
                        </a:rPr>
                        <a:t> </a:t>
                      </a:r>
                      <a:r>
                        <a:rPr lang="en-GB" sz="850" dirty="0">
                          <a:latin typeface="Arial"/>
                          <a:cs typeface="Arial"/>
                        </a:rPr>
                        <a:t>to</a:t>
                      </a:r>
                      <a:r>
                        <a:rPr lang="en-GB" sz="850" spc="-10" dirty="0">
                          <a:latin typeface="Arial"/>
                          <a:cs typeface="Arial"/>
                        </a:rPr>
                        <a:t> </a:t>
                      </a:r>
                      <a:r>
                        <a:rPr lang="en-GB" sz="850" spc="-20" dirty="0">
                          <a:latin typeface="Arial"/>
                          <a:cs typeface="Arial"/>
                        </a:rPr>
                        <a:t>date</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570366707"/>
                  </a:ext>
                </a:extLst>
              </a:tr>
            </a:tbl>
          </a:graphicData>
        </a:graphic>
      </p:graphicFrame>
      <p:grpSp>
        <p:nvGrpSpPr>
          <p:cNvPr id="27" name="Group 4">
            <a:extLst>
              <a:ext uri="{FF2B5EF4-FFF2-40B4-BE49-F238E27FC236}">
                <a16:creationId xmlns:a16="http://schemas.microsoft.com/office/drawing/2014/main" id="{602FA55A-7303-9122-3E10-8ACF7C2D0F39}"/>
              </a:ext>
              <a:ext uri="{C183D7F6-B498-43B3-948B-1728B52AA6E4}">
                <adec:decorative xmlns:adec="http://schemas.microsoft.com/office/drawing/2017/decorative" val="0"/>
              </a:ext>
            </a:extLst>
          </p:cNvPr>
          <p:cNvGrpSpPr/>
          <p:nvPr/>
        </p:nvGrpSpPr>
        <p:grpSpPr>
          <a:xfrm>
            <a:off x="345231" y="5378786"/>
            <a:ext cx="6775785" cy="1359591"/>
            <a:chOff x="349250" y="3100089"/>
            <a:chExt cx="6775785" cy="1026248"/>
          </a:xfrm>
        </p:grpSpPr>
        <p:sp>
          <p:nvSpPr>
            <p:cNvPr id="28" name="object 14">
              <a:extLst>
                <a:ext uri="{FF2B5EF4-FFF2-40B4-BE49-F238E27FC236}">
                  <a16:creationId xmlns:a16="http://schemas.microsoft.com/office/drawing/2014/main" id="{158A3850-FD2F-D00D-F3B6-9F957332C6D8}"/>
                </a:ext>
              </a:extLst>
            </p:cNvPr>
            <p:cNvSpPr txBox="1"/>
            <p:nvPr/>
          </p:nvSpPr>
          <p:spPr>
            <a:xfrm>
              <a:off x="449763" y="3147408"/>
              <a:ext cx="2848768" cy="106243"/>
            </a:xfrm>
            <a:prstGeom prst="rect">
              <a:avLst/>
            </a:prstGeom>
          </p:spPr>
          <p:txBody>
            <a:bodyPr vert="horz" wrap="square" lIns="0" tIns="0" rIns="0" bIns="0" rtlCol="0">
              <a:spAutoFit/>
            </a:bodyPr>
            <a:lstStyle/>
            <a:p>
              <a:pPr>
                <a:lnSpc>
                  <a:spcPct val="100000"/>
                </a:lnSpc>
                <a:spcBef>
                  <a:spcPts val="740"/>
                </a:spcBef>
              </a:pPr>
              <a:r>
                <a:rPr lang="en-GB" sz="1050" b="1" spc="-20" dirty="0">
                  <a:solidFill>
                    <a:srgbClr val="336E9F"/>
                  </a:solidFill>
                  <a:latin typeface="Arial"/>
                  <a:cs typeface="Arial"/>
                </a:rPr>
                <a:t>SUPPORT</a:t>
              </a:r>
              <a:r>
                <a:rPr lang="en-GB" sz="1050" b="1" spc="-35" dirty="0">
                  <a:solidFill>
                    <a:srgbClr val="336E9F"/>
                  </a:solidFill>
                  <a:latin typeface="Arial"/>
                  <a:cs typeface="Arial"/>
                </a:rPr>
                <a:t> </a:t>
              </a:r>
              <a:r>
                <a:rPr lang="en-GB" sz="1050" b="1" spc="-10" dirty="0">
                  <a:solidFill>
                    <a:srgbClr val="336E9F"/>
                  </a:solidFill>
                  <a:latin typeface="Arial"/>
                  <a:cs typeface="Arial"/>
                </a:rPr>
                <a:t>FROM</a:t>
              </a:r>
              <a:r>
                <a:rPr lang="en-GB" sz="1050" b="1" spc="-35" dirty="0">
                  <a:solidFill>
                    <a:srgbClr val="336E9F"/>
                  </a:solidFill>
                  <a:latin typeface="Arial"/>
                  <a:cs typeface="Arial"/>
                </a:rPr>
                <a:t> </a:t>
              </a:r>
              <a:r>
                <a:rPr lang="en-GB" sz="1050" b="1" spc="-20" dirty="0">
                  <a:solidFill>
                    <a:srgbClr val="336E9F"/>
                  </a:solidFill>
                  <a:latin typeface="Arial"/>
                  <a:cs typeface="Arial"/>
                </a:rPr>
                <a:t>HOSPITAL</a:t>
              </a:r>
              <a:r>
                <a:rPr lang="en-GB" sz="1050" b="1" spc="-30" dirty="0">
                  <a:solidFill>
                    <a:srgbClr val="336E9F"/>
                  </a:solidFill>
                  <a:latin typeface="Arial"/>
                  <a:cs typeface="Arial"/>
                </a:rPr>
                <a:t> </a:t>
              </a:r>
              <a:r>
                <a:rPr lang="en-GB" sz="1050" b="1" spc="-10" dirty="0">
                  <a:solidFill>
                    <a:srgbClr val="336E9F"/>
                  </a:solidFill>
                  <a:latin typeface="Arial"/>
                  <a:cs typeface="Arial"/>
                </a:rPr>
                <a:t>STAFF</a:t>
              </a:r>
              <a:endParaRPr lang="en-GB" sz="1050" dirty="0">
                <a:latin typeface="Arial"/>
                <a:cs typeface="Arial"/>
              </a:endParaRPr>
            </a:p>
          </p:txBody>
        </p:sp>
        <p:sp>
          <p:nvSpPr>
            <p:cNvPr id="29" name="object 13">
              <a:extLst>
                <a:ext uri="{FF2B5EF4-FFF2-40B4-BE49-F238E27FC236}">
                  <a16:creationId xmlns:a16="http://schemas.microsoft.com/office/drawing/2014/main" id="{4DB4ADF7-12A9-FB56-B651-95DBAE7A2B75}"/>
                </a:ext>
              </a:extLst>
            </p:cNvPr>
            <p:cNvSpPr/>
            <p:nvPr/>
          </p:nvSpPr>
          <p:spPr>
            <a:xfrm>
              <a:off x="349250" y="3100089"/>
              <a:ext cx="6775785" cy="1026248"/>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aphicFrame>
        <p:nvGraphicFramePr>
          <p:cNvPr id="26" name="exp_tbl_qtext_section7">
            <a:extLst>
              <a:ext uri="{FF2B5EF4-FFF2-40B4-BE49-F238E27FC236}">
                <a16:creationId xmlns:a16="http://schemas.microsoft.com/office/drawing/2014/main" id="{B41C5861-D606-8C8D-FE51-06A8A643C88B}"/>
              </a:ext>
            </a:extLst>
          </p:cNvPr>
          <p:cNvGraphicFramePr>
            <a:graphicFrameLocks noGrp="1"/>
          </p:cNvGraphicFramePr>
          <p:nvPr>
            <p:extLst>
              <p:ext uri="{D42A27DB-BD31-4B8C-83A1-F6EECF244321}">
                <p14:modId xmlns:p14="http://schemas.microsoft.com/office/powerpoint/2010/main" val="1196819178"/>
              </p:ext>
            </p:extLst>
          </p:nvPr>
        </p:nvGraphicFramePr>
        <p:xfrm>
          <a:off x="425301" y="5712377"/>
          <a:ext cx="3076357" cy="10260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L="0" marR="5080">
                        <a:lnSpc>
                          <a:spcPts val="860"/>
                        </a:lnSpc>
                        <a:spcBef>
                          <a:spcPts val="0"/>
                        </a:spcBef>
                      </a:pPr>
                      <a:r>
                        <a:rPr lang="en-GB" sz="850" dirty="0">
                          <a:latin typeface="Arial"/>
                          <a:cs typeface="Arial"/>
                        </a:rPr>
                        <a:t>Q27.</a:t>
                      </a:r>
                      <a:r>
                        <a:rPr lang="en-GB" sz="850" spc="-25" dirty="0">
                          <a:latin typeface="Arial"/>
                          <a:cs typeface="Arial"/>
                        </a:rPr>
                        <a:t> </a:t>
                      </a:r>
                      <a:r>
                        <a:rPr lang="en-GB" sz="850" dirty="0">
                          <a:latin typeface="Arial"/>
                          <a:cs typeface="Arial"/>
                        </a:rPr>
                        <a:t>Staff</a:t>
                      </a:r>
                      <a:r>
                        <a:rPr lang="en-GB" sz="850" spc="-25" dirty="0">
                          <a:latin typeface="Arial"/>
                          <a:cs typeface="Arial"/>
                        </a:rPr>
                        <a:t> </a:t>
                      </a:r>
                      <a:r>
                        <a:rPr lang="en-GB" sz="850" dirty="0">
                          <a:latin typeface="Arial"/>
                          <a:cs typeface="Arial"/>
                        </a:rPr>
                        <a:t>provided</a:t>
                      </a:r>
                      <a:r>
                        <a:rPr lang="en-GB" sz="850" spc="-25" dirty="0">
                          <a:latin typeface="Arial"/>
                          <a:cs typeface="Arial"/>
                        </a:rPr>
                        <a:t> </a:t>
                      </a:r>
                      <a:r>
                        <a:rPr lang="en-GB" sz="850" dirty="0">
                          <a:latin typeface="Arial"/>
                          <a:cs typeface="Arial"/>
                        </a:rPr>
                        <a:t>the</a:t>
                      </a:r>
                      <a:r>
                        <a:rPr lang="en-GB" sz="850" spc="-25" dirty="0">
                          <a:latin typeface="Arial"/>
                          <a:cs typeface="Arial"/>
                        </a:rPr>
                        <a:t> </a:t>
                      </a:r>
                      <a:r>
                        <a:rPr lang="en-GB" sz="850" dirty="0">
                          <a:latin typeface="Arial"/>
                          <a:cs typeface="Arial"/>
                        </a:rPr>
                        <a:t>patient</a:t>
                      </a:r>
                      <a:r>
                        <a:rPr lang="en-GB" sz="850" spc="-25" dirty="0">
                          <a:latin typeface="Arial"/>
                          <a:cs typeface="Arial"/>
                        </a:rPr>
                        <a:t> </a:t>
                      </a:r>
                      <a:r>
                        <a:rPr lang="en-GB" sz="850" dirty="0">
                          <a:latin typeface="Arial"/>
                          <a:cs typeface="Arial"/>
                        </a:rPr>
                        <a:t>with</a:t>
                      </a:r>
                      <a:r>
                        <a:rPr lang="en-GB" sz="850" spc="-25" dirty="0">
                          <a:latin typeface="Arial"/>
                          <a:cs typeface="Arial"/>
                        </a:rPr>
                        <a:t> </a:t>
                      </a:r>
                      <a:r>
                        <a:rPr lang="en-GB" sz="850" dirty="0">
                          <a:latin typeface="Arial"/>
                          <a:cs typeface="Arial"/>
                        </a:rPr>
                        <a:t>relevant</a:t>
                      </a:r>
                      <a:r>
                        <a:rPr lang="en-GB" sz="850" spc="-20" dirty="0">
                          <a:latin typeface="Arial"/>
                          <a:cs typeface="Arial"/>
                        </a:rPr>
                        <a:t> </a:t>
                      </a:r>
                      <a:r>
                        <a:rPr lang="en-GB" sz="850" dirty="0">
                          <a:latin typeface="Arial"/>
                          <a:cs typeface="Arial"/>
                        </a:rPr>
                        <a:t>information</a:t>
                      </a:r>
                      <a:r>
                        <a:rPr lang="en-GB" sz="850" spc="-25" dirty="0">
                          <a:latin typeface="Arial"/>
                          <a:cs typeface="Arial"/>
                        </a:rPr>
                        <a:t> on </a:t>
                      </a:r>
                      <a:r>
                        <a:rPr lang="en-GB" sz="850" dirty="0">
                          <a:latin typeface="Arial"/>
                          <a:cs typeface="Arial"/>
                        </a:rPr>
                        <a:t>available</a:t>
                      </a:r>
                      <a:r>
                        <a:rPr lang="en-GB" sz="850" spc="-35" dirty="0">
                          <a:latin typeface="Arial"/>
                          <a:cs typeface="Arial"/>
                        </a:rPr>
                        <a:t> </a:t>
                      </a:r>
                      <a:r>
                        <a:rPr lang="en-GB" sz="850" spc="-10" dirty="0">
                          <a:latin typeface="Arial"/>
                          <a:cs typeface="Arial"/>
                        </a:rPr>
                        <a:t>support</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438705026"/>
                  </a:ext>
                </a:extLst>
              </a:tr>
              <a:tr h="342000">
                <a:tc>
                  <a:txBody>
                    <a:bodyPr/>
                    <a:lstStyle/>
                    <a:p>
                      <a:pPr marR="5080">
                        <a:lnSpc>
                          <a:spcPts val="860"/>
                        </a:lnSpc>
                        <a:spcBef>
                          <a:spcPts val="0"/>
                        </a:spcBef>
                      </a:pPr>
                      <a:r>
                        <a:rPr lang="en-GB" sz="850" dirty="0">
                          <a:latin typeface="Arial"/>
                          <a:cs typeface="Arial"/>
                        </a:rPr>
                        <a:t>Q28.</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definitely</a:t>
                      </a:r>
                      <a:r>
                        <a:rPr lang="en-GB" sz="850" spc="-15" dirty="0">
                          <a:latin typeface="Arial"/>
                          <a:cs typeface="Arial"/>
                        </a:rPr>
                        <a:t> </a:t>
                      </a:r>
                      <a:r>
                        <a:rPr lang="en-GB" sz="850" dirty="0">
                          <a:latin typeface="Arial"/>
                          <a:cs typeface="Arial"/>
                        </a:rPr>
                        <a:t>got</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right</a:t>
                      </a:r>
                      <a:r>
                        <a:rPr lang="en-GB" sz="850" spc="-15" dirty="0">
                          <a:latin typeface="Arial"/>
                          <a:cs typeface="Arial"/>
                        </a:rPr>
                        <a:t> </a:t>
                      </a:r>
                      <a:r>
                        <a:rPr lang="en-GB" sz="850" dirty="0">
                          <a:latin typeface="Arial"/>
                          <a:cs typeface="Arial"/>
                        </a:rPr>
                        <a:t>level</a:t>
                      </a:r>
                      <a:r>
                        <a:rPr lang="en-GB" sz="850" spc="-20" dirty="0">
                          <a:latin typeface="Arial"/>
                          <a:cs typeface="Arial"/>
                        </a:rPr>
                        <a:t> </a:t>
                      </a:r>
                      <a:r>
                        <a:rPr lang="en-GB" sz="850" dirty="0">
                          <a:latin typeface="Arial"/>
                          <a:cs typeface="Arial"/>
                        </a:rPr>
                        <a:t>of</a:t>
                      </a:r>
                      <a:r>
                        <a:rPr lang="en-GB" sz="850" spc="-20" dirty="0">
                          <a:latin typeface="Arial"/>
                          <a:cs typeface="Arial"/>
                        </a:rPr>
                        <a:t> </a:t>
                      </a:r>
                      <a:r>
                        <a:rPr lang="en-GB" sz="850" dirty="0">
                          <a:latin typeface="Arial"/>
                          <a:cs typeface="Arial"/>
                        </a:rPr>
                        <a:t>support</a:t>
                      </a:r>
                      <a:r>
                        <a:rPr lang="en-GB" sz="850" spc="-15" dirty="0">
                          <a:latin typeface="Arial"/>
                          <a:cs typeface="Arial"/>
                        </a:rPr>
                        <a:t> </a:t>
                      </a:r>
                      <a:r>
                        <a:rPr lang="en-GB" sz="850" dirty="0">
                          <a:latin typeface="Arial"/>
                          <a:cs typeface="Arial"/>
                        </a:rPr>
                        <a:t>for</a:t>
                      </a:r>
                      <a:r>
                        <a:rPr lang="en-GB" sz="850" spc="-20" dirty="0">
                          <a:latin typeface="Arial"/>
                          <a:cs typeface="Arial"/>
                        </a:rPr>
                        <a:t> </a:t>
                      </a:r>
                      <a:r>
                        <a:rPr lang="en-GB" sz="850" spc="-10" dirty="0">
                          <a:latin typeface="Arial"/>
                          <a:cs typeface="Arial"/>
                        </a:rPr>
                        <a:t>their </a:t>
                      </a:r>
                      <a:r>
                        <a:rPr lang="en-GB" sz="850" dirty="0">
                          <a:latin typeface="Arial"/>
                          <a:cs typeface="Arial"/>
                        </a:rPr>
                        <a:t>overall</a:t>
                      </a:r>
                      <a:r>
                        <a:rPr lang="en-GB" sz="850" spc="-20" dirty="0">
                          <a:latin typeface="Arial"/>
                          <a:cs typeface="Arial"/>
                        </a:rPr>
                        <a:t> </a:t>
                      </a:r>
                      <a:r>
                        <a:rPr lang="en-GB" sz="850" dirty="0">
                          <a:latin typeface="Arial"/>
                          <a:cs typeface="Arial"/>
                        </a:rPr>
                        <a:t>health</a:t>
                      </a:r>
                      <a:r>
                        <a:rPr lang="en-GB" sz="850" spc="-20" dirty="0">
                          <a:latin typeface="Arial"/>
                          <a:cs typeface="Arial"/>
                        </a:rPr>
                        <a:t> </a:t>
                      </a:r>
                      <a:r>
                        <a:rPr lang="en-GB" sz="850" dirty="0">
                          <a:latin typeface="Arial"/>
                          <a:cs typeface="Arial"/>
                        </a:rPr>
                        <a:t>and</a:t>
                      </a:r>
                      <a:r>
                        <a:rPr lang="en-GB" sz="850" spc="-20" dirty="0">
                          <a:latin typeface="Arial"/>
                          <a:cs typeface="Arial"/>
                        </a:rPr>
                        <a:t> </a:t>
                      </a:r>
                      <a:r>
                        <a:rPr lang="en-GB" sz="850" dirty="0">
                          <a:latin typeface="Arial"/>
                          <a:cs typeface="Arial"/>
                        </a:rPr>
                        <a:t>well</a:t>
                      </a:r>
                      <a:r>
                        <a:rPr lang="en-GB" sz="850" spc="-15" dirty="0">
                          <a:latin typeface="Arial"/>
                          <a:cs typeface="Arial"/>
                        </a:rPr>
                        <a:t> </a:t>
                      </a:r>
                      <a:r>
                        <a:rPr lang="en-GB" sz="850" dirty="0">
                          <a:latin typeface="Arial"/>
                          <a:cs typeface="Arial"/>
                        </a:rPr>
                        <a:t>being</a:t>
                      </a:r>
                      <a:r>
                        <a:rPr lang="en-GB" sz="850" spc="-20" dirty="0">
                          <a:latin typeface="Arial"/>
                          <a:cs typeface="Arial"/>
                        </a:rPr>
                        <a:t> </a:t>
                      </a:r>
                      <a:r>
                        <a:rPr lang="en-GB" sz="850" dirty="0">
                          <a:latin typeface="Arial"/>
                          <a:cs typeface="Arial"/>
                        </a:rPr>
                        <a:t>from</a:t>
                      </a:r>
                      <a:r>
                        <a:rPr lang="en-GB" sz="850" spc="-20" dirty="0">
                          <a:latin typeface="Arial"/>
                          <a:cs typeface="Arial"/>
                        </a:rPr>
                        <a:t> </a:t>
                      </a:r>
                      <a:r>
                        <a:rPr lang="en-GB" sz="850" dirty="0">
                          <a:latin typeface="Arial"/>
                          <a:cs typeface="Arial"/>
                        </a:rPr>
                        <a:t>hospital</a:t>
                      </a:r>
                      <a:r>
                        <a:rPr lang="en-GB" sz="850" spc="-15" dirty="0">
                          <a:latin typeface="Arial"/>
                          <a:cs typeface="Arial"/>
                        </a:rPr>
                        <a:t> </a:t>
                      </a:r>
                      <a:r>
                        <a:rPr lang="en-GB" sz="850" spc="-10" dirty="0">
                          <a:latin typeface="Arial"/>
                          <a:cs typeface="Arial"/>
                        </a:rPr>
                        <a:t>staff</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67661913"/>
                  </a:ext>
                </a:extLst>
              </a:tr>
              <a:tr h="342000">
                <a:tc>
                  <a:txBody>
                    <a:bodyPr/>
                    <a:lstStyle/>
                    <a:p>
                      <a:pPr marR="5080">
                        <a:lnSpc>
                          <a:spcPts val="860"/>
                        </a:lnSpc>
                        <a:spcBef>
                          <a:spcPts val="0"/>
                        </a:spcBef>
                      </a:pPr>
                      <a:r>
                        <a:rPr lang="en-GB" sz="850" dirty="0">
                          <a:latin typeface="Arial"/>
                          <a:cs typeface="Arial"/>
                        </a:rPr>
                        <a:t>Q29.</a:t>
                      </a:r>
                      <a:r>
                        <a:rPr lang="en-GB" sz="850" spc="-3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offered</a:t>
                      </a:r>
                      <a:r>
                        <a:rPr lang="en-GB" sz="850" spc="-20" dirty="0">
                          <a:latin typeface="Arial"/>
                          <a:cs typeface="Arial"/>
                        </a:rPr>
                        <a:t> </a:t>
                      </a:r>
                      <a:r>
                        <a:rPr lang="en-GB" sz="850" dirty="0">
                          <a:latin typeface="Arial"/>
                          <a:cs typeface="Arial"/>
                        </a:rPr>
                        <a:t>information</a:t>
                      </a:r>
                      <a:r>
                        <a:rPr lang="en-GB" sz="850" spc="-20" dirty="0">
                          <a:latin typeface="Arial"/>
                          <a:cs typeface="Arial"/>
                        </a:rPr>
                        <a:t> </a:t>
                      </a:r>
                      <a:r>
                        <a:rPr lang="en-GB" sz="850" dirty="0">
                          <a:latin typeface="Arial"/>
                          <a:cs typeface="Arial"/>
                        </a:rPr>
                        <a:t>about</a:t>
                      </a:r>
                      <a:r>
                        <a:rPr lang="en-GB" sz="850" spc="-20" dirty="0">
                          <a:latin typeface="Arial"/>
                          <a:cs typeface="Arial"/>
                        </a:rPr>
                        <a:t> </a:t>
                      </a:r>
                      <a:r>
                        <a:rPr lang="en-GB" sz="850" dirty="0">
                          <a:latin typeface="Arial"/>
                          <a:cs typeface="Arial"/>
                        </a:rPr>
                        <a:t>how</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get</a:t>
                      </a:r>
                      <a:r>
                        <a:rPr lang="en-GB" sz="850" spc="-20" dirty="0">
                          <a:latin typeface="Arial"/>
                          <a:cs typeface="Arial"/>
                        </a:rPr>
                        <a:t> </a:t>
                      </a:r>
                      <a:r>
                        <a:rPr lang="en-GB" sz="850" spc="-10" dirty="0">
                          <a:latin typeface="Arial"/>
                          <a:cs typeface="Arial"/>
                        </a:rPr>
                        <a:t>financial </a:t>
                      </a:r>
                      <a:r>
                        <a:rPr lang="en-GB" sz="850" dirty="0">
                          <a:latin typeface="Arial"/>
                          <a:cs typeface="Arial"/>
                        </a:rPr>
                        <a:t>help</a:t>
                      </a:r>
                      <a:r>
                        <a:rPr lang="en-GB" sz="850" spc="-15" dirty="0">
                          <a:latin typeface="Arial"/>
                          <a:cs typeface="Arial"/>
                        </a:rPr>
                        <a:t> </a:t>
                      </a:r>
                      <a:r>
                        <a:rPr lang="en-GB" sz="850" dirty="0">
                          <a:latin typeface="Arial"/>
                          <a:cs typeface="Arial"/>
                        </a:rPr>
                        <a:t>or</a:t>
                      </a:r>
                      <a:r>
                        <a:rPr lang="en-GB" sz="850" spc="-10" dirty="0">
                          <a:latin typeface="Arial"/>
                          <a:cs typeface="Arial"/>
                        </a:rPr>
                        <a:t> benefits</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570366707"/>
                  </a:ext>
                </a:extLst>
              </a:tr>
            </a:tbl>
          </a:graphicData>
        </a:graphic>
      </p:graphicFrame>
      <p:grpSp>
        <p:nvGrpSpPr>
          <p:cNvPr id="32" name="Group 5">
            <a:extLst>
              <a:ext uri="{FF2B5EF4-FFF2-40B4-BE49-F238E27FC236}">
                <a16:creationId xmlns:a16="http://schemas.microsoft.com/office/drawing/2014/main" id="{B1F151EE-7C1A-6832-3086-CF4CD122B12D}"/>
              </a:ext>
              <a:ext uri="{C183D7F6-B498-43B3-948B-1728B52AA6E4}">
                <adec:decorative xmlns:adec="http://schemas.microsoft.com/office/drawing/2017/decorative" val="0"/>
              </a:ext>
            </a:extLst>
          </p:cNvPr>
          <p:cNvGrpSpPr/>
          <p:nvPr/>
        </p:nvGrpSpPr>
        <p:grpSpPr>
          <a:xfrm>
            <a:off x="345231" y="6877800"/>
            <a:ext cx="6775785" cy="2687278"/>
            <a:chOff x="349250" y="3100089"/>
            <a:chExt cx="6775785" cy="1026248"/>
          </a:xfrm>
        </p:grpSpPr>
        <p:sp>
          <p:nvSpPr>
            <p:cNvPr id="174" name="object 16">
              <a:extLst>
                <a:ext uri="{FF2B5EF4-FFF2-40B4-BE49-F238E27FC236}">
                  <a16:creationId xmlns:a16="http://schemas.microsoft.com/office/drawing/2014/main" id="{79BF1068-8721-6899-36CA-E1832CC51B20}"/>
                </a:ext>
              </a:extLst>
            </p:cNvPr>
            <p:cNvSpPr txBox="1"/>
            <p:nvPr/>
          </p:nvSpPr>
          <p:spPr>
            <a:xfrm>
              <a:off x="446089" y="3114527"/>
              <a:ext cx="2848768" cy="76500"/>
            </a:xfrm>
            <a:prstGeom prst="rect">
              <a:avLst/>
            </a:prstGeom>
          </p:spPr>
          <p:txBody>
            <a:bodyPr vert="horz" wrap="square" lIns="0" tIns="0" rIns="0" bIns="0" rtlCol="0">
              <a:spAutoFit/>
            </a:bodyPr>
            <a:lstStyle/>
            <a:p>
              <a:pPr>
                <a:lnSpc>
                  <a:spcPct val="100000"/>
                </a:lnSpc>
                <a:spcBef>
                  <a:spcPts val="740"/>
                </a:spcBef>
              </a:pPr>
              <a:r>
                <a:rPr lang="en-GB" sz="1050" b="1" spc="-20" dirty="0">
                  <a:solidFill>
                    <a:srgbClr val="336E9F"/>
                  </a:solidFill>
                  <a:latin typeface="Arial"/>
                  <a:cs typeface="Arial"/>
                </a:rPr>
                <a:t>HOSPITAL CARE</a:t>
              </a:r>
              <a:endParaRPr lang="en-GB" sz="1050" dirty="0">
                <a:latin typeface="Arial"/>
                <a:cs typeface="Arial"/>
              </a:endParaRPr>
            </a:p>
          </p:txBody>
        </p:sp>
        <p:sp>
          <p:nvSpPr>
            <p:cNvPr id="175" name="object 15">
              <a:extLst>
                <a:ext uri="{FF2B5EF4-FFF2-40B4-BE49-F238E27FC236}">
                  <a16:creationId xmlns:a16="http://schemas.microsoft.com/office/drawing/2014/main" id="{BFF58EFD-3183-44E4-1FC6-4601AA968BA6}"/>
                </a:ext>
              </a:extLst>
            </p:cNvPr>
            <p:cNvSpPr/>
            <p:nvPr/>
          </p:nvSpPr>
          <p:spPr>
            <a:xfrm>
              <a:off x="349250" y="3100089"/>
              <a:ext cx="6775785" cy="1026248"/>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aphicFrame>
        <p:nvGraphicFramePr>
          <p:cNvPr id="31" name="exp_tbl_qtext_section8a">
            <a:extLst>
              <a:ext uri="{FF2B5EF4-FFF2-40B4-BE49-F238E27FC236}">
                <a16:creationId xmlns:a16="http://schemas.microsoft.com/office/drawing/2014/main" id="{FDC6BD14-DF10-90B2-BBCE-2DC8792ACAB3}"/>
              </a:ext>
            </a:extLst>
          </p:cNvPr>
          <p:cNvGraphicFramePr>
            <a:graphicFrameLocks noGrp="1"/>
          </p:cNvGraphicFramePr>
          <p:nvPr>
            <p:extLst>
              <p:ext uri="{D42A27DB-BD31-4B8C-83A1-F6EECF244321}">
                <p14:modId xmlns:p14="http://schemas.microsoft.com/office/powerpoint/2010/main" val="1795500203"/>
              </p:ext>
            </p:extLst>
          </p:nvPr>
        </p:nvGraphicFramePr>
        <p:xfrm>
          <a:off x="421626" y="7171077"/>
          <a:ext cx="3076357" cy="23940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L="0" marR="5080">
                        <a:lnSpc>
                          <a:spcPts val="860"/>
                        </a:lnSpc>
                        <a:spcBef>
                          <a:spcPts val="0"/>
                        </a:spcBef>
                      </a:pPr>
                      <a:r>
                        <a:rPr lang="en-GB" sz="850" dirty="0">
                          <a:latin typeface="Arial"/>
                          <a:cs typeface="Arial"/>
                        </a:rPr>
                        <a:t>Q31.</a:t>
                      </a:r>
                      <a:r>
                        <a:rPr lang="en-GB" sz="850" spc="-20"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had</a:t>
                      </a:r>
                      <a:r>
                        <a:rPr lang="en-GB" sz="850" spc="-15" dirty="0">
                          <a:latin typeface="Arial"/>
                          <a:cs typeface="Arial"/>
                        </a:rPr>
                        <a:t> </a:t>
                      </a:r>
                      <a:r>
                        <a:rPr lang="en-GB" sz="850" dirty="0">
                          <a:latin typeface="Arial"/>
                          <a:cs typeface="Arial"/>
                        </a:rPr>
                        <a:t>confidence</a:t>
                      </a:r>
                      <a:r>
                        <a:rPr lang="en-GB" sz="850" spc="-15" dirty="0">
                          <a:latin typeface="Arial"/>
                          <a:cs typeface="Arial"/>
                        </a:rPr>
                        <a:t> </a:t>
                      </a:r>
                      <a:r>
                        <a:rPr lang="en-GB" sz="850" dirty="0">
                          <a:latin typeface="Arial"/>
                          <a:cs typeface="Arial"/>
                        </a:rPr>
                        <a:t>and</a:t>
                      </a:r>
                      <a:r>
                        <a:rPr lang="en-GB" sz="850" spc="-15" dirty="0">
                          <a:latin typeface="Arial"/>
                          <a:cs typeface="Arial"/>
                        </a:rPr>
                        <a:t> </a:t>
                      </a:r>
                      <a:r>
                        <a:rPr lang="en-GB" sz="850" dirty="0">
                          <a:latin typeface="Arial"/>
                          <a:cs typeface="Arial"/>
                        </a:rPr>
                        <a:t>trust</a:t>
                      </a:r>
                      <a:r>
                        <a:rPr lang="en-GB" sz="850" spc="-20" dirty="0">
                          <a:latin typeface="Arial"/>
                          <a:cs typeface="Arial"/>
                        </a:rPr>
                        <a:t> </a:t>
                      </a:r>
                      <a:r>
                        <a:rPr lang="en-GB" sz="850" dirty="0">
                          <a:latin typeface="Arial"/>
                          <a:cs typeface="Arial"/>
                        </a:rPr>
                        <a:t>in</a:t>
                      </a:r>
                      <a:r>
                        <a:rPr lang="en-GB" sz="850" spc="-15" dirty="0">
                          <a:latin typeface="Arial"/>
                          <a:cs typeface="Arial"/>
                        </a:rPr>
                        <a:t> </a:t>
                      </a:r>
                      <a:r>
                        <a:rPr lang="en-GB" sz="850" dirty="0">
                          <a:latin typeface="Arial"/>
                          <a:cs typeface="Arial"/>
                        </a:rPr>
                        <a:t>all</a:t>
                      </a:r>
                      <a:r>
                        <a:rPr lang="en-GB" sz="850" spc="-15" dirty="0">
                          <a:latin typeface="Arial"/>
                          <a:cs typeface="Arial"/>
                        </a:rPr>
                        <a:t> </a:t>
                      </a:r>
                      <a:r>
                        <a:rPr lang="en-GB" sz="850" dirty="0">
                          <a:latin typeface="Arial"/>
                          <a:cs typeface="Arial"/>
                        </a:rPr>
                        <a:t>of</a:t>
                      </a:r>
                      <a:r>
                        <a:rPr lang="en-GB" sz="850" spc="-15" dirty="0">
                          <a:latin typeface="Arial"/>
                          <a:cs typeface="Arial"/>
                        </a:rPr>
                        <a:t> </a:t>
                      </a:r>
                      <a:r>
                        <a:rPr lang="en-GB" sz="850" dirty="0">
                          <a:latin typeface="Arial"/>
                          <a:cs typeface="Arial"/>
                        </a:rPr>
                        <a:t>the</a:t>
                      </a:r>
                      <a:r>
                        <a:rPr lang="en-GB" sz="850" spc="-15" dirty="0">
                          <a:latin typeface="Arial"/>
                          <a:cs typeface="Arial"/>
                        </a:rPr>
                        <a:t> </a:t>
                      </a:r>
                      <a:r>
                        <a:rPr lang="en-GB" sz="850" dirty="0">
                          <a:latin typeface="Arial"/>
                          <a:cs typeface="Arial"/>
                        </a:rPr>
                        <a:t>team</a:t>
                      </a:r>
                      <a:r>
                        <a:rPr lang="en-GB" sz="850" spc="-20" dirty="0">
                          <a:latin typeface="Arial"/>
                          <a:cs typeface="Arial"/>
                        </a:rPr>
                        <a:t> </a:t>
                      </a:r>
                      <a:r>
                        <a:rPr lang="en-GB" sz="850" spc="-10" dirty="0">
                          <a:latin typeface="Arial"/>
                          <a:cs typeface="Arial"/>
                        </a:rPr>
                        <a:t>looking </a:t>
                      </a:r>
                      <a:r>
                        <a:rPr lang="en-GB" sz="850" dirty="0">
                          <a:latin typeface="Arial"/>
                          <a:cs typeface="Arial"/>
                        </a:rPr>
                        <a:t>after</a:t>
                      </a:r>
                      <a:r>
                        <a:rPr lang="en-GB" sz="850" spc="-20" dirty="0">
                          <a:latin typeface="Arial"/>
                          <a:cs typeface="Arial"/>
                        </a:rPr>
                        <a:t> </a:t>
                      </a:r>
                      <a:r>
                        <a:rPr lang="en-GB" sz="850" dirty="0">
                          <a:latin typeface="Arial"/>
                          <a:cs typeface="Arial"/>
                        </a:rPr>
                        <a:t>them</a:t>
                      </a:r>
                      <a:r>
                        <a:rPr lang="en-GB" sz="850" spc="-15" dirty="0">
                          <a:latin typeface="Arial"/>
                          <a:cs typeface="Arial"/>
                        </a:rPr>
                        <a:t> </a:t>
                      </a:r>
                      <a:r>
                        <a:rPr lang="en-GB" sz="850" dirty="0">
                          <a:latin typeface="Arial"/>
                          <a:cs typeface="Arial"/>
                        </a:rPr>
                        <a:t>during</a:t>
                      </a:r>
                      <a:r>
                        <a:rPr lang="en-GB" sz="850" spc="-15" dirty="0">
                          <a:latin typeface="Arial"/>
                          <a:cs typeface="Arial"/>
                        </a:rPr>
                        <a:t> </a:t>
                      </a:r>
                      <a:r>
                        <a:rPr lang="en-GB" sz="850" dirty="0">
                          <a:latin typeface="Arial"/>
                          <a:cs typeface="Arial"/>
                        </a:rPr>
                        <a:t>their</a:t>
                      </a:r>
                      <a:r>
                        <a:rPr lang="en-GB" sz="850" spc="-20" dirty="0">
                          <a:latin typeface="Arial"/>
                          <a:cs typeface="Arial"/>
                        </a:rPr>
                        <a:t> </a:t>
                      </a:r>
                      <a:r>
                        <a:rPr lang="en-GB" sz="850" dirty="0">
                          <a:latin typeface="Arial"/>
                          <a:cs typeface="Arial"/>
                        </a:rPr>
                        <a:t>stay</a:t>
                      </a:r>
                      <a:r>
                        <a:rPr lang="en-GB" sz="850" spc="-15" dirty="0">
                          <a:latin typeface="Arial"/>
                          <a:cs typeface="Arial"/>
                        </a:rPr>
                        <a:t> </a:t>
                      </a:r>
                      <a:r>
                        <a:rPr lang="en-GB" sz="850" dirty="0">
                          <a:latin typeface="Arial"/>
                          <a:cs typeface="Arial"/>
                        </a:rPr>
                        <a:t>in</a:t>
                      </a:r>
                      <a:r>
                        <a:rPr lang="en-GB" sz="850" spc="-15" dirty="0">
                          <a:latin typeface="Arial"/>
                          <a:cs typeface="Arial"/>
                        </a:rPr>
                        <a:t> </a:t>
                      </a:r>
                      <a:r>
                        <a:rPr lang="en-GB" sz="850" spc="-10" dirty="0">
                          <a:latin typeface="Arial"/>
                          <a:cs typeface="Arial"/>
                        </a:rPr>
                        <a:t>hospital</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975127550"/>
                  </a:ext>
                </a:extLst>
              </a:tr>
              <a:tr h="342000">
                <a:tc>
                  <a:txBody>
                    <a:bodyPr/>
                    <a:lstStyle/>
                    <a:p>
                      <a:pPr marR="5080">
                        <a:lnSpc>
                          <a:spcPts val="860"/>
                        </a:lnSpc>
                        <a:spcBef>
                          <a:spcPts val="0"/>
                        </a:spcBef>
                      </a:pPr>
                      <a:r>
                        <a:rPr lang="en-GB" sz="850" dirty="0">
                          <a:latin typeface="Arial"/>
                          <a:cs typeface="Arial"/>
                        </a:rPr>
                        <a:t>Q32.</a:t>
                      </a:r>
                      <a:r>
                        <a:rPr lang="en-GB" sz="850" spc="-25" dirty="0">
                          <a:latin typeface="Arial"/>
                          <a:cs typeface="Arial"/>
                        </a:rPr>
                        <a:t> </a:t>
                      </a:r>
                      <a:r>
                        <a:rPr lang="en-GB" sz="850" dirty="0">
                          <a:latin typeface="Arial"/>
                          <a:cs typeface="Arial"/>
                        </a:rPr>
                        <a:t>Patient's</a:t>
                      </a:r>
                      <a:r>
                        <a:rPr lang="en-GB" sz="850" spc="-25" dirty="0">
                          <a:latin typeface="Arial"/>
                          <a:cs typeface="Arial"/>
                        </a:rPr>
                        <a:t> </a:t>
                      </a:r>
                      <a:r>
                        <a:rPr lang="en-GB" sz="850" dirty="0">
                          <a:latin typeface="Arial"/>
                          <a:cs typeface="Arial"/>
                        </a:rPr>
                        <a:t>family,</a:t>
                      </a:r>
                      <a:r>
                        <a:rPr lang="en-GB" sz="850" spc="-20" dirty="0">
                          <a:latin typeface="Arial"/>
                          <a:cs typeface="Arial"/>
                        </a:rPr>
                        <a:t> </a:t>
                      </a:r>
                      <a:r>
                        <a:rPr lang="en-GB" sz="850" dirty="0">
                          <a:latin typeface="Arial"/>
                          <a:cs typeface="Arial"/>
                        </a:rPr>
                        <a:t>or</a:t>
                      </a:r>
                      <a:r>
                        <a:rPr lang="en-GB" sz="850" spc="-25" dirty="0">
                          <a:latin typeface="Arial"/>
                          <a:cs typeface="Arial"/>
                        </a:rPr>
                        <a:t> </a:t>
                      </a:r>
                      <a:r>
                        <a:rPr lang="en-GB" sz="850" dirty="0">
                          <a:latin typeface="Arial"/>
                          <a:cs typeface="Arial"/>
                        </a:rPr>
                        <a:t>someone</a:t>
                      </a:r>
                      <a:r>
                        <a:rPr lang="en-GB" sz="850" spc="-20" dirty="0">
                          <a:latin typeface="Arial"/>
                          <a:cs typeface="Arial"/>
                        </a:rPr>
                        <a:t> </a:t>
                      </a:r>
                      <a:r>
                        <a:rPr lang="en-GB" sz="850" dirty="0">
                          <a:latin typeface="Arial"/>
                          <a:cs typeface="Arial"/>
                        </a:rPr>
                        <a:t>close,</a:t>
                      </a:r>
                      <a:r>
                        <a:rPr lang="en-GB" sz="850" spc="-25"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definitely</a:t>
                      </a:r>
                      <a:r>
                        <a:rPr lang="en-GB" sz="850" spc="-25" dirty="0">
                          <a:latin typeface="Arial"/>
                          <a:cs typeface="Arial"/>
                        </a:rPr>
                        <a:t> </a:t>
                      </a:r>
                      <a:r>
                        <a:rPr lang="en-GB" sz="850" dirty="0">
                          <a:latin typeface="Arial"/>
                          <a:cs typeface="Arial"/>
                        </a:rPr>
                        <a:t>able</a:t>
                      </a:r>
                      <a:r>
                        <a:rPr lang="en-GB" sz="850" spc="-25" dirty="0">
                          <a:latin typeface="Arial"/>
                          <a:cs typeface="Arial"/>
                        </a:rPr>
                        <a:t> to </a:t>
                      </a:r>
                      <a:r>
                        <a:rPr lang="en-GB" sz="850" dirty="0">
                          <a:latin typeface="Arial"/>
                          <a:cs typeface="Arial"/>
                        </a:rPr>
                        <a:t>talk</a:t>
                      </a:r>
                      <a:r>
                        <a:rPr lang="en-GB" sz="850" spc="-20" dirty="0">
                          <a:latin typeface="Arial"/>
                          <a:cs typeface="Arial"/>
                        </a:rPr>
                        <a:t> </a:t>
                      </a:r>
                      <a:r>
                        <a:rPr lang="en-GB" sz="850" dirty="0">
                          <a:latin typeface="Arial"/>
                          <a:cs typeface="Arial"/>
                        </a:rPr>
                        <a:t>to</a:t>
                      </a:r>
                      <a:r>
                        <a:rPr lang="en-GB" sz="850" spc="-15" dirty="0">
                          <a:latin typeface="Arial"/>
                          <a:cs typeface="Arial"/>
                        </a:rPr>
                        <a:t> </a:t>
                      </a:r>
                      <a:r>
                        <a:rPr lang="en-GB" sz="850" dirty="0">
                          <a:latin typeface="Arial"/>
                          <a:cs typeface="Arial"/>
                        </a:rPr>
                        <a:t>a</a:t>
                      </a:r>
                      <a:r>
                        <a:rPr lang="en-GB" sz="850" spc="-15" dirty="0">
                          <a:latin typeface="Arial"/>
                          <a:cs typeface="Arial"/>
                        </a:rPr>
                        <a:t> </a:t>
                      </a:r>
                      <a:r>
                        <a:rPr lang="en-GB" sz="850" dirty="0">
                          <a:latin typeface="Arial"/>
                          <a:cs typeface="Arial"/>
                        </a:rPr>
                        <a:t>member</a:t>
                      </a:r>
                      <a:r>
                        <a:rPr lang="en-GB" sz="850" spc="-15" dirty="0">
                          <a:latin typeface="Arial"/>
                          <a:cs typeface="Arial"/>
                        </a:rPr>
                        <a:t> </a:t>
                      </a:r>
                      <a:r>
                        <a:rPr lang="en-GB" sz="850" dirty="0">
                          <a:latin typeface="Arial"/>
                          <a:cs typeface="Arial"/>
                        </a:rPr>
                        <a:t>of</a:t>
                      </a:r>
                      <a:r>
                        <a:rPr lang="en-GB" sz="850" spc="-15" dirty="0">
                          <a:latin typeface="Arial"/>
                          <a:cs typeface="Arial"/>
                        </a:rPr>
                        <a:t> </a:t>
                      </a:r>
                      <a:r>
                        <a:rPr lang="en-GB" sz="850" dirty="0">
                          <a:latin typeface="Arial"/>
                          <a:cs typeface="Arial"/>
                        </a:rPr>
                        <a:t>the</a:t>
                      </a:r>
                      <a:r>
                        <a:rPr lang="en-GB" sz="850" spc="-15" dirty="0">
                          <a:latin typeface="Arial"/>
                          <a:cs typeface="Arial"/>
                        </a:rPr>
                        <a:t> </a:t>
                      </a:r>
                      <a:r>
                        <a:rPr lang="en-GB" sz="850" dirty="0">
                          <a:latin typeface="Arial"/>
                          <a:cs typeface="Arial"/>
                        </a:rPr>
                        <a:t>team</a:t>
                      </a:r>
                      <a:r>
                        <a:rPr lang="en-GB" sz="850" spc="-15" dirty="0">
                          <a:latin typeface="Arial"/>
                          <a:cs typeface="Arial"/>
                        </a:rPr>
                        <a:t> </a:t>
                      </a:r>
                      <a:r>
                        <a:rPr lang="en-GB" sz="850" dirty="0">
                          <a:latin typeface="Arial"/>
                          <a:cs typeface="Arial"/>
                        </a:rPr>
                        <a:t>looking</a:t>
                      </a:r>
                      <a:r>
                        <a:rPr lang="en-GB" sz="850" spc="-15" dirty="0">
                          <a:latin typeface="Arial"/>
                          <a:cs typeface="Arial"/>
                        </a:rPr>
                        <a:t> </a:t>
                      </a:r>
                      <a:r>
                        <a:rPr lang="en-GB" sz="850" dirty="0">
                          <a:latin typeface="Arial"/>
                          <a:cs typeface="Arial"/>
                        </a:rPr>
                        <a:t>after</a:t>
                      </a:r>
                      <a:r>
                        <a:rPr lang="en-GB" sz="850" spc="-15" dirty="0">
                          <a:latin typeface="Arial"/>
                          <a:cs typeface="Arial"/>
                        </a:rPr>
                        <a:t> </a:t>
                      </a:r>
                      <a:r>
                        <a:rPr lang="en-GB" sz="850" dirty="0">
                          <a:latin typeface="Arial"/>
                          <a:cs typeface="Arial"/>
                        </a:rPr>
                        <a:t>the</a:t>
                      </a:r>
                      <a:r>
                        <a:rPr lang="en-GB" sz="850" spc="-15"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in</a:t>
                      </a:r>
                      <a:r>
                        <a:rPr lang="en-GB" sz="850" spc="-15" dirty="0">
                          <a:latin typeface="Arial"/>
                          <a:cs typeface="Arial"/>
                        </a:rPr>
                        <a:t> </a:t>
                      </a:r>
                      <a:r>
                        <a:rPr lang="en-GB" sz="850" spc="-10" dirty="0">
                          <a:latin typeface="Arial"/>
                          <a:cs typeface="Arial"/>
                        </a:rPr>
                        <a:t>hospital</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67661913"/>
                  </a:ext>
                </a:extLst>
              </a:tr>
              <a:tr h="342000">
                <a:tc>
                  <a:txBody>
                    <a:bodyPr/>
                    <a:lstStyle/>
                    <a:p>
                      <a:pPr marR="5080">
                        <a:lnSpc>
                          <a:spcPts val="860"/>
                        </a:lnSpc>
                        <a:spcBef>
                          <a:spcPts val="0"/>
                        </a:spcBef>
                      </a:pPr>
                      <a:r>
                        <a:rPr lang="en-GB" sz="850" dirty="0">
                          <a:latin typeface="Arial"/>
                          <a:cs typeface="Arial"/>
                        </a:rPr>
                        <a:t>Q33.</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5" dirty="0">
                          <a:latin typeface="Arial"/>
                          <a:cs typeface="Arial"/>
                        </a:rPr>
                        <a:t> </a:t>
                      </a:r>
                      <a:r>
                        <a:rPr lang="en-GB" sz="850" dirty="0">
                          <a:latin typeface="Arial"/>
                          <a:cs typeface="Arial"/>
                        </a:rPr>
                        <a:t>always</a:t>
                      </a:r>
                      <a:r>
                        <a:rPr lang="en-GB" sz="850" spc="-20" dirty="0">
                          <a:latin typeface="Arial"/>
                          <a:cs typeface="Arial"/>
                        </a:rPr>
                        <a:t> </a:t>
                      </a:r>
                      <a:r>
                        <a:rPr lang="en-GB" sz="850" dirty="0">
                          <a:latin typeface="Arial"/>
                          <a:cs typeface="Arial"/>
                        </a:rPr>
                        <a:t>involved</a:t>
                      </a:r>
                      <a:r>
                        <a:rPr lang="en-GB" sz="850" spc="-20" dirty="0">
                          <a:latin typeface="Arial"/>
                          <a:cs typeface="Arial"/>
                        </a:rPr>
                        <a:t> </a:t>
                      </a:r>
                      <a:r>
                        <a:rPr lang="en-GB" sz="850" dirty="0">
                          <a:latin typeface="Arial"/>
                          <a:cs typeface="Arial"/>
                        </a:rPr>
                        <a:t>in</a:t>
                      </a:r>
                      <a:r>
                        <a:rPr lang="en-GB" sz="850" spc="-25" dirty="0">
                          <a:latin typeface="Arial"/>
                          <a:cs typeface="Arial"/>
                        </a:rPr>
                        <a:t> </a:t>
                      </a:r>
                      <a:r>
                        <a:rPr lang="en-GB" sz="850" dirty="0">
                          <a:latin typeface="Arial"/>
                          <a:cs typeface="Arial"/>
                        </a:rPr>
                        <a:t>decisions</a:t>
                      </a:r>
                      <a:r>
                        <a:rPr lang="en-GB" sz="850" spc="-20" dirty="0">
                          <a:latin typeface="Arial"/>
                          <a:cs typeface="Arial"/>
                        </a:rPr>
                        <a:t> </a:t>
                      </a:r>
                      <a:r>
                        <a:rPr lang="en-GB" sz="850" dirty="0">
                          <a:latin typeface="Arial"/>
                          <a:cs typeface="Arial"/>
                        </a:rPr>
                        <a:t>about</a:t>
                      </a:r>
                      <a:r>
                        <a:rPr lang="en-GB" sz="850" spc="-25" dirty="0">
                          <a:latin typeface="Arial"/>
                          <a:cs typeface="Arial"/>
                        </a:rPr>
                        <a:t> </a:t>
                      </a:r>
                      <a:r>
                        <a:rPr lang="en-GB" sz="850" dirty="0">
                          <a:latin typeface="Arial"/>
                          <a:cs typeface="Arial"/>
                        </a:rPr>
                        <a:t>their</a:t>
                      </a:r>
                      <a:r>
                        <a:rPr lang="en-GB" sz="850" spc="-20" dirty="0">
                          <a:latin typeface="Arial"/>
                          <a:cs typeface="Arial"/>
                        </a:rPr>
                        <a:t> care </a:t>
                      </a:r>
                      <a:r>
                        <a:rPr lang="en-GB" sz="850" dirty="0">
                          <a:latin typeface="Arial"/>
                          <a:cs typeface="Arial"/>
                        </a:rPr>
                        <a:t>and</a:t>
                      </a:r>
                      <a:r>
                        <a:rPr lang="en-GB" sz="850" spc="-15" dirty="0">
                          <a:latin typeface="Arial"/>
                          <a:cs typeface="Arial"/>
                        </a:rPr>
                        <a:t> </a:t>
                      </a:r>
                      <a:r>
                        <a:rPr lang="en-GB" sz="850" dirty="0">
                          <a:latin typeface="Arial"/>
                          <a:cs typeface="Arial"/>
                        </a:rPr>
                        <a:t>treatment</a:t>
                      </a:r>
                      <a:r>
                        <a:rPr lang="en-GB" sz="850" spc="-15" dirty="0">
                          <a:latin typeface="Arial"/>
                          <a:cs typeface="Arial"/>
                        </a:rPr>
                        <a:t> </a:t>
                      </a:r>
                      <a:r>
                        <a:rPr lang="en-GB" sz="850" dirty="0">
                          <a:latin typeface="Arial"/>
                          <a:cs typeface="Arial"/>
                        </a:rPr>
                        <a:t>whilst</a:t>
                      </a:r>
                      <a:r>
                        <a:rPr lang="en-GB" sz="850" spc="-15" dirty="0">
                          <a:latin typeface="Arial"/>
                          <a:cs typeface="Arial"/>
                        </a:rPr>
                        <a:t> </a:t>
                      </a:r>
                      <a:r>
                        <a:rPr lang="en-GB" sz="850" dirty="0">
                          <a:latin typeface="Arial"/>
                          <a:cs typeface="Arial"/>
                        </a:rPr>
                        <a:t>in</a:t>
                      </a:r>
                      <a:r>
                        <a:rPr lang="en-GB" sz="850" spc="-15" dirty="0">
                          <a:latin typeface="Arial"/>
                          <a:cs typeface="Arial"/>
                        </a:rPr>
                        <a:t> </a:t>
                      </a:r>
                      <a:r>
                        <a:rPr lang="en-GB" sz="850" spc="-10" dirty="0">
                          <a:latin typeface="Arial"/>
                          <a:cs typeface="Arial"/>
                        </a:rPr>
                        <a:t>hospital</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570366707"/>
                  </a:ext>
                </a:extLst>
              </a:tr>
              <a:tr h="342000">
                <a:tc>
                  <a:txBody>
                    <a:bodyPr/>
                    <a:lstStyle/>
                    <a:p>
                      <a:pPr marR="5080">
                        <a:lnSpc>
                          <a:spcPts val="860"/>
                        </a:lnSpc>
                        <a:spcBef>
                          <a:spcPts val="0"/>
                        </a:spcBef>
                      </a:pPr>
                      <a:r>
                        <a:rPr lang="en-GB" sz="850" dirty="0">
                          <a:latin typeface="Arial"/>
                          <a:cs typeface="Arial"/>
                        </a:rPr>
                        <a:t>Q34.</a:t>
                      </a:r>
                      <a:r>
                        <a:rPr lang="en-GB" sz="850" spc="-20"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always</a:t>
                      </a:r>
                      <a:r>
                        <a:rPr lang="en-GB" sz="850" spc="-15" dirty="0">
                          <a:latin typeface="Arial"/>
                          <a:cs typeface="Arial"/>
                        </a:rPr>
                        <a:t> </a:t>
                      </a:r>
                      <a:r>
                        <a:rPr lang="en-GB" sz="850" dirty="0">
                          <a:latin typeface="Arial"/>
                          <a:cs typeface="Arial"/>
                        </a:rPr>
                        <a:t>able</a:t>
                      </a:r>
                      <a:r>
                        <a:rPr lang="en-GB" sz="850" spc="-20" dirty="0">
                          <a:latin typeface="Arial"/>
                          <a:cs typeface="Arial"/>
                        </a:rPr>
                        <a:t> </a:t>
                      </a:r>
                      <a:r>
                        <a:rPr lang="en-GB" sz="850" dirty="0">
                          <a:latin typeface="Arial"/>
                          <a:cs typeface="Arial"/>
                        </a:rPr>
                        <a:t>to</a:t>
                      </a:r>
                      <a:r>
                        <a:rPr lang="en-GB" sz="850" spc="-15" dirty="0">
                          <a:latin typeface="Arial"/>
                          <a:cs typeface="Arial"/>
                        </a:rPr>
                        <a:t> </a:t>
                      </a:r>
                      <a:r>
                        <a:rPr lang="en-GB" sz="850" dirty="0">
                          <a:latin typeface="Arial"/>
                          <a:cs typeface="Arial"/>
                        </a:rPr>
                        <a:t>get</a:t>
                      </a:r>
                      <a:r>
                        <a:rPr lang="en-GB" sz="850" spc="-20" dirty="0">
                          <a:latin typeface="Arial"/>
                          <a:cs typeface="Arial"/>
                        </a:rPr>
                        <a:t> </a:t>
                      </a:r>
                      <a:r>
                        <a:rPr lang="en-GB" sz="850" dirty="0">
                          <a:latin typeface="Arial"/>
                          <a:cs typeface="Arial"/>
                        </a:rPr>
                        <a:t>help</a:t>
                      </a:r>
                      <a:r>
                        <a:rPr lang="en-GB" sz="850" spc="-15" dirty="0">
                          <a:latin typeface="Arial"/>
                          <a:cs typeface="Arial"/>
                        </a:rPr>
                        <a:t> </a:t>
                      </a:r>
                      <a:r>
                        <a:rPr lang="en-GB" sz="850" dirty="0">
                          <a:latin typeface="Arial"/>
                          <a:cs typeface="Arial"/>
                        </a:rPr>
                        <a:t>from</a:t>
                      </a:r>
                      <a:r>
                        <a:rPr lang="en-GB" sz="850" spc="-15" dirty="0">
                          <a:latin typeface="Arial"/>
                          <a:cs typeface="Arial"/>
                        </a:rPr>
                        <a:t> </a:t>
                      </a:r>
                      <a:r>
                        <a:rPr lang="en-GB" sz="850" dirty="0">
                          <a:latin typeface="Arial"/>
                          <a:cs typeface="Arial"/>
                        </a:rPr>
                        <a:t>ward</a:t>
                      </a:r>
                      <a:r>
                        <a:rPr lang="en-GB" sz="850" spc="-20" dirty="0">
                          <a:latin typeface="Arial"/>
                          <a:cs typeface="Arial"/>
                        </a:rPr>
                        <a:t> </a:t>
                      </a:r>
                      <a:r>
                        <a:rPr lang="en-GB" sz="850" dirty="0">
                          <a:latin typeface="Arial"/>
                          <a:cs typeface="Arial"/>
                        </a:rPr>
                        <a:t>staff</a:t>
                      </a:r>
                      <a:r>
                        <a:rPr lang="en-GB" sz="850" spc="-15" dirty="0">
                          <a:latin typeface="Arial"/>
                          <a:cs typeface="Arial"/>
                        </a:rPr>
                        <a:t> </a:t>
                      </a:r>
                      <a:r>
                        <a:rPr lang="en-GB" sz="850" spc="-20" dirty="0">
                          <a:latin typeface="Arial"/>
                          <a:cs typeface="Arial"/>
                        </a:rPr>
                        <a:t>when </a:t>
                      </a:r>
                      <a:r>
                        <a:rPr lang="en-GB" sz="850" spc="-10" dirty="0">
                          <a:latin typeface="Arial"/>
                          <a:cs typeface="Arial"/>
                        </a:rPr>
                        <a:t>needed</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101967332"/>
                  </a:ext>
                </a:extLst>
              </a:tr>
              <a:tr h="342000">
                <a:tc>
                  <a:txBody>
                    <a:bodyPr/>
                    <a:lstStyle/>
                    <a:p>
                      <a:pPr marR="5080">
                        <a:lnSpc>
                          <a:spcPts val="860"/>
                        </a:lnSpc>
                        <a:spcBef>
                          <a:spcPts val="0"/>
                        </a:spcBef>
                      </a:pPr>
                      <a:r>
                        <a:rPr lang="en-GB" sz="850" dirty="0">
                          <a:latin typeface="Arial"/>
                          <a:cs typeface="Arial"/>
                        </a:rPr>
                        <a:t>Q35.</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always</a:t>
                      </a:r>
                      <a:r>
                        <a:rPr lang="en-GB" sz="850" spc="-20" dirty="0">
                          <a:latin typeface="Arial"/>
                          <a:cs typeface="Arial"/>
                        </a:rPr>
                        <a:t> </a:t>
                      </a:r>
                      <a:r>
                        <a:rPr lang="en-GB" sz="850" dirty="0">
                          <a:latin typeface="Arial"/>
                          <a:cs typeface="Arial"/>
                        </a:rPr>
                        <a:t>able</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discuss</a:t>
                      </a:r>
                      <a:r>
                        <a:rPr lang="en-GB" sz="850" spc="-20" dirty="0">
                          <a:latin typeface="Arial"/>
                          <a:cs typeface="Arial"/>
                        </a:rPr>
                        <a:t> </a:t>
                      </a:r>
                      <a:r>
                        <a:rPr lang="en-GB" sz="850" dirty="0">
                          <a:latin typeface="Arial"/>
                          <a:cs typeface="Arial"/>
                        </a:rPr>
                        <a:t>worries</a:t>
                      </a:r>
                      <a:r>
                        <a:rPr lang="en-GB" sz="850" spc="-20" dirty="0">
                          <a:latin typeface="Arial"/>
                          <a:cs typeface="Arial"/>
                        </a:rPr>
                        <a:t> </a:t>
                      </a:r>
                      <a:r>
                        <a:rPr lang="en-GB" sz="850" dirty="0">
                          <a:latin typeface="Arial"/>
                          <a:cs typeface="Arial"/>
                        </a:rPr>
                        <a:t>and</a:t>
                      </a:r>
                      <a:r>
                        <a:rPr lang="en-GB" sz="850" spc="-20" dirty="0">
                          <a:latin typeface="Arial"/>
                          <a:cs typeface="Arial"/>
                        </a:rPr>
                        <a:t> </a:t>
                      </a:r>
                      <a:r>
                        <a:rPr lang="en-GB" sz="850" dirty="0">
                          <a:latin typeface="Arial"/>
                          <a:cs typeface="Arial"/>
                        </a:rPr>
                        <a:t>fears</a:t>
                      </a:r>
                      <a:r>
                        <a:rPr lang="en-GB" sz="850" spc="-20" dirty="0">
                          <a:latin typeface="Arial"/>
                          <a:cs typeface="Arial"/>
                        </a:rPr>
                        <a:t> with </a:t>
                      </a:r>
                      <a:r>
                        <a:rPr lang="en-GB" sz="850" dirty="0">
                          <a:latin typeface="Arial"/>
                          <a:cs typeface="Arial"/>
                        </a:rPr>
                        <a:t>hospital</a:t>
                      </a:r>
                      <a:r>
                        <a:rPr lang="en-GB" sz="850" spc="-30" dirty="0">
                          <a:latin typeface="Arial"/>
                          <a:cs typeface="Arial"/>
                        </a:rPr>
                        <a:t> </a:t>
                      </a:r>
                      <a:r>
                        <a:rPr lang="en-GB" sz="850" spc="-10" dirty="0">
                          <a:latin typeface="Arial"/>
                          <a:cs typeface="Arial"/>
                        </a:rPr>
                        <a:t>staff</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59175548"/>
                  </a:ext>
                </a:extLst>
              </a:tr>
              <a:tr h="342000">
                <a:tc>
                  <a:txBody>
                    <a:bodyPr/>
                    <a:lstStyle/>
                    <a:p>
                      <a:pPr marR="5080">
                        <a:lnSpc>
                          <a:spcPts val="860"/>
                        </a:lnSpc>
                        <a:spcBef>
                          <a:spcPts val="0"/>
                        </a:spcBef>
                      </a:pPr>
                      <a:r>
                        <a:rPr lang="en-GB" sz="850" dirty="0">
                          <a:latin typeface="Arial"/>
                          <a:cs typeface="Arial"/>
                        </a:rPr>
                        <a:t>Q36.</a:t>
                      </a:r>
                      <a:r>
                        <a:rPr lang="en-GB" sz="850" spc="-25" dirty="0">
                          <a:latin typeface="Arial"/>
                          <a:cs typeface="Arial"/>
                        </a:rPr>
                        <a:t> </a:t>
                      </a:r>
                      <a:r>
                        <a:rPr lang="en-GB" sz="850" dirty="0">
                          <a:latin typeface="Arial"/>
                          <a:cs typeface="Arial"/>
                        </a:rPr>
                        <a:t>Hospital</a:t>
                      </a:r>
                      <a:r>
                        <a:rPr lang="en-GB" sz="850" spc="-20" dirty="0">
                          <a:latin typeface="Arial"/>
                          <a:cs typeface="Arial"/>
                        </a:rPr>
                        <a:t> </a:t>
                      </a:r>
                      <a:r>
                        <a:rPr lang="en-GB" sz="850" dirty="0">
                          <a:latin typeface="Arial"/>
                          <a:cs typeface="Arial"/>
                        </a:rPr>
                        <a:t>staff</a:t>
                      </a:r>
                      <a:r>
                        <a:rPr lang="en-GB" sz="850" spc="-20" dirty="0">
                          <a:latin typeface="Arial"/>
                          <a:cs typeface="Arial"/>
                        </a:rPr>
                        <a:t> </a:t>
                      </a:r>
                      <a:r>
                        <a:rPr lang="en-GB" sz="850" dirty="0">
                          <a:latin typeface="Arial"/>
                          <a:cs typeface="Arial"/>
                        </a:rPr>
                        <a:t>always</a:t>
                      </a:r>
                      <a:r>
                        <a:rPr lang="en-GB" sz="850" spc="-20" dirty="0">
                          <a:latin typeface="Arial"/>
                          <a:cs typeface="Arial"/>
                        </a:rPr>
                        <a:t> </a:t>
                      </a:r>
                      <a:r>
                        <a:rPr lang="en-GB" sz="850" dirty="0">
                          <a:latin typeface="Arial"/>
                          <a:cs typeface="Arial"/>
                        </a:rPr>
                        <a:t>did</a:t>
                      </a:r>
                      <a:r>
                        <a:rPr lang="en-GB" sz="850" spc="-20" dirty="0">
                          <a:latin typeface="Arial"/>
                          <a:cs typeface="Arial"/>
                        </a:rPr>
                        <a:t> </a:t>
                      </a:r>
                      <a:r>
                        <a:rPr lang="en-GB" sz="850" dirty="0">
                          <a:latin typeface="Arial"/>
                          <a:cs typeface="Arial"/>
                        </a:rPr>
                        <a:t>everything</a:t>
                      </a:r>
                      <a:r>
                        <a:rPr lang="en-GB" sz="850" spc="-20" dirty="0">
                          <a:latin typeface="Arial"/>
                          <a:cs typeface="Arial"/>
                        </a:rPr>
                        <a:t> </a:t>
                      </a:r>
                      <a:r>
                        <a:rPr lang="en-GB" sz="850" dirty="0">
                          <a:latin typeface="Arial"/>
                          <a:cs typeface="Arial"/>
                        </a:rPr>
                        <a:t>they</a:t>
                      </a:r>
                      <a:r>
                        <a:rPr lang="en-GB" sz="850" spc="-20" dirty="0">
                          <a:latin typeface="Arial"/>
                          <a:cs typeface="Arial"/>
                        </a:rPr>
                        <a:t> </a:t>
                      </a:r>
                      <a:r>
                        <a:rPr lang="en-GB" sz="850" dirty="0">
                          <a:latin typeface="Arial"/>
                          <a:cs typeface="Arial"/>
                        </a:rPr>
                        <a:t>could</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help</a:t>
                      </a:r>
                      <a:r>
                        <a:rPr lang="en-GB" sz="850" spc="-20" dirty="0">
                          <a:latin typeface="Arial"/>
                          <a:cs typeface="Arial"/>
                        </a:rPr>
                        <a:t> </a:t>
                      </a:r>
                      <a:r>
                        <a:rPr lang="en-GB" sz="850" spc="-25" dirty="0">
                          <a:latin typeface="Arial"/>
                          <a:cs typeface="Arial"/>
                        </a:rPr>
                        <a:t>the </a:t>
                      </a:r>
                      <a:r>
                        <a:rPr lang="en-GB" sz="850" dirty="0">
                          <a:latin typeface="Arial"/>
                          <a:cs typeface="Arial"/>
                        </a:rPr>
                        <a:t>patient</a:t>
                      </a:r>
                      <a:r>
                        <a:rPr lang="en-GB" sz="850" spc="-30" dirty="0">
                          <a:latin typeface="Arial"/>
                          <a:cs typeface="Arial"/>
                        </a:rPr>
                        <a:t> </a:t>
                      </a:r>
                      <a:r>
                        <a:rPr lang="en-GB" sz="850" dirty="0">
                          <a:latin typeface="Arial"/>
                          <a:cs typeface="Arial"/>
                        </a:rPr>
                        <a:t>control</a:t>
                      </a:r>
                      <a:r>
                        <a:rPr lang="en-GB" sz="850" spc="-25" dirty="0">
                          <a:latin typeface="Arial"/>
                          <a:cs typeface="Arial"/>
                        </a:rPr>
                        <a:t> </a:t>
                      </a:r>
                      <a:r>
                        <a:rPr lang="en-GB" sz="850" spc="-20" dirty="0">
                          <a:latin typeface="Arial"/>
                          <a:cs typeface="Arial"/>
                        </a:rPr>
                        <a:t>pain</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329794737"/>
                  </a:ext>
                </a:extLst>
              </a:tr>
              <a:tr h="342000">
                <a:tc>
                  <a:txBody>
                    <a:bodyPr/>
                    <a:lstStyle/>
                    <a:p>
                      <a:pPr marL="0" marR="5080" lvl="0" indent="0" defTabSz="914400" eaLnBrk="1" fontAlgn="auto" latinLnBrk="0" hangingPunct="1">
                        <a:lnSpc>
                          <a:spcPts val="860"/>
                        </a:lnSpc>
                        <a:spcBef>
                          <a:spcPts val="0"/>
                        </a:spcBef>
                        <a:spcAft>
                          <a:spcPts val="0"/>
                        </a:spcAft>
                        <a:buClrTx/>
                        <a:buSzTx/>
                        <a:buFontTx/>
                        <a:buNone/>
                        <a:tabLst/>
                        <a:defRPr/>
                      </a:pPr>
                      <a:r>
                        <a:rPr lang="en-GB" sz="850" dirty="0">
                          <a:latin typeface="Arial"/>
                          <a:cs typeface="Arial"/>
                        </a:rPr>
                        <a:t>Q37.</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always</a:t>
                      </a:r>
                      <a:r>
                        <a:rPr lang="en-GB" sz="850" spc="-25" dirty="0">
                          <a:latin typeface="Arial"/>
                          <a:cs typeface="Arial"/>
                        </a:rPr>
                        <a:t> </a:t>
                      </a:r>
                      <a:r>
                        <a:rPr lang="en-GB" sz="850" dirty="0">
                          <a:latin typeface="Arial"/>
                          <a:cs typeface="Arial"/>
                        </a:rPr>
                        <a:t>treated</a:t>
                      </a:r>
                      <a:r>
                        <a:rPr lang="en-GB" sz="850" spc="-20" dirty="0">
                          <a:latin typeface="Arial"/>
                          <a:cs typeface="Arial"/>
                        </a:rPr>
                        <a:t> </a:t>
                      </a:r>
                      <a:r>
                        <a:rPr lang="en-GB" sz="850" dirty="0">
                          <a:latin typeface="Arial"/>
                          <a:cs typeface="Arial"/>
                        </a:rPr>
                        <a:t>with</a:t>
                      </a:r>
                      <a:r>
                        <a:rPr lang="en-GB" sz="850" spc="-20" dirty="0">
                          <a:latin typeface="Arial"/>
                          <a:cs typeface="Arial"/>
                        </a:rPr>
                        <a:t> </a:t>
                      </a:r>
                      <a:r>
                        <a:rPr lang="en-GB" sz="850" dirty="0">
                          <a:latin typeface="Arial"/>
                          <a:cs typeface="Arial"/>
                        </a:rPr>
                        <a:t>respect</a:t>
                      </a:r>
                      <a:r>
                        <a:rPr lang="en-GB" sz="850" spc="-20" dirty="0">
                          <a:latin typeface="Arial"/>
                          <a:cs typeface="Arial"/>
                        </a:rPr>
                        <a:t> </a:t>
                      </a:r>
                      <a:r>
                        <a:rPr lang="en-GB" sz="850" dirty="0">
                          <a:latin typeface="Arial"/>
                          <a:cs typeface="Arial"/>
                        </a:rPr>
                        <a:t>and</a:t>
                      </a:r>
                      <a:r>
                        <a:rPr lang="en-GB" sz="850" spc="-25" dirty="0">
                          <a:latin typeface="Arial"/>
                          <a:cs typeface="Arial"/>
                        </a:rPr>
                        <a:t> </a:t>
                      </a:r>
                      <a:r>
                        <a:rPr lang="en-GB" sz="850" dirty="0">
                          <a:latin typeface="Arial"/>
                          <a:cs typeface="Arial"/>
                        </a:rPr>
                        <a:t>dignity</a:t>
                      </a:r>
                      <a:r>
                        <a:rPr lang="en-GB" sz="850" spc="-20" dirty="0">
                          <a:latin typeface="Arial"/>
                          <a:cs typeface="Arial"/>
                        </a:rPr>
                        <a:t> </a:t>
                      </a:r>
                      <a:r>
                        <a:rPr lang="en-GB" sz="850" dirty="0">
                          <a:latin typeface="Arial"/>
                          <a:cs typeface="Arial"/>
                        </a:rPr>
                        <a:t>while</a:t>
                      </a:r>
                      <a:r>
                        <a:rPr lang="en-GB" sz="850" spc="-20" dirty="0">
                          <a:latin typeface="Arial"/>
                          <a:cs typeface="Arial"/>
                        </a:rPr>
                        <a:t> </a:t>
                      </a:r>
                      <a:r>
                        <a:rPr lang="en-GB" sz="850" spc="-25" dirty="0">
                          <a:latin typeface="Arial"/>
                          <a:cs typeface="Arial"/>
                        </a:rPr>
                        <a:t>in </a:t>
                      </a:r>
                      <a:r>
                        <a:rPr lang="en-GB" sz="850" spc="-10" dirty="0">
                          <a:latin typeface="Arial"/>
                          <a:cs typeface="Arial"/>
                        </a:rPr>
                        <a:t>hospital</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729454355"/>
                  </a:ext>
                </a:extLst>
              </a:tr>
            </a:tbl>
          </a:graphicData>
        </a:graphic>
      </p:graphicFrame>
      <p:graphicFrame>
        <p:nvGraphicFramePr>
          <p:cNvPr id="42" name="chart_section8a">
            <a:extLst>
              <a:ext uri="{FF2B5EF4-FFF2-40B4-BE49-F238E27FC236}">
                <a16:creationId xmlns:a16="http://schemas.microsoft.com/office/drawing/2014/main" id="{796270A5-6B24-0B32-5A8F-CDE68AFDB059}"/>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298999005"/>
              </p:ext>
            </p:extLst>
          </p:nvPr>
        </p:nvGraphicFramePr>
        <p:xfrm>
          <a:off x="3504421" y="6870700"/>
          <a:ext cx="3599386" cy="2754785"/>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25" name="chart_section7">
            <a:extLst>
              <a:ext uri="{FF2B5EF4-FFF2-40B4-BE49-F238E27FC236}">
                <a16:creationId xmlns:a16="http://schemas.microsoft.com/office/drawing/2014/main" id="{D40009B4-0508-88BB-1A1B-A0F29DE523D2}"/>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780953940"/>
              </p:ext>
            </p:extLst>
          </p:nvPr>
        </p:nvGraphicFramePr>
        <p:xfrm>
          <a:off x="3503804" y="5270500"/>
          <a:ext cx="3599386" cy="1528874"/>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8" name="chart_section6">
            <a:extLst>
              <a:ext uri="{FF2B5EF4-FFF2-40B4-BE49-F238E27FC236}">
                <a16:creationId xmlns:a16="http://schemas.microsoft.com/office/drawing/2014/main" id="{5872BD7A-98A8-3712-C632-FA4F40BB862E}"/>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651299887"/>
              </p:ext>
            </p:extLst>
          </p:nvPr>
        </p:nvGraphicFramePr>
        <p:xfrm>
          <a:off x="3504421" y="3788881"/>
          <a:ext cx="3599386" cy="1635745"/>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6" name="chart_section5">
            <a:extLst>
              <a:ext uri="{FF2B5EF4-FFF2-40B4-BE49-F238E27FC236}">
                <a16:creationId xmlns:a16="http://schemas.microsoft.com/office/drawing/2014/main" id="{3F90AA82-3421-B8AE-214B-3E02A009F967}"/>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979046347"/>
              </p:ext>
            </p:extLst>
          </p:nvPr>
        </p:nvGraphicFramePr>
        <p:xfrm>
          <a:off x="3516232" y="1689099"/>
          <a:ext cx="3599386" cy="2139019"/>
        </p:xfrm>
        <a:graphic>
          <a:graphicData uri="http://schemas.openxmlformats.org/drawingml/2006/chart">
            <c:chart xmlns:c="http://schemas.openxmlformats.org/drawingml/2006/chart" xmlns:r="http://schemas.openxmlformats.org/officeDocument/2006/relationships" r:id="rId5"/>
          </a:graphicData>
        </a:graphic>
      </p:graphicFrame>
      <p:grpSp>
        <p:nvGrpSpPr>
          <p:cNvPr id="20" name="Group 1">
            <a:extLst>
              <a:ext uri="{FF2B5EF4-FFF2-40B4-BE49-F238E27FC236}">
                <a16:creationId xmlns:a16="http://schemas.microsoft.com/office/drawing/2014/main" id="{E0877AF6-BAE1-A944-1E2E-55CA533A9067}"/>
              </a:ext>
              <a:ext uri="{C183D7F6-B498-43B3-948B-1728B52AA6E4}">
                <adec:decorative xmlns:adec="http://schemas.microsoft.com/office/drawing/2017/decorative" val="1"/>
              </a:ext>
            </a:extLst>
          </p:cNvPr>
          <p:cNvGrpSpPr/>
          <p:nvPr/>
        </p:nvGrpSpPr>
        <p:grpSpPr>
          <a:xfrm>
            <a:off x="281287" y="1191872"/>
            <a:ext cx="6925963" cy="585639"/>
            <a:chOff x="281287" y="1191872"/>
            <a:chExt cx="6925963" cy="585639"/>
          </a:xfrm>
        </p:grpSpPr>
        <p:sp>
          <p:nvSpPr>
            <p:cNvPr id="22" name="level_name_text">
              <a:extLst>
                <a:ext uri="{FF2B5EF4-FFF2-40B4-BE49-F238E27FC236}">
                  <a16:creationId xmlns:a16="http://schemas.microsoft.com/office/drawing/2014/main" id="{3F9D320D-20BB-9880-7AAC-A359E5F7072A}"/>
                </a:ext>
              </a:extLst>
            </p:cNvPr>
            <p:cNvSpPr txBox="1"/>
            <p:nvPr/>
          </p:nvSpPr>
          <p:spPr>
            <a:xfrm>
              <a:off x="281287" y="1438732"/>
              <a:ext cx="6925963" cy="223138"/>
            </a:xfrm>
            <a:prstGeom prst="rect">
              <a:avLst/>
            </a:prstGeom>
            <a:noFill/>
          </p:spPr>
          <p:txBody>
            <a:bodyPr wrap="square">
              <a:spAutoFit/>
            </a:bodyPr>
            <a:lstStyle/>
            <a:p>
              <a:r>
                <a:rPr lang="en-GB" sz="850" spc="-10" dirty="0">
                  <a:latin typeface="Arial"/>
                  <a:cs typeface="Arial"/>
                </a:rPr>
                <a:t>The</a:t>
              </a:r>
              <a:r>
                <a:rPr lang="en-GB" sz="850" spc="-25" dirty="0">
                  <a:latin typeface="Arial"/>
                  <a:cs typeface="Arial"/>
                </a:rPr>
                <a:t> </a:t>
              </a:r>
              <a:r>
                <a:rPr lang="en-GB" sz="850" spc="-10" dirty="0">
                  <a:latin typeface="Arial"/>
                  <a:cs typeface="Arial"/>
                </a:rPr>
                <a:t>left</a:t>
              </a:r>
              <a:r>
                <a:rPr lang="en-GB" sz="850" spc="-25" dirty="0">
                  <a:latin typeface="Arial"/>
                  <a:cs typeface="Arial"/>
                </a:rPr>
                <a:t> </a:t>
              </a:r>
              <a:r>
                <a:rPr lang="en-GB" sz="850" spc="-20" dirty="0">
                  <a:latin typeface="Arial"/>
                  <a:cs typeface="Arial"/>
                </a:rPr>
                <a:t>outer</a:t>
              </a:r>
              <a:r>
                <a:rPr lang="en-GB" sz="850" spc="-25" dirty="0">
                  <a:latin typeface="Arial"/>
                  <a:cs typeface="Arial"/>
                </a:rPr>
                <a:t> </a:t>
              </a:r>
              <a:r>
                <a:rPr lang="en-GB" sz="850" spc="-20" dirty="0">
                  <a:latin typeface="Arial"/>
                  <a:cs typeface="Arial"/>
                </a:rPr>
                <a:t>edge </a:t>
              </a:r>
              <a:r>
                <a:rPr lang="en-GB" sz="850" spc="-10" dirty="0">
                  <a:latin typeface="Arial"/>
                  <a:cs typeface="Arial"/>
                </a:rPr>
                <a:t>of</a:t>
              </a:r>
              <a:r>
                <a:rPr lang="en-GB" sz="850" spc="-25" dirty="0">
                  <a:latin typeface="Arial"/>
                  <a:cs typeface="Arial"/>
                </a:rPr>
                <a:t> </a:t>
              </a:r>
              <a:r>
                <a:rPr lang="en-GB" sz="850" spc="-20" dirty="0">
                  <a:latin typeface="Arial"/>
                  <a:cs typeface="Arial"/>
                </a:rPr>
                <a:t>the</a:t>
              </a:r>
              <a:r>
                <a:rPr lang="en-GB" sz="850" spc="-25" dirty="0">
                  <a:latin typeface="Arial"/>
                  <a:cs typeface="Arial"/>
                </a:rPr>
                <a:t> </a:t>
              </a:r>
              <a:r>
                <a:rPr lang="en-GB" sz="850" spc="-20" dirty="0">
                  <a:latin typeface="Arial"/>
                  <a:cs typeface="Arial"/>
                </a:rPr>
                <a:t>bars</a:t>
              </a:r>
              <a:r>
                <a:rPr lang="en-GB" sz="850" spc="-25" dirty="0">
                  <a:latin typeface="Arial"/>
                  <a:cs typeface="Arial"/>
                </a:rPr>
                <a:t> </a:t>
              </a:r>
              <a:r>
                <a:rPr lang="en-GB" sz="850" dirty="0">
                  <a:latin typeface="Arial"/>
                  <a:cs typeface="Arial"/>
                </a:rPr>
                <a:t>is</a:t>
              </a:r>
              <a:r>
                <a:rPr lang="en-GB" sz="850" spc="-20" dirty="0">
                  <a:latin typeface="Arial"/>
                  <a:cs typeface="Arial"/>
                </a:rPr>
                <a:t> the</a:t>
              </a:r>
              <a:r>
                <a:rPr lang="en-GB" sz="850" spc="-25" dirty="0">
                  <a:latin typeface="Arial"/>
                  <a:cs typeface="Arial"/>
                </a:rPr>
                <a:t> </a:t>
              </a:r>
              <a:r>
                <a:rPr lang="en-GB" sz="850" spc="-20" dirty="0">
                  <a:latin typeface="Arial"/>
                  <a:cs typeface="Arial"/>
                </a:rPr>
                <a:t>lowest</a:t>
              </a:r>
              <a:r>
                <a:rPr lang="en-GB" sz="850" spc="-25" dirty="0">
                  <a:latin typeface="Arial"/>
                  <a:cs typeface="Arial"/>
                </a:rPr>
                <a:t> </a:t>
              </a:r>
              <a:r>
                <a:rPr lang="en-GB" sz="850" spc="-20" dirty="0">
                  <a:latin typeface="Arial"/>
                  <a:cs typeface="Arial"/>
                </a:rPr>
                <a:t>score achieved</a:t>
              </a:r>
              <a:r>
                <a:rPr lang="en-GB" sz="850" spc="-25" dirty="0">
                  <a:latin typeface="Arial"/>
                  <a:cs typeface="Arial"/>
                </a:rPr>
                <a:t> </a:t>
              </a:r>
              <a:r>
                <a:rPr lang="en-GB" sz="850" spc="-10" dirty="0">
                  <a:latin typeface="Arial"/>
                  <a:cs typeface="Arial"/>
                </a:rPr>
                <a:t>of</a:t>
              </a:r>
              <a:r>
                <a:rPr lang="en-GB" sz="850" spc="-25" dirty="0">
                  <a:latin typeface="Arial"/>
                  <a:cs typeface="Arial"/>
                </a:rPr>
                <a:t> </a:t>
              </a:r>
              <a:r>
                <a:rPr lang="en-GB" sz="850" spc="-10">
                  <a:latin typeface="Arial"/>
                  <a:cs typeface="Arial"/>
                </a:rPr>
                <a:t>all</a:t>
              </a:r>
              <a:r>
                <a:rPr lang="en-GB" sz="850" spc="-25">
                  <a:latin typeface="Arial"/>
                  <a:cs typeface="Arial"/>
                </a:rPr>
                <a:t> trust</a:t>
              </a:r>
              <a:r>
                <a:rPr lang="en-GB" sz="850" spc="-20">
                  <a:latin typeface="Arial"/>
                  <a:cs typeface="Arial"/>
                </a:rPr>
                <a:t>s</a:t>
              </a:r>
              <a:r>
                <a:rPr lang="en-GB" sz="850" spc="-20" dirty="0">
                  <a:latin typeface="Arial"/>
                  <a:cs typeface="Arial"/>
                </a:rPr>
                <a:t>. </a:t>
              </a:r>
              <a:r>
                <a:rPr lang="en-GB" sz="850" spc="-10" dirty="0">
                  <a:latin typeface="Arial"/>
                  <a:cs typeface="Arial"/>
                </a:rPr>
                <a:t>The</a:t>
              </a:r>
              <a:r>
                <a:rPr lang="en-GB" sz="850" spc="-25" dirty="0">
                  <a:latin typeface="Arial"/>
                  <a:cs typeface="Arial"/>
                </a:rPr>
                <a:t> </a:t>
              </a:r>
              <a:r>
                <a:rPr lang="en-GB" sz="850" spc="-20" dirty="0">
                  <a:latin typeface="Arial"/>
                  <a:cs typeface="Arial"/>
                </a:rPr>
                <a:t>right</a:t>
              </a:r>
              <a:r>
                <a:rPr lang="en-GB" sz="850" spc="-25" dirty="0">
                  <a:latin typeface="Arial"/>
                  <a:cs typeface="Arial"/>
                </a:rPr>
                <a:t> </a:t>
              </a:r>
              <a:r>
                <a:rPr lang="en-GB" sz="850" spc="-20" dirty="0">
                  <a:latin typeface="Arial"/>
                  <a:cs typeface="Arial"/>
                </a:rPr>
                <a:t>outer</a:t>
              </a:r>
              <a:r>
                <a:rPr lang="en-GB" sz="850" spc="-25" dirty="0">
                  <a:latin typeface="Arial"/>
                  <a:cs typeface="Arial"/>
                </a:rPr>
                <a:t> </a:t>
              </a:r>
              <a:r>
                <a:rPr lang="en-GB" sz="850" spc="-20" dirty="0">
                  <a:latin typeface="Arial"/>
                  <a:cs typeface="Arial"/>
                </a:rPr>
                <a:t>edge </a:t>
              </a:r>
              <a:r>
                <a:rPr lang="en-GB" sz="850" spc="-10" dirty="0">
                  <a:latin typeface="Arial"/>
                  <a:cs typeface="Arial"/>
                </a:rPr>
                <a:t>of</a:t>
              </a:r>
              <a:r>
                <a:rPr lang="en-GB" sz="850" spc="-25" dirty="0">
                  <a:latin typeface="Arial"/>
                  <a:cs typeface="Arial"/>
                </a:rPr>
                <a:t> </a:t>
              </a:r>
              <a:r>
                <a:rPr lang="en-GB" sz="850" spc="-20" dirty="0">
                  <a:latin typeface="Arial"/>
                  <a:cs typeface="Arial"/>
                </a:rPr>
                <a:t>the</a:t>
              </a:r>
              <a:r>
                <a:rPr lang="en-GB" sz="850" spc="-25" dirty="0">
                  <a:latin typeface="Arial"/>
                  <a:cs typeface="Arial"/>
                </a:rPr>
                <a:t> </a:t>
              </a:r>
              <a:r>
                <a:rPr lang="en-GB" sz="850" spc="-20" dirty="0">
                  <a:latin typeface="Arial"/>
                  <a:cs typeface="Arial"/>
                </a:rPr>
                <a:t>bars </a:t>
              </a:r>
              <a:r>
                <a:rPr lang="en-GB" sz="850" dirty="0">
                  <a:latin typeface="Arial"/>
                  <a:cs typeface="Arial"/>
                </a:rPr>
                <a:t>is</a:t>
              </a:r>
              <a:r>
                <a:rPr lang="en-GB" sz="850" spc="-25" dirty="0">
                  <a:latin typeface="Arial"/>
                  <a:cs typeface="Arial"/>
                </a:rPr>
                <a:t> </a:t>
              </a:r>
              <a:r>
                <a:rPr lang="en-GB" sz="850" spc="-20" dirty="0">
                  <a:latin typeface="Arial"/>
                  <a:cs typeface="Arial"/>
                </a:rPr>
                <a:t>the</a:t>
              </a:r>
              <a:r>
                <a:rPr lang="en-GB" sz="850" spc="-25" dirty="0">
                  <a:latin typeface="Arial"/>
                  <a:cs typeface="Arial"/>
                </a:rPr>
                <a:t> </a:t>
              </a:r>
              <a:r>
                <a:rPr lang="en-GB" sz="850" spc="-20" dirty="0">
                  <a:latin typeface="Arial"/>
                  <a:cs typeface="Arial"/>
                </a:rPr>
                <a:t>highest</a:t>
              </a:r>
              <a:r>
                <a:rPr lang="en-GB" sz="850" spc="-25" dirty="0">
                  <a:latin typeface="Arial"/>
                  <a:cs typeface="Arial"/>
                </a:rPr>
                <a:t> </a:t>
              </a:r>
              <a:r>
                <a:rPr lang="en-GB" sz="850" spc="-20" dirty="0">
                  <a:latin typeface="Arial"/>
                  <a:cs typeface="Arial"/>
                </a:rPr>
                <a:t>score achieved</a:t>
              </a:r>
              <a:r>
                <a:rPr lang="en-GB" sz="850" spc="-25" dirty="0">
                  <a:latin typeface="Arial"/>
                  <a:cs typeface="Arial"/>
                </a:rPr>
                <a:t> </a:t>
              </a:r>
              <a:r>
                <a:rPr lang="en-GB" sz="850" spc="-10" dirty="0">
                  <a:latin typeface="Arial"/>
                  <a:cs typeface="Arial"/>
                </a:rPr>
                <a:t>of</a:t>
              </a:r>
              <a:r>
                <a:rPr lang="en-GB" sz="850" spc="-25" dirty="0">
                  <a:latin typeface="Arial"/>
                  <a:cs typeface="Arial"/>
                </a:rPr>
                <a:t> </a:t>
              </a:r>
              <a:r>
                <a:rPr lang="en-GB" sz="850" spc="-10">
                  <a:latin typeface="Arial"/>
                  <a:cs typeface="Arial"/>
                </a:rPr>
                <a:t>all</a:t>
              </a:r>
              <a:r>
                <a:rPr lang="en-GB" sz="850" spc="-25">
                  <a:latin typeface="Arial"/>
                  <a:cs typeface="Arial"/>
                </a:rPr>
                <a:t> trusts</a:t>
              </a:r>
              <a:r>
                <a:rPr lang="en-GB" sz="850" spc="-25" dirty="0">
                  <a:latin typeface="Arial"/>
                  <a:cs typeface="Arial"/>
                </a:rPr>
                <a:t>.</a:t>
              </a:r>
              <a:endParaRPr lang="en-GB" sz="850" dirty="0"/>
            </a:p>
          </p:txBody>
        </p:sp>
        <p:sp>
          <p:nvSpPr>
            <p:cNvPr id="23" name="object 7">
              <a:extLst>
                <a:ext uri="{FF2B5EF4-FFF2-40B4-BE49-F238E27FC236}">
                  <a16:creationId xmlns:a16="http://schemas.microsoft.com/office/drawing/2014/main" id="{DB2C07E8-8E67-ED13-87C6-CF617A6BEC93}"/>
                </a:ext>
              </a:extLst>
            </p:cNvPr>
            <p:cNvSpPr/>
            <p:nvPr/>
          </p:nvSpPr>
          <p:spPr>
            <a:xfrm>
              <a:off x="5530851" y="1284206"/>
              <a:ext cx="108585" cy="108585"/>
            </a:xfrm>
            <a:custGeom>
              <a:avLst/>
              <a:gdLst/>
              <a:ahLst/>
              <a:cxnLst/>
              <a:rect l="l" t="t" r="r" b="b"/>
              <a:pathLst>
                <a:path w="108585" h="108584">
                  <a:moveTo>
                    <a:pt x="53995" y="107991"/>
                  </a:moveTo>
                  <a:lnTo>
                    <a:pt x="0" y="53995"/>
                  </a:lnTo>
                  <a:lnTo>
                    <a:pt x="53995" y="0"/>
                  </a:lnTo>
                  <a:lnTo>
                    <a:pt x="107991" y="53995"/>
                  </a:lnTo>
                  <a:lnTo>
                    <a:pt x="53995" y="107991"/>
                  </a:lnTo>
                  <a:close/>
                </a:path>
              </a:pathLst>
            </a:custGeom>
            <a:solidFill>
              <a:srgbClr val="231F20"/>
            </a:solidFill>
          </p:spPr>
          <p:txBody>
            <a:bodyPr wrap="square" lIns="0" tIns="0" rIns="0" bIns="0" rtlCol="0"/>
            <a:lstStyle/>
            <a:p>
              <a:endParaRPr/>
            </a:p>
          </p:txBody>
        </p:sp>
        <p:sp>
          <p:nvSpPr>
            <p:cNvPr id="24" name="object 6">
              <a:extLst>
                <a:ext uri="{FF2B5EF4-FFF2-40B4-BE49-F238E27FC236}">
                  <a16:creationId xmlns:a16="http://schemas.microsoft.com/office/drawing/2014/main" id="{B505C2E1-6F38-423C-3FC3-3379ADA0A756}"/>
                </a:ext>
              </a:extLst>
            </p:cNvPr>
            <p:cNvSpPr/>
            <p:nvPr/>
          </p:nvSpPr>
          <p:spPr>
            <a:xfrm>
              <a:off x="3702051" y="1267507"/>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0A74BB"/>
            </a:solidFill>
          </p:spPr>
          <p:txBody>
            <a:bodyPr wrap="square" lIns="0" tIns="0" rIns="0" bIns="0" rtlCol="0"/>
            <a:lstStyle/>
            <a:p>
              <a:endParaRPr/>
            </a:p>
          </p:txBody>
        </p:sp>
        <p:sp>
          <p:nvSpPr>
            <p:cNvPr id="33" name="object 5">
              <a:extLst>
                <a:ext uri="{FF2B5EF4-FFF2-40B4-BE49-F238E27FC236}">
                  <a16:creationId xmlns:a16="http://schemas.microsoft.com/office/drawing/2014/main" id="{166A06B0-245A-5B4F-CC56-079BF35593C4}"/>
                </a:ext>
              </a:extLst>
            </p:cNvPr>
            <p:cNvSpPr/>
            <p:nvPr/>
          </p:nvSpPr>
          <p:spPr>
            <a:xfrm>
              <a:off x="2025651" y="1267507"/>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DCDDDE"/>
            </a:solidFill>
          </p:spPr>
          <p:txBody>
            <a:bodyPr wrap="square" lIns="0" tIns="0" rIns="0" bIns="0" rtlCol="0"/>
            <a:lstStyle/>
            <a:p>
              <a:endParaRPr/>
            </a:p>
          </p:txBody>
        </p:sp>
        <p:sp>
          <p:nvSpPr>
            <p:cNvPr id="34" name="object 4">
              <a:extLst>
                <a:ext uri="{FF2B5EF4-FFF2-40B4-BE49-F238E27FC236}">
                  <a16:creationId xmlns:a16="http://schemas.microsoft.com/office/drawing/2014/main" id="{FBEB3051-F951-A332-1F6C-EA17C5F67192}"/>
                </a:ext>
              </a:extLst>
            </p:cNvPr>
            <p:cNvSpPr/>
            <p:nvPr/>
          </p:nvSpPr>
          <p:spPr>
            <a:xfrm>
              <a:off x="425451" y="1267507"/>
              <a:ext cx="288290" cy="144145"/>
            </a:xfrm>
            <a:custGeom>
              <a:avLst/>
              <a:gdLst/>
              <a:ahLst/>
              <a:cxnLst/>
              <a:rect l="l" t="t" r="r" b="b"/>
              <a:pathLst>
                <a:path w="288290" h="144144">
                  <a:moveTo>
                    <a:pt x="288000" y="144000"/>
                  </a:moveTo>
                  <a:lnTo>
                    <a:pt x="0" y="144000"/>
                  </a:lnTo>
                  <a:lnTo>
                    <a:pt x="0" y="0"/>
                  </a:lnTo>
                  <a:lnTo>
                    <a:pt x="288000" y="0"/>
                  </a:lnTo>
                  <a:lnTo>
                    <a:pt x="288000" y="144000"/>
                  </a:lnTo>
                  <a:close/>
                </a:path>
              </a:pathLst>
            </a:custGeom>
            <a:solidFill>
              <a:srgbClr val="A8C7E9"/>
            </a:solidFill>
          </p:spPr>
          <p:txBody>
            <a:bodyPr wrap="square" lIns="0" tIns="0" rIns="0" bIns="0" rtlCol="0"/>
            <a:lstStyle/>
            <a:p>
              <a:endParaRPr/>
            </a:p>
          </p:txBody>
        </p:sp>
        <p:sp>
          <p:nvSpPr>
            <p:cNvPr id="35" name="object 3">
              <a:extLst>
                <a:ext uri="{FF2B5EF4-FFF2-40B4-BE49-F238E27FC236}">
                  <a16:creationId xmlns:a16="http://schemas.microsoft.com/office/drawing/2014/main" id="{9039C900-3301-AA96-A049-2C52D3D5DE17}"/>
                </a:ext>
              </a:extLst>
            </p:cNvPr>
            <p:cNvSpPr txBox="1"/>
            <p:nvPr/>
          </p:nvSpPr>
          <p:spPr>
            <a:xfrm>
              <a:off x="349250" y="1245536"/>
              <a:ext cx="6785203" cy="166136"/>
            </a:xfrm>
            <a:prstGeom prst="rect">
              <a:avLst/>
            </a:prstGeom>
          </p:spPr>
          <p:txBody>
            <a:bodyPr vert="horz" wrap="square" lIns="0" tIns="12700" rIns="0" bIns="0" rtlCol="0">
              <a:spAutoFit/>
            </a:bodyPr>
            <a:lstStyle/>
            <a:p>
              <a:pPr marL="48260" marR="224790" indent="359410">
                <a:lnSpc>
                  <a:spcPct val="131300"/>
                </a:lnSpc>
                <a:spcBef>
                  <a:spcPts val="640"/>
                </a:spcBef>
                <a:tabLst>
                  <a:tab pos="2064385" algn="l"/>
                  <a:tab pos="3720465" algn="l"/>
                  <a:tab pos="5376545" algn="l"/>
                </a:tabLst>
              </a:pPr>
              <a:r>
                <a:rPr sz="850">
                  <a:latin typeface="Arial"/>
                  <a:cs typeface="Arial"/>
                </a:rPr>
                <a:t>Lower</a:t>
              </a:r>
              <a:r>
                <a:rPr sz="850" spc="-30">
                  <a:latin typeface="Arial"/>
                  <a:cs typeface="Arial"/>
                </a:rPr>
                <a:t> </a:t>
              </a:r>
              <a:r>
                <a:rPr sz="850">
                  <a:latin typeface="Arial"/>
                  <a:cs typeface="Arial"/>
                </a:rPr>
                <a:t>expected</a:t>
              </a:r>
              <a:r>
                <a:rPr sz="850" spc="-25">
                  <a:latin typeface="Arial"/>
                  <a:cs typeface="Arial"/>
                </a:rPr>
                <a:t> </a:t>
              </a:r>
              <a:r>
                <a:rPr sz="850" spc="-10">
                  <a:latin typeface="Arial"/>
                  <a:cs typeface="Arial"/>
                </a:rPr>
                <a:t>range</a:t>
              </a:r>
              <a:r>
                <a:rPr sz="850">
                  <a:latin typeface="Arial"/>
                  <a:cs typeface="Arial"/>
                </a:rPr>
                <a:t>	Within</a:t>
              </a:r>
              <a:r>
                <a:rPr sz="850" spc="-40">
                  <a:latin typeface="Arial"/>
                  <a:cs typeface="Arial"/>
                </a:rPr>
                <a:t> </a:t>
              </a:r>
              <a:r>
                <a:rPr sz="850">
                  <a:latin typeface="Arial"/>
                  <a:cs typeface="Arial"/>
                </a:rPr>
                <a:t>expected</a:t>
              </a:r>
              <a:r>
                <a:rPr sz="850" spc="-25">
                  <a:latin typeface="Arial"/>
                  <a:cs typeface="Arial"/>
                </a:rPr>
                <a:t> </a:t>
              </a:r>
              <a:r>
                <a:rPr sz="850" spc="-10">
                  <a:latin typeface="Arial"/>
                  <a:cs typeface="Arial"/>
                </a:rPr>
                <a:t>range</a:t>
              </a:r>
              <a:r>
                <a:rPr sz="850">
                  <a:latin typeface="Arial"/>
                  <a:cs typeface="Arial"/>
                </a:rPr>
                <a:t>	Upper</a:t>
              </a:r>
              <a:r>
                <a:rPr sz="850" spc="-30">
                  <a:latin typeface="Arial"/>
                  <a:cs typeface="Arial"/>
                </a:rPr>
                <a:t> </a:t>
              </a:r>
              <a:r>
                <a:rPr sz="850">
                  <a:latin typeface="Arial"/>
                  <a:cs typeface="Arial"/>
                </a:rPr>
                <a:t>expected</a:t>
              </a:r>
              <a:r>
                <a:rPr sz="850" spc="-25">
                  <a:latin typeface="Arial"/>
                  <a:cs typeface="Arial"/>
                </a:rPr>
                <a:t> </a:t>
              </a:r>
              <a:r>
                <a:rPr sz="850" spc="-10">
                  <a:latin typeface="Arial"/>
                  <a:cs typeface="Arial"/>
                </a:rPr>
                <a:t>range</a:t>
              </a:r>
              <a:r>
                <a:rPr sz="850">
                  <a:latin typeface="Arial"/>
                  <a:cs typeface="Arial"/>
                </a:rPr>
                <a:t>	Case</a:t>
              </a:r>
              <a:r>
                <a:rPr sz="850" spc="-20">
                  <a:latin typeface="Arial"/>
                  <a:cs typeface="Arial"/>
                </a:rPr>
                <a:t> </a:t>
              </a:r>
              <a:r>
                <a:rPr sz="850">
                  <a:latin typeface="Arial"/>
                  <a:cs typeface="Arial"/>
                </a:rPr>
                <a:t>mix</a:t>
              </a:r>
              <a:r>
                <a:rPr sz="850" spc="-15">
                  <a:latin typeface="Arial"/>
                  <a:cs typeface="Arial"/>
                </a:rPr>
                <a:t> </a:t>
              </a:r>
              <a:r>
                <a:rPr sz="850">
                  <a:latin typeface="Arial"/>
                  <a:cs typeface="Arial"/>
                </a:rPr>
                <a:t>adjusted</a:t>
              </a:r>
              <a:r>
                <a:rPr sz="850" spc="-15">
                  <a:latin typeface="Arial"/>
                  <a:cs typeface="Arial"/>
                </a:rPr>
                <a:t> </a:t>
              </a:r>
              <a:r>
                <a:rPr sz="850" spc="-10">
                  <a:latin typeface="Arial"/>
                  <a:cs typeface="Arial"/>
                </a:rPr>
                <a:t>score</a:t>
              </a:r>
              <a:endParaRPr sz="850">
                <a:latin typeface="Arial"/>
                <a:cs typeface="Arial"/>
              </a:endParaRPr>
            </a:p>
          </p:txBody>
        </p:sp>
        <p:sp>
          <p:nvSpPr>
            <p:cNvPr id="36" name="object 2">
              <a:extLst>
                <a:ext uri="{FF2B5EF4-FFF2-40B4-BE49-F238E27FC236}">
                  <a16:creationId xmlns:a16="http://schemas.microsoft.com/office/drawing/2014/main" id="{67B7DE7A-FEDA-0875-6A89-F1979A0DA76C}"/>
                </a:ext>
              </a:extLst>
            </p:cNvPr>
            <p:cNvSpPr/>
            <p:nvPr/>
          </p:nvSpPr>
          <p:spPr>
            <a:xfrm>
              <a:off x="345848" y="1191872"/>
              <a:ext cx="6775785" cy="585639"/>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184" name="txt_org_name">
            <a:extLst>
              <a:ext uri="{FF2B5EF4-FFF2-40B4-BE49-F238E27FC236}">
                <a16:creationId xmlns:a16="http://schemas.microsoft.com/office/drawing/2014/main" id="{7DC9ECC9-7F43-049B-4EC5-9A90A4BC76F3}"/>
              </a:ext>
              <a:ext uri="{C183D7F6-B498-43B3-948B-1728B52AA6E4}">
                <adec:decorative xmlns:adec="http://schemas.microsoft.com/office/drawing/2017/decorative" val="1"/>
              </a:ext>
            </a:extLst>
          </p:cNvPr>
          <p:cNvSpPr txBox="1"/>
          <p:nvPr/>
        </p:nvSpPr>
        <p:spPr>
          <a:xfrm>
            <a:off x="4524343" y="622300"/>
            <a:ext cx="2754280" cy="276999"/>
          </a:xfrm>
          <a:prstGeom prst="rect">
            <a:avLst/>
          </a:prstGeom>
          <a:noFill/>
        </p:spPr>
        <p:txBody>
          <a:bodyPr wrap="none" rtlCol="0">
            <a:spAutoFit/>
          </a:bodyPr>
          <a:lstStyle/>
          <a:p>
            <a:pPr algn="r"/>
            <a:r>
              <a:rPr lang="en-GB" sz="1200" b="1">
                <a:solidFill>
                  <a:srgbClr val="336E9F"/>
                </a:solidFill>
                <a:latin typeface="Arial"/>
                <a:cs typeface="Arial"/>
              </a:rPr>
              <a:t>The Christie NHS Foundation Trust</a:t>
            </a:r>
            <a:endParaRPr lang="en-GB" sz="1200">
              <a:solidFill>
                <a:srgbClr val="336E9F"/>
              </a:solidFill>
            </a:endParaRPr>
          </a:p>
        </p:txBody>
      </p:sp>
      <p:sp>
        <p:nvSpPr>
          <p:cNvPr id="185" name="txt_survey">
            <a:extLst>
              <a:ext uri="{FF2B5EF4-FFF2-40B4-BE49-F238E27FC236}">
                <a16:creationId xmlns:a16="http://schemas.microsoft.com/office/drawing/2014/main" id="{00030680-FE01-7500-F458-977ADF734740}"/>
              </a:ext>
              <a:ext uri="{C183D7F6-B498-43B3-948B-1728B52AA6E4}">
                <adec:decorative xmlns:adec="http://schemas.microsoft.com/office/drawing/2017/decorative" val="1"/>
              </a:ext>
            </a:extLst>
          </p:cNvPr>
          <p:cNvSpPr txBox="1"/>
          <p:nvPr/>
        </p:nvSpPr>
        <p:spPr>
          <a:xfrm>
            <a:off x="3582738" y="416491"/>
            <a:ext cx="3695885"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7" name="Group 6">
            <a:extLst>
              <a:ext uri="{FF2B5EF4-FFF2-40B4-BE49-F238E27FC236}">
                <a16:creationId xmlns:a16="http://schemas.microsoft.com/office/drawing/2014/main" id="{48488000-D196-E1E4-D889-08C47F910F43}"/>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3" name="object 4">
              <a:hlinkClick r:id="rId6" action="ppaction://hlinksldjump"/>
              <a:extLst>
                <a:ext uri="{FF2B5EF4-FFF2-40B4-BE49-F238E27FC236}">
                  <a16:creationId xmlns:a16="http://schemas.microsoft.com/office/drawing/2014/main" id="{3C7ED4C3-9300-365D-BFE6-1E94A99C332A}"/>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4" name="object 3">
              <a:hlinkClick r:id="rId6" action="ppaction://hlinksldjump"/>
              <a:extLst>
                <a:ext uri="{FF2B5EF4-FFF2-40B4-BE49-F238E27FC236}">
                  <a16:creationId xmlns:a16="http://schemas.microsoft.com/office/drawing/2014/main" id="{D147D2BC-4A7D-9238-608E-E31EBB023681}"/>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 name="Slide Number Placeholder 1">
            <a:extLst>
              <a:ext uri="{FF2B5EF4-FFF2-40B4-BE49-F238E27FC236}">
                <a16:creationId xmlns:a16="http://schemas.microsoft.com/office/drawing/2014/main" id="{E54DB17F-52E8-A3B5-7750-32BA1B3123B9}"/>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6EEE165D-5CDE-4D11-97FE-51F235580818}" type="slidenum">
              <a:rPr lang="en-GB" spc="-25"/>
              <a:t>13</a:t>
            </a:fld>
            <a:endParaRPr lang="en-GB" spc="-25" dirty="0"/>
          </a:p>
        </p:txBody>
      </p:sp>
      <p:sp>
        <p:nvSpPr>
          <p:cNvPr id="180" name="object 1">
            <a:extLst>
              <a:ext uri="{FF2B5EF4-FFF2-40B4-BE49-F238E27FC236}">
                <a16:creationId xmlns:a16="http://schemas.microsoft.com/office/drawing/2014/main" id="{72E8F388-DC36-6D47-D77D-473A5F1EEC0D}"/>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Expected range </a:t>
            </a:r>
            <a:r>
              <a:rPr kumimoji="0" lang="en-GB" sz="1800" b="1" i="0" u="none" strike="noStrike" kern="0" cap="none" spc="-10" normalizeH="0" baseline="0" noProof="0" dirty="0">
                <a:ln>
                  <a:noFill/>
                </a:ln>
                <a:solidFill>
                  <a:srgbClr val="336E9F"/>
                </a:solidFill>
                <a:effectLst/>
                <a:uLnTx/>
                <a:uFillTx/>
                <a:latin typeface="Arial"/>
                <a:cs typeface="Arial"/>
              </a:rPr>
              <a:t>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pSp>
        <p:nvGrpSpPr>
          <p:cNvPr id="7" name="Group 2">
            <a:extLst>
              <a:ext uri="{FF2B5EF4-FFF2-40B4-BE49-F238E27FC236}">
                <a16:creationId xmlns:a16="http://schemas.microsoft.com/office/drawing/2014/main" id="{508AB095-5529-9884-86CE-260B361D8F14}"/>
              </a:ext>
              <a:ext uri="{C183D7F6-B498-43B3-948B-1728B52AA6E4}">
                <adec:decorative xmlns:adec="http://schemas.microsoft.com/office/drawing/2017/decorative" val="0"/>
              </a:ext>
            </a:extLst>
          </p:cNvPr>
          <p:cNvGrpSpPr/>
          <p:nvPr/>
        </p:nvGrpSpPr>
        <p:grpSpPr>
          <a:xfrm>
            <a:off x="342537" y="1915316"/>
            <a:ext cx="6775785" cy="974391"/>
            <a:chOff x="349250" y="3100089"/>
            <a:chExt cx="6775785" cy="1026248"/>
          </a:xfrm>
        </p:grpSpPr>
        <p:sp>
          <p:nvSpPr>
            <p:cNvPr id="8" name="object 10">
              <a:extLst>
                <a:ext uri="{FF2B5EF4-FFF2-40B4-BE49-F238E27FC236}">
                  <a16:creationId xmlns:a16="http://schemas.microsoft.com/office/drawing/2014/main" id="{1AFADCE2-6465-FB10-D49A-E237B16B7737}"/>
                </a:ext>
              </a:extLst>
            </p:cNvPr>
            <p:cNvSpPr txBox="1"/>
            <p:nvPr/>
          </p:nvSpPr>
          <p:spPr>
            <a:xfrm>
              <a:off x="422537" y="3151828"/>
              <a:ext cx="2848768" cy="170182"/>
            </a:xfrm>
            <a:prstGeom prst="rect">
              <a:avLst/>
            </a:prstGeom>
          </p:spPr>
          <p:txBody>
            <a:bodyPr vert="horz" wrap="square" lIns="0" tIns="0" rIns="0" bIns="0" rtlCol="0">
              <a:spAutoFit/>
            </a:bodyPr>
            <a:lstStyle/>
            <a:p>
              <a:pPr>
                <a:lnSpc>
                  <a:spcPct val="100000"/>
                </a:lnSpc>
                <a:spcBef>
                  <a:spcPts val="740"/>
                </a:spcBef>
              </a:pPr>
              <a:r>
                <a:rPr lang="en-GB" sz="1050" b="1" spc="-20" dirty="0">
                  <a:solidFill>
                    <a:srgbClr val="336E9F"/>
                  </a:solidFill>
                  <a:latin typeface="Arial"/>
                  <a:cs typeface="Arial"/>
                </a:rPr>
                <a:t>HOSPITAL CARE CONTINUED</a:t>
              </a:r>
              <a:endParaRPr lang="en-GB" sz="1050" dirty="0">
                <a:latin typeface="Arial"/>
                <a:cs typeface="Arial"/>
              </a:endParaRPr>
            </a:p>
          </p:txBody>
        </p:sp>
        <p:sp>
          <p:nvSpPr>
            <p:cNvPr id="9" name="object 9">
              <a:extLst>
                <a:ext uri="{FF2B5EF4-FFF2-40B4-BE49-F238E27FC236}">
                  <a16:creationId xmlns:a16="http://schemas.microsoft.com/office/drawing/2014/main" id="{8F31FDFA-0878-6599-F5CC-C461C5063255}"/>
                </a:ext>
              </a:extLst>
            </p:cNvPr>
            <p:cNvSpPr/>
            <p:nvPr/>
          </p:nvSpPr>
          <p:spPr>
            <a:xfrm>
              <a:off x="349250" y="3100089"/>
              <a:ext cx="6775785" cy="1026248"/>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aphicFrame>
        <p:nvGraphicFramePr>
          <p:cNvPr id="6" name="exp_tbl_qtext_section8b">
            <a:extLst>
              <a:ext uri="{FF2B5EF4-FFF2-40B4-BE49-F238E27FC236}">
                <a16:creationId xmlns:a16="http://schemas.microsoft.com/office/drawing/2014/main" id="{778CD928-A4D2-3310-B3BC-9FBDF4C0E58E}"/>
              </a:ext>
            </a:extLst>
          </p:cNvPr>
          <p:cNvGraphicFramePr>
            <a:graphicFrameLocks noGrp="1"/>
          </p:cNvGraphicFramePr>
          <p:nvPr>
            <p:extLst>
              <p:ext uri="{D42A27DB-BD31-4B8C-83A1-F6EECF244321}">
                <p14:modId xmlns:p14="http://schemas.microsoft.com/office/powerpoint/2010/main" val="3437115816"/>
              </p:ext>
            </p:extLst>
          </p:nvPr>
        </p:nvGraphicFramePr>
        <p:xfrm>
          <a:off x="418932" y="2208594"/>
          <a:ext cx="3076357" cy="6840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L="0" marR="5080" lvl="0" indent="0" defTabSz="914400" eaLnBrk="1" fontAlgn="auto" latinLnBrk="0" hangingPunct="1">
                        <a:lnSpc>
                          <a:spcPts val="860"/>
                        </a:lnSpc>
                        <a:spcBef>
                          <a:spcPts val="0"/>
                        </a:spcBef>
                        <a:spcAft>
                          <a:spcPts val="0"/>
                        </a:spcAft>
                        <a:buClrTx/>
                        <a:buSzTx/>
                        <a:buFontTx/>
                        <a:buNone/>
                        <a:tabLst/>
                        <a:defRPr/>
                      </a:pPr>
                      <a:r>
                        <a:rPr lang="en-GB" sz="850" dirty="0">
                          <a:latin typeface="Arial"/>
                          <a:cs typeface="Arial"/>
                        </a:rPr>
                        <a:t>Q38.</a:t>
                      </a:r>
                      <a:r>
                        <a:rPr lang="en-GB" sz="850" spc="-35" dirty="0">
                          <a:latin typeface="Arial"/>
                          <a:cs typeface="Arial"/>
                        </a:rPr>
                        <a:t> </a:t>
                      </a:r>
                      <a:r>
                        <a:rPr lang="en-GB" sz="850" dirty="0">
                          <a:latin typeface="Arial"/>
                          <a:cs typeface="Arial"/>
                        </a:rPr>
                        <a:t>Patient</a:t>
                      </a:r>
                      <a:r>
                        <a:rPr lang="en-GB" sz="850" spc="-35" dirty="0">
                          <a:latin typeface="Arial"/>
                          <a:cs typeface="Arial"/>
                        </a:rPr>
                        <a:t> </a:t>
                      </a:r>
                      <a:r>
                        <a:rPr lang="en-GB" sz="850" dirty="0">
                          <a:latin typeface="Arial"/>
                          <a:cs typeface="Arial"/>
                        </a:rPr>
                        <a:t>received</a:t>
                      </a:r>
                      <a:r>
                        <a:rPr lang="en-GB" sz="850" spc="-35" dirty="0">
                          <a:latin typeface="Arial"/>
                          <a:cs typeface="Arial"/>
                        </a:rPr>
                        <a:t> </a:t>
                      </a:r>
                      <a:r>
                        <a:rPr lang="en-GB" sz="850" dirty="0">
                          <a:latin typeface="Arial"/>
                          <a:cs typeface="Arial"/>
                        </a:rPr>
                        <a:t>easily</a:t>
                      </a:r>
                      <a:r>
                        <a:rPr lang="en-GB" sz="850" spc="-30" dirty="0">
                          <a:latin typeface="Arial"/>
                          <a:cs typeface="Arial"/>
                        </a:rPr>
                        <a:t> </a:t>
                      </a:r>
                      <a:r>
                        <a:rPr lang="en-GB" sz="850" dirty="0">
                          <a:latin typeface="Arial"/>
                          <a:cs typeface="Arial"/>
                        </a:rPr>
                        <a:t>understandable</a:t>
                      </a:r>
                      <a:r>
                        <a:rPr lang="en-GB" sz="850" spc="-35" dirty="0">
                          <a:latin typeface="Arial"/>
                          <a:cs typeface="Arial"/>
                        </a:rPr>
                        <a:t> </a:t>
                      </a:r>
                      <a:r>
                        <a:rPr lang="en-GB" sz="850" dirty="0">
                          <a:latin typeface="Arial"/>
                          <a:cs typeface="Arial"/>
                        </a:rPr>
                        <a:t>information</a:t>
                      </a:r>
                      <a:r>
                        <a:rPr lang="en-GB" sz="850" spc="-35" dirty="0">
                          <a:latin typeface="Arial"/>
                          <a:cs typeface="Arial"/>
                        </a:rPr>
                        <a:t> </a:t>
                      </a:r>
                      <a:r>
                        <a:rPr lang="en-GB" sz="850" spc="-10" dirty="0">
                          <a:latin typeface="Arial"/>
                          <a:cs typeface="Arial"/>
                        </a:rPr>
                        <a:t>about </a:t>
                      </a:r>
                      <a:r>
                        <a:rPr lang="en-GB" sz="850" dirty="0">
                          <a:latin typeface="Arial"/>
                          <a:cs typeface="Arial"/>
                        </a:rPr>
                        <a:t>what</a:t>
                      </a:r>
                      <a:r>
                        <a:rPr lang="en-GB" sz="850" spc="-20" dirty="0">
                          <a:latin typeface="Arial"/>
                          <a:cs typeface="Arial"/>
                        </a:rPr>
                        <a:t> </a:t>
                      </a:r>
                      <a:r>
                        <a:rPr lang="en-GB" sz="850" dirty="0">
                          <a:latin typeface="Arial"/>
                          <a:cs typeface="Arial"/>
                        </a:rPr>
                        <a:t>they</a:t>
                      </a:r>
                      <a:r>
                        <a:rPr lang="en-GB" sz="850" spc="-15" dirty="0">
                          <a:latin typeface="Arial"/>
                          <a:cs typeface="Arial"/>
                        </a:rPr>
                        <a:t> </a:t>
                      </a:r>
                      <a:r>
                        <a:rPr lang="en-GB" sz="850" dirty="0">
                          <a:latin typeface="Arial"/>
                          <a:cs typeface="Arial"/>
                        </a:rPr>
                        <a:t>should</a:t>
                      </a:r>
                      <a:r>
                        <a:rPr lang="en-GB" sz="850" spc="-20" dirty="0">
                          <a:latin typeface="Arial"/>
                          <a:cs typeface="Arial"/>
                        </a:rPr>
                        <a:t> </a:t>
                      </a:r>
                      <a:r>
                        <a:rPr lang="en-GB" sz="850" dirty="0">
                          <a:latin typeface="Arial"/>
                          <a:cs typeface="Arial"/>
                        </a:rPr>
                        <a:t>or</a:t>
                      </a:r>
                      <a:r>
                        <a:rPr lang="en-GB" sz="850" spc="-15" dirty="0">
                          <a:latin typeface="Arial"/>
                          <a:cs typeface="Arial"/>
                        </a:rPr>
                        <a:t> </a:t>
                      </a:r>
                      <a:r>
                        <a:rPr lang="en-GB" sz="850" dirty="0">
                          <a:latin typeface="Arial"/>
                          <a:cs typeface="Arial"/>
                        </a:rPr>
                        <a:t>should</a:t>
                      </a:r>
                      <a:r>
                        <a:rPr lang="en-GB" sz="850" spc="-20" dirty="0">
                          <a:latin typeface="Arial"/>
                          <a:cs typeface="Arial"/>
                        </a:rPr>
                        <a:t> </a:t>
                      </a:r>
                      <a:r>
                        <a:rPr lang="en-GB" sz="850" dirty="0">
                          <a:latin typeface="Arial"/>
                          <a:cs typeface="Arial"/>
                        </a:rPr>
                        <a:t>not</a:t>
                      </a:r>
                      <a:r>
                        <a:rPr lang="en-GB" sz="850" spc="-15" dirty="0">
                          <a:latin typeface="Arial"/>
                          <a:cs typeface="Arial"/>
                        </a:rPr>
                        <a:t> </a:t>
                      </a:r>
                      <a:r>
                        <a:rPr lang="en-GB" sz="850" dirty="0">
                          <a:latin typeface="Arial"/>
                          <a:cs typeface="Arial"/>
                        </a:rPr>
                        <a:t>do</a:t>
                      </a:r>
                      <a:r>
                        <a:rPr lang="en-GB" sz="850" spc="-20" dirty="0">
                          <a:latin typeface="Arial"/>
                          <a:cs typeface="Arial"/>
                        </a:rPr>
                        <a:t> </a:t>
                      </a:r>
                      <a:r>
                        <a:rPr lang="en-GB" sz="850" dirty="0">
                          <a:latin typeface="Arial"/>
                          <a:cs typeface="Arial"/>
                        </a:rPr>
                        <a:t>after</a:t>
                      </a:r>
                      <a:r>
                        <a:rPr lang="en-GB" sz="850" spc="-15" dirty="0">
                          <a:latin typeface="Arial"/>
                          <a:cs typeface="Arial"/>
                        </a:rPr>
                        <a:t> </a:t>
                      </a:r>
                      <a:r>
                        <a:rPr lang="en-GB" sz="850" dirty="0">
                          <a:latin typeface="Arial"/>
                          <a:cs typeface="Arial"/>
                        </a:rPr>
                        <a:t>leaving</a:t>
                      </a:r>
                      <a:r>
                        <a:rPr lang="en-GB" sz="850" spc="-20" dirty="0">
                          <a:latin typeface="Arial"/>
                          <a:cs typeface="Arial"/>
                        </a:rPr>
                        <a:t> </a:t>
                      </a:r>
                      <a:r>
                        <a:rPr lang="en-GB" sz="850" spc="-10" dirty="0">
                          <a:latin typeface="Arial"/>
                          <a:cs typeface="Arial"/>
                        </a:rPr>
                        <a:t>hospital</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58623942"/>
                  </a:ext>
                </a:extLst>
              </a:tr>
              <a:tr h="342000">
                <a:tc>
                  <a:txBody>
                    <a:bodyPr/>
                    <a:lstStyle/>
                    <a:p>
                      <a:pPr marL="0" marR="5080" lvl="0" indent="0" defTabSz="914400" eaLnBrk="1" fontAlgn="auto" latinLnBrk="0" hangingPunct="1">
                        <a:lnSpc>
                          <a:spcPts val="860"/>
                        </a:lnSpc>
                        <a:spcBef>
                          <a:spcPts val="0"/>
                        </a:spcBef>
                        <a:spcAft>
                          <a:spcPts val="0"/>
                        </a:spcAft>
                        <a:buClrTx/>
                        <a:buSzTx/>
                        <a:buFontTx/>
                        <a:buNone/>
                        <a:tabLst/>
                        <a:defRPr/>
                      </a:pPr>
                      <a:r>
                        <a:rPr lang="en-GB" sz="850" dirty="0">
                          <a:latin typeface="Arial"/>
                          <a:cs typeface="Arial"/>
                        </a:rPr>
                        <a:t>Q39.</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always</a:t>
                      </a:r>
                      <a:r>
                        <a:rPr lang="en-GB" sz="850" spc="-20" dirty="0">
                          <a:latin typeface="Arial"/>
                          <a:cs typeface="Arial"/>
                        </a:rPr>
                        <a:t> </a:t>
                      </a:r>
                      <a:r>
                        <a:rPr lang="en-GB" sz="850" dirty="0">
                          <a:latin typeface="Arial"/>
                          <a:cs typeface="Arial"/>
                        </a:rPr>
                        <a:t>able</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discuss</a:t>
                      </a:r>
                      <a:r>
                        <a:rPr lang="en-GB" sz="850" spc="-20" dirty="0">
                          <a:latin typeface="Arial"/>
                          <a:cs typeface="Arial"/>
                        </a:rPr>
                        <a:t> </a:t>
                      </a:r>
                      <a:r>
                        <a:rPr lang="en-GB" sz="850" dirty="0">
                          <a:latin typeface="Arial"/>
                          <a:cs typeface="Arial"/>
                        </a:rPr>
                        <a:t>worries</a:t>
                      </a:r>
                      <a:r>
                        <a:rPr lang="en-GB" sz="850" spc="-20" dirty="0">
                          <a:latin typeface="Arial"/>
                          <a:cs typeface="Arial"/>
                        </a:rPr>
                        <a:t> </a:t>
                      </a:r>
                      <a:r>
                        <a:rPr lang="en-GB" sz="850" dirty="0">
                          <a:latin typeface="Arial"/>
                          <a:cs typeface="Arial"/>
                        </a:rPr>
                        <a:t>and</a:t>
                      </a:r>
                      <a:r>
                        <a:rPr lang="en-GB" sz="850" spc="-20" dirty="0">
                          <a:latin typeface="Arial"/>
                          <a:cs typeface="Arial"/>
                        </a:rPr>
                        <a:t> </a:t>
                      </a:r>
                      <a:r>
                        <a:rPr lang="en-GB" sz="850" dirty="0">
                          <a:latin typeface="Arial"/>
                          <a:cs typeface="Arial"/>
                        </a:rPr>
                        <a:t>fears</a:t>
                      </a:r>
                      <a:r>
                        <a:rPr lang="en-GB" sz="850" spc="-20" dirty="0">
                          <a:latin typeface="Arial"/>
                          <a:cs typeface="Arial"/>
                        </a:rPr>
                        <a:t> with </a:t>
                      </a:r>
                      <a:r>
                        <a:rPr lang="en-GB" sz="850" dirty="0">
                          <a:latin typeface="Arial"/>
                          <a:cs typeface="Arial"/>
                        </a:rPr>
                        <a:t>hospital</a:t>
                      </a:r>
                      <a:r>
                        <a:rPr lang="en-GB" sz="850" spc="-20" dirty="0">
                          <a:latin typeface="Arial"/>
                          <a:cs typeface="Arial"/>
                        </a:rPr>
                        <a:t> </a:t>
                      </a:r>
                      <a:r>
                        <a:rPr lang="en-GB" sz="850" dirty="0">
                          <a:latin typeface="Arial"/>
                          <a:cs typeface="Arial"/>
                        </a:rPr>
                        <a:t>staff</a:t>
                      </a:r>
                      <a:r>
                        <a:rPr lang="en-GB" sz="850" spc="-20" dirty="0">
                          <a:latin typeface="Arial"/>
                          <a:cs typeface="Arial"/>
                        </a:rPr>
                        <a:t> </a:t>
                      </a:r>
                      <a:r>
                        <a:rPr lang="en-GB" sz="850" dirty="0">
                          <a:latin typeface="Arial"/>
                          <a:cs typeface="Arial"/>
                        </a:rPr>
                        <a:t>while</a:t>
                      </a:r>
                      <a:r>
                        <a:rPr lang="en-GB" sz="850" spc="-20" dirty="0">
                          <a:latin typeface="Arial"/>
                          <a:cs typeface="Arial"/>
                        </a:rPr>
                        <a:t> </a:t>
                      </a:r>
                      <a:r>
                        <a:rPr lang="en-GB" sz="850" dirty="0">
                          <a:latin typeface="Arial"/>
                          <a:cs typeface="Arial"/>
                        </a:rPr>
                        <a:t>being</a:t>
                      </a:r>
                      <a:r>
                        <a:rPr lang="en-GB" sz="850" spc="-20" dirty="0">
                          <a:latin typeface="Arial"/>
                          <a:cs typeface="Arial"/>
                        </a:rPr>
                        <a:t> </a:t>
                      </a:r>
                      <a:r>
                        <a:rPr lang="en-GB" sz="850" dirty="0">
                          <a:latin typeface="Arial"/>
                          <a:cs typeface="Arial"/>
                        </a:rPr>
                        <a:t>treated</a:t>
                      </a:r>
                      <a:r>
                        <a:rPr lang="en-GB" sz="850" spc="-15" dirty="0">
                          <a:latin typeface="Arial"/>
                          <a:cs typeface="Arial"/>
                        </a:rPr>
                        <a:t> </a:t>
                      </a:r>
                      <a:r>
                        <a:rPr lang="en-GB" sz="850" dirty="0">
                          <a:latin typeface="Arial"/>
                          <a:cs typeface="Arial"/>
                        </a:rPr>
                        <a:t>as</a:t>
                      </a:r>
                      <a:r>
                        <a:rPr lang="en-GB" sz="850" spc="-20" dirty="0">
                          <a:latin typeface="Arial"/>
                          <a:cs typeface="Arial"/>
                        </a:rPr>
                        <a:t> </a:t>
                      </a:r>
                      <a:r>
                        <a:rPr lang="en-GB" sz="850" dirty="0">
                          <a:latin typeface="Arial"/>
                          <a:cs typeface="Arial"/>
                        </a:rPr>
                        <a:t>an</a:t>
                      </a:r>
                      <a:r>
                        <a:rPr lang="en-GB" sz="850" spc="-20" dirty="0">
                          <a:latin typeface="Arial"/>
                          <a:cs typeface="Arial"/>
                        </a:rPr>
                        <a:t> </a:t>
                      </a:r>
                      <a:r>
                        <a:rPr lang="en-GB" sz="850" dirty="0">
                          <a:latin typeface="Arial"/>
                          <a:cs typeface="Arial"/>
                        </a:rPr>
                        <a:t>outpatient</a:t>
                      </a:r>
                      <a:r>
                        <a:rPr lang="en-GB" sz="850" spc="-20" dirty="0">
                          <a:latin typeface="Arial"/>
                          <a:cs typeface="Arial"/>
                        </a:rPr>
                        <a:t> </a:t>
                      </a:r>
                      <a:r>
                        <a:rPr lang="en-GB" sz="850" dirty="0">
                          <a:latin typeface="Arial"/>
                          <a:cs typeface="Arial"/>
                        </a:rPr>
                        <a:t>or</a:t>
                      </a:r>
                      <a:r>
                        <a:rPr lang="en-GB" sz="850" spc="-20" dirty="0">
                          <a:latin typeface="Arial"/>
                          <a:cs typeface="Arial"/>
                        </a:rPr>
                        <a:t> </a:t>
                      </a:r>
                      <a:r>
                        <a:rPr lang="en-GB" sz="850" dirty="0">
                          <a:latin typeface="Arial"/>
                          <a:cs typeface="Arial"/>
                        </a:rPr>
                        <a:t>day</a:t>
                      </a:r>
                      <a:r>
                        <a:rPr lang="en-GB" sz="850" spc="-15" dirty="0">
                          <a:latin typeface="Arial"/>
                          <a:cs typeface="Arial"/>
                        </a:rPr>
                        <a:t> </a:t>
                      </a:r>
                      <a:r>
                        <a:rPr lang="en-GB" sz="850" spc="-20" dirty="0">
                          <a:latin typeface="Arial"/>
                          <a:cs typeface="Arial"/>
                        </a:rPr>
                        <a:t>case</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3484612"/>
                  </a:ext>
                </a:extLst>
              </a:tr>
            </a:tbl>
          </a:graphicData>
        </a:graphic>
      </p:graphicFrame>
      <p:grpSp>
        <p:nvGrpSpPr>
          <p:cNvPr id="184" name="Group 3">
            <a:extLst>
              <a:ext uri="{FF2B5EF4-FFF2-40B4-BE49-F238E27FC236}">
                <a16:creationId xmlns:a16="http://schemas.microsoft.com/office/drawing/2014/main" id="{4CB63009-4C43-99C9-2384-E2BAB0608D77}"/>
              </a:ext>
              <a:ext uri="{C183D7F6-B498-43B3-948B-1728B52AA6E4}">
                <adec:decorative xmlns:adec="http://schemas.microsoft.com/office/drawing/2017/decorative" val="0"/>
              </a:ext>
            </a:extLst>
          </p:cNvPr>
          <p:cNvGrpSpPr/>
          <p:nvPr/>
        </p:nvGrpSpPr>
        <p:grpSpPr>
          <a:xfrm>
            <a:off x="345344" y="3029852"/>
            <a:ext cx="6775785" cy="4082801"/>
            <a:chOff x="349250" y="3100089"/>
            <a:chExt cx="6775785" cy="1026248"/>
          </a:xfrm>
        </p:grpSpPr>
        <p:sp>
          <p:nvSpPr>
            <p:cNvPr id="185" name="object 12">
              <a:extLst>
                <a:ext uri="{FF2B5EF4-FFF2-40B4-BE49-F238E27FC236}">
                  <a16:creationId xmlns:a16="http://schemas.microsoft.com/office/drawing/2014/main" id="{2995369A-BED3-4CC3-A073-83CF7CA69B81}"/>
                </a:ext>
              </a:extLst>
            </p:cNvPr>
            <p:cNvSpPr txBox="1"/>
            <p:nvPr/>
          </p:nvSpPr>
          <p:spPr>
            <a:xfrm>
              <a:off x="426290" y="3115012"/>
              <a:ext cx="2848768" cy="39528"/>
            </a:xfrm>
            <a:prstGeom prst="rect">
              <a:avLst/>
            </a:prstGeom>
          </p:spPr>
          <p:txBody>
            <a:bodyPr vert="horz" wrap="square" lIns="0" tIns="0" rIns="0" bIns="0" rtlCol="0">
              <a:spAutoFit/>
            </a:bodyPr>
            <a:lstStyle/>
            <a:p>
              <a:pPr>
                <a:lnSpc>
                  <a:spcPct val="100000"/>
                </a:lnSpc>
                <a:spcBef>
                  <a:spcPts val="740"/>
                </a:spcBef>
              </a:pPr>
              <a:r>
                <a:rPr lang="en-GB" sz="1050" b="1" spc="-20" dirty="0">
                  <a:solidFill>
                    <a:srgbClr val="336E9F"/>
                  </a:solidFill>
                  <a:latin typeface="Arial"/>
                  <a:cs typeface="Arial"/>
                </a:rPr>
                <a:t>YOUR</a:t>
              </a:r>
              <a:r>
                <a:rPr lang="en-GB" sz="1050" b="1" spc="-55" dirty="0">
                  <a:solidFill>
                    <a:srgbClr val="336E9F"/>
                  </a:solidFill>
                  <a:latin typeface="Arial"/>
                  <a:cs typeface="Arial"/>
                </a:rPr>
                <a:t> </a:t>
              </a:r>
              <a:r>
                <a:rPr lang="en-GB" sz="1050" b="1" spc="-10" dirty="0">
                  <a:solidFill>
                    <a:srgbClr val="336E9F"/>
                  </a:solidFill>
                  <a:latin typeface="Arial"/>
                  <a:cs typeface="Arial"/>
                </a:rPr>
                <a:t>TREATMENT</a:t>
              </a:r>
              <a:endParaRPr lang="en-GB" sz="1050" dirty="0">
                <a:latin typeface="Arial"/>
                <a:cs typeface="Arial"/>
              </a:endParaRPr>
            </a:p>
          </p:txBody>
        </p:sp>
        <p:sp>
          <p:nvSpPr>
            <p:cNvPr id="186" name="object 11">
              <a:extLst>
                <a:ext uri="{FF2B5EF4-FFF2-40B4-BE49-F238E27FC236}">
                  <a16:creationId xmlns:a16="http://schemas.microsoft.com/office/drawing/2014/main" id="{195C4DD0-BB59-6ACE-C57B-B91A2B6CB3B0}"/>
                </a:ext>
              </a:extLst>
            </p:cNvPr>
            <p:cNvSpPr/>
            <p:nvPr/>
          </p:nvSpPr>
          <p:spPr>
            <a:xfrm>
              <a:off x="349250" y="3100089"/>
              <a:ext cx="6775785" cy="1026248"/>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aphicFrame>
        <p:nvGraphicFramePr>
          <p:cNvPr id="183" name="exp_tbl_qtext_section9">
            <a:extLst>
              <a:ext uri="{FF2B5EF4-FFF2-40B4-BE49-F238E27FC236}">
                <a16:creationId xmlns:a16="http://schemas.microsoft.com/office/drawing/2014/main" id="{EBF319BD-213E-A914-F0C9-40D32F5778EE}"/>
              </a:ext>
            </a:extLst>
          </p:cNvPr>
          <p:cNvGraphicFramePr>
            <a:graphicFrameLocks noGrp="1"/>
          </p:cNvGraphicFramePr>
          <p:nvPr>
            <p:extLst>
              <p:ext uri="{D42A27DB-BD31-4B8C-83A1-F6EECF244321}">
                <p14:modId xmlns:p14="http://schemas.microsoft.com/office/powerpoint/2010/main" val="1694306074"/>
              </p:ext>
            </p:extLst>
          </p:nvPr>
        </p:nvGraphicFramePr>
        <p:xfrm>
          <a:off x="428180" y="3350653"/>
          <a:ext cx="3076357" cy="37620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L="0" marR="5080">
                        <a:lnSpc>
                          <a:spcPts val="860"/>
                        </a:lnSpc>
                        <a:spcBef>
                          <a:spcPts val="0"/>
                        </a:spcBef>
                      </a:pPr>
                      <a:r>
                        <a:rPr lang="en-GB" sz="850" dirty="0">
                          <a:latin typeface="Arial"/>
                          <a:cs typeface="Arial"/>
                        </a:rPr>
                        <a:t>Q41_1.</a:t>
                      </a:r>
                      <a:r>
                        <a:rPr lang="en-GB" sz="850" spc="-35" dirty="0">
                          <a:latin typeface="Arial"/>
                          <a:cs typeface="Arial"/>
                        </a:rPr>
                        <a:t> </a:t>
                      </a:r>
                      <a:r>
                        <a:rPr lang="en-GB" sz="850" dirty="0">
                          <a:latin typeface="Arial"/>
                          <a:cs typeface="Arial"/>
                        </a:rPr>
                        <a:t>Beforehand</a:t>
                      </a:r>
                      <a:r>
                        <a:rPr lang="en-GB" sz="850" spc="-30" dirty="0">
                          <a:latin typeface="Arial"/>
                          <a:cs typeface="Arial"/>
                        </a:rPr>
                        <a:t> </a:t>
                      </a:r>
                      <a:r>
                        <a:rPr lang="en-GB" sz="850" dirty="0">
                          <a:latin typeface="Arial"/>
                          <a:cs typeface="Arial"/>
                        </a:rPr>
                        <a:t>patient</a:t>
                      </a:r>
                      <a:r>
                        <a:rPr lang="en-GB" sz="850" spc="-30" dirty="0">
                          <a:latin typeface="Arial"/>
                          <a:cs typeface="Arial"/>
                        </a:rPr>
                        <a:t> </a:t>
                      </a:r>
                      <a:r>
                        <a:rPr lang="en-GB" sz="850" dirty="0">
                          <a:latin typeface="Arial"/>
                          <a:cs typeface="Arial"/>
                        </a:rPr>
                        <a:t>completely</a:t>
                      </a:r>
                      <a:r>
                        <a:rPr lang="en-GB" sz="850" spc="-30" dirty="0">
                          <a:latin typeface="Arial"/>
                          <a:cs typeface="Arial"/>
                        </a:rPr>
                        <a:t> </a:t>
                      </a:r>
                      <a:r>
                        <a:rPr lang="en-GB" sz="850" dirty="0">
                          <a:latin typeface="Arial"/>
                          <a:cs typeface="Arial"/>
                        </a:rPr>
                        <a:t>had</a:t>
                      </a:r>
                      <a:r>
                        <a:rPr lang="en-GB" sz="850" spc="-30" dirty="0">
                          <a:latin typeface="Arial"/>
                          <a:cs typeface="Arial"/>
                        </a:rPr>
                        <a:t> </a:t>
                      </a:r>
                      <a:r>
                        <a:rPr lang="en-GB" sz="850" spc="-10" dirty="0">
                          <a:latin typeface="Arial"/>
                          <a:cs typeface="Arial"/>
                        </a:rPr>
                        <a:t>enough </a:t>
                      </a:r>
                      <a:r>
                        <a:rPr lang="en-GB" sz="850" dirty="0">
                          <a:latin typeface="Arial"/>
                          <a:cs typeface="Arial"/>
                        </a:rPr>
                        <a:t>understandable</a:t>
                      </a:r>
                      <a:r>
                        <a:rPr lang="en-GB" sz="850" spc="-45" dirty="0">
                          <a:latin typeface="Arial"/>
                          <a:cs typeface="Arial"/>
                        </a:rPr>
                        <a:t> </a:t>
                      </a:r>
                      <a:r>
                        <a:rPr lang="en-GB" sz="850" dirty="0">
                          <a:latin typeface="Arial"/>
                          <a:cs typeface="Arial"/>
                        </a:rPr>
                        <a:t>information</a:t>
                      </a:r>
                      <a:r>
                        <a:rPr lang="en-GB" sz="850" spc="-40" dirty="0">
                          <a:latin typeface="Arial"/>
                          <a:cs typeface="Arial"/>
                        </a:rPr>
                        <a:t> </a:t>
                      </a:r>
                      <a:r>
                        <a:rPr lang="en-GB" sz="850" dirty="0">
                          <a:latin typeface="Arial"/>
                          <a:cs typeface="Arial"/>
                        </a:rPr>
                        <a:t>about</a:t>
                      </a:r>
                      <a:r>
                        <a:rPr lang="en-GB" sz="850" spc="-40" dirty="0">
                          <a:latin typeface="Arial"/>
                          <a:cs typeface="Arial"/>
                        </a:rPr>
                        <a:t> </a:t>
                      </a:r>
                      <a:r>
                        <a:rPr lang="en-GB" sz="850" spc="-10" dirty="0">
                          <a:latin typeface="Arial"/>
                          <a:cs typeface="Arial"/>
                        </a:rPr>
                        <a:t>surgery</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975127550"/>
                  </a:ext>
                </a:extLst>
              </a:tr>
              <a:tr h="342000">
                <a:tc>
                  <a:txBody>
                    <a:bodyPr/>
                    <a:lstStyle/>
                    <a:p>
                      <a:pPr marR="5080">
                        <a:lnSpc>
                          <a:spcPts val="860"/>
                        </a:lnSpc>
                        <a:spcBef>
                          <a:spcPts val="0"/>
                        </a:spcBef>
                      </a:pPr>
                      <a:r>
                        <a:rPr lang="en-GB" sz="850" dirty="0">
                          <a:latin typeface="Arial"/>
                          <a:cs typeface="Arial"/>
                        </a:rPr>
                        <a:t>Q41_2.</a:t>
                      </a:r>
                      <a:r>
                        <a:rPr lang="en-GB" sz="850" spc="-35" dirty="0">
                          <a:latin typeface="Arial"/>
                          <a:cs typeface="Arial"/>
                        </a:rPr>
                        <a:t> </a:t>
                      </a:r>
                      <a:r>
                        <a:rPr lang="en-GB" sz="850" dirty="0">
                          <a:latin typeface="Arial"/>
                          <a:cs typeface="Arial"/>
                        </a:rPr>
                        <a:t>Beforehand</a:t>
                      </a:r>
                      <a:r>
                        <a:rPr lang="en-GB" sz="850" spc="-30" dirty="0">
                          <a:latin typeface="Arial"/>
                          <a:cs typeface="Arial"/>
                        </a:rPr>
                        <a:t> </a:t>
                      </a:r>
                      <a:r>
                        <a:rPr lang="en-GB" sz="850" dirty="0">
                          <a:latin typeface="Arial"/>
                          <a:cs typeface="Arial"/>
                        </a:rPr>
                        <a:t>patient</a:t>
                      </a:r>
                      <a:r>
                        <a:rPr lang="en-GB" sz="850" spc="-30" dirty="0">
                          <a:latin typeface="Arial"/>
                          <a:cs typeface="Arial"/>
                        </a:rPr>
                        <a:t> </a:t>
                      </a:r>
                      <a:r>
                        <a:rPr lang="en-GB" sz="850" dirty="0">
                          <a:latin typeface="Arial"/>
                          <a:cs typeface="Arial"/>
                        </a:rPr>
                        <a:t>completely</a:t>
                      </a:r>
                      <a:r>
                        <a:rPr lang="en-GB" sz="850" spc="-30" dirty="0">
                          <a:latin typeface="Arial"/>
                          <a:cs typeface="Arial"/>
                        </a:rPr>
                        <a:t> </a:t>
                      </a:r>
                      <a:r>
                        <a:rPr lang="en-GB" sz="850" dirty="0">
                          <a:latin typeface="Arial"/>
                          <a:cs typeface="Arial"/>
                        </a:rPr>
                        <a:t>had</a:t>
                      </a:r>
                      <a:r>
                        <a:rPr lang="en-GB" sz="850" spc="-30" dirty="0">
                          <a:latin typeface="Arial"/>
                          <a:cs typeface="Arial"/>
                        </a:rPr>
                        <a:t> </a:t>
                      </a:r>
                      <a:r>
                        <a:rPr lang="en-GB" sz="850" spc="-10" dirty="0">
                          <a:latin typeface="Arial"/>
                          <a:cs typeface="Arial"/>
                        </a:rPr>
                        <a:t>enough </a:t>
                      </a:r>
                      <a:r>
                        <a:rPr lang="en-GB" sz="850" dirty="0">
                          <a:latin typeface="Arial"/>
                          <a:cs typeface="Arial"/>
                        </a:rPr>
                        <a:t>understandable</a:t>
                      </a:r>
                      <a:r>
                        <a:rPr lang="en-GB" sz="850" spc="-45" dirty="0">
                          <a:latin typeface="Arial"/>
                          <a:cs typeface="Arial"/>
                        </a:rPr>
                        <a:t> </a:t>
                      </a:r>
                      <a:r>
                        <a:rPr lang="en-GB" sz="850" dirty="0">
                          <a:latin typeface="Arial"/>
                          <a:cs typeface="Arial"/>
                        </a:rPr>
                        <a:t>information</a:t>
                      </a:r>
                      <a:r>
                        <a:rPr lang="en-GB" sz="850" spc="-40" dirty="0">
                          <a:latin typeface="Arial"/>
                          <a:cs typeface="Arial"/>
                        </a:rPr>
                        <a:t> </a:t>
                      </a:r>
                      <a:r>
                        <a:rPr lang="en-GB" sz="850" dirty="0">
                          <a:latin typeface="Arial"/>
                          <a:cs typeface="Arial"/>
                        </a:rPr>
                        <a:t>about</a:t>
                      </a:r>
                      <a:r>
                        <a:rPr lang="en-GB" sz="850" spc="-40" dirty="0">
                          <a:latin typeface="Arial"/>
                          <a:cs typeface="Arial"/>
                        </a:rPr>
                        <a:t> </a:t>
                      </a:r>
                      <a:r>
                        <a:rPr lang="en-GB" sz="850" spc="-10" dirty="0">
                          <a:latin typeface="Arial"/>
                          <a:cs typeface="Arial"/>
                        </a:rPr>
                        <a:t>chemotherapy</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67661913"/>
                  </a:ext>
                </a:extLst>
              </a:tr>
              <a:tr h="342000">
                <a:tc>
                  <a:txBody>
                    <a:bodyPr/>
                    <a:lstStyle/>
                    <a:p>
                      <a:pPr marR="5080">
                        <a:lnSpc>
                          <a:spcPts val="860"/>
                        </a:lnSpc>
                        <a:spcBef>
                          <a:spcPts val="0"/>
                        </a:spcBef>
                      </a:pPr>
                      <a:r>
                        <a:rPr lang="en-GB" sz="850" dirty="0">
                          <a:latin typeface="Arial"/>
                          <a:cs typeface="Arial"/>
                        </a:rPr>
                        <a:t>Q41_3.</a:t>
                      </a:r>
                      <a:r>
                        <a:rPr lang="en-GB" sz="850" spc="-35" dirty="0">
                          <a:latin typeface="Arial"/>
                          <a:cs typeface="Arial"/>
                        </a:rPr>
                        <a:t> </a:t>
                      </a:r>
                      <a:r>
                        <a:rPr lang="en-GB" sz="850" dirty="0">
                          <a:latin typeface="Arial"/>
                          <a:cs typeface="Arial"/>
                        </a:rPr>
                        <a:t>Beforehand</a:t>
                      </a:r>
                      <a:r>
                        <a:rPr lang="en-GB" sz="850" spc="-30" dirty="0">
                          <a:latin typeface="Arial"/>
                          <a:cs typeface="Arial"/>
                        </a:rPr>
                        <a:t> </a:t>
                      </a:r>
                      <a:r>
                        <a:rPr lang="en-GB" sz="850" dirty="0">
                          <a:latin typeface="Arial"/>
                          <a:cs typeface="Arial"/>
                        </a:rPr>
                        <a:t>patient</a:t>
                      </a:r>
                      <a:r>
                        <a:rPr lang="en-GB" sz="850" spc="-30" dirty="0">
                          <a:latin typeface="Arial"/>
                          <a:cs typeface="Arial"/>
                        </a:rPr>
                        <a:t> </a:t>
                      </a:r>
                      <a:r>
                        <a:rPr lang="en-GB" sz="850" dirty="0">
                          <a:latin typeface="Arial"/>
                          <a:cs typeface="Arial"/>
                        </a:rPr>
                        <a:t>completely</a:t>
                      </a:r>
                      <a:r>
                        <a:rPr lang="en-GB" sz="850" spc="-30" dirty="0">
                          <a:latin typeface="Arial"/>
                          <a:cs typeface="Arial"/>
                        </a:rPr>
                        <a:t> </a:t>
                      </a:r>
                      <a:r>
                        <a:rPr lang="en-GB" sz="850" dirty="0">
                          <a:latin typeface="Arial"/>
                          <a:cs typeface="Arial"/>
                        </a:rPr>
                        <a:t>had</a:t>
                      </a:r>
                      <a:r>
                        <a:rPr lang="en-GB" sz="850" spc="-30" dirty="0">
                          <a:latin typeface="Arial"/>
                          <a:cs typeface="Arial"/>
                        </a:rPr>
                        <a:t> </a:t>
                      </a:r>
                      <a:r>
                        <a:rPr lang="en-GB" sz="850" spc="-10" dirty="0">
                          <a:latin typeface="Arial"/>
                          <a:cs typeface="Arial"/>
                        </a:rPr>
                        <a:t>enough </a:t>
                      </a:r>
                      <a:r>
                        <a:rPr lang="en-GB" sz="850" dirty="0">
                          <a:solidFill>
                            <a:srgbClr val="000000"/>
                          </a:solidFill>
                          <a:latin typeface="Arial"/>
                          <a:cs typeface="Arial"/>
                        </a:rPr>
                        <a:t>understandable</a:t>
                      </a:r>
                      <a:r>
                        <a:rPr lang="en-GB" sz="850" spc="-45" dirty="0">
                          <a:solidFill>
                            <a:srgbClr val="000000"/>
                          </a:solidFill>
                          <a:latin typeface="Arial"/>
                          <a:cs typeface="Arial"/>
                        </a:rPr>
                        <a:t> </a:t>
                      </a:r>
                      <a:r>
                        <a:rPr lang="en-GB" sz="850" dirty="0">
                          <a:solidFill>
                            <a:srgbClr val="000000"/>
                          </a:solidFill>
                          <a:latin typeface="Arial"/>
                          <a:cs typeface="Arial"/>
                        </a:rPr>
                        <a:t>information</a:t>
                      </a:r>
                      <a:r>
                        <a:rPr lang="en-GB" sz="850" spc="-40" dirty="0">
                          <a:solidFill>
                            <a:srgbClr val="000000"/>
                          </a:solidFill>
                          <a:latin typeface="Arial"/>
                          <a:cs typeface="Arial"/>
                        </a:rPr>
                        <a:t> </a:t>
                      </a:r>
                      <a:r>
                        <a:rPr lang="en-GB" sz="850" dirty="0">
                          <a:solidFill>
                            <a:srgbClr val="000000"/>
                          </a:solidFill>
                          <a:latin typeface="Arial"/>
                          <a:cs typeface="Arial"/>
                        </a:rPr>
                        <a:t>about</a:t>
                      </a:r>
                      <a:r>
                        <a:rPr lang="en-GB" sz="850" spc="-40" dirty="0">
                          <a:solidFill>
                            <a:srgbClr val="000000"/>
                          </a:solidFill>
                          <a:latin typeface="Arial"/>
                          <a:cs typeface="Arial"/>
                        </a:rPr>
                        <a:t> </a:t>
                      </a:r>
                      <a:r>
                        <a:rPr lang="en-GB" sz="850" spc="-10" dirty="0">
                          <a:solidFill>
                            <a:srgbClr val="000000"/>
                          </a:solidFill>
                          <a:latin typeface="Arial"/>
                          <a:cs typeface="Arial"/>
                        </a:rPr>
                        <a:t>radiotherapy</a:t>
                      </a:r>
                      <a:endParaRPr lang="en-GB" sz="850" dirty="0">
                        <a:solidFill>
                          <a:srgbClr val="000000"/>
                        </a:solidFill>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570366707"/>
                  </a:ext>
                </a:extLst>
              </a:tr>
              <a:tr h="342000">
                <a:tc>
                  <a:txBody>
                    <a:bodyPr/>
                    <a:lstStyle/>
                    <a:p>
                      <a:pPr marR="5080">
                        <a:lnSpc>
                          <a:spcPts val="860"/>
                        </a:lnSpc>
                        <a:spcBef>
                          <a:spcPts val="0"/>
                        </a:spcBef>
                      </a:pPr>
                      <a:r>
                        <a:rPr lang="en-GB" sz="850" dirty="0">
                          <a:latin typeface="Arial"/>
                          <a:cs typeface="Arial"/>
                        </a:rPr>
                        <a:t>Q41_4.</a:t>
                      </a:r>
                      <a:r>
                        <a:rPr lang="en-GB" sz="850" spc="-35" dirty="0">
                          <a:latin typeface="Arial"/>
                          <a:cs typeface="Arial"/>
                        </a:rPr>
                        <a:t> </a:t>
                      </a:r>
                      <a:r>
                        <a:rPr lang="en-GB" sz="850" dirty="0">
                          <a:latin typeface="Arial"/>
                          <a:cs typeface="Arial"/>
                        </a:rPr>
                        <a:t>Beforehand</a:t>
                      </a:r>
                      <a:r>
                        <a:rPr lang="en-GB" sz="850" spc="-30" dirty="0">
                          <a:latin typeface="Arial"/>
                          <a:cs typeface="Arial"/>
                        </a:rPr>
                        <a:t> </a:t>
                      </a:r>
                      <a:r>
                        <a:rPr lang="en-GB" sz="850" dirty="0">
                          <a:latin typeface="Arial"/>
                          <a:cs typeface="Arial"/>
                        </a:rPr>
                        <a:t>patient</a:t>
                      </a:r>
                      <a:r>
                        <a:rPr lang="en-GB" sz="850" spc="-30" dirty="0">
                          <a:latin typeface="Arial"/>
                          <a:cs typeface="Arial"/>
                        </a:rPr>
                        <a:t> </a:t>
                      </a:r>
                      <a:r>
                        <a:rPr lang="en-GB" sz="850" dirty="0">
                          <a:latin typeface="Arial"/>
                          <a:cs typeface="Arial"/>
                        </a:rPr>
                        <a:t>completely</a:t>
                      </a:r>
                      <a:r>
                        <a:rPr lang="en-GB" sz="850" spc="-30" dirty="0">
                          <a:latin typeface="Arial"/>
                          <a:cs typeface="Arial"/>
                        </a:rPr>
                        <a:t> </a:t>
                      </a:r>
                      <a:r>
                        <a:rPr lang="en-GB" sz="850" dirty="0">
                          <a:latin typeface="Arial"/>
                          <a:cs typeface="Arial"/>
                        </a:rPr>
                        <a:t>had</a:t>
                      </a:r>
                      <a:r>
                        <a:rPr lang="en-GB" sz="850" spc="-30" dirty="0">
                          <a:latin typeface="Arial"/>
                          <a:cs typeface="Arial"/>
                        </a:rPr>
                        <a:t> </a:t>
                      </a:r>
                      <a:r>
                        <a:rPr lang="en-GB" sz="850" spc="-10" dirty="0">
                          <a:latin typeface="Arial"/>
                          <a:cs typeface="Arial"/>
                        </a:rPr>
                        <a:t>enough </a:t>
                      </a:r>
                      <a:r>
                        <a:rPr lang="en-GB" sz="850" dirty="0">
                          <a:latin typeface="Arial"/>
                          <a:cs typeface="Arial"/>
                        </a:rPr>
                        <a:t>understandable</a:t>
                      </a:r>
                      <a:r>
                        <a:rPr lang="en-GB" sz="850" spc="-40" dirty="0">
                          <a:latin typeface="Arial"/>
                          <a:cs typeface="Arial"/>
                        </a:rPr>
                        <a:t> </a:t>
                      </a:r>
                      <a:r>
                        <a:rPr lang="en-GB" sz="850" dirty="0">
                          <a:latin typeface="Arial"/>
                          <a:cs typeface="Arial"/>
                        </a:rPr>
                        <a:t>information</a:t>
                      </a:r>
                      <a:r>
                        <a:rPr lang="en-GB" sz="850" spc="-40" dirty="0">
                          <a:latin typeface="Arial"/>
                          <a:cs typeface="Arial"/>
                        </a:rPr>
                        <a:t> </a:t>
                      </a:r>
                      <a:r>
                        <a:rPr lang="en-GB" sz="850" dirty="0">
                          <a:latin typeface="Arial"/>
                          <a:cs typeface="Arial"/>
                        </a:rPr>
                        <a:t>about</a:t>
                      </a:r>
                      <a:r>
                        <a:rPr lang="en-GB" sz="850" spc="-40" dirty="0">
                          <a:latin typeface="Arial"/>
                          <a:cs typeface="Arial"/>
                        </a:rPr>
                        <a:t> </a:t>
                      </a:r>
                      <a:r>
                        <a:rPr lang="en-GB" sz="850" dirty="0">
                          <a:latin typeface="Arial"/>
                          <a:cs typeface="Arial"/>
                        </a:rPr>
                        <a:t>hormone</a:t>
                      </a:r>
                      <a:r>
                        <a:rPr lang="en-GB" sz="850" spc="-40" dirty="0">
                          <a:latin typeface="Arial"/>
                          <a:cs typeface="Arial"/>
                        </a:rPr>
                        <a:t> </a:t>
                      </a:r>
                      <a:r>
                        <a:rPr lang="en-GB" sz="850" spc="-10" dirty="0">
                          <a:latin typeface="Arial"/>
                          <a:cs typeface="Arial"/>
                        </a:rPr>
                        <a:t>therapy</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101967332"/>
                  </a:ext>
                </a:extLst>
              </a:tr>
              <a:tr h="342000">
                <a:tc>
                  <a:txBody>
                    <a:bodyPr/>
                    <a:lstStyle/>
                    <a:p>
                      <a:pPr marR="5080">
                        <a:lnSpc>
                          <a:spcPts val="860"/>
                        </a:lnSpc>
                        <a:spcBef>
                          <a:spcPts val="0"/>
                        </a:spcBef>
                      </a:pPr>
                      <a:r>
                        <a:rPr lang="en-GB" sz="850" dirty="0">
                          <a:latin typeface="Arial"/>
                          <a:cs typeface="Arial"/>
                        </a:rPr>
                        <a:t>Q41_5.</a:t>
                      </a:r>
                      <a:r>
                        <a:rPr lang="en-GB" sz="850" spc="-35" dirty="0">
                          <a:latin typeface="Arial"/>
                          <a:cs typeface="Arial"/>
                        </a:rPr>
                        <a:t> </a:t>
                      </a:r>
                      <a:r>
                        <a:rPr lang="en-GB" sz="850" dirty="0">
                          <a:latin typeface="Arial"/>
                          <a:cs typeface="Arial"/>
                        </a:rPr>
                        <a:t>Beforehand</a:t>
                      </a:r>
                      <a:r>
                        <a:rPr lang="en-GB" sz="850" spc="-30" dirty="0">
                          <a:latin typeface="Arial"/>
                          <a:cs typeface="Arial"/>
                        </a:rPr>
                        <a:t> </a:t>
                      </a:r>
                      <a:r>
                        <a:rPr lang="en-GB" sz="850" dirty="0">
                          <a:latin typeface="Arial"/>
                          <a:cs typeface="Arial"/>
                        </a:rPr>
                        <a:t>patient</a:t>
                      </a:r>
                      <a:r>
                        <a:rPr lang="en-GB" sz="850" spc="-30" dirty="0">
                          <a:latin typeface="Arial"/>
                          <a:cs typeface="Arial"/>
                        </a:rPr>
                        <a:t> </a:t>
                      </a:r>
                      <a:r>
                        <a:rPr lang="en-GB" sz="850" dirty="0">
                          <a:latin typeface="Arial"/>
                          <a:cs typeface="Arial"/>
                        </a:rPr>
                        <a:t>completely</a:t>
                      </a:r>
                      <a:r>
                        <a:rPr lang="en-GB" sz="850" spc="-30" dirty="0">
                          <a:latin typeface="Arial"/>
                          <a:cs typeface="Arial"/>
                        </a:rPr>
                        <a:t> </a:t>
                      </a:r>
                      <a:r>
                        <a:rPr lang="en-GB" sz="850" dirty="0">
                          <a:latin typeface="Arial"/>
                          <a:cs typeface="Arial"/>
                        </a:rPr>
                        <a:t>had</a:t>
                      </a:r>
                      <a:r>
                        <a:rPr lang="en-GB" sz="850" spc="-30" dirty="0">
                          <a:latin typeface="Arial"/>
                          <a:cs typeface="Arial"/>
                        </a:rPr>
                        <a:t> </a:t>
                      </a:r>
                      <a:r>
                        <a:rPr lang="en-GB" sz="850" spc="-10" dirty="0">
                          <a:latin typeface="Arial"/>
                          <a:cs typeface="Arial"/>
                        </a:rPr>
                        <a:t>enough </a:t>
                      </a:r>
                      <a:r>
                        <a:rPr lang="en-GB" sz="850" dirty="0">
                          <a:latin typeface="Arial"/>
                          <a:cs typeface="Arial"/>
                        </a:rPr>
                        <a:t>understandable</a:t>
                      </a:r>
                      <a:r>
                        <a:rPr lang="en-GB" sz="850" spc="-45" dirty="0">
                          <a:latin typeface="Arial"/>
                          <a:cs typeface="Arial"/>
                        </a:rPr>
                        <a:t> </a:t>
                      </a:r>
                      <a:r>
                        <a:rPr lang="en-GB" sz="850" dirty="0">
                          <a:latin typeface="Arial"/>
                          <a:cs typeface="Arial"/>
                        </a:rPr>
                        <a:t>information</a:t>
                      </a:r>
                      <a:r>
                        <a:rPr lang="en-GB" sz="850" spc="-40" dirty="0">
                          <a:latin typeface="Arial"/>
                          <a:cs typeface="Arial"/>
                        </a:rPr>
                        <a:t> </a:t>
                      </a:r>
                      <a:r>
                        <a:rPr lang="en-GB" sz="850" dirty="0">
                          <a:latin typeface="Arial"/>
                          <a:cs typeface="Arial"/>
                        </a:rPr>
                        <a:t>about</a:t>
                      </a:r>
                      <a:r>
                        <a:rPr lang="en-GB" sz="850" spc="-40" dirty="0">
                          <a:latin typeface="Arial"/>
                          <a:cs typeface="Arial"/>
                        </a:rPr>
                        <a:t> </a:t>
                      </a:r>
                      <a:r>
                        <a:rPr lang="en-GB" sz="850" spc="-10" dirty="0">
                          <a:latin typeface="Arial"/>
                          <a:cs typeface="Arial"/>
                        </a:rPr>
                        <a:t>immunotherapy</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59175548"/>
                  </a:ext>
                </a:extLst>
              </a:tr>
              <a:tr h="342000">
                <a:tc>
                  <a:txBody>
                    <a:bodyPr/>
                    <a:lstStyle/>
                    <a:p>
                      <a:pPr marR="5080">
                        <a:lnSpc>
                          <a:spcPts val="860"/>
                        </a:lnSpc>
                        <a:spcBef>
                          <a:spcPts val="0"/>
                        </a:spcBef>
                      </a:pPr>
                      <a:r>
                        <a:rPr lang="en-GB" sz="850" dirty="0">
                          <a:latin typeface="Arial"/>
                          <a:cs typeface="Arial"/>
                        </a:rPr>
                        <a:t>Q42_1.</a:t>
                      </a:r>
                      <a:r>
                        <a:rPr lang="en-GB" sz="850" spc="-30" dirty="0">
                          <a:latin typeface="Arial"/>
                          <a:cs typeface="Arial"/>
                        </a:rPr>
                        <a:t> </a:t>
                      </a:r>
                      <a:r>
                        <a:rPr lang="en-GB" sz="850" dirty="0">
                          <a:latin typeface="Arial"/>
                          <a:cs typeface="Arial"/>
                        </a:rPr>
                        <a:t>Patient</a:t>
                      </a:r>
                      <a:r>
                        <a:rPr lang="en-GB" sz="850" spc="-30" dirty="0">
                          <a:latin typeface="Arial"/>
                          <a:cs typeface="Arial"/>
                        </a:rPr>
                        <a:t> </a:t>
                      </a:r>
                      <a:r>
                        <a:rPr lang="en-GB" sz="850" dirty="0">
                          <a:latin typeface="Arial"/>
                          <a:cs typeface="Arial"/>
                        </a:rPr>
                        <a:t>completely</a:t>
                      </a:r>
                      <a:r>
                        <a:rPr lang="en-GB" sz="850" spc="-25" dirty="0">
                          <a:latin typeface="Arial"/>
                          <a:cs typeface="Arial"/>
                        </a:rPr>
                        <a:t> </a:t>
                      </a:r>
                      <a:r>
                        <a:rPr lang="en-GB" sz="850" dirty="0">
                          <a:latin typeface="Arial"/>
                          <a:cs typeface="Arial"/>
                        </a:rPr>
                        <a:t>had</a:t>
                      </a:r>
                      <a:r>
                        <a:rPr lang="en-GB" sz="850" spc="-30" dirty="0">
                          <a:latin typeface="Arial"/>
                          <a:cs typeface="Arial"/>
                        </a:rPr>
                        <a:t> </a:t>
                      </a:r>
                      <a:r>
                        <a:rPr lang="en-GB" sz="850" dirty="0">
                          <a:latin typeface="Arial"/>
                          <a:cs typeface="Arial"/>
                        </a:rPr>
                        <a:t>enough</a:t>
                      </a:r>
                      <a:r>
                        <a:rPr lang="en-GB" sz="850" spc="-25" dirty="0">
                          <a:latin typeface="Arial"/>
                          <a:cs typeface="Arial"/>
                        </a:rPr>
                        <a:t> </a:t>
                      </a:r>
                      <a:r>
                        <a:rPr lang="en-GB" sz="850" spc="-10" dirty="0">
                          <a:latin typeface="Arial"/>
                          <a:cs typeface="Arial"/>
                        </a:rPr>
                        <a:t>understandable </a:t>
                      </a:r>
                      <a:r>
                        <a:rPr lang="en-GB" sz="850" dirty="0">
                          <a:latin typeface="Arial"/>
                          <a:cs typeface="Arial"/>
                        </a:rPr>
                        <a:t>information</a:t>
                      </a:r>
                      <a:r>
                        <a:rPr lang="en-GB" sz="850" spc="-25" dirty="0">
                          <a:latin typeface="Arial"/>
                          <a:cs typeface="Arial"/>
                        </a:rPr>
                        <a:t> </a:t>
                      </a:r>
                      <a:r>
                        <a:rPr lang="en-GB" sz="850" dirty="0">
                          <a:latin typeface="Arial"/>
                          <a:cs typeface="Arial"/>
                        </a:rPr>
                        <a:t>about</a:t>
                      </a:r>
                      <a:r>
                        <a:rPr lang="en-GB" sz="850" spc="-25" dirty="0">
                          <a:latin typeface="Arial"/>
                          <a:cs typeface="Arial"/>
                        </a:rPr>
                        <a:t> </a:t>
                      </a:r>
                      <a:r>
                        <a:rPr lang="en-GB" sz="850" dirty="0">
                          <a:latin typeface="Arial"/>
                          <a:cs typeface="Arial"/>
                        </a:rPr>
                        <a:t>their</a:t>
                      </a:r>
                      <a:r>
                        <a:rPr lang="en-GB" sz="850" spc="-25" dirty="0">
                          <a:latin typeface="Arial"/>
                          <a:cs typeface="Arial"/>
                        </a:rPr>
                        <a:t> </a:t>
                      </a:r>
                      <a:r>
                        <a:rPr lang="en-GB" sz="850" dirty="0">
                          <a:latin typeface="Arial"/>
                          <a:cs typeface="Arial"/>
                        </a:rPr>
                        <a:t>response</a:t>
                      </a:r>
                      <a:r>
                        <a:rPr lang="en-GB" sz="850" spc="-25" dirty="0">
                          <a:latin typeface="Arial"/>
                          <a:cs typeface="Arial"/>
                        </a:rPr>
                        <a:t> </a:t>
                      </a:r>
                      <a:r>
                        <a:rPr lang="en-GB" sz="850" dirty="0">
                          <a:latin typeface="Arial"/>
                          <a:cs typeface="Arial"/>
                        </a:rPr>
                        <a:t>to</a:t>
                      </a:r>
                      <a:r>
                        <a:rPr lang="en-GB" sz="850" spc="-25" dirty="0">
                          <a:latin typeface="Arial"/>
                          <a:cs typeface="Arial"/>
                        </a:rPr>
                        <a:t> </a:t>
                      </a:r>
                      <a:r>
                        <a:rPr lang="en-GB" sz="850" spc="-10" dirty="0">
                          <a:latin typeface="Arial"/>
                          <a:cs typeface="Arial"/>
                        </a:rPr>
                        <a:t>surgery</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329794737"/>
                  </a:ext>
                </a:extLst>
              </a:tr>
              <a:tr h="342000">
                <a:tc>
                  <a:txBody>
                    <a:bodyPr/>
                    <a:lstStyle/>
                    <a:p>
                      <a:pPr marR="5080">
                        <a:lnSpc>
                          <a:spcPts val="860"/>
                        </a:lnSpc>
                        <a:spcBef>
                          <a:spcPts val="0"/>
                        </a:spcBef>
                      </a:pPr>
                      <a:r>
                        <a:rPr lang="en-GB" sz="850" dirty="0">
                          <a:latin typeface="Arial"/>
                          <a:cs typeface="Arial"/>
                        </a:rPr>
                        <a:t>Q42_2.</a:t>
                      </a:r>
                      <a:r>
                        <a:rPr lang="en-GB" sz="850" spc="-30" dirty="0">
                          <a:latin typeface="Arial"/>
                          <a:cs typeface="Arial"/>
                        </a:rPr>
                        <a:t> </a:t>
                      </a:r>
                      <a:r>
                        <a:rPr lang="en-GB" sz="850" dirty="0">
                          <a:latin typeface="Arial"/>
                          <a:cs typeface="Arial"/>
                        </a:rPr>
                        <a:t>Patient</a:t>
                      </a:r>
                      <a:r>
                        <a:rPr lang="en-GB" sz="850" spc="-30" dirty="0">
                          <a:latin typeface="Arial"/>
                          <a:cs typeface="Arial"/>
                        </a:rPr>
                        <a:t> </a:t>
                      </a:r>
                      <a:r>
                        <a:rPr lang="en-GB" sz="850" dirty="0">
                          <a:latin typeface="Arial"/>
                          <a:cs typeface="Arial"/>
                        </a:rPr>
                        <a:t>completely</a:t>
                      </a:r>
                      <a:r>
                        <a:rPr lang="en-GB" sz="850" spc="-25" dirty="0">
                          <a:latin typeface="Arial"/>
                          <a:cs typeface="Arial"/>
                        </a:rPr>
                        <a:t> </a:t>
                      </a:r>
                      <a:r>
                        <a:rPr lang="en-GB" sz="850" dirty="0">
                          <a:latin typeface="Arial"/>
                          <a:cs typeface="Arial"/>
                        </a:rPr>
                        <a:t>had</a:t>
                      </a:r>
                      <a:r>
                        <a:rPr lang="en-GB" sz="850" spc="-30" dirty="0">
                          <a:latin typeface="Arial"/>
                          <a:cs typeface="Arial"/>
                        </a:rPr>
                        <a:t> </a:t>
                      </a:r>
                      <a:r>
                        <a:rPr lang="en-GB" sz="850" dirty="0">
                          <a:latin typeface="Arial"/>
                          <a:cs typeface="Arial"/>
                        </a:rPr>
                        <a:t>enough</a:t>
                      </a:r>
                      <a:r>
                        <a:rPr lang="en-GB" sz="850" spc="-25" dirty="0">
                          <a:latin typeface="Arial"/>
                          <a:cs typeface="Arial"/>
                        </a:rPr>
                        <a:t> </a:t>
                      </a:r>
                      <a:r>
                        <a:rPr lang="en-GB" sz="850" spc="-10" dirty="0">
                          <a:latin typeface="Arial"/>
                          <a:cs typeface="Arial"/>
                        </a:rPr>
                        <a:t>understandable </a:t>
                      </a:r>
                      <a:r>
                        <a:rPr lang="en-GB" sz="850" dirty="0">
                          <a:latin typeface="Arial"/>
                          <a:cs typeface="Arial"/>
                        </a:rPr>
                        <a:t>information</a:t>
                      </a:r>
                      <a:r>
                        <a:rPr lang="en-GB" sz="850" spc="-25" dirty="0">
                          <a:latin typeface="Arial"/>
                          <a:cs typeface="Arial"/>
                        </a:rPr>
                        <a:t> </a:t>
                      </a:r>
                      <a:r>
                        <a:rPr lang="en-GB" sz="850" dirty="0">
                          <a:latin typeface="Arial"/>
                          <a:cs typeface="Arial"/>
                        </a:rPr>
                        <a:t>about</a:t>
                      </a:r>
                      <a:r>
                        <a:rPr lang="en-GB" sz="850" spc="-25" dirty="0">
                          <a:latin typeface="Arial"/>
                          <a:cs typeface="Arial"/>
                        </a:rPr>
                        <a:t> </a:t>
                      </a:r>
                      <a:r>
                        <a:rPr lang="en-GB" sz="850" dirty="0">
                          <a:latin typeface="Arial"/>
                          <a:cs typeface="Arial"/>
                        </a:rPr>
                        <a:t>their</a:t>
                      </a:r>
                      <a:r>
                        <a:rPr lang="en-GB" sz="850" spc="-25" dirty="0">
                          <a:latin typeface="Arial"/>
                          <a:cs typeface="Arial"/>
                        </a:rPr>
                        <a:t> </a:t>
                      </a:r>
                      <a:r>
                        <a:rPr lang="en-GB" sz="850" dirty="0">
                          <a:latin typeface="Arial"/>
                          <a:cs typeface="Arial"/>
                        </a:rPr>
                        <a:t>response</a:t>
                      </a:r>
                      <a:r>
                        <a:rPr lang="en-GB" sz="850" spc="-25" dirty="0">
                          <a:latin typeface="Arial"/>
                          <a:cs typeface="Arial"/>
                        </a:rPr>
                        <a:t> </a:t>
                      </a:r>
                      <a:r>
                        <a:rPr lang="en-GB" sz="850" dirty="0">
                          <a:latin typeface="Arial"/>
                          <a:cs typeface="Arial"/>
                        </a:rPr>
                        <a:t>to</a:t>
                      </a:r>
                      <a:r>
                        <a:rPr lang="en-GB" sz="850" spc="-25" dirty="0">
                          <a:latin typeface="Arial"/>
                          <a:cs typeface="Arial"/>
                        </a:rPr>
                        <a:t> </a:t>
                      </a:r>
                      <a:r>
                        <a:rPr lang="en-GB" sz="850" spc="-10" dirty="0">
                          <a:latin typeface="Arial"/>
                          <a:cs typeface="Arial"/>
                        </a:rPr>
                        <a:t>chemotherapy</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729454355"/>
                  </a:ext>
                </a:extLst>
              </a:tr>
              <a:tr h="342000">
                <a:tc>
                  <a:txBody>
                    <a:bodyPr/>
                    <a:lstStyle/>
                    <a:p>
                      <a:pPr marR="5080">
                        <a:lnSpc>
                          <a:spcPts val="860"/>
                        </a:lnSpc>
                        <a:spcBef>
                          <a:spcPts val="0"/>
                        </a:spcBef>
                      </a:pPr>
                      <a:r>
                        <a:rPr lang="en-GB" sz="850" dirty="0">
                          <a:latin typeface="Arial"/>
                          <a:cs typeface="Arial"/>
                        </a:rPr>
                        <a:t>Q42_3.</a:t>
                      </a:r>
                      <a:r>
                        <a:rPr lang="en-GB" sz="850" spc="-30" dirty="0">
                          <a:latin typeface="Arial"/>
                          <a:cs typeface="Arial"/>
                        </a:rPr>
                        <a:t> </a:t>
                      </a:r>
                      <a:r>
                        <a:rPr lang="en-GB" sz="850" dirty="0">
                          <a:latin typeface="Arial"/>
                          <a:cs typeface="Arial"/>
                        </a:rPr>
                        <a:t>Patient</a:t>
                      </a:r>
                      <a:r>
                        <a:rPr lang="en-GB" sz="850" spc="-30" dirty="0">
                          <a:latin typeface="Arial"/>
                          <a:cs typeface="Arial"/>
                        </a:rPr>
                        <a:t> </a:t>
                      </a:r>
                      <a:r>
                        <a:rPr lang="en-GB" sz="850" dirty="0">
                          <a:latin typeface="Arial"/>
                          <a:cs typeface="Arial"/>
                        </a:rPr>
                        <a:t>completely</a:t>
                      </a:r>
                      <a:r>
                        <a:rPr lang="en-GB" sz="850" spc="-25" dirty="0">
                          <a:latin typeface="Arial"/>
                          <a:cs typeface="Arial"/>
                        </a:rPr>
                        <a:t> </a:t>
                      </a:r>
                      <a:r>
                        <a:rPr lang="en-GB" sz="850" dirty="0">
                          <a:latin typeface="Arial"/>
                          <a:cs typeface="Arial"/>
                        </a:rPr>
                        <a:t>had</a:t>
                      </a:r>
                      <a:r>
                        <a:rPr lang="en-GB" sz="850" spc="-30" dirty="0">
                          <a:latin typeface="Arial"/>
                          <a:cs typeface="Arial"/>
                        </a:rPr>
                        <a:t> </a:t>
                      </a:r>
                      <a:r>
                        <a:rPr lang="en-GB" sz="850" dirty="0">
                          <a:latin typeface="Arial"/>
                          <a:cs typeface="Arial"/>
                        </a:rPr>
                        <a:t>enough</a:t>
                      </a:r>
                      <a:r>
                        <a:rPr lang="en-GB" sz="850" spc="-25" dirty="0">
                          <a:latin typeface="Arial"/>
                          <a:cs typeface="Arial"/>
                        </a:rPr>
                        <a:t> </a:t>
                      </a:r>
                      <a:r>
                        <a:rPr lang="en-GB" sz="850" spc="-10" dirty="0">
                          <a:latin typeface="Arial"/>
                          <a:cs typeface="Arial"/>
                        </a:rPr>
                        <a:t>understandable </a:t>
                      </a:r>
                      <a:r>
                        <a:rPr lang="en-GB" sz="850" dirty="0">
                          <a:latin typeface="Arial"/>
                          <a:cs typeface="Arial"/>
                        </a:rPr>
                        <a:t>information</a:t>
                      </a:r>
                      <a:r>
                        <a:rPr lang="en-GB" sz="850" spc="-25" dirty="0">
                          <a:latin typeface="Arial"/>
                          <a:cs typeface="Arial"/>
                        </a:rPr>
                        <a:t> </a:t>
                      </a:r>
                      <a:r>
                        <a:rPr lang="en-GB" sz="850" dirty="0">
                          <a:latin typeface="Arial"/>
                          <a:cs typeface="Arial"/>
                        </a:rPr>
                        <a:t>about</a:t>
                      </a:r>
                      <a:r>
                        <a:rPr lang="en-GB" sz="850" spc="-25" dirty="0">
                          <a:latin typeface="Arial"/>
                          <a:cs typeface="Arial"/>
                        </a:rPr>
                        <a:t> </a:t>
                      </a:r>
                      <a:r>
                        <a:rPr lang="en-GB" sz="850" dirty="0">
                          <a:latin typeface="Arial"/>
                          <a:cs typeface="Arial"/>
                        </a:rPr>
                        <a:t>their</a:t>
                      </a:r>
                      <a:r>
                        <a:rPr lang="en-GB" sz="850" spc="-25" dirty="0">
                          <a:latin typeface="Arial"/>
                          <a:cs typeface="Arial"/>
                        </a:rPr>
                        <a:t> </a:t>
                      </a:r>
                      <a:r>
                        <a:rPr lang="en-GB" sz="850" dirty="0">
                          <a:latin typeface="Arial"/>
                          <a:cs typeface="Arial"/>
                        </a:rPr>
                        <a:t>response</a:t>
                      </a:r>
                      <a:r>
                        <a:rPr lang="en-GB" sz="850" spc="-25" dirty="0">
                          <a:latin typeface="Arial"/>
                          <a:cs typeface="Arial"/>
                        </a:rPr>
                        <a:t> </a:t>
                      </a:r>
                      <a:r>
                        <a:rPr lang="en-GB" sz="850" dirty="0">
                          <a:latin typeface="Arial"/>
                          <a:cs typeface="Arial"/>
                        </a:rPr>
                        <a:t>to</a:t>
                      </a:r>
                      <a:r>
                        <a:rPr lang="en-GB" sz="850" spc="-25" dirty="0">
                          <a:latin typeface="Arial"/>
                          <a:cs typeface="Arial"/>
                        </a:rPr>
                        <a:t> </a:t>
                      </a:r>
                      <a:r>
                        <a:rPr lang="en-GB" sz="850" spc="-10" dirty="0">
                          <a:latin typeface="Arial"/>
                          <a:cs typeface="Arial"/>
                        </a:rPr>
                        <a:t>radiotherapy</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58623942"/>
                  </a:ext>
                </a:extLst>
              </a:tr>
              <a:tr h="342000">
                <a:tc>
                  <a:txBody>
                    <a:bodyPr/>
                    <a:lstStyle/>
                    <a:p>
                      <a:pPr marR="5080">
                        <a:lnSpc>
                          <a:spcPts val="860"/>
                        </a:lnSpc>
                        <a:spcBef>
                          <a:spcPts val="0"/>
                        </a:spcBef>
                      </a:pPr>
                      <a:r>
                        <a:rPr lang="en-GB" sz="850" dirty="0">
                          <a:latin typeface="Arial"/>
                          <a:cs typeface="Arial"/>
                        </a:rPr>
                        <a:t>Q42_4.</a:t>
                      </a:r>
                      <a:r>
                        <a:rPr lang="en-GB" sz="850" spc="-30" dirty="0">
                          <a:latin typeface="Arial"/>
                          <a:cs typeface="Arial"/>
                        </a:rPr>
                        <a:t> </a:t>
                      </a:r>
                      <a:r>
                        <a:rPr lang="en-GB" sz="850" dirty="0">
                          <a:latin typeface="Arial"/>
                          <a:cs typeface="Arial"/>
                        </a:rPr>
                        <a:t>Patient</a:t>
                      </a:r>
                      <a:r>
                        <a:rPr lang="en-GB" sz="850" spc="-30" dirty="0">
                          <a:latin typeface="Arial"/>
                          <a:cs typeface="Arial"/>
                        </a:rPr>
                        <a:t> </a:t>
                      </a:r>
                      <a:r>
                        <a:rPr lang="en-GB" sz="850" dirty="0">
                          <a:latin typeface="Arial"/>
                          <a:cs typeface="Arial"/>
                        </a:rPr>
                        <a:t>completely</a:t>
                      </a:r>
                      <a:r>
                        <a:rPr lang="en-GB" sz="850" spc="-25" dirty="0">
                          <a:latin typeface="Arial"/>
                          <a:cs typeface="Arial"/>
                        </a:rPr>
                        <a:t> </a:t>
                      </a:r>
                      <a:r>
                        <a:rPr lang="en-GB" sz="850" dirty="0">
                          <a:latin typeface="Arial"/>
                          <a:cs typeface="Arial"/>
                        </a:rPr>
                        <a:t>had</a:t>
                      </a:r>
                      <a:r>
                        <a:rPr lang="en-GB" sz="850" spc="-30" dirty="0">
                          <a:latin typeface="Arial"/>
                          <a:cs typeface="Arial"/>
                        </a:rPr>
                        <a:t> </a:t>
                      </a:r>
                      <a:r>
                        <a:rPr lang="en-GB" sz="850" dirty="0">
                          <a:latin typeface="Arial"/>
                          <a:cs typeface="Arial"/>
                        </a:rPr>
                        <a:t>enough</a:t>
                      </a:r>
                      <a:r>
                        <a:rPr lang="en-GB" sz="850" spc="-25" dirty="0">
                          <a:latin typeface="Arial"/>
                          <a:cs typeface="Arial"/>
                        </a:rPr>
                        <a:t> </a:t>
                      </a:r>
                      <a:r>
                        <a:rPr lang="en-GB" sz="850" spc="-10" dirty="0">
                          <a:latin typeface="Arial"/>
                          <a:cs typeface="Arial"/>
                        </a:rPr>
                        <a:t>understandable </a:t>
                      </a:r>
                      <a:r>
                        <a:rPr lang="en-GB" sz="850" dirty="0">
                          <a:latin typeface="Arial"/>
                          <a:cs typeface="Arial"/>
                        </a:rPr>
                        <a:t>information</a:t>
                      </a:r>
                      <a:r>
                        <a:rPr lang="en-GB" sz="850" spc="-30" dirty="0">
                          <a:latin typeface="Arial"/>
                          <a:cs typeface="Arial"/>
                        </a:rPr>
                        <a:t> </a:t>
                      </a:r>
                      <a:r>
                        <a:rPr lang="en-GB" sz="850" dirty="0">
                          <a:latin typeface="Arial"/>
                          <a:cs typeface="Arial"/>
                        </a:rPr>
                        <a:t>about</a:t>
                      </a:r>
                      <a:r>
                        <a:rPr lang="en-GB" sz="850" spc="-25" dirty="0">
                          <a:latin typeface="Arial"/>
                          <a:cs typeface="Arial"/>
                        </a:rPr>
                        <a:t> </a:t>
                      </a:r>
                      <a:r>
                        <a:rPr lang="en-GB" sz="850" dirty="0">
                          <a:latin typeface="Arial"/>
                          <a:cs typeface="Arial"/>
                        </a:rPr>
                        <a:t>their</a:t>
                      </a:r>
                      <a:r>
                        <a:rPr lang="en-GB" sz="850" spc="-25" dirty="0">
                          <a:latin typeface="Arial"/>
                          <a:cs typeface="Arial"/>
                        </a:rPr>
                        <a:t> </a:t>
                      </a:r>
                      <a:r>
                        <a:rPr lang="en-GB" sz="850" dirty="0">
                          <a:latin typeface="Arial"/>
                          <a:cs typeface="Arial"/>
                        </a:rPr>
                        <a:t>response</a:t>
                      </a:r>
                      <a:r>
                        <a:rPr lang="en-GB" sz="850" spc="-25" dirty="0">
                          <a:latin typeface="Arial"/>
                          <a:cs typeface="Arial"/>
                        </a:rPr>
                        <a:t> </a:t>
                      </a:r>
                      <a:r>
                        <a:rPr lang="en-GB" sz="850" dirty="0">
                          <a:latin typeface="Arial"/>
                          <a:cs typeface="Arial"/>
                        </a:rPr>
                        <a:t>to</a:t>
                      </a:r>
                      <a:r>
                        <a:rPr lang="en-GB" sz="850" spc="-30" dirty="0">
                          <a:latin typeface="Arial"/>
                          <a:cs typeface="Arial"/>
                        </a:rPr>
                        <a:t> </a:t>
                      </a:r>
                      <a:r>
                        <a:rPr lang="en-GB" sz="850" dirty="0">
                          <a:latin typeface="Arial"/>
                          <a:cs typeface="Arial"/>
                        </a:rPr>
                        <a:t>hormone</a:t>
                      </a:r>
                      <a:r>
                        <a:rPr lang="en-GB" sz="850" spc="-25" dirty="0">
                          <a:latin typeface="Arial"/>
                          <a:cs typeface="Arial"/>
                        </a:rPr>
                        <a:t> </a:t>
                      </a:r>
                      <a:r>
                        <a:rPr lang="en-GB" sz="850" spc="-10" dirty="0">
                          <a:latin typeface="Arial"/>
                          <a:cs typeface="Arial"/>
                        </a:rPr>
                        <a:t>therapy</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3484612"/>
                  </a:ext>
                </a:extLst>
              </a:tr>
              <a:tr h="342000">
                <a:tc>
                  <a:txBody>
                    <a:bodyPr/>
                    <a:lstStyle/>
                    <a:p>
                      <a:pPr marL="0" marR="5080" lvl="0" indent="0" defTabSz="914400" eaLnBrk="1" fontAlgn="auto" latinLnBrk="0" hangingPunct="1">
                        <a:lnSpc>
                          <a:spcPts val="860"/>
                        </a:lnSpc>
                        <a:spcBef>
                          <a:spcPts val="0"/>
                        </a:spcBef>
                        <a:spcAft>
                          <a:spcPts val="0"/>
                        </a:spcAft>
                        <a:buClrTx/>
                        <a:buSzTx/>
                        <a:buFontTx/>
                        <a:buNone/>
                        <a:tabLst/>
                        <a:defRPr/>
                      </a:pPr>
                      <a:r>
                        <a:rPr lang="en-GB" sz="850" dirty="0">
                          <a:latin typeface="Arial"/>
                          <a:cs typeface="Arial"/>
                        </a:rPr>
                        <a:t>Q42_5.</a:t>
                      </a:r>
                      <a:r>
                        <a:rPr lang="en-GB" sz="850" spc="-30" dirty="0">
                          <a:latin typeface="Arial"/>
                          <a:cs typeface="Arial"/>
                        </a:rPr>
                        <a:t> </a:t>
                      </a:r>
                      <a:r>
                        <a:rPr lang="en-GB" sz="850" dirty="0">
                          <a:latin typeface="Arial"/>
                          <a:cs typeface="Arial"/>
                        </a:rPr>
                        <a:t>Patient</a:t>
                      </a:r>
                      <a:r>
                        <a:rPr lang="en-GB" sz="850" spc="-30" dirty="0">
                          <a:latin typeface="Arial"/>
                          <a:cs typeface="Arial"/>
                        </a:rPr>
                        <a:t> </a:t>
                      </a:r>
                      <a:r>
                        <a:rPr lang="en-GB" sz="850" dirty="0">
                          <a:latin typeface="Arial"/>
                          <a:cs typeface="Arial"/>
                        </a:rPr>
                        <a:t>completely</a:t>
                      </a:r>
                      <a:r>
                        <a:rPr lang="en-GB" sz="850" spc="-25" dirty="0">
                          <a:latin typeface="Arial"/>
                          <a:cs typeface="Arial"/>
                        </a:rPr>
                        <a:t> </a:t>
                      </a:r>
                      <a:r>
                        <a:rPr lang="en-GB" sz="850" dirty="0">
                          <a:latin typeface="Arial"/>
                          <a:cs typeface="Arial"/>
                        </a:rPr>
                        <a:t>had</a:t>
                      </a:r>
                      <a:r>
                        <a:rPr lang="en-GB" sz="850" spc="-30" dirty="0">
                          <a:latin typeface="Arial"/>
                          <a:cs typeface="Arial"/>
                        </a:rPr>
                        <a:t> </a:t>
                      </a:r>
                      <a:r>
                        <a:rPr lang="en-GB" sz="850" dirty="0">
                          <a:latin typeface="Arial"/>
                          <a:cs typeface="Arial"/>
                        </a:rPr>
                        <a:t>enough</a:t>
                      </a:r>
                      <a:r>
                        <a:rPr lang="en-GB" sz="850" spc="-25" dirty="0">
                          <a:latin typeface="Arial"/>
                          <a:cs typeface="Arial"/>
                        </a:rPr>
                        <a:t> </a:t>
                      </a:r>
                      <a:r>
                        <a:rPr lang="en-GB" sz="850" spc="-10" dirty="0">
                          <a:latin typeface="Arial"/>
                          <a:cs typeface="Arial"/>
                        </a:rPr>
                        <a:t>understandable </a:t>
                      </a:r>
                      <a:r>
                        <a:rPr lang="en-GB" sz="850" dirty="0">
                          <a:latin typeface="Arial"/>
                          <a:cs typeface="Arial"/>
                        </a:rPr>
                        <a:t>information</a:t>
                      </a:r>
                      <a:r>
                        <a:rPr lang="en-GB" sz="850" spc="-25" dirty="0">
                          <a:latin typeface="Arial"/>
                          <a:cs typeface="Arial"/>
                        </a:rPr>
                        <a:t> </a:t>
                      </a:r>
                      <a:r>
                        <a:rPr lang="en-GB" sz="850" dirty="0">
                          <a:latin typeface="Arial"/>
                          <a:cs typeface="Arial"/>
                        </a:rPr>
                        <a:t>about</a:t>
                      </a:r>
                      <a:r>
                        <a:rPr lang="en-GB" sz="850" spc="-25" dirty="0">
                          <a:latin typeface="Arial"/>
                          <a:cs typeface="Arial"/>
                        </a:rPr>
                        <a:t> </a:t>
                      </a:r>
                      <a:r>
                        <a:rPr lang="en-GB" sz="850" dirty="0">
                          <a:latin typeface="Arial"/>
                          <a:cs typeface="Arial"/>
                        </a:rPr>
                        <a:t>their</a:t>
                      </a:r>
                      <a:r>
                        <a:rPr lang="en-GB" sz="850" spc="-25" dirty="0">
                          <a:latin typeface="Arial"/>
                          <a:cs typeface="Arial"/>
                        </a:rPr>
                        <a:t> </a:t>
                      </a:r>
                      <a:r>
                        <a:rPr lang="en-GB" sz="850" dirty="0">
                          <a:latin typeface="Arial"/>
                          <a:cs typeface="Arial"/>
                        </a:rPr>
                        <a:t>response</a:t>
                      </a:r>
                      <a:r>
                        <a:rPr lang="en-GB" sz="850" spc="-25" dirty="0">
                          <a:latin typeface="Arial"/>
                          <a:cs typeface="Arial"/>
                        </a:rPr>
                        <a:t> </a:t>
                      </a:r>
                      <a:r>
                        <a:rPr lang="en-GB" sz="850" dirty="0">
                          <a:latin typeface="Arial"/>
                          <a:cs typeface="Arial"/>
                        </a:rPr>
                        <a:t>to</a:t>
                      </a:r>
                      <a:r>
                        <a:rPr lang="en-GB" sz="850" spc="-25" dirty="0">
                          <a:latin typeface="Arial"/>
                          <a:cs typeface="Arial"/>
                        </a:rPr>
                        <a:t> </a:t>
                      </a:r>
                      <a:r>
                        <a:rPr lang="en-GB" sz="850" spc="-10" dirty="0">
                          <a:latin typeface="Arial"/>
                          <a:cs typeface="Arial"/>
                        </a:rPr>
                        <a:t>immunotherapy</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080358320"/>
                  </a:ext>
                </a:extLst>
              </a:tr>
              <a:tr h="342000">
                <a:tc>
                  <a:txBody>
                    <a:bodyPr/>
                    <a:lstStyle/>
                    <a:p>
                      <a:pPr marL="0" marR="5080" lvl="0" indent="0" defTabSz="914400" eaLnBrk="1" fontAlgn="auto" latinLnBrk="0" hangingPunct="1">
                        <a:lnSpc>
                          <a:spcPts val="860"/>
                        </a:lnSpc>
                        <a:spcBef>
                          <a:spcPts val="0"/>
                        </a:spcBef>
                        <a:spcAft>
                          <a:spcPts val="0"/>
                        </a:spcAft>
                        <a:buClrTx/>
                        <a:buSzTx/>
                        <a:buFontTx/>
                        <a:buNone/>
                        <a:tabLst/>
                        <a:defRPr/>
                      </a:pPr>
                      <a:r>
                        <a:rPr lang="en-GB" sz="850" dirty="0">
                          <a:latin typeface="Arial"/>
                          <a:cs typeface="Arial"/>
                        </a:rPr>
                        <a:t>Q43.</a:t>
                      </a:r>
                      <a:r>
                        <a:rPr lang="en-GB" sz="850" spc="-15"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felt</a:t>
                      </a:r>
                      <a:r>
                        <a:rPr lang="en-GB" sz="850" spc="-15" dirty="0">
                          <a:latin typeface="Arial"/>
                          <a:cs typeface="Arial"/>
                        </a:rPr>
                        <a:t> </a:t>
                      </a:r>
                      <a:r>
                        <a:rPr lang="en-GB" sz="850" dirty="0">
                          <a:latin typeface="Arial"/>
                          <a:cs typeface="Arial"/>
                        </a:rPr>
                        <a:t>the</a:t>
                      </a:r>
                      <a:r>
                        <a:rPr lang="en-GB" sz="850" spc="-15" dirty="0">
                          <a:latin typeface="Arial"/>
                          <a:cs typeface="Arial"/>
                        </a:rPr>
                        <a:t> </a:t>
                      </a:r>
                      <a:r>
                        <a:rPr lang="en-GB" sz="850" dirty="0">
                          <a:latin typeface="Arial"/>
                          <a:cs typeface="Arial"/>
                        </a:rPr>
                        <a:t>length</a:t>
                      </a:r>
                      <a:r>
                        <a:rPr lang="en-GB" sz="850" spc="-15" dirty="0">
                          <a:latin typeface="Arial"/>
                          <a:cs typeface="Arial"/>
                        </a:rPr>
                        <a:t> </a:t>
                      </a:r>
                      <a:r>
                        <a:rPr lang="en-GB" sz="850" dirty="0">
                          <a:latin typeface="Arial"/>
                          <a:cs typeface="Arial"/>
                        </a:rPr>
                        <a:t>of</a:t>
                      </a:r>
                      <a:r>
                        <a:rPr lang="en-GB" sz="850" spc="-15" dirty="0">
                          <a:latin typeface="Arial"/>
                          <a:cs typeface="Arial"/>
                        </a:rPr>
                        <a:t> </a:t>
                      </a:r>
                      <a:r>
                        <a:rPr lang="en-GB" sz="850" dirty="0">
                          <a:latin typeface="Arial"/>
                          <a:cs typeface="Arial"/>
                        </a:rPr>
                        <a:t>waiting</a:t>
                      </a:r>
                      <a:r>
                        <a:rPr lang="en-GB" sz="850" spc="-15" dirty="0">
                          <a:latin typeface="Arial"/>
                          <a:cs typeface="Arial"/>
                        </a:rPr>
                        <a:t> </a:t>
                      </a:r>
                      <a:r>
                        <a:rPr lang="en-GB" sz="850" dirty="0">
                          <a:latin typeface="Arial"/>
                          <a:cs typeface="Arial"/>
                        </a:rPr>
                        <a:t>time</a:t>
                      </a:r>
                      <a:r>
                        <a:rPr lang="en-GB" sz="850" spc="-15" dirty="0">
                          <a:latin typeface="Arial"/>
                          <a:cs typeface="Arial"/>
                        </a:rPr>
                        <a:t> </a:t>
                      </a:r>
                      <a:r>
                        <a:rPr lang="en-GB" sz="850" dirty="0">
                          <a:latin typeface="Arial"/>
                          <a:cs typeface="Arial"/>
                        </a:rPr>
                        <a:t>at</a:t>
                      </a:r>
                      <a:r>
                        <a:rPr lang="en-GB" sz="850" spc="-15" dirty="0">
                          <a:latin typeface="Arial"/>
                          <a:cs typeface="Arial"/>
                        </a:rPr>
                        <a:t> </a:t>
                      </a:r>
                      <a:r>
                        <a:rPr lang="en-GB" sz="850" dirty="0">
                          <a:latin typeface="Arial"/>
                          <a:cs typeface="Arial"/>
                        </a:rPr>
                        <a:t>clinic</a:t>
                      </a:r>
                      <a:r>
                        <a:rPr lang="en-GB" sz="850" spc="-15" dirty="0">
                          <a:latin typeface="Arial"/>
                          <a:cs typeface="Arial"/>
                        </a:rPr>
                        <a:t> </a:t>
                      </a:r>
                      <a:r>
                        <a:rPr lang="en-GB" sz="850" dirty="0">
                          <a:latin typeface="Arial"/>
                          <a:cs typeface="Arial"/>
                        </a:rPr>
                        <a:t>and</a:t>
                      </a:r>
                      <a:r>
                        <a:rPr lang="en-GB" sz="850" spc="-15" dirty="0">
                          <a:latin typeface="Arial"/>
                          <a:cs typeface="Arial"/>
                        </a:rPr>
                        <a:t> </a:t>
                      </a:r>
                      <a:r>
                        <a:rPr lang="en-GB" sz="850" dirty="0">
                          <a:latin typeface="Arial"/>
                          <a:cs typeface="Arial"/>
                        </a:rPr>
                        <a:t>day</a:t>
                      </a:r>
                      <a:r>
                        <a:rPr lang="en-GB" sz="850" spc="-15" dirty="0">
                          <a:latin typeface="Arial"/>
                          <a:cs typeface="Arial"/>
                        </a:rPr>
                        <a:t> </a:t>
                      </a:r>
                      <a:r>
                        <a:rPr lang="en-GB" sz="850" spc="-20" dirty="0">
                          <a:latin typeface="Arial"/>
                          <a:cs typeface="Arial"/>
                        </a:rPr>
                        <a:t>unit </a:t>
                      </a:r>
                      <a:r>
                        <a:rPr lang="en-GB" sz="850" dirty="0">
                          <a:latin typeface="Arial"/>
                          <a:cs typeface="Arial"/>
                        </a:rPr>
                        <a:t>for</a:t>
                      </a:r>
                      <a:r>
                        <a:rPr lang="en-GB" sz="850" spc="-25" dirty="0">
                          <a:latin typeface="Arial"/>
                          <a:cs typeface="Arial"/>
                        </a:rPr>
                        <a:t> </a:t>
                      </a:r>
                      <a:r>
                        <a:rPr lang="en-GB" sz="850" dirty="0">
                          <a:latin typeface="Arial"/>
                          <a:cs typeface="Arial"/>
                        </a:rPr>
                        <a:t>cancer</a:t>
                      </a:r>
                      <a:r>
                        <a:rPr lang="en-GB" sz="850" spc="-20" dirty="0">
                          <a:latin typeface="Arial"/>
                          <a:cs typeface="Arial"/>
                        </a:rPr>
                        <a:t> </a:t>
                      </a:r>
                      <a:r>
                        <a:rPr lang="en-GB" sz="850" dirty="0">
                          <a:latin typeface="Arial"/>
                          <a:cs typeface="Arial"/>
                        </a:rPr>
                        <a:t>treatment</a:t>
                      </a:r>
                      <a:r>
                        <a:rPr lang="en-GB" sz="850" spc="-20" dirty="0">
                          <a:latin typeface="Arial"/>
                          <a:cs typeface="Arial"/>
                        </a:rPr>
                        <a:t> </a:t>
                      </a:r>
                      <a:r>
                        <a:rPr lang="en-GB" sz="850" dirty="0">
                          <a:latin typeface="Arial"/>
                          <a:cs typeface="Arial"/>
                        </a:rPr>
                        <a:t>was</a:t>
                      </a:r>
                      <a:r>
                        <a:rPr lang="en-GB" sz="850" spc="-25" dirty="0">
                          <a:latin typeface="Arial"/>
                          <a:cs typeface="Arial"/>
                        </a:rPr>
                        <a:t> </a:t>
                      </a:r>
                      <a:r>
                        <a:rPr lang="en-GB" sz="850" dirty="0">
                          <a:latin typeface="Arial"/>
                          <a:cs typeface="Arial"/>
                        </a:rPr>
                        <a:t>about</a:t>
                      </a:r>
                      <a:r>
                        <a:rPr lang="en-GB" sz="850" spc="-20" dirty="0">
                          <a:latin typeface="Arial"/>
                          <a:cs typeface="Arial"/>
                        </a:rPr>
                        <a:t> </a:t>
                      </a:r>
                      <a:r>
                        <a:rPr lang="en-GB" sz="850" spc="-10" dirty="0">
                          <a:latin typeface="Arial"/>
                          <a:cs typeface="Arial"/>
                        </a:rPr>
                        <a:t>right</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67179037"/>
                  </a:ext>
                </a:extLst>
              </a:tr>
            </a:tbl>
          </a:graphicData>
        </a:graphic>
      </p:graphicFrame>
      <p:grpSp>
        <p:nvGrpSpPr>
          <p:cNvPr id="192" name="Group 4">
            <a:extLst>
              <a:ext uri="{FF2B5EF4-FFF2-40B4-BE49-F238E27FC236}">
                <a16:creationId xmlns:a16="http://schemas.microsoft.com/office/drawing/2014/main" id="{1CE36FEA-3D12-B4C6-DECA-2B8DFCF4CAB8}"/>
              </a:ext>
              <a:ext uri="{C183D7F6-B498-43B3-948B-1728B52AA6E4}">
                <adec:decorative xmlns:adec="http://schemas.microsoft.com/office/drawing/2017/decorative" val="0"/>
              </a:ext>
            </a:extLst>
          </p:cNvPr>
          <p:cNvGrpSpPr/>
          <p:nvPr/>
        </p:nvGrpSpPr>
        <p:grpSpPr>
          <a:xfrm>
            <a:off x="345938" y="7251700"/>
            <a:ext cx="6775785" cy="2167633"/>
            <a:chOff x="349250" y="3100089"/>
            <a:chExt cx="6775785" cy="1026248"/>
          </a:xfrm>
        </p:grpSpPr>
        <p:sp>
          <p:nvSpPr>
            <p:cNvPr id="193" name="object 14">
              <a:extLst>
                <a:ext uri="{FF2B5EF4-FFF2-40B4-BE49-F238E27FC236}">
                  <a16:creationId xmlns:a16="http://schemas.microsoft.com/office/drawing/2014/main" id="{CB5334A3-04CD-8BA7-3ED2-7B3C3B63DD8A}"/>
                </a:ext>
              </a:extLst>
            </p:cNvPr>
            <p:cNvSpPr txBox="1"/>
            <p:nvPr/>
          </p:nvSpPr>
          <p:spPr>
            <a:xfrm>
              <a:off x="437897" y="3131969"/>
              <a:ext cx="2848768" cy="76500"/>
            </a:xfrm>
            <a:prstGeom prst="rect">
              <a:avLst/>
            </a:prstGeom>
          </p:spPr>
          <p:txBody>
            <a:bodyPr vert="horz" wrap="square" lIns="0" tIns="0" rIns="0" bIns="0" rtlCol="0">
              <a:spAutoFit/>
            </a:bodyPr>
            <a:lstStyle/>
            <a:p>
              <a:pPr>
                <a:lnSpc>
                  <a:spcPct val="100000"/>
                </a:lnSpc>
                <a:spcBef>
                  <a:spcPts val="100"/>
                </a:spcBef>
              </a:pPr>
              <a:r>
                <a:rPr lang="en-GB" sz="1050" b="1" spc="-20" dirty="0">
                  <a:solidFill>
                    <a:srgbClr val="336E9F"/>
                  </a:solidFill>
                  <a:latin typeface="Arial"/>
                  <a:cs typeface="Arial"/>
                </a:rPr>
                <a:t>IMMEDIATE</a:t>
              </a:r>
              <a:r>
                <a:rPr lang="en-GB" sz="1050" b="1" spc="-50" dirty="0">
                  <a:solidFill>
                    <a:srgbClr val="336E9F"/>
                  </a:solidFill>
                  <a:latin typeface="Arial"/>
                  <a:cs typeface="Arial"/>
                </a:rPr>
                <a:t> </a:t>
              </a:r>
              <a:r>
                <a:rPr lang="en-GB" sz="1050" b="1" spc="-20" dirty="0">
                  <a:solidFill>
                    <a:srgbClr val="336E9F"/>
                  </a:solidFill>
                  <a:latin typeface="Arial"/>
                  <a:cs typeface="Arial"/>
                </a:rPr>
                <a:t>AND</a:t>
              </a:r>
              <a:r>
                <a:rPr lang="en-GB" sz="1050" b="1" spc="-45" dirty="0">
                  <a:solidFill>
                    <a:srgbClr val="336E9F"/>
                  </a:solidFill>
                  <a:latin typeface="Arial"/>
                  <a:cs typeface="Arial"/>
                </a:rPr>
                <a:t> </a:t>
              </a:r>
              <a:r>
                <a:rPr lang="en-GB" sz="1050" b="1" spc="-10" dirty="0">
                  <a:solidFill>
                    <a:srgbClr val="336E9F"/>
                  </a:solidFill>
                  <a:latin typeface="Arial"/>
                  <a:cs typeface="Arial"/>
                </a:rPr>
                <a:t>LONG</a:t>
              </a:r>
              <a:r>
                <a:rPr lang="en-GB" sz="1050" b="1" spc="-45" dirty="0">
                  <a:solidFill>
                    <a:srgbClr val="336E9F"/>
                  </a:solidFill>
                  <a:latin typeface="Arial"/>
                  <a:cs typeface="Arial"/>
                </a:rPr>
                <a:t>-</a:t>
              </a:r>
              <a:r>
                <a:rPr lang="en-GB" sz="1050" b="1" spc="-20" dirty="0">
                  <a:solidFill>
                    <a:srgbClr val="336E9F"/>
                  </a:solidFill>
                  <a:latin typeface="Arial"/>
                  <a:cs typeface="Arial"/>
                </a:rPr>
                <a:t>TERM</a:t>
              </a:r>
              <a:r>
                <a:rPr lang="en-GB" sz="1050" b="1" spc="-50" dirty="0">
                  <a:solidFill>
                    <a:srgbClr val="336E9F"/>
                  </a:solidFill>
                  <a:latin typeface="Arial"/>
                  <a:cs typeface="Arial"/>
                </a:rPr>
                <a:t> </a:t>
              </a:r>
              <a:r>
                <a:rPr lang="en-GB" sz="1050" b="1" spc="-10" dirty="0">
                  <a:solidFill>
                    <a:srgbClr val="336E9F"/>
                  </a:solidFill>
                  <a:latin typeface="Arial"/>
                  <a:cs typeface="Arial"/>
                </a:rPr>
                <a:t>SIDE</a:t>
              </a:r>
              <a:r>
                <a:rPr lang="en-GB" sz="1050" b="1" spc="-45" dirty="0">
                  <a:solidFill>
                    <a:srgbClr val="336E9F"/>
                  </a:solidFill>
                  <a:latin typeface="Arial"/>
                  <a:cs typeface="Arial"/>
                </a:rPr>
                <a:t> </a:t>
              </a:r>
              <a:r>
                <a:rPr lang="en-GB" sz="1050" b="1" spc="-10" dirty="0">
                  <a:solidFill>
                    <a:srgbClr val="336E9F"/>
                  </a:solidFill>
                  <a:latin typeface="Arial"/>
                  <a:cs typeface="Arial"/>
                </a:rPr>
                <a:t>EFFECTS</a:t>
              </a:r>
              <a:endParaRPr lang="en-GB" sz="1050" dirty="0">
                <a:latin typeface="Arial"/>
                <a:cs typeface="Arial"/>
              </a:endParaRPr>
            </a:p>
          </p:txBody>
        </p:sp>
        <p:sp>
          <p:nvSpPr>
            <p:cNvPr id="194" name="object 13">
              <a:extLst>
                <a:ext uri="{FF2B5EF4-FFF2-40B4-BE49-F238E27FC236}">
                  <a16:creationId xmlns:a16="http://schemas.microsoft.com/office/drawing/2014/main" id="{42ED2E05-882E-F24E-0212-0D55D8047A63}"/>
                </a:ext>
              </a:extLst>
            </p:cNvPr>
            <p:cNvSpPr/>
            <p:nvPr/>
          </p:nvSpPr>
          <p:spPr>
            <a:xfrm>
              <a:off x="349250" y="3100089"/>
              <a:ext cx="6775785" cy="1026248"/>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aphicFrame>
        <p:nvGraphicFramePr>
          <p:cNvPr id="191" name="exp_tbl_qtext_section10">
            <a:extLst>
              <a:ext uri="{FF2B5EF4-FFF2-40B4-BE49-F238E27FC236}">
                <a16:creationId xmlns:a16="http://schemas.microsoft.com/office/drawing/2014/main" id="{8915E26F-64DE-5A0A-64CE-FC23DE401295}"/>
              </a:ext>
            </a:extLst>
          </p:cNvPr>
          <p:cNvGraphicFramePr>
            <a:graphicFrameLocks noGrp="1"/>
          </p:cNvGraphicFramePr>
          <p:nvPr>
            <p:extLst>
              <p:ext uri="{D42A27DB-BD31-4B8C-83A1-F6EECF244321}">
                <p14:modId xmlns:p14="http://schemas.microsoft.com/office/powerpoint/2010/main" val="3244025735"/>
              </p:ext>
            </p:extLst>
          </p:nvPr>
        </p:nvGraphicFramePr>
        <p:xfrm>
          <a:off x="436886" y="7613566"/>
          <a:ext cx="3076357" cy="18000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L="0" marR="92075">
                        <a:lnSpc>
                          <a:spcPts val="860"/>
                        </a:lnSpc>
                        <a:spcBef>
                          <a:spcPts val="0"/>
                        </a:spcBef>
                      </a:pPr>
                      <a:r>
                        <a:rPr lang="en-GB" sz="850" dirty="0">
                          <a:latin typeface="Arial"/>
                          <a:cs typeface="Arial"/>
                        </a:rPr>
                        <a:t>Q44.</a:t>
                      </a:r>
                      <a:r>
                        <a:rPr lang="en-GB" sz="850" spc="-20" dirty="0">
                          <a:latin typeface="Arial"/>
                          <a:cs typeface="Arial"/>
                        </a:rPr>
                        <a:t> </a:t>
                      </a:r>
                      <a:r>
                        <a:rPr lang="en-GB" sz="850" dirty="0">
                          <a:latin typeface="Arial"/>
                          <a:cs typeface="Arial"/>
                        </a:rPr>
                        <a:t>Possible</a:t>
                      </a:r>
                      <a:r>
                        <a:rPr lang="en-GB" sz="850" spc="-20" dirty="0">
                          <a:latin typeface="Arial"/>
                          <a:cs typeface="Arial"/>
                        </a:rPr>
                        <a:t> </a:t>
                      </a:r>
                      <a:r>
                        <a:rPr lang="en-GB" sz="850" dirty="0">
                          <a:latin typeface="Arial"/>
                          <a:cs typeface="Arial"/>
                        </a:rPr>
                        <a:t>side</a:t>
                      </a:r>
                      <a:r>
                        <a:rPr lang="en-GB" sz="850" spc="-20" dirty="0">
                          <a:latin typeface="Arial"/>
                          <a:cs typeface="Arial"/>
                        </a:rPr>
                        <a:t> </a:t>
                      </a:r>
                      <a:r>
                        <a:rPr lang="en-GB" sz="850" dirty="0">
                          <a:latin typeface="Arial"/>
                          <a:cs typeface="Arial"/>
                        </a:rPr>
                        <a:t>effects</a:t>
                      </a:r>
                      <a:r>
                        <a:rPr lang="en-GB" sz="850" spc="-15" dirty="0">
                          <a:latin typeface="Arial"/>
                          <a:cs typeface="Arial"/>
                        </a:rPr>
                        <a:t> </a:t>
                      </a:r>
                      <a:r>
                        <a:rPr lang="en-GB" sz="850" dirty="0">
                          <a:latin typeface="Arial"/>
                          <a:cs typeface="Arial"/>
                        </a:rPr>
                        <a:t>from</a:t>
                      </a:r>
                      <a:r>
                        <a:rPr lang="en-GB" sz="850" spc="-20" dirty="0">
                          <a:latin typeface="Arial"/>
                          <a:cs typeface="Arial"/>
                        </a:rPr>
                        <a:t> </a:t>
                      </a:r>
                      <a:r>
                        <a:rPr lang="en-GB" sz="850" dirty="0">
                          <a:latin typeface="Arial"/>
                          <a:cs typeface="Arial"/>
                        </a:rPr>
                        <a:t>treatment</a:t>
                      </a:r>
                      <a:r>
                        <a:rPr lang="en-GB" sz="850" spc="-20" dirty="0">
                          <a:latin typeface="Arial"/>
                          <a:cs typeface="Arial"/>
                        </a:rPr>
                        <a:t> </a:t>
                      </a:r>
                      <a:r>
                        <a:rPr lang="en-GB" sz="850" dirty="0">
                          <a:latin typeface="Arial"/>
                          <a:cs typeface="Arial"/>
                        </a:rPr>
                        <a:t>were</a:t>
                      </a:r>
                      <a:r>
                        <a:rPr lang="en-GB" sz="850" spc="-20" dirty="0">
                          <a:latin typeface="Arial"/>
                          <a:cs typeface="Arial"/>
                        </a:rPr>
                        <a:t> </a:t>
                      </a:r>
                      <a:r>
                        <a:rPr lang="en-GB" sz="850" spc="-10" dirty="0">
                          <a:latin typeface="Arial"/>
                          <a:cs typeface="Arial"/>
                        </a:rPr>
                        <a:t>definitely </a:t>
                      </a:r>
                      <a:r>
                        <a:rPr lang="en-GB" sz="850" dirty="0">
                          <a:latin typeface="Arial"/>
                          <a:cs typeface="Arial"/>
                        </a:rPr>
                        <a:t>explained</a:t>
                      </a:r>
                      <a:r>
                        <a:rPr lang="en-GB" sz="850" spc="-20" dirty="0">
                          <a:latin typeface="Arial"/>
                          <a:cs typeface="Arial"/>
                        </a:rPr>
                        <a:t> </a:t>
                      </a:r>
                      <a:r>
                        <a:rPr lang="en-GB" sz="850" dirty="0">
                          <a:latin typeface="Arial"/>
                          <a:cs typeface="Arial"/>
                        </a:rPr>
                        <a:t>in</a:t>
                      </a:r>
                      <a:r>
                        <a:rPr lang="en-GB" sz="850" spc="-15" dirty="0">
                          <a:latin typeface="Arial"/>
                          <a:cs typeface="Arial"/>
                        </a:rPr>
                        <a:t> </a:t>
                      </a:r>
                      <a:r>
                        <a:rPr lang="en-GB" sz="850" dirty="0">
                          <a:latin typeface="Arial"/>
                          <a:cs typeface="Arial"/>
                        </a:rPr>
                        <a:t>a</a:t>
                      </a:r>
                      <a:r>
                        <a:rPr lang="en-GB" sz="850" spc="-20" dirty="0">
                          <a:latin typeface="Arial"/>
                          <a:cs typeface="Arial"/>
                        </a:rPr>
                        <a:t> </a:t>
                      </a:r>
                      <a:r>
                        <a:rPr lang="en-GB" sz="850" dirty="0">
                          <a:latin typeface="Arial"/>
                          <a:cs typeface="Arial"/>
                        </a:rPr>
                        <a:t>way</a:t>
                      </a:r>
                      <a:r>
                        <a:rPr lang="en-GB" sz="850" spc="-15"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could</a:t>
                      </a:r>
                      <a:r>
                        <a:rPr lang="en-GB" sz="850" spc="-20" dirty="0">
                          <a:latin typeface="Arial"/>
                          <a:cs typeface="Arial"/>
                        </a:rPr>
                        <a:t> </a:t>
                      </a:r>
                      <a:r>
                        <a:rPr lang="en-GB" sz="850" spc="-10" dirty="0">
                          <a:latin typeface="Arial"/>
                          <a:cs typeface="Arial"/>
                        </a:rPr>
                        <a:t>understand</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975127550"/>
                  </a:ext>
                </a:extLst>
              </a:tr>
              <a:tr h="342000">
                <a:tc>
                  <a:txBody>
                    <a:bodyPr/>
                    <a:lstStyle/>
                    <a:p>
                      <a:pPr marR="5080">
                        <a:lnSpc>
                          <a:spcPts val="860"/>
                        </a:lnSpc>
                        <a:spcBef>
                          <a:spcPts val="0"/>
                        </a:spcBef>
                      </a:pPr>
                      <a:r>
                        <a:rPr lang="en-GB" sz="850" dirty="0">
                          <a:latin typeface="Arial"/>
                          <a:cs typeface="Arial"/>
                        </a:rPr>
                        <a:t>Q45.</a:t>
                      </a:r>
                      <a:r>
                        <a:rPr lang="en-GB" sz="850" spc="-25" dirty="0">
                          <a:latin typeface="Arial"/>
                          <a:cs typeface="Arial"/>
                        </a:rPr>
                        <a:t> </a:t>
                      </a:r>
                      <a:r>
                        <a:rPr lang="en-GB" sz="850" dirty="0">
                          <a:latin typeface="Arial"/>
                          <a:cs typeface="Arial"/>
                        </a:rPr>
                        <a:t>Patient</a:t>
                      </a:r>
                      <a:r>
                        <a:rPr lang="en-GB" sz="850" spc="-25"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always</a:t>
                      </a:r>
                      <a:r>
                        <a:rPr lang="en-GB" sz="850" spc="-25" dirty="0">
                          <a:latin typeface="Arial"/>
                          <a:cs typeface="Arial"/>
                        </a:rPr>
                        <a:t> </a:t>
                      </a:r>
                      <a:r>
                        <a:rPr lang="en-GB" sz="850" dirty="0">
                          <a:latin typeface="Arial"/>
                          <a:cs typeface="Arial"/>
                        </a:rPr>
                        <a:t>offered</a:t>
                      </a:r>
                      <a:r>
                        <a:rPr lang="en-GB" sz="850" spc="-20" dirty="0">
                          <a:latin typeface="Arial"/>
                          <a:cs typeface="Arial"/>
                        </a:rPr>
                        <a:t> </a:t>
                      </a:r>
                      <a:r>
                        <a:rPr lang="en-GB" sz="850" dirty="0">
                          <a:latin typeface="Arial"/>
                          <a:cs typeface="Arial"/>
                        </a:rPr>
                        <a:t>practical</a:t>
                      </a:r>
                      <a:r>
                        <a:rPr lang="en-GB" sz="850" spc="-25" dirty="0">
                          <a:latin typeface="Arial"/>
                          <a:cs typeface="Arial"/>
                        </a:rPr>
                        <a:t> </a:t>
                      </a:r>
                      <a:r>
                        <a:rPr lang="en-GB" sz="850" dirty="0">
                          <a:latin typeface="Arial"/>
                          <a:cs typeface="Arial"/>
                        </a:rPr>
                        <a:t>advice</a:t>
                      </a:r>
                      <a:r>
                        <a:rPr lang="en-GB" sz="850" spc="-25" dirty="0">
                          <a:latin typeface="Arial"/>
                          <a:cs typeface="Arial"/>
                        </a:rPr>
                        <a:t> </a:t>
                      </a:r>
                      <a:r>
                        <a:rPr lang="en-GB" sz="850" dirty="0">
                          <a:latin typeface="Arial"/>
                          <a:cs typeface="Arial"/>
                        </a:rPr>
                        <a:t>on</a:t>
                      </a:r>
                      <a:r>
                        <a:rPr lang="en-GB" sz="850" spc="-20" dirty="0">
                          <a:latin typeface="Arial"/>
                          <a:cs typeface="Arial"/>
                        </a:rPr>
                        <a:t> </a:t>
                      </a:r>
                      <a:r>
                        <a:rPr lang="en-GB" sz="850" dirty="0">
                          <a:latin typeface="Arial"/>
                          <a:cs typeface="Arial"/>
                        </a:rPr>
                        <a:t>dealing</a:t>
                      </a:r>
                      <a:r>
                        <a:rPr lang="en-GB" sz="850" spc="-25" dirty="0">
                          <a:latin typeface="Arial"/>
                          <a:cs typeface="Arial"/>
                        </a:rPr>
                        <a:t> </a:t>
                      </a:r>
                      <a:r>
                        <a:rPr lang="en-GB" sz="850" spc="-20" dirty="0">
                          <a:latin typeface="Arial"/>
                          <a:cs typeface="Arial"/>
                        </a:rPr>
                        <a:t>with </a:t>
                      </a:r>
                      <a:r>
                        <a:rPr lang="en-GB" sz="850" dirty="0">
                          <a:latin typeface="Arial"/>
                          <a:cs typeface="Arial"/>
                        </a:rPr>
                        <a:t>any</a:t>
                      </a:r>
                      <a:r>
                        <a:rPr lang="en-GB" sz="850" spc="-25" dirty="0">
                          <a:latin typeface="Arial"/>
                          <a:cs typeface="Arial"/>
                        </a:rPr>
                        <a:t> </a:t>
                      </a:r>
                      <a:r>
                        <a:rPr lang="en-GB" sz="850" dirty="0">
                          <a:latin typeface="Arial"/>
                          <a:cs typeface="Arial"/>
                        </a:rPr>
                        <a:t>immediate</a:t>
                      </a:r>
                      <a:r>
                        <a:rPr lang="en-GB" sz="850" spc="-20" dirty="0">
                          <a:latin typeface="Arial"/>
                          <a:cs typeface="Arial"/>
                        </a:rPr>
                        <a:t> </a:t>
                      </a:r>
                      <a:r>
                        <a:rPr lang="en-GB" sz="850" dirty="0">
                          <a:latin typeface="Arial"/>
                          <a:cs typeface="Arial"/>
                        </a:rPr>
                        <a:t>side</a:t>
                      </a:r>
                      <a:r>
                        <a:rPr lang="en-GB" sz="850" spc="-25" dirty="0">
                          <a:latin typeface="Arial"/>
                          <a:cs typeface="Arial"/>
                        </a:rPr>
                        <a:t> </a:t>
                      </a:r>
                      <a:r>
                        <a:rPr lang="en-GB" sz="850" dirty="0">
                          <a:latin typeface="Arial"/>
                          <a:cs typeface="Arial"/>
                        </a:rPr>
                        <a:t>effects</a:t>
                      </a:r>
                      <a:r>
                        <a:rPr lang="en-GB" sz="850" spc="-20" dirty="0">
                          <a:latin typeface="Arial"/>
                          <a:cs typeface="Arial"/>
                        </a:rPr>
                        <a:t> </a:t>
                      </a:r>
                      <a:r>
                        <a:rPr lang="en-GB" sz="850" dirty="0">
                          <a:latin typeface="Arial"/>
                          <a:cs typeface="Arial"/>
                        </a:rPr>
                        <a:t>from</a:t>
                      </a:r>
                      <a:r>
                        <a:rPr lang="en-GB" sz="850" spc="-25" dirty="0">
                          <a:latin typeface="Arial"/>
                          <a:cs typeface="Arial"/>
                        </a:rPr>
                        <a:t> </a:t>
                      </a:r>
                      <a:r>
                        <a:rPr lang="en-GB" sz="850" spc="-10" dirty="0">
                          <a:latin typeface="Arial"/>
                          <a:cs typeface="Arial"/>
                        </a:rPr>
                        <a:t>treatment</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67661913"/>
                  </a:ext>
                </a:extLst>
              </a:tr>
              <a:tr h="342000">
                <a:tc>
                  <a:txBody>
                    <a:bodyPr/>
                    <a:lstStyle/>
                    <a:p>
                      <a:pPr marR="5080">
                        <a:lnSpc>
                          <a:spcPts val="860"/>
                        </a:lnSpc>
                        <a:spcBef>
                          <a:spcPts val="0"/>
                        </a:spcBef>
                      </a:pPr>
                      <a:r>
                        <a:rPr lang="en-GB" sz="850" dirty="0">
                          <a:latin typeface="Arial"/>
                          <a:cs typeface="Arial"/>
                        </a:rPr>
                        <a:t>Q46.</a:t>
                      </a:r>
                      <a:r>
                        <a:rPr lang="en-GB" sz="850" spc="-3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5" dirty="0">
                          <a:latin typeface="Arial"/>
                          <a:cs typeface="Arial"/>
                        </a:rPr>
                        <a:t> </a:t>
                      </a:r>
                      <a:r>
                        <a:rPr lang="en-GB" sz="850" dirty="0">
                          <a:latin typeface="Arial"/>
                          <a:cs typeface="Arial"/>
                        </a:rPr>
                        <a:t>given</a:t>
                      </a:r>
                      <a:r>
                        <a:rPr lang="en-GB" sz="850" spc="-20" dirty="0">
                          <a:latin typeface="Arial"/>
                          <a:cs typeface="Arial"/>
                        </a:rPr>
                        <a:t> </a:t>
                      </a:r>
                      <a:r>
                        <a:rPr lang="en-GB" sz="850" dirty="0">
                          <a:latin typeface="Arial"/>
                          <a:cs typeface="Arial"/>
                        </a:rPr>
                        <a:t>information</a:t>
                      </a:r>
                      <a:r>
                        <a:rPr lang="en-GB" sz="850" spc="-25" dirty="0">
                          <a:latin typeface="Arial"/>
                          <a:cs typeface="Arial"/>
                        </a:rPr>
                        <a:t> </a:t>
                      </a:r>
                      <a:r>
                        <a:rPr lang="en-GB" sz="850" dirty="0">
                          <a:latin typeface="Arial"/>
                          <a:cs typeface="Arial"/>
                        </a:rPr>
                        <a:t>that</a:t>
                      </a:r>
                      <a:r>
                        <a:rPr lang="en-GB" sz="850" spc="-20" dirty="0">
                          <a:latin typeface="Arial"/>
                          <a:cs typeface="Arial"/>
                        </a:rPr>
                        <a:t> </a:t>
                      </a:r>
                      <a:r>
                        <a:rPr lang="en-GB" sz="850" dirty="0">
                          <a:latin typeface="Arial"/>
                          <a:cs typeface="Arial"/>
                        </a:rPr>
                        <a:t>they</a:t>
                      </a:r>
                      <a:r>
                        <a:rPr lang="en-GB" sz="850" spc="-25" dirty="0">
                          <a:latin typeface="Arial"/>
                          <a:cs typeface="Arial"/>
                        </a:rPr>
                        <a:t> </a:t>
                      </a:r>
                      <a:r>
                        <a:rPr lang="en-GB" sz="850" dirty="0">
                          <a:latin typeface="Arial"/>
                          <a:cs typeface="Arial"/>
                        </a:rPr>
                        <a:t>could</a:t>
                      </a:r>
                      <a:r>
                        <a:rPr lang="en-GB" sz="850" spc="-20" dirty="0">
                          <a:latin typeface="Arial"/>
                          <a:cs typeface="Arial"/>
                        </a:rPr>
                        <a:t> </a:t>
                      </a:r>
                      <a:r>
                        <a:rPr lang="en-GB" sz="850" dirty="0">
                          <a:latin typeface="Arial"/>
                          <a:cs typeface="Arial"/>
                        </a:rPr>
                        <a:t>access</a:t>
                      </a:r>
                      <a:r>
                        <a:rPr lang="en-GB" sz="850" spc="-20" dirty="0">
                          <a:latin typeface="Arial"/>
                          <a:cs typeface="Arial"/>
                        </a:rPr>
                        <a:t> </a:t>
                      </a:r>
                      <a:r>
                        <a:rPr lang="en-GB" sz="850" spc="-10" dirty="0">
                          <a:latin typeface="Arial"/>
                          <a:cs typeface="Arial"/>
                        </a:rPr>
                        <a:t>about </a:t>
                      </a:r>
                      <a:r>
                        <a:rPr lang="en-GB" sz="850" dirty="0">
                          <a:latin typeface="Arial"/>
                          <a:cs typeface="Arial"/>
                        </a:rPr>
                        <a:t>support</a:t>
                      </a:r>
                      <a:r>
                        <a:rPr lang="en-GB" sz="850" spc="-25" dirty="0">
                          <a:latin typeface="Arial"/>
                          <a:cs typeface="Arial"/>
                        </a:rPr>
                        <a:t> </a:t>
                      </a:r>
                      <a:r>
                        <a:rPr lang="en-GB" sz="850" dirty="0">
                          <a:latin typeface="Arial"/>
                          <a:cs typeface="Arial"/>
                        </a:rPr>
                        <a:t>in</a:t>
                      </a:r>
                      <a:r>
                        <a:rPr lang="en-GB" sz="850" spc="-20" dirty="0">
                          <a:latin typeface="Arial"/>
                          <a:cs typeface="Arial"/>
                        </a:rPr>
                        <a:t> </a:t>
                      </a:r>
                      <a:r>
                        <a:rPr lang="en-GB" sz="850" dirty="0">
                          <a:latin typeface="Arial"/>
                          <a:cs typeface="Arial"/>
                        </a:rPr>
                        <a:t>dealing</a:t>
                      </a:r>
                      <a:r>
                        <a:rPr lang="en-GB" sz="850" spc="-25" dirty="0">
                          <a:latin typeface="Arial"/>
                          <a:cs typeface="Arial"/>
                        </a:rPr>
                        <a:t> </a:t>
                      </a:r>
                      <a:r>
                        <a:rPr lang="en-GB" sz="850" dirty="0">
                          <a:latin typeface="Arial"/>
                          <a:cs typeface="Arial"/>
                        </a:rPr>
                        <a:t>with</a:t>
                      </a:r>
                      <a:r>
                        <a:rPr lang="en-GB" sz="850" spc="-20" dirty="0">
                          <a:latin typeface="Arial"/>
                          <a:cs typeface="Arial"/>
                        </a:rPr>
                        <a:t> </a:t>
                      </a:r>
                      <a:r>
                        <a:rPr lang="en-GB" sz="850" dirty="0">
                          <a:latin typeface="Arial"/>
                          <a:cs typeface="Arial"/>
                        </a:rPr>
                        <a:t>immediate</a:t>
                      </a:r>
                      <a:r>
                        <a:rPr lang="en-GB" sz="850" spc="-20" dirty="0">
                          <a:latin typeface="Arial"/>
                          <a:cs typeface="Arial"/>
                        </a:rPr>
                        <a:t> </a:t>
                      </a:r>
                      <a:r>
                        <a:rPr lang="en-GB" sz="850" dirty="0">
                          <a:latin typeface="Arial"/>
                          <a:cs typeface="Arial"/>
                        </a:rPr>
                        <a:t>side</a:t>
                      </a:r>
                      <a:r>
                        <a:rPr lang="en-GB" sz="850" spc="-25" dirty="0">
                          <a:latin typeface="Arial"/>
                          <a:cs typeface="Arial"/>
                        </a:rPr>
                        <a:t> </a:t>
                      </a:r>
                      <a:r>
                        <a:rPr lang="en-GB" sz="850" dirty="0">
                          <a:latin typeface="Arial"/>
                          <a:cs typeface="Arial"/>
                        </a:rPr>
                        <a:t>effects</a:t>
                      </a:r>
                      <a:r>
                        <a:rPr lang="en-GB" sz="850" spc="-20" dirty="0">
                          <a:latin typeface="Arial"/>
                          <a:cs typeface="Arial"/>
                        </a:rPr>
                        <a:t> </a:t>
                      </a:r>
                      <a:r>
                        <a:rPr lang="en-GB" sz="850" dirty="0">
                          <a:latin typeface="Arial"/>
                          <a:cs typeface="Arial"/>
                        </a:rPr>
                        <a:t>from</a:t>
                      </a:r>
                      <a:r>
                        <a:rPr lang="en-GB" sz="850" spc="-20" dirty="0">
                          <a:latin typeface="Arial"/>
                          <a:cs typeface="Arial"/>
                        </a:rPr>
                        <a:t> </a:t>
                      </a:r>
                      <a:r>
                        <a:rPr lang="en-GB" sz="850" spc="-10" dirty="0">
                          <a:latin typeface="Arial"/>
                          <a:cs typeface="Arial"/>
                        </a:rPr>
                        <a:t>treatment</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570366707"/>
                  </a:ext>
                </a:extLst>
              </a:tr>
              <a:tr h="432000">
                <a:tc>
                  <a:txBody>
                    <a:bodyPr/>
                    <a:lstStyle/>
                    <a:p>
                      <a:pPr marR="95250">
                        <a:lnSpc>
                          <a:spcPts val="860"/>
                        </a:lnSpc>
                        <a:spcBef>
                          <a:spcPts val="0"/>
                        </a:spcBef>
                      </a:pPr>
                      <a:r>
                        <a:rPr lang="en-GB" sz="850" dirty="0">
                          <a:latin typeface="Arial"/>
                          <a:cs typeface="Arial"/>
                        </a:rPr>
                        <a:t>Q47.</a:t>
                      </a:r>
                      <a:r>
                        <a:rPr lang="en-GB" sz="850" spc="-20"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felt</a:t>
                      </a:r>
                      <a:r>
                        <a:rPr lang="en-GB" sz="850" spc="-15" dirty="0">
                          <a:latin typeface="Arial"/>
                          <a:cs typeface="Arial"/>
                        </a:rPr>
                        <a:t> </a:t>
                      </a:r>
                      <a:r>
                        <a:rPr lang="en-GB" sz="850" dirty="0">
                          <a:latin typeface="Arial"/>
                          <a:cs typeface="Arial"/>
                        </a:rPr>
                        <a:t>possible</a:t>
                      </a:r>
                      <a:r>
                        <a:rPr lang="en-GB" sz="850" spc="-20" dirty="0">
                          <a:latin typeface="Arial"/>
                          <a:cs typeface="Arial"/>
                        </a:rPr>
                        <a:t> </a:t>
                      </a:r>
                      <a:r>
                        <a:rPr lang="en-GB" sz="850" spc="-10" dirty="0">
                          <a:latin typeface="Arial"/>
                          <a:cs typeface="Arial"/>
                        </a:rPr>
                        <a:t>long-</a:t>
                      </a:r>
                      <a:r>
                        <a:rPr lang="en-GB" sz="850" dirty="0">
                          <a:latin typeface="Arial"/>
                          <a:cs typeface="Arial"/>
                        </a:rPr>
                        <a:t>term</a:t>
                      </a:r>
                      <a:r>
                        <a:rPr lang="en-GB" sz="850" spc="-15" dirty="0">
                          <a:latin typeface="Arial"/>
                          <a:cs typeface="Arial"/>
                        </a:rPr>
                        <a:t> </a:t>
                      </a:r>
                      <a:r>
                        <a:rPr lang="en-GB" sz="850" dirty="0">
                          <a:latin typeface="Arial"/>
                          <a:cs typeface="Arial"/>
                        </a:rPr>
                        <a:t>side</a:t>
                      </a:r>
                      <a:r>
                        <a:rPr lang="en-GB" sz="850" spc="-15" dirty="0">
                          <a:latin typeface="Arial"/>
                          <a:cs typeface="Arial"/>
                        </a:rPr>
                        <a:t> </a:t>
                      </a:r>
                      <a:r>
                        <a:rPr lang="en-GB" sz="850" dirty="0">
                          <a:latin typeface="Arial"/>
                          <a:cs typeface="Arial"/>
                        </a:rPr>
                        <a:t>effects</a:t>
                      </a:r>
                      <a:r>
                        <a:rPr lang="en-GB" sz="850" spc="-20" dirty="0">
                          <a:latin typeface="Arial"/>
                          <a:cs typeface="Arial"/>
                        </a:rPr>
                        <a:t> </a:t>
                      </a:r>
                      <a:r>
                        <a:rPr lang="en-GB" sz="850" dirty="0">
                          <a:latin typeface="Arial"/>
                          <a:cs typeface="Arial"/>
                        </a:rPr>
                        <a:t>were</a:t>
                      </a:r>
                      <a:r>
                        <a:rPr lang="en-GB" sz="850" spc="-15" dirty="0">
                          <a:latin typeface="Arial"/>
                          <a:cs typeface="Arial"/>
                        </a:rPr>
                        <a:t> </a:t>
                      </a:r>
                      <a:r>
                        <a:rPr lang="en-GB" sz="850" spc="-10" dirty="0">
                          <a:latin typeface="Arial"/>
                          <a:cs typeface="Arial"/>
                        </a:rPr>
                        <a:t>definitely </a:t>
                      </a:r>
                      <a:r>
                        <a:rPr lang="en-GB" sz="850" dirty="0">
                          <a:latin typeface="Arial"/>
                          <a:cs typeface="Arial"/>
                        </a:rPr>
                        <a:t>explained</a:t>
                      </a:r>
                      <a:r>
                        <a:rPr lang="en-GB" sz="850" spc="-20" dirty="0">
                          <a:latin typeface="Arial"/>
                          <a:cs typeface="Arial"/>
                        </a:rPr>
                        <a:t> </a:t>
                      </a:r>
                      <a:r>
                        <a:rPr lang="en-GB" sz="850" dirty="0">
                          <a:latin typeface="Arial"/>
                          <a:cs typeface="Arial"/>
                        </a:rPr>
                        <a:t>in</a:t>
                      </a:r>
                      <a:r>
                        <a:rPr lang="en-GB" sz="850" spc="-20" dirty="0">
                          <a:latin typeface="Arial"/>
                          <a:cs typeface="Arial"/>
                        </a:rPr>
                        <a:t> </a:t>
                      </a:r>
                      <a:r>
                        <a:rPr lang="en-GB" sz="850" dirty="0">
                          <a:latin typeface="Arial"/>
                          <a:cs typeface="Arial"/>
                        </a:rPr>
                        <a:t>a</a:t>
                      </a:r>
                      <a:r>
                        <a:rPr lang="en-GB" sz="850" spc="-20" dirty="0">
                          <a:latin typeface="Arial"/>
                          <a:cs typeface="Arial"/>
                        </a:rPr>
                        <a:t> </a:t>
                      </a:r>
                      <a:r>
                        <a:rPr lang="en-GB" sz="850" dirty="0">
                          <a:latin typeface="Arial"/>
                          <a:cs typeface="Arial"/>
                        </a:rPr>
                        <a:t>way</a:t>
                      </a:r>
                      <a:r>
                        <a:rPr lang="en-GB" sz="850" spc="-20" dirty="0">
                          <a:latin typeface="Arial"/>
                          <a:cs typeface="Arial"/>
                        </a:rPr>
                        <a:t> </a:t>
                      </a:r>
                      <a:r>
                        <a:rPr lang="en-GB" sz="850" dirty="0">
                          <a:latin typeface="Arial"/>
                          <a:cs typeface="Arial"/>
                        </a:rPr>
                        <a:t>they</a:t>
                      </a:r>
                      <a:r>
                        <a:rPr lang="en-GB" sz="850" spc="-15" dirty="0">
                          <a:latin typeface="Arial"/>
                          <a:cs typeface="Arial"/>
                        </a:rPr>
                        <a:t> </a:t>
                      </a:r>
                      <a:r>
                        <a:rPr lang="en-GB" sz="850" dirty="0">
                          <a:latin typeface="Arial"/>
                          <a:cs typeface="Arial"/>
                        </a:rPr>
                        <a:t>could</a:t>
                      </a:r>
                      <a:r>
                        <a:rPr lang="en-GB" sz="850" spc="-20" dirty="0">
                          <a:latin typeface="Arial"/>
                          <a:cs typeface="Arial"/>
                        </a:rPr>
                        <a:t> </a:t>
                      </a:r>
                      <a:r>
                        <a:rPr lang="en-GB" sz="850" dirty="0">
                          <a:latin typeface="Arial"/>
                          <a:cs typeface="Arial"/>
                        </a:rPr>
                        <a:t>understand</a:t>
                      </a:r>
                      <a:r>
                        <a:rPr lang="en-GB" sz="850" spc="-20" dirty="0">
                          <a:latin typeface="Arial"/>
                          <a:cs typeface="Arial"/>
                        </a:rPr>
                        <a:t> </a:t>
                      </a:r>
                      <a:r>
                        <a:rPr lang="en-GB" sz="850" dirty="0">
                          <a:latin typeface="Arial"/>
                          <a:cs typeface="Arial"/>
                        </a:rPr>
                        <a:t>in</a:t>
                      </a:r>
                      <a:r>
                        <a:rPr lang="en-GB" sz="850" spc="-20" dirty="0">
                          <a:latin typeface="Arial"/>
                          <a:cs typeface="Arial"/>
                        </a:rPr>
                        <a:t> </a:t>
                      </a:r>
                      <a:r>
                        <a:rPr lang="en-GB" sz="850" dirty="0">
                          <a:latin typeface="Arial"/>
                          <a:cs typeface="Arial"/>
                        </a:rPr>
                        <a:t>advance</a:t>
                      </a:r>
                      <a:r>
                        <a:rPr lang="en-GB" sz="850" spc="-15" dirty="0">
                          <a:latin typeface="Arial"/>
                          <a:cs typeface="Arial"/>
                        </a:rPr>
                        <a:t> </a:t>
                      </a:r>
                      <a:r>
                        <a:rPr lang="en-GB" sz="850" dirty="0">
                          <a:latin typeface="Arial"/>
                          <a:cs typeface="Arial"/>
                        </a:rPr>
                        <a:t>of</a:t>
                      </a:r>
                      <a:r>
                        <a:rPr lang="en-GB" sz="850" spc="-20" dirty="0">
                          <a:latin typeface="Arial"/>
                          <a:cs typeface="Arial"/>
                        </a:rPr>
                        <a:t> </a:t>
                      </a:r>
                      <a:r>
                        <a:rPr lang="en-GB" sz="850" spc="-10" dirty="0">
                          <a:latin typeface="Arial"/>
                          <a:cs typeface="Arial"/>
                        </a:rPr>
                        <a:t>their treatment</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101967332"/>
                  </a:ext>
                </a:extLst>
              </a:tr>
              <a:tr h="342000">
                <a:tc>
                  <a:txBody>
                    <a:bodyPr/>
                    <a:lstStyle/>
                    <a:p>
                      <a:pPr marR="16510">
                        <a:lnSpc>
                          <a:spcPts val="860"/>
                        </a:lnSpc>
                        <a:spcBef>
                          <a:spcPts val="0"/>
                        </a:spcBef>
                      </a:pPr>
                      <a:r>
                        <a:rPr lang="en-GB" sz="850" dirty="0">
                          <a:latin typeface="Arial"/>
                          <a:cs typeface="Arial"/>
                        </a:rPr>
                        <a:t>Q48.</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definitely</a:t>
                      </a:r>
                      <a:r>
                        <a:rPr lang="en-GB" sz="850" spc="-20" dirty="0">
                          <a:latin typeface="Arial"/>
                          <a:cs typeface="Arial"/>
                        </a:rPr>
                        <a:t> </a:t>
                      </a:r>
                      <a:r>
                        <a:rPr lang="en-GB" sz="850" dirty="0">
                          <a:latin typeface="Arial"/>
                          <a:cs typeface="Arial"/>
                        </a:rPr>
                        <a:t>able</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discuss</a:t>
                      </a:r>
                      <a:r>
                        <a:rPr lang="en-GB" sz="850" spc="-20" dirty="0">
                          <a:latin typeface="Arial"/>
                          <a:cs typeface="Arial"/>
                        </a:rPr>
                        <a:t> </a:t>
                      </a:r>
                      <a:r>
                        <a:rPr lang="en-GB" sz="850" dirty="0">
                          <a:latin typeface="Arial"/>
                          <a:cs typeface="Arial"/>
                        </a:rPr>
                        <a:t>options</a:t>
                      </a:r>
                      <a:r>
                        <a:rPr lang="en-GB" sz="850" spc="-20" dirty="0">
                          <a:latin typeface="Arial"/>
                          <a:cs typeface="Arial"/>
                        </a:rPr>
                        <a:t> </a:t>
                      </a:r>
                      <a:r>
                        <a:rPr lang="en-GB" sz="850" dirty="0">
                          <a:latin typeface="Arial"/>
                          <a:cs typeface="Arial"/>
                        </a:rPr>
                        <a:t>for</a:t>
                      </a:r>
                      <a:r>
                        <a:rPr lang="en-GB" sz="850" spc="-20" dirty="0">
                          <a:latin typeface="Arial"/>
                          <a:cs typeface="Arial"/>
                        </a:rPr>
                        <a:t> </a:t>
                      </a:r>
                      <a:r>
                        <a:rPr lang="en-GB" sz="850" spc="-10" dirty="0">
                          <a:latin typeface="Arial"/>
                          <a:cs typeface="Arial"/>
                        </a:rPr>
                        <a:t>managing </a:t>
                      </a:r>
                      <a:r>
                        <a:rPr lang="en-GB" sz="850" dirty="0">
                          <a:latin typeface="Arial"/>
                          <a:cs typeface="Arial"/>
                        </a:rPr>
                        <a:t>the</a:t>
                      </a:r>
                      <a:r>
                        <a:rPr lang="en-GB" sz="850" spc="-10" dirty="0">
                          <a:latin typeface="Arial"/>
                          <a:cs typeface="Arial"/>
                        </a:rPr>
                        <a:t> </a:t>
                      </a:r>
                      <a:r>
                        <a:rPr lang="en-GB" sz="850" dirty="0">
                          <a:latin typeface="Arial"/>
                          <a:cs typeface="Arial"/>
                        </a:rPr>
                        <a:t>impact</a:t>
                      </a:r>
                      <a:r>
                        <a:rPr lang="en-GB" sz="850" spc="-10" dirty="0">
                          <a:latin typeface="Arial"/>
                          <a:cs typeface="Arial"/>
                        </a:rPr>
                        <a:t> </a:t>
                      </a:r>
                      <a:r>
                        <a:rPr lang="en-GB" sz="850" dirty="0">
                          <a:latin typeface="Arial"/>
                          <a:cs typeface="Arial"/>
                        </a:rPr>
                        <a:t>of</a:t>
                      </a:r>
                      <a:r>
                        <a:rPr lang="en-GB" sz="850" spc="-10" dirty="0">
                          <a:latin typeface="Arial"/>
                          <a:cs typeface="Arial"/>
                        </a:rPr>
                        <a:t> </a:t>
                      </a:r>
                      <a:r>
                        <a:rPr lang="en-GB" sz="850" dirty="0">
                          <a:latin typeface="Arial"/>
                          <a:cs typeface="Arial"/>
                        </a:rPr>
                        <a:t>any</a:t>
                      </a:r>
                      <a:r>
                        <a:rPr lang="en-GB" sz="850" spc="-10" dirty="0">
                          <a:latin typeface="Arial"/>
                          <a:cs typeface="Arial"/>
                        </a:rPr>
                        <a:t> long-</a:t>
                      </a:r>
                      <a:r>
                        <a:rPr lang="en-GB" sz="850" dirty="0">
                          <a:latin typeface="Arial"/>
                          <a:cs typeface="Arial"/>
                        </a:rPr>
                        <a:t>term</a:t>
                      </a:r>
                      <a:r>
                        <a:rPr lang="en-GB" sz="850" spc="-10" dirty="0">
                          <a:latin typeface="Arial"/>
                          <a:cs typeface="Arial"/>
                        </a:rPr>
                        <a:t> </a:t>
                      </a:r>
                      <a:r>
                        <a:rPr lang="en-GB" sz="850" dirty="0">
                          <a:latin typeface="Arial"/>
                          <a:cs typeface="Arial"/>
                        </a:rPr>
                        <a:t>side</a:t>
                      </a:r>
                      <a:r>
                        <a:rPr lang="en-GB" sz="850" spc="-10" dirty="0">
                          <a:latin typeface="Arial"/>
                          <a:cs typeface="Arial"/>
                        </a:rPr>
                        <a:t> effects</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59175548"/>
                  </a:ext>
                </a:extLst>
              </a:tr>
            </a:tbl>
          </a:graphicData>
        </a:graphic>
      </p:graphicFrame>
      <p:graphicFrame>
        <p:nvGraphicFramePr>
          <p:cNvPr id="190" name="chart_section10">
            <a:extLst>
              <a:ext uri="{FF2B5EF4-FFF2-40B4-BE49-F238E27FC236}">
                <a16:creationId xmlns:a16="http://schemas.microsoft.com/office/drawing/2014/main" id="{44564DB9-7A64-40B4-2143-A672149D20EA}"/>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074938395"/>
              </p:ext>
            </p:extLst>
          </p:nvPr>
        </p:nvGraphicFramePr>
        <p:xfrm>
          <a:off x="3516322" y="6870700"/>
          <a:ext cx="3599386" cy="2754785"/>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87" name="chart_section9">
            <a:extLst>
              <a:ext uri="{FF2B5EF4-FFF2-40B4-BE49-F238E27FC236}">
                <a16:creationId xmlns:a16="http://schemas.microsoft.com/office/drawing/2014/main" id="{7E5E06A0-F316-756A-F3D8-3F5D731B27F6}"/>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27545341"/>
              </p:ext>
            </p:extLst>
          </p:nvPr>
        </p:nvGraphicFramePr>
        <p:xfrm>
          <a:off x="3533907" y="2459224"/>
          <a:ext cx="3599386" cy="5017038"/>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9" name="chart_section8b">
            <a:extLst>
              <a:ext uri="{FF2B5EF4-FFF2-40B4-BE49-F238E27FC236}">
                <a16:creationId xmlns:a16="http://schemas.microsoft.com/office/drawing/2014/main" id="{1412B4FA-2E59-B270-B2E6-A3DDE7D18659}"/>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539009026"/>
              </p:ext>
            </p:extLst>
          </p:nvPr>
        </p:nvGraphicFramePr>
        <p:xfrm>
          <a:off x="3517738" y="1911758"/>
          <a:ext cx="3599386" cy="1142999"/>
        </p:xfrm>
        <a:graphic>
          <a:graphicData uri="http://schemas.openxmlformats.org/drawingml/2006/chart">
            <c:chart xmlns:c="http://schemas.openxmlformats.org/drawingml/2006/chart" xmlns:r="http://schemas.openxmlformats.org/officeDocument/2006/relationships" r:id="rId4"/>
          </a:graphicData>
        </a:graphic>
      </p:graphicFrame>
      <p:grpSp>
        <p:nvGrpSpPr>
          <p:cNvPr id="10" name="Group 1">
            <a:extLst>
              <a:ext uri="{FF2B5EF4-FFF2-40B4-BE49-F238E27FC236}">
                <a16:creationId xmlns:a16="http://schemas.microsoft.com/office/drawing/2014/main" id="{DD555761-A573-1C6B-0CD5-FE08A869D601}"/>
              </a:ext>
              <a:ext uri="{C183D7F6-B498-43B3-948B-1728B52AA6E4}">
                <adec:decorative xmlns:adec="http://schemas.microsoft.com/office/drawing/2017/decorative" val="1"/>
              </a:ext>
            </a:extLst>
          </p:cNvPr>
          <p:cNvGrpSpPr/>
          <p:nvPr/>
        </p:nvGrpSpPr>
        <p:grpSpPr>
          <a:xfrm>
            <a:off x="281287" y="1191872"/>
            <a:ext cx="6925963" cy="585639"/>
            <a:chOff x="281287" y="1191872"/>
            <a:chExt cx="6925963" cy="585639"/>
          </a:xfrm>
        </p:grpSpPr>
        <p:sp>
          <p:nvSpPr>
            <p:cNvPr id="12" name="level_name_text">
              <a:extLst>
                <a:ext uri="{FF2B5EF4-FFF2-40B4-BE49-F238E27FC236}">
                  <a16:creationId xmlns:a16="http://schemas.microsoft.com/office/drawing/2014/main" id="{12A1A231-F660-D459-9F5E-A003F683EF7B}"/>
                </a:ext>
              </a:extLst>
            </p:cNvPr>
            <p:cNvSpPr txBox="1"/>
            <p:nvPr/>
          </p:nvSpPr>
          <p:spPr>
            <a:xfrm>
              <a:off x="281287" y="1438732"/>
              <a:ext cx="6925963" cy="223138"/>
            </a:xfrm>
            <a:prstGeom prst="rect">
              <a:avLst/>
            </a:prstGeom>
            <a:noFill/>
          </p:spPr>
          <p:txBody>
            <a:bodyPr wrap="square">
              <a:spAutoFit/>
            </a:bodyPr>
            <a:lstStyle/>
            <a:p>
              <a:r>
                <a:rPr lang="en-GB" sz="850" spc="-10">
                  <a:latin typeface="Arial"/>
                  <a:cs typeface="Arial"/>
                </a:rPr>
                <a:t>The</a:t>
              </a:r>
              <a:r>
                <a:rPr lang="en-GB" sz="850" spc="-25">
                  <a:latin typeface="Arial"/>
                  <a:cs typeface="Arial"/>
                </a:rPr>
                <a:t> </a:t>
              </a:r>
              <a:r>
                <a:rPr lang="en-GB" sz="850" spc="-10">
                  <a:latin typeface="Arial"/>
                  <a:cs typeface="Arial"/>
                </a:rPr>
                <a:t>left</a:t>
              </a:r>
              <a:r>
                <a:rPr lang="en-GB" sz="850" spc="-25">
                  <a:latin typeface="Arial"/>
                  <a:cs typeface="Arial"/>
                </a:rPr>
                <a:t> </a:t>
              </a:r>
              <a:r>
                <a:rPr lang="en-GB" sz="850" spc="-20">
                  <a:latin typeface="Arial"/>
                  <a:cs typeface="Arial"/>
                </a:rPr>
                <a:t>outer</a:t>
              </a:r>
              <a:r>
                <a:rPr lang="en-GB" sz="850" spc="-25">
                  <a:latin typeface="Arial"/>
                  <a:cs typeface="Arial"/>
                </a:rPr>
                <a:t> </a:t>
              </a:r>
              <a:r>
                <a:rPr lang="en-GB" sz="850" spc="-20">
                  <a:latin typeface="Arial"/>
                  <a:cs typeface="Arial"/>
                </a:rPr>
                <a:t>edge </a:t>
              </a:r>
              <a:r>
                <a:rPr lang="en-GB" sz="850" spc="-10">
                  <a:latin typeface="Arial"/>
                  <a:cs typeface="Arial"/>
                </a:rPr>
                <a:t>of</a:t>
              </a:r>
              <a:r>
                <a:rPr lang="en-GB" sz="850" spc="-25">
                  <a:latin typeface="Arial"/>
                  <a:cs typeface="Arial"/>
                </a:rPr>
                <a:t> </a:t>
              </a:r>
              <a:r>
                <a:rPr lang="en-GB" sz="850" spc="-20">
                  <a:latin typeface="Arial"/>
                  <a:cs typeface="Arial"/>
                </a:rPr>
                <a:t>the</a:t>
              </a:r>
              <a:r>
                <a:rPr lang="en-GB" sz="850" spc="-25">
                  <a:latin typeface="Arial"/>
                  <a:cs typeface="Arial"/>
                </a:rPr>
                <a:t> </a:t>
              </a:r>
              <a:r>
                <a:rPr lang="en-GB" sz="850" spc="-20">
                  <a:latin typeface="Arial"/>
                  <a:cs typeface="Arial"/>
                </a:rPr>
                <a:t>bars</a:t>
              </a:r>
              <a:r>
                <a:rPr lang="en-GB" sz="850" spc="-25">
                  <a:latin typeface="Arial"/>
                  <a:cs typeface="Arial"/>
                </a:rPr>
                <a:t> </a:t>
              </a:r>
              <a:r>
                <a:rPr lang="en-GB" sz="850">
                  <a:latin typeface="Arial"/>
                  <a:cs typeface="Arial"/>
                </a:rPr>
                <a:t>is</a:t>
              </a:r>
              <a:r>
                <a:rPr lang="en-GB" sz="850" spc="-20">
                  <a:latin typeface="Arial"/>
                  <a:cs typeface="Arial"/>
                </a:rPr>
                <a:t> the</a:t>
              </a:r>
              <a:r>
                <a:rPr lang="en-GB" sz="850" spc="-25">
                  <a:latin typeface="Arial"/>
                  <a:cs typeface="Arial"/>
                </a:rPr>
                <a:t> </a:t>
              </a:r>
              <a:r>
                <a:rPr lang="en-GB" sz="850" spc="-20">
                  <a:latin typeface="Arial"/>
                  <a:cs typeface="Arial"/>
                </a:rPr>
                <a:t>lowest</a:t>
              </a:r>
              <a:r>
                <a:rPr lang="en-GB" sz="850" spc="-25">
                  <a:latin typeface="Arial"/>
                  <a:cs typeface="Arial"/>
                </a:rPr>
                <a:t> </a:t>
              </a:r>
              <a:r>
                <a:rPr lang="en-GB" sz="850" spc="-20">
                  <a:latin typeface="Arial"/>
                  <a:cs typeface="Arial"/>
                </a:rPr>
                <a:t>score achieved</a:t>
              </a:r>
              <a:r>
                <a:rPr lang="en-GB" sz="850" spc="-25">
                  <a:latin typeface="Arial"/>
                  <a:cs typeface="Arial"/>
                </a:rPr>
                <a:t> </a:t>
              </a:r>
              <a:r>
                <a:rPr lang="en-GB" sz="850" spc="-10">
                  <a:latin typeface="Arial"/>
                  <a:cs typeface="Arial"/>
                </a:rPr>
                <a:t>of</a:t>
              </a:r>
              <a:r>
                <a:rPr lang="en-GB" sz="850" spc="-25">
                  <a:latin typeface="Arial"/>
                  <a:cs typeface="Arial"/>
                </a:rPr>
                <a:t> </a:t>
              </a:r>
              <a:r>
                <a:rPr lang="en-GB" sz="850" spc="-10">
                  <a:latin typeface="Arial"/>
                  <a:cs typeface="Arial"/>
                </a:rPr>
                <a:t>all</a:t>
              </a:r>
              <a:r>
                <a:rPr lang="en-GB" sz="850" spc="-25">
                  <a:latin typeface="Arial"/>
                  <a:cs typeface="Arial"/>
                </a:rPr>
                <a:t> trust</a:t>
              </a:r>
              <a:r>
                <a:rPr lang="en-GB" sz="850" spc="-20">
                  <a:latin typeface="Arial"/>
                  <a:cs typeface="Arial"/>
                </a:rPr>
                <a:t>s. </a:t>
              </a:r>
              <a:r>
                <a:rPr lang="en-GB" sz="850" spc="-10">
                  <a:latin typeface="Arial"/>
                  <a:cs typeface="Arial"/>
                </a:rPr>
                <a:t>The</a:t>
              </a:r>
              <a:r>
                <a:rPr lang="en-GB" sz="850" spc="-25">
                  <a:latin typeface="Arial"/>
                  <a:cs typeface="Arial"/>
                </a:rPr>
                <a:t> </a:t>
              </a:r>
              <a:r>
                <a:rPr lang="en-GB" sz="850" spc="-20">
                  <a:latin typeface="Arial"/>
                  <a:cs typeface="Arial"/>
                </a:rPr>
                <a:t>right</a:t>
              </a:r>
              <a:r>
                <a:rPr lang="en-GB" sz="850" spc="-25">
                  <a:latin typeface="Arial"/>
                  <a:cs typeface="Arial"/>
                </a:rPr>
                <a:t> </a:t>
              </a:r>
              <a:r>
                <a:rPr lang="en-GB" sz="850" spc="-20">
                  <a:latin typeface="Arial"/>
                  <a:cs typeface="Arial"/>
                </a:rPr>
                <a:t>outer</a:t>
              </a:r>
              <a:r>
                <a:rPr lang="en-GB" sz="850" spc="-25">
                  <a:latin typeface="Arial"/>
                  <a:cs typeface="Arial"/>
                </a:rPr>
                <a:t> </a:t>
              </a:r>
              <a:r>
                <a:rPr lang="en-GB" sz="850" spc="-20">
                  <a:latin typeface="Arial"/>
                  <a:cs typeface="Arial"/>
                </a:rPr>
                <a:t>edge </a:t>
              </a:r>
              <a:r>
                <a:rPr lang="en-GB" sz="850" spc="-10">
                  <a:latin typeface="Arial"/>
                  <a:cs typeface="Arial"/>
                </a:rPr>
                <a:t>of</a:t>
              </a:r>
              <a:r>
                <a:rPr lang="en-GB" sz="850" spc="-25">
                  <a:latin typeface="Arial"/>
                  <a:cs typeface="Arial"/>
                </a:rPr>
                <a:t> </a:t>
              </a:r>
              <a:r>
                <a:rPr lang="en-GB" sz="850" spc="-20">
                  <a:latin typeface="Arial"/>
                  <a:cs typeface="Arial"/>
                </a:rPr>
                <a:t>the</a:t>
              </a:r>
              <a:r>
                <a:rPr lang="en-GB" sz="850" spc="-25">
                  <a:latin typeface="Arial"/>
                  <a:cs typeface="Arial"/>
                </a:rPr>
                <a:t> </a:t>
              </a:r>
              <a:r>
                <a:rPr lang="en-GB" sz="850" spc="-20">
                  <a:latin typeface="Arial"/>
                  <a:cs typeface="Arial"/>
                </a:rPr>
                <a:t>bars </a:t>
              </a:r>
              <a:r>
                <a:rPr lang="en-GB" sz="850">
                  <a:latin typeface="Arial"/>
                  <a:cs typeface="Arial"/>
                </a:rPr>
                <a:t>is</a:t>
              </a:r>
              <a:r>
                <a:rPr lang="en-GB" sz="850" spc="-25">
                  <a:latin typeface="Arial"/>
                  <a:cs typeface="Arial"/>
                </a:rPr>
                <a:t> </a:t>
              </a:r>
              <a:r>
                <a:rPr lang="en-GB" sz="850" spc="-20">
                  <a:latin typeface="Arial"/>
                  <a:cs typeface="Arial"/>
                </a:rPr>
                <a:t>the</a:t>
              </a:r>
              <a:r>
                <a:rPr lang="en-GB" sz="850" spc="-25">
                  <a:latin typeface="Arial"/>
                  <a:cs typeface="Arial"/>
                </a:rPr>
                <a:t> </a:t>
              </a:r>
              <a:r>
                <a:rPr lang="en-GB" sz="850" spc="-20">
                  <a:latin typeface="Arial"/>
                  <a:cs typeface="Arial"/>
                </a:rPr>
                <a:t>highest</a:t>
              </a:r>
              <a:r>
                <a:rPr lang="en-GB" sz="850" spc="-25">
                  <a:latin typeface="Arial"/>
                  <a:cs typeface="Arial"/>
                </a:rPr>
                <a:t> </a:t>
              </a:r>
              <a:r>
                <a:rPr lang="en-GB" sz="850" spc="-20">
                  <a:latin typeface="Arial"/>
                  <a:cs typeface="Arial"/>
                </a:rPr>
                <a:t>score achieved</a:t>
              </a:r>
              <a:r>
                <a:rPr lang="en-GB" sz="850" spc="-25">
                  <a:latin typeface="Arial"/>
                  <a:cs typeface="Arial"/>
                </a:rPr>
                <a:t> </a:t>
              </a:r>
              <a:r>
                <a:rPr lang="en-GB" sz="850" spc="-10">
                  <a:latin typeface="Arial"/>
                  <a:cs typeface="Arial"/>
                </a:rPr>
                <a:t>of</a:t>
              </a:r>
              <a:r>
                <a:rPr lang="en-GB" sz="850" spc="-25">
                  <a:latin typeface="Arial"/>
                  <a:cs typeface="Arial"/>
                </a:rPr>
                <a:t> </a:t>
              </a:r>
              <a:r>
                <a:rPr lang="en-GB" sz="850" spc="-10">
                  <a:latin typeface="Arial"/>
                  <a:cs typeface="Arial"/>
                </a:rPr>
                <a:t>all</a:t>
              </a:r>
              <a:r>
                <a:rPr lang="en-GB" sz="850" spc="-25">
                  <a:latin typeface="Arial"/>
                  <a:cs typeface="Arial"/>
                </a:rPr>
                <a:t> trusts.</a:t>
              </a:r>
              <a:endParaRPr lang="en-GB" sz="850"/>
            </a:p>
          </p:txBody>
        </p:sp>
        <p:sp>
          <p:nvSpPr>
            <p:cNvPr id="13" name="object 7">
              <a:extLst>
                <a:ext uri="{FF2B5EF4-FFF2-40B4-BE49-F238E27FC236}">
                  <a16:creationId xmlns:a16="http://schemas.microsoft.com/office/drawing/2014/main" id="{A048CE20-0912-222A-0117-1750709A7A6D}"/>
                </a:ext>
              </a:extLst>
            </p:cNvPr>
            <p:cNvSpPr/>
            <p:nvPr/>
          </p:nvSpPr>
          <p:spPr>
            <a:xfrm>
              <a:off x="5530851" y="1284206"/>
              <a:ext cx="108585" cy="108585"/>
            </a:xfrm>
            <a:custGeom>
              <a:avLst/>
              <a:gdLst/>
              <a:ahLst/>
              <a:cxnLst/>
              <a:rect l="l" t="t" r="r" b="b"/>
              <a:pathLst>
                <a:path w="108585" h="108584">
                  <a:moveTo>
                    <a:pt x="53995" y="107991"/>
                  </a:moveTo>
                  <a:lnTo>
                    <a:pt x="0" y="53995"/>
                  </a:lnTo>
                  <a:lnTo>
                    <a:pt x="53995" y="0"/>
                  </a:lnTo>
                  <a:lnTo>
                    <a:pt x="107991" y="53995"/>
                  </a:lnTo>
                  <a:lnTo>
                    <a:pt x="53995" y="107991"/>
                  </a:lnTo>
                  <a:close/>
                </a:path>
              </a:pathLst>
            </a:custGeom>
            <a:solidFill>
              <a:srgbClr val="231F20"/>
            </a:solidFill>
          </p:spPr>
          <p:txBody>
            <a:bodyPr wrap="square" lIns="0" tIns="0" rIns="0" bIns="0" rtlCol="0"/>
            <a:lstStyle/>
            <a:p>
              <a:endParaRPr/>
            </a:p>
          </p:txBody>
        </p:sp>
        <p:sp>
          <p:nvSpPr>
            <p:cNvPr id="14" name="object 6">
              <a:extLst>
                <a:ext uri="{FF2B5EF4-FFF2-40B4-BE49-F238E27FC236}">
                  <a16:creationId xmlns:a16="http://schemas.microsoft.com/office/drawing/2014/main" id="{02AB9AA9-272F-5B26-4C7A-EA6A85B2B066}"/>
                </a:ext>
              </a:extLst>
            </p:cNvPr>
            <p:cNvSpPr/>
            <p:nvPr/>
          </p:nvSpPr>
          <p:spPr>
            <a:xfrm>
              <a:off x="3702051" y="1267507"/>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0A74BB"/>
            </a:solidFill>
          </p:spPr>
          <p:txBody>
            <a:bodyPr wrap="square" lIns="0" tIns="0" rIns="0" bIns="0" rtlCol="0"/>
            <a:lstStyle/>
            <a:p>
              <a:endParaRPr/>
            </a:p>
          </p:txBody>
        </p:sp>
        <p:sp>
          <p:nvSpPr>
            <p:cNvPr id="15" name="object 5">
              <a:extLst>
                <a:ext uri="{FF2B5EF4-FFF2-40B4-BE49-F238E27FC236}">
                  <a16:creationId xmlns:a16="http://schemas.microsoft.com/office/drawing/2014/main" id="{D0BE340E-3729-6ED6-EA64-5BDCB4BE4DA4}"/>
                </a:ext>
              </a:extLst>
            </p:cNvPr>
            <p:cNvSpPr/>
            <p:nvPr/>
          </p:nvSpPr>
          <p:spPr>
            <a:xfrm>
              <a:off x="2025651" y="1267507"/>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DCDDDE"/>
            </a:solidFill>
          </p:spPr>
          <p:txBody>
            <a:bodyPr wrap="square" lIns="0" tIns="0" rIns="0" bIns="0" rtlCol="0"/>
            <a:lstStyle/>
            <a:p>
              <a:endParaRPr/>
            </a:p>
          </p:txBody>
        </p:sp>
        <p:sp>
          <p:nvSpPr>
            <p:cNvPr id="16" name="object 4">
              <a:extLst>
                <a:ext uri="{FF2B5EF4-FFF2-40B4-BE49-F238E27FC236}">
                  <a16:creationId xmlns:a16="http://schemas.microsoft.com/office/drawing/2014/main" id="{11D2F055-38A2-CCFA-112F-505CBD1444ED}"/>
                </a:ext>
              </a:extLst>
            </p:cNvPr>
            <p:cNvSpPr/>
            <p:nvPr/>
          </p:nvSpPr>
          <p:spPr>
            <a:xfrm>
              <a:off x="425451" y="1267507"/>
              <a:ext cx="288290" cy="144145"/>
            </a:xfrm>
            <a:custGeom>
              <a:avLst/>
              <a:gdLst/>
              <a:ahLst/>
              <a:cxnLst/>
              <a:rect l="l" t="t" r="r" b="b"/>
              <a:pathLst>
                <a:path w="288290" h="144144">
                  <a:moveTo>
                    <a:pt x="288000" y="144000"/>
                  </a:moveTo>
                  <a:lnTo>
                    <a:pt x="0" y="144000"/>
                  </a:lnTo>
                  <a:lnTo>
                    <a:pt x="0" y="0"/>
                  </a:lnTo>
                  <a:lnTo>
                    <a:pt x="288000" y="0"/>
                  </a:lnTo>
                  <a:lnTo>
                    <a:pt x="288000" y="144000"/>
                  </a:lnTo>
                  <a:close/>
                </a:path>
              </a:pathLst>
            </a:custGeom>
            <a:solidFill>
              <a:srgbClr val="A8C7E9"/>
            </a:solidFill>
          </p:spPr>
          <p:txBody>
            <a:bodyPr wrap="square" lIns="0" tIns="0" rIns="0" bIns="0" rtlCol="0"/>
            <a:lstStyle/>
            <a:p>
              <a:endParaRPr/>
            </a:p>
          </p:txBody>
        </p:sp>
        <p:sp>
          <p:nvSpPr>
            <p:cNvPr id="17" name="object 3">
              <a:extLst>
                <a:ext uri="{FF2B5EF4-FFF2-40B4-BE49-F238E27FC236}">
                  <a16:creationId xmlns:a16="http://schemas.microsoft.com/office/drawing/2014/main" id="{D5A4CF1E-E430-BDE4-6831-D1234B4A707B}"/>
                </a:ext>
              </a:extLst>
            </p:cNvPr>
            <p:cNvSpPr txBox="1"/>
            <p:nvPr/>
          </p:nvSpPr>
          <p:spPr>
            <a:xfrm>
              <a:off x="349250" y="1245536"/>
              <a:ext cx="6785203" cy="166136"/>
            </a:xfrm>
            <a:prstGeom prst="rect">
              <a:avLst/>
            </a:prstGeom>
          </p:spPr>
          <p:txBody>
            <a:bodyPr vert="horz" wrap="square" lIns="0" tIns="12700" rIns="0" bIns="0" rtlCol="0">
              <a:spAutoFit/>
            </a:bodyPr>
            <a:lstStyle/>
            <a:p>
              <a:pPr marL="48260" marR="224790" indent="359410">
                <a:lnSpc>
                  <a:spcPct val="131300"/>
                </a:lnSpc>
                <a:spcBef>
                  <a:spcPts val="640"/>
                </a:spcBef>
                <a:tabLst>
                  <a:tab pos="2064385" algn="l"/>
                  <a:tab pos="3720465" algn="l"/>
                  <a:tab pos="5376545" algn="l"/>
                </a:tabLst>
              </a:pPr>
              <a:r>
                <a:rPr sz="850">
                  <a:latin typeface="Arial"/>
                  <a:cs typeface="Arial"/>
                </a:rPr>
                <a:t>Lower</a:t>
              </a:r>
              <a:r>
                <a:rPr sz="850" spc="-30">
                  <a:latin typeface="Arial"/>
                  <a:cs typeface="Arial"/>
                </a:rPr>
                <a:t> </a:t>
              </a:r>
              <a:r>
                <a:rPr sz="850">
                  <a:latin typeface="Arial"/>
                  <a:cs typeface="Arial"/>
                </a:rPr>
                <a:t>expected</a:t>
              </a:r>
              <a:r>
                <a:rPr sz="850" spc="-25">
                  <a:latin typeface="Arial"/>
                  <a:cs typeface="Arial"/>
                </a:rPr>
                <a:t> </a:t>
              </a:r>
              <a:r>
                <a:rPr sz="850" spc="-10">
                  <a:latin typeface="Arial"/>
                  <a:cs typeface="Arial"/>
                </a:rPr>
                <a:t>range</a:t>
              </a:r>
              <a:r>
                <a:rPr sz="850">
                  <a:latin typeface="Arial"/>
                  <a:cs typeface="Arial"/>
                </a:rPr>
                <a:t>	Within</a:t>
              </a:r>
              <a:r>
                <a:rPr sz="850" spc="-40">
                  <a:latin typeface="Arial"/>
                  <a:cs typeface="Arial"/>
                </a:rPr>
                <a:t> </a:t>
              </a:r>
              <a:r>
                <a:rPr sz="850">
                  <a:latin typeface="Arial"/>
                  <a:cs typeface="Arial"/>
                </a:rPr>
                <a:t>expected</a:t>
              </a:r>
              <a:r>
                <a:rPr sz="850" spc="-25">
                  <a:latin typeface="Arial"/>
                  <a:cs typeface="Arial"/>
                </a:rPr>
                <a:t> </a:t>
              </a:r>
              <a:r>
                <a:rPr sz="850" spc="-10">
                  <a:latin typeface="Arial"/>
                  <a:cs typeface="Arial"/>
                </a:rPr>
                <a:t>range</a:t>
              </a:r>
              <a:r>
                <a:rPr sz="850">
                  <a:latin typeface="Arial"/>
                  <a:cs typeface="Arial"/>
                </a:rPr>
                <a:t>	Upper</a:t>
              </a:r>
              <a:r>
                <a:rPr sz="850" spc="-30">
                  <a:latin typeface="Arial"/>
                  <a:cs typeface="Arial"/>
                </a:rPr>
                <a:t> </a:t>
              </a:r>
              <a:r>
                <a:rPr sz="850">
                  <a:latin typeface="Arial"/>
                  <a:cs typeface="Arial"/>
                </a:rPr>
                <a:t>expected</a:t>
              </a:r>
              <a:r>
                <a:rPr sz="850" spc="-25">
                  <a:latin typeface="Arial"/>
                  <a:cs typeface="Arial"/>
                </a:rPr>
                <a:t> </a:t>
              </a:r>
              <a:r>
                <a:rPr sz="850" spc="-10">
                  <a:latin typeface="Arial"/>
                  <a:cs typeface="Arial"/>
                </a:rPr>
                <a:t>range</a:t>
              </a:r>
              <a:r>
                <a:rPr sz="850">
                  <a:latin typeface="Arial"/>
                  <a:cs typeface="Arial"/>
                </a:rPr>
                <a:t>	Case</a:t>
              </a:r>
              <a:r>
                <a:rPr sz="850" spc="-20">
                  <a:latin typeface="Arial"/>
                  <a:cs typeface="Arial"/>
                </a:rPr>
                <a:t> </a:t>
              </a:r>
              <a:r>
                <a:rPr sz="850">
                  <a:latin typeface="Arial"/>
                  <a:cs typeface="Arial"/>
                </a:rPr>
                <a:t>mix</a:t>
              </a:r>
              <a:r>
                <a:rPr sz="850" spc="-15">
                  <a:latin typeface="Arial"/>
                  <a:cs typeface="Arial"/>
                </a:rPr>
                <a:t> </a:t>
              </a:r>
              <a:r>
                <a:rPr sz="850">
                  <a:latin typeface="Arial"/>
                  <a:cs typeface="Arial"/>
                </a:rPr>
                <a:t>adjusted</a:t>
              </a:r>
              <a:r>
                <a:rPr sz="850" spc="-15">
                  <a:latin typeface="Arial"/>
                  <a:cs typeface="Arial"/>
                </a:rPr>
                <a:t> </a:t>
              </a:r>
              <a:r>
                <a:rPr sz="850" spc="-10">
                  <a:latin typeface="Arial"/>
                  <a:cs typeface="Arial"/>
                </a:rPr>
                <a:t>score</a:t>
              </a:r>
              <a:endParaRPr sz="850">
                <a:latin typeface="Arial"/>
                <a:cs typeface="Arial"/>
              </a:endParaRPr>
            </a:p>
          </p:txBody>
        </p:sp>
        <p:sp>
          <p:nvSpPr>
            <p:cNvPr id="18" name="object 2">
              <a:extLst>
                <a:ext uri="{FF2B5EF4-FFF2-40B4-BE49-F238E27FC236}">
                  <a16:creationId xmlns:a16="http://schemas.microsoft.com/office/drawing/2014/main" id="{356572C5-FC3F-8565-F048-DC8319C3FE00}"/>
                </a:ext>
              </a:extLst>
            </p:cNvPr>
            <p:cNvSpPr/>
            <p:nvPr/>
          </p:nvSpPr>
          <p:spPr>
            <a:xfrm>
              <a:off x="345848" y="1191872"/>
              <a:ext cx="6775785" cy="585639"/>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181" name="txt_org_name">
            <a:extLst>
              <a:ext uri="{FF2B5EF4-FFF2-40B4-BE49-F238E27FC236}">
                <a16:creationId xmlns:a16="http://schemas.microsoft.com/office/drawing/2014/main" id="{5BF106D5-D9CA-532B-2080-110A6F2D2EE8}"/>
              </a:ext>
              <a:ext uri="{C183D7F6-B498-43B3-948B-1728B52AA6E4}">
                <adec:decorative xmlns:adec="http://schemas.microsoft.com/office/drawing/2017/decorative" val="1"/>
              </a:ext>
            </a:extLst>
          </p:cNvPr>
          <p:cNvSpPr txBox="1"/>
          <p:nvPr/>
        </p:nvSpPr>
        <p:spPr>
          <a:xfrm>
            <a:off x="4524343" y="622300"/>
            <a:ext cx="2754280" cy="276999"/>
          </a:xfrm>
          <a:prstGeom prst="rect">
            <a:avLst/>
          </a:prstGeom>
          <a:noFill/>
        </p:spPr>
        <p:txBody>
          <a:bodyPr wrap="none" rtlCol="0">
            <a:spAutoFit/>
          </a:bodyPr>
          <a:lstStyle/>
          <a:p>
            <a:pPr algn="r"/>
            <a:r>
              <a:rPr lang="en-GB" sz="1200" b="1">
                <a:solidFill>
                  <a:srgbClr val="336E9F"/>
                </a:solidFill>
                <a:latin typeface="Arial"/>
                <a:cs typeface="Arial"/>
              </a:rPr>
              <a:t>The Christie NHS Foundation Trust</a:t>
            </a:r>
            <a:endParaRPr lang="en-GB" sz="1200">
              <a:solidFill>
                <a:srgbClr val="336E9F"/>
              </a:solidFill>
            </a:endParaRPr>
          </a:p>
        </p:txBody>
      </p:sp>
      <p:sp>
        <p:nvSpPr>
          <p:cNvPr id="182" name="txt_survey">
            <a:extLst>
              <a:ext uri="{FF2B5EF4-FFF2-40B4-BE49-F238E27FC236}">
                <a16:creationId xmlns:a16="http://schemas.microsoft.com/office/drawing/2014/main" id="{44409A72-5B25-EFA8-0ED4-C797A9458F97}"/>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5" name="Group 4">
            <a:extLst>
              <a:ext uri="{FF2B5EF4-FFF2-40B4-BE49-F238E27FC236}">
                <a16:creationId xmlns:a16="http://schemas.microsoft.com/office/drawing/2014/main" id="{AFD55B38-D608-683E-2D72-0ED5230C8757}"/>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20" name="object 4">
              <a:hlinkClick r:id="rId5" action="ppaction://hlinksldjump"/>
              <a:extLst>
                <a:ext uri="{FF2B5EF4-FFF2-40B4-BE49-F238E27FC236}">
                  <a16:creationId xmlns:a16="http://schemas.microsoft.com/office/drawing/2014/main" id="{FB7F14AF-1C2B-3182-A145-8BC2ED13FC72}"/>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21" name="object 3">
              <a:hlinkClick r:id="rId5" action="ppaction://hlinksldjump"/>
              <a:extLst>
                <a:ext uri="{FF2B5EF4-FFF2-40B4-BE49-F238E27FC236}">
                  <a16:creationId xmlns:a16="http://schemas.microsoft.com/office/drawing/2014/main" id="{0DC285C8-6C50-F3F1-B73C-9C4D7FFD2D57}"/>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 name="Slide Number Placeholder 1">
            <a:extLst>
              <a:ext uri="{FF2B5EF4-FFF2-40B4-BE49-F238E27FC236}">
                <a16:creationId xmlns:a16="http://schemas.microsoft.com/office/drawing/2014/main" id="{F8675A84-DBDD-C78A-C7F8-70EF8D194804}"/>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37734D8E-83CB-4E75-8E62-9DD3729590CE}" type="slidenum">
              <a:rPr lang="en-GB" spc="-25"/>
              <a:t>14</a:t>
            </a:fld>
            <a:endParaRPr lang="en-GB" spc="-25" dirty="0"/>
          </a:p>
        </p:txBody>
      </p:sp>
      <p:sp>
        <p:nvSpPr>
          <p:cNvPr id="126" name="object 1">
            <a:extLst>
              <a:ext uri="{FF2B5EF4-FFF2-40B4-BE49-F238E27FC236}">
                <a16:creationId xmlns:a16="http://schemas.microsoft.com/office/drawing/2014/main" id="{AEF07304-E8ED-5BDD-F459-459EA870508F}"/>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Expected range </a:t>
            </a:r>
            <a:r>
              <a:rPr kumimoji="0" lang="en-GB" sz="1800" b="1" i="0" u="none" strike="noStrike" kern="0" cap="none" spc="-10" normalizeH="0" baseline="0" noProof="0" dirty="0">
                <a:ln>
                  <a:noFill/>
                </a:ln>
                <a:solidFill>
                  <a:srgbClr val="336E9F"/>
                </a:solidFill>
                <a:effectLst/>
                <a:uLnTx/>
                <a:uFillTx/>
                <a:latin typeface="Arial"/>
                <a:cs typeface="Arial"/>
              </a:rPr>
              <a:t>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pSp>
        <p:nvGrpSpPr>
          <p:cNvPr id="197" name="Group 4">
            <a:extLst>
              <a:ext uri="{FF2B5EF4-FFF2-40B4-BE49-F238E27FC236}">
                <a16:creationId xmlns:a16="http://schemas.microsoft.com/office/drawing/2014/main" id="{80A3EAA4-7FD7-6AB1-30EF-E95E47CAAC36}"/>
              </a:ext>
              <a:ext uri="{C183D7F6-B498-43B3-948B-1728B52AA6E4}">
                <adec:decorative xmlns:adec="http://schemas.microsoft.com/office/drawing/2017/decorative" val="0"/>
              </a:ext>
            </a:extLst>
          </p:cNvPr>
          <p:cNvGrpSpPr/>
          <p:nvPr/>
        </p:nvGrpSpPr>
        <p:grpSpPr>
          <a:xfrm>
            <a:off x="335926" y="1917700"/>
            <a:ext cx="6775785" cy="1026248"/>
            <a:chOff x="349249" y="1946224"/>
            <a:chExt cx="6775785" cy="1026248"/>
          </a:xfrm>
        </p:grpSpPr>
        <p:sp>
          <p:nvSpPr>
            <p:cNvPr id="198" name="object 10">
              <a:extLst>
                <a:ext uri="{FF2B5EF4-FFF2-40B4-BE49-F238E27FC236}">
                  <a16:creationId xmlns:a16="http://schemas.microsoft.com/office/drawing/2014/main" id="{62BCA9F9-0D22-A7EE-87E0-CFF40A68058F}"/>
                </a:ext>
              </a:extLst>
            </p:cNvPr>
            <p:cNvSpPr/>
            <p:nvPr/>
          </p:nvSpPr>
          <p:spPr>
            <a:xfrm>
              <a:off x="349249" y="1946224"/>
              <a:ext cx="6775785" cy="1026248"/>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sp>
          <p:nvSpPr>
            <p:cNvPr id="199" name="object 9">
              <a:extLst>
                <a:ext uri="{FF2B5EF4-FFF2-40B4-BE49-F238E27FC236}">
                  <a16:creationId xmlns:a16="http://schemas.microsoft.com/office/drawing/2014/main" id="{B9C5A4CB-A16D-1B91-1D20-8FEA07E25CB9}"/>
                </a:ext>
              </a:extLst>
            </p:cNvPr>
            <p:cNvSpPr txBox="1"/>
            <p:nvPr/>
          </p:nvSpPr>
          <p:spPr>
            <a:xfrm>
              <a:off x="458112" y="2006352"/>
              <a:ext cx="2384425" cy="161583"/>
            </a:xfrm>
            <a:prstGeom prst="rect">
              <a:avLst/>
            </a:prstGeom>
          </p:spPr>
          <p:txBody>
            <a:bodyPr vert="horz" wrap="square" lIns="0" tIns="0" rIns="0" bIns="0" rtlCol="0">
              <a:spAutoFit/>
            </a:bodyPr>
            <a:lstStyle/>
            <a:p>
              <a:pPr>
                <a:spcBef>
                  <a:spcPts val="100"/>
                </a:spcBef>
              </a:pPr>
              <a:r>
                <a:rPr sz="1050" b="1" spc="-20" dirty="0">
                  <a:solidFill>
                    <a:srgbClr val="336E9F"/>
                  </a:solidFill>
                  <a:latin typeface="Arial"/>
                  <a:cs typeface="Arial"/>
                </a:rPr>
                <a:t>SUPPORT</a:t>
              </a:r>
              <a:r>
                <a:rPr sz="1050" b="1" spc="-50" dirty="0">
                  <a:solidFill>
                    <a:srgbClr val="336E9F"/>
                  </a:solidFill>
                  <a:latin typeface="Arial"/>
                  <a:cs typeface="Arial"/>
                </a:rPr>
                <a:t> </a:t>
              </a:r>
              <a:r>
                <a:rPr lang="en-GB" sz="1050" b="1" spc="-20" dirty="0">
                  <a:solidFill>
                    <a:srgbClr val="336E9F"/>
                  </a:solidFill>
                  <a:latin typeface="Arial"/>
                  <a:cs typeface="Arial"/>
                </a:rPr>
                <a:t>WHILE</a:t>
              </a:r>
              <a:r>
                <a:rPr lang="en-GB" sz="1050" b="1" spc="-30" dirty="0">
                  <a:solidFill>
                    <a:srgbClr val="336E9F"/>
                  </a:solidFill>
                  <a:latin typeface="Arial"/>
                  <a:cs typeface="Arial"/>
                </a:rPr>
                <a:t> </a:t>
              </a:r>
              <a:r>
                <a:rPr lang="en-GB" sz="1050" b="1" spc="-10" dirty="0">
                  <a:solidFill>
                    <a:srgbClr val="336E9F"/>
                  </a:solidFill>
                  <a:latin typeface="Arial"/>
                  <a:cs typeface="Arial"/>
                </a:rPr>
                <a:t>AT</a:t>
              </a:r>
              <a:r>
                <a:rPr lang="en-GB" sz="1050" b="1" spc="-30" dirty="0">
                  <a:solidFill>
                    <a:srgbClr val="336E9F"/>
                  </a:solidFill>
                  <a:latin typeface="Arial"/>
                  <a:cs typeface="Arial"/>
                </a:rPr>
                <a:t> </a:t>
              </a:r>
              <a:r>
                <a:rPr lang="en-GB" sz="1050" b="1" spc="-20" dirty="0">
                  <a:solidFill>
                    <a:srgbClr val="336E9F"/>
                  </a:solidFill>
                  <a:latin typeface="Arial"/>
                  <a:cs typeface="Arial"/>
                </a:rPr>
                <a:t>HOME</a:t>
              </a:r>
              <a:endParaRPr sz="1050" dirty="0">
                <a:latin typeface="Arial"/>
                <a:cs typeface="Arial"/>
              </a:endParaRPr>
            </a:p>
          </p:txBody>
        </p:sp>
      </p:grpSp>
      <p:graphicFrame>
        <p:nvGraphicFramePr>
          <p:cNvPr id="196" name="exp_tbl_qtext_section11">
            <a:extLst>
              <a:ext uri="{FF2B5EF4-FFF2-40B4-BE49-F238E27FC236}">
                <a16:creationId xmlns:a16="http://schemas.microsoft.com/office/drawing/2014/main" id="{5895EDD3-F368-CA80-7402-BCD5272931C4}"/>
              </a:ext>
            </a:extLst>
          </p:cNvPr>
          <p:cNvGraphicFramePr>
            <a:graphicFrameLocks noGrp="1"/>
          </p:cNvGraphicFramePr>
          <p:nvPr>
            <p:extLst>
              <p:ext uri="{D42A27DB-BD31-4B8C-83A1-F6EECF244321}">
                <p14:modId xmlns:p14="http://schemas.microsoft.com/office/powerpoint/2010/main" val="3223034242"/>
              </p:ext>
            </p:extLst>
          </p:nvPr>
        </p:nvGraphicFramePr>
        <p:xfrm>
          <a:off x="422256" y="2259948"/>
          <a:ext cx="3076357" cy="6840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L="0" marR="5080">
                        <a:lnSpc>
                          <a:spcPts val="860"/>
                        </a:lnSpc>
                        <a:spcBef>
                          <a:spcPts val="0"/>
                        </a:spcBef>
                      </a:pPr>
                      <a:r>
                        <a:rPr lang="en-GB" sz="850" dirty="0">
                          <a:latin typeface="Arial"/>
                          <a:cs typeface="Arial"/>
                        </a:rPr>
                        <a:t>Q49.</a:t>
                      </a:r>
                      <a:r>
                        <a:rPr lang="en-GB" sz="850" spc="-20" dirty="0">
                          <a:latin typeface="Arial"/>
                          <a:cs typeface="Arial"/>
                        </a:rPr>
                        <a:t> </a:t>
                      </a:r>
                      <a:r>
                        <a:rPr lang="en-GB" sz="850" dirty="0">
                          <a:latin typeface="Arial"/>
                          <a:cs typeface="Arial"/>
                        </a:rPr>
                        <a:t>Care</a:t>
                      </a:r>
                      <a:r>
                        <a:rPr lang="en-GB" sz="850" spc="-20" dirty="0">
                          <a:latin typeface="Arial"/>
                          <a:cs typeface="Arial"/>
                        </a:rPr>
                        <a:t> </a:t>
                      </a:r>
                      <a:r>
                        <a:rPr lang="en-GB" sz="850" dirty="0">
                          <a:latin typeface="Arial"/>
                          <a:cs typeface="Arial"/>
                        </a:rPr>
                        <a:t>team</a:t>
                      </a:r>
                      <a:r>
                        <a:rPr lang="en-GB" sz="850" spc="-15" dirty="0">
                          <a:latin typeface="Arial"/>
                          <a:cs typeface="Arial"/>
                        </a:rPr>
                        <a:t> </a:t>
                      </a:r>
                      <a:r>
                        <a:rPr lang="en-GB" sz="850" dirty="0">
                          <a:latin typeface="Arial"/>
                          <a:cs typeface="Arial"/>
                        </a:rPr>
                        <a:t>gave</a:t>
                      </a:r>
                      <a:r>
                        <a:rPr lang="en-GB" sz="850" spc="-20" dirty="0">
                          <a:latin typeface="Arial"/>
                          <a:cs typeface="Arial"/>
                        </a:rPr>
                        <a:t> </a:t>
                      </a:r>
                      <a:r>
                        <a:rPr lang="en-GB" sz="850" dirty="0">
                          <a:latin typeface="Arial"/>
                          <a:cs typeface="Arial"/>
                        </a:rPr>
                        <a:t>family,</a:t>
                      </a:r>
                      <a:r>
                        <a:rPr lang="en-GB" sz="850" spc="-20" dirty="0">
                          <a:latin typeface="Arial"/>
                          <a:cs typeface="Arial"/>
                        </a:rPr>
                        <a:t> </a:t>
                      </a:r>
                      <a:r>
                        <a:rPr lang="en-GB" sz="850" dirty="0">
                          <a:latin typeface="Arial"/>
                          <a:cs typeface="Arial"/>
                        </a:rPr>
                        <a:t>or</a:t>
                      </a:r>
                      <a:r>
                        <a:rPr lang="en-GB" sz="850" spc="-15" dirty="0">
                          <a:latin typeface="Arial"/>
                          <a:cs typeface="Arial"/>
                        </a:rPr>
                        <a:t> </a:t>
                      </a:r>
                      <a:r>
                        <a:rPr lang="en-GB" sz="850" dirty="0">
                          <a:latin typeface="Arial"/>
                          <a:cs typeface="Arial"/>
                        </a:rPr>
                        <a:t>someone</a:t>
                      </a:r>
                      <a:r>
                        <a:rPr lang="en-GB" sz="850" spc="-20" dirty="0">
                          <a:latin typeface="Arial"/>
                          <a:cs typeface="Arial"/>
                        </a:rPr>
                        <a:t> </a:t>
                      </a:r>
                      <a:r>
                        <a:rPr lang="en-GB" sz="850" dirty="0">
                          <a:latin typeface="Arial"/>
                          <a:cs typeface="Arial"/>
                        </a:rPr>
                        <a:t>close,</a:t>
                      </a:r>
                      <a:r>
                        <a:rPr lang="en-GB" sz="850" spc="-20" dirty="0">
                          <a:latin typeface="Arial"/>
                          <a:cs typeface="Arial"/>
                        </a:rPr>
                        <a:t> </a:t>
                      </a:r>
                      <a:r>
                        <a:rPr lang="en-GB" sz="850" dirty="0">
                          <a:latin typeface="Arial"/>
                          <a:cs typeface="Arial"/>
                        </a:rPr>
                        <a:t>all</a:t>
                      </a:r>
                      <a:r>
                        <a:rPr lang="en-GB" sz="850" spc="-15" dirty="0">
                          <a:latin typeface="Arial"/>
                          <a:cs typeface="Arial"/>
                        </a:rPr>
                        <a:t> </a:t>
                      </a:r>
                      <a:r>
                        <a:rPr lang="en-GB" sz="850" spc="-25" dirty="0">
                          <a:latin typeface="Arial"/>
                          <a:cs typeface="Arial"/>
                        </a:rPr>
                        <a:t>the </a:t>
                      </a:r>
                      <a:r>
                        <a:rPr lang="en-GB" sz="850" dirty="0">
                          <a:latin typeface="Arial"/>
                          <a:cs typeface="Arial"/>
                        </a:rPr>
                        <a:t>information</a:t>
                      </a:r>
                      <a:r>
                        <a:rPr lang="en-GB" sz="850" spc="-20" dirty="0">
                          <a:latin typeface="Arial"/>
                          <a:cs typeface="Arial"/>
                        </a:rPr>
                        <a:t> </a:t>
                      </a:r>
                      <a:r>
                        <a:rPr lang="en-GB" sz="850" dirty="0">
                          <a:latin typeface="Arial"/>
                          <a:cs typeface="Arial"/>
                        </a:rPr>
                        <a:t>needed</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help</a:t>
                      </a:r>
                      <a:r>
                        <a:rPr lang="en-GB" sz="850" spc="-15" dirty="0">
                          <a:latin typeface="Arial"/>
                          <a:cs typeface="Arial"/>
                        </a:rPr>
                        <a:t> </a:t>
                      </a:r>
                      <a:r>
                        <a:rPr lang="en-GB" sz="850" dirty="0">
                          <a:latin typeface="Arial"/>
                          <a:cs typeface="Arial"/>
                        </a:rPr>
                        <a:t>care</a:t>
                      </a:r>
                      <a:r>
                        <a:rPr lang="en-GB" sz="850" spc="-20" dirty="0">
                          <a:latin typeface="Arial"/>
                          <a:cs typeface="Arial"/>
                        </a:rPr>
                        <a:t> </a:t>
                      </a:r>
                      <a:r>
                        <a:rPr lang="en-GB" sz="850" dirty="0">
                          <a:latin typeface="Arial"/>
                          <a:cs typeface="Arial"/>
                        </a:rPr>
                        <a:t>for</a:t>
                      </a:r>
                      <a:r>
                        <a:rPr lang="en-GB" sz="850" spc="-20" dirty="0">
                          <a:latin typeface="Arial"/>
                          <a:cs typeface="Arial"/>
                        </a:rPr>
                        <a:t> </a:t>
                      </a:r>
                      <a:r>
                        <a:rPr lang="en-GB" sz="850" dirty="0">
                          <a:latin typeface="Arial"/>
                          <a:cs typeface="Arial"/>
                        </a:rPr>
                        <a:t>the</a:t>
                      </a:r>
                      <a:r>
                        <a:rPr lang="en-GB" sz="850" spc="-1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at</a:t>
                      </a:r>
                      <a:r>
                        <a:rPr lang="en-GB" sz="850" spc="-20" dirty="0">
                          <a:latin typeface="Arial"/>
                          <a:cs typeface="Arial"/>
                        </a:rPr>
                        <a:t> home</a:t>
                      </a:r>
                      <a:endParaRPr lang="en-GB" sz="850" dirty="0">
                        <a:latin typeface="Arial"/>
                        <a:cs typeface="Arial"/>
                      </a:endParaRPr>
                    </a:p>
                  </a:txBody>
                  <a:tcPr marL="0" marR="0" marT="0" marB="0"/>
                </a:tc>
                <a:extLst>
                  <a:ext uri="{0D108BD9-81ED-4DB2-BD59-A6C34878D82A}">
                    <a16:rowId xmlns:a16="http://schemas.microsoft.com/office/drawing/2014/main" val="975127550"/>
                  </a:ext>
                </a:extLst>
              </a:tr>
              <a:tr h="342000">
                <a:tc>
                  <a:txBody>
                    <a:bodyPr/>
                    <a:lstStyle/>
                    <a:p>
                      <a:pPr marR="5080">
                        <a:lnSpc>
                          <a:spcPts val="860"/>
                        </a:lnSpc>
                        <a:spcBef>
                          <a:spcPts val="0"/>
                        </a:spcBef>
                      </a:pPr>
                      <a:r>
                        <a:rPr lang="en-GB" sz="850" dirty="0">
                          <a:latin typeface="Arial"/>
                          <a:cs typeface="Arial"/>
                        </a:rPr>
                        <a:t>Q50.</a:t>
                      </a:r>
                      <a:r>
                        <a:rPr lang="en-GB" sz="850" spc="-25" dirty="0">
                          <a:latin typeface="Arial"/>
                          <a:cs typeface="Arial"/>
                        </a:rPr>
                        <a:t> </a:t>
                      </a:r>
                      <a:r>
                        <a:rPr lang="en-GB" sz="850" dirty="0">
                          <a:latin typeface="Arial"/>
                          <a:cs typeface="Arial"/>
                        </a:rPr>
                        <a:t>During</a:t>
                      </a:r>
                      <a:r>
                        <a:rPr lang="en-GB" sz="850" spc="-25" dirty="0">
                          <a:latin typeface="Arial"/>
                          <a:cs typeface="Arial"/>
                        </a:rPr>
                        <a:t> </a:t>
                      </a:r>
                      <a:r>
                        <a:rPr lang="en-GB" sz="850" dirty="0">
                          <a:latin typeface="Arial"/>
                          <a:cs typeface="Arial"/>
                        </a:rPr>
                        <a:t>treatment,</a:t>
                      </a:r>
                      <a:r>
                        <a:rPr lang="en-GB" sz="850" spc="-25"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25" dirty="0">
                          <a:latin typeface="Arial"/>
                          <a:cs typeface="Arial"/>
                        </a:rPr>
                        <a:t> </a:t>
                      </a:r>
                      <a:r>
                        <a:rPr lang="en-GB" sz="850" dirty="0">
                          <a:latin typeface="Arial"/>
                          <a:cs typeface="Arial"/>
                        </a:rPr>
                        <a:t>definitely</a:t>
                      </a:r>
                      <a:r>
                        <a:rPr lang="en-GB" sz="850" spc="-25" dirty="0">
                          <a:latin typeface="Arial"/>
                          <a:cs typeface="Arial"/>
                        </a:rPr>
                        <a:t> </a:t>
                      </a:r>
                      <a:r>
                        <a:rPr lang="en-GB" sz="850" dirty="0">
                          <a:latin typeface="Arial"/>
                          <a:cs typeface="Arial"/>
                        </a:rPr>
                        <a:t>got</a:t>
                      </a:r>
                      <a:r>
                        <a:rPr lang="en-GB" sz="850" spc="-20" dirty="0">
                          <a:latin typeface="Arial"/>
                          <a:cs typeface="Arial"/>
                        </a:rPr>
                        <a:t> </a:t>
                      </a:r>
                      <a:r>
                        <a:rPr lang="en-GB" sz="850" dirty="0">
                          <a:latin typeface="Arial"/>
                          <a:cs typeface="Arial"/>
                        </a:rPr>
                        <a:t>enough</a:t>
                      </a:r>
                      <a:r>
                        <a:rPr lang="en-GB" sz="850" spc="-25" dirty="0">
                          <a:latin typeface="Arial"/>
                          <a:cs typeface="Arial"/>
                        </a:rPr>
                        <a:t> </a:t>
                      </a:r>
                      <a:r>
                        <a:rPr lang="en-GB" sz="850" dirty="0">
                          <a:latin typeface="Arial"/>
                          <a:cs typeface="Arial"/>
                        </a:rPr>
                        <a:t>care</a:t>
                      </a:r>
                      <a:r>
                        <a:rPr lang="en-GB" sz="850" spc="-25" dirty="0">
                          <a:latin typeface="Arial"/>
                          <a:cs typeface="Arial"/>
                        </a:rPr>
                        <a:t> and </a:t>
                      </a:r>
                      <a:r>
                        <a:rPr lang="en-GB" sz="850" dirty="0">
                          <a:latin typeface="Arial"/>
                          <a:cs typeface="Arial"/>
                        </a:rPr>
                        <a:t>support</a:t>
                      </a:r>
                      <a:r>
                        <a:rPr lang="en-GB" sz="850" spc="-25" dirty="0">
                          <a:latin typeface="Arial"/>
                          <a:cs typeface="Arial"/>
                        </a:rPr>
                        <a:t> </a:t>
                      </a:r>
                      <a:r>
                        <a:rPr lang="en-GB" sz="850" dirty="0">
                          <a:latin typeface="Arial"/>
                          <a:cs typeface="Arial"/>
                        </a:rPr>
                        <a:t>at</a:t>
                      </a:r>
                      <a:r>
                        <a:rPr lang="en-GB" sz="850" spc="-20" dirty="0">
                          <a:latin typeface="Arial"/>
                          <a:cs typeface="Arial"/>
                        </a:rPr>
                        <a:t> </a:t>
                      </a:r>
                      <a:r>
                        <a:rPr lang="en-GB" sz="850" dirty="0">
                          <a:latin typeface="Arial"/>
                          <a:cs typeface="Arial"/>
                        </a:rPr>
                        <a:t>home</a:t>
                      </a:r>
                      <a:r>
                        <a:rPr lang="en-GB" sz="850" spc="-25" dirty="0">
                          <a:latin typeface="Arial"/>
                          <a:cs typeface="Arial"/>
                        </a:rPr>
                        <a:t> </a:t>
                      </a:r>
                      <a:r>
                        <a:rPr lang="en-GB" sz="850" dirty="0">
                          <a:latin typeface="Arial"/>
                          <a:cs typeface="Arial"/>
                        </a:rPr>
                        <a:t>from</a:t>
                      </a:r>
                      <a:r>
                        <a:rPr lang="en-GB" sz="850" spc="-25" dirty="0">
                          <a:latin typeface="Arial"/>
                          <a:cs typeface="Arial"/>
                        </a:rPr>
                        <a:t> </a:t>
                      </a:r>
                      <a:r>
                        <a:rPr lang="en-GB" sz="850" dirty="0">
                          <a:latin typeface="Arial"/>
                          <a:cs typeface="Arial"/>
                        </a:rPr>
                        <a:t>community</a:t>
                      </a:r>
                      <a:r>
                        <a:rPr lang="en-GB" sz="850" spc="-20" dirty="0">
                          <a:latin typeface="Arial"/>
                          <a:cs typeface="Arial"/>
                        </a:rPr>
                        <a:t> </a:t>
                      </a:r>
                      <a:r>
                        <a:rPr lang="en-GB" sz="850" dirty="0">
                          <a:latin typeface="Arial"/>
                          <a:cs typeface="Arial"/>
                        </a:rPr>
                        <a:t>or</a:t>
                      </a:r>
                      <a:r>
                        <a:rPr lang="en-GB" sz="850" spc="-25" dirty="0">
                          <a:latin typeface="Arial"/>
                          <a:cs typeface="Arial"/>
                        </a:rPr>
                        <a:t> </a:t>
                      </a:r>
                      <a:r>
                        <a:rPr lang="en-GB" sz="850" dirty="0">
                          <a:latin typeface="Arial"/>
                          <a:cs typeface="Arial"/>
                        </a:rPr>
                        <a:t>voluntary</a:t>
                      </a:r>
                      <a:r>
                        <a:rPr lang="en-GB" sz="850" spc="-20" dirty="0">
                          <a:latin typeface="Arial"/>
                          <a:cs typeface="Arial"/>
                        </a:rPr>
                        <a:t> </a:t>
                      </a:r>
                      <a:r>
                        <a:rPr lang="en-GB" sz="850" spc="-10" dirty="0">
                          <a:latin typeface="Arial"/>
                          <a:cs typeface="Arial"/>
                        </a:rPr>
                        <a:t>services</a:t>
                      </a:r>
                      <a:endParaRPr lang="en-GB" sz="850" dirty="0">
                        <a:latin typeface="Arial"/>
                        <a:cs typeface="Arial"/>
                      </a:endParaRPr>
                    </a:p>
                  </a:txBody>
                  <a:tcPr marL="0" marR="0" marT="0" marB="0"/>
                </a:tc>
                <a:extLst>
                  <a:ext uri="{0D108BD9-81ED-4DB2-BD59-A6C34878D82A}">
                    <a16:rowId xmlns:a16="http://schemas.microsoft.com/office/drawing/2014/main" val="167661913"/>
                  </a:ext>
                </a:extLst>
              </a:tr>
            </a:tbl>
          </a:graphicData>
        </a:graphic>
      </p:graphicFrame>
      <p:grpSp>
        <p:nvGrpSpPr>
          <p:cNvPr id="135" name="Group 2">
            <a:extLst>
              <a:ext uri="{FF2B5EF4-FFF2-40B4-BE49-F238E27FC236}">
                <a16:creationId xmlns:a16="http://schemas.microsoft.com/office/drawing/2014/main" id="{85EFBA5E-55EF-CD7B-DC69-362EF2C090E8}"/>
              </a:ext>
              <a:ext uri="{C183D7F6-B498-43B3-948B-1728B52AA6E4}">
                <adec:decorative xmlns:adec="http://schemas.microsoft.com/office/drawing/2017/decorative" val="0"/>
              </a:ext>
            </a:extLst>
          </p:cNvPr>
          <p:cNvGrpSpPr/>
          <p:nvPr/>
        </p:nvGrpSpPr>
        <p:grpSpPr>
          <a:xfrm>
            <a:off x="341975" y="3083223"/>
            <a:ext cx="6775785" cy="1026248"/>
            <a:chOff x="349249" y="1946224"/>
            <a:chExt cx="6775785" cy="1026248"/>
          </a:xfrm>
        </p:grpSpPr>
        <p:sp>
          <p:nvSpPr>
            <p:cNvPr id="136" name="object 12">
              <a:extLst>
                <a:ext uri="{FF2B5EF4-FFF2-40B4-BE49-F238E27FC236}">
                  <a16:creationId xmlns:a16="http://schemas.microsoft.com/office/drawing/2014/main" id="{49BE71D5-238C-C33B-06D3-B6CF44797A15}"/>
                </a:ext>
              </a:extLst>
            </p:cNvPr>
            <p:cNvSpPr/>
            <p:nvPr/>
          </p:nvSpPr>
          <p:spPr>
            <a:xfrm>
              <a:off x="349249" y="1946224"/>
              <a:ext cx="6775785" cy="1026248"/>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sp>
          <p:nvSpPr>
            <p:cNvPr id="137" name="object 11">
              <a:extLst>
                <a:ext uri="{FF2B5EF4-FFF2-40B4-BE49-F238E27FC236}">
                  <a16:creationId xmlns:a16="http://schemas.microsoft.com/office/drawing/2014/main" id="{03B28252-2880-DC7C-4E6D-754405320922}"/>
                </a:ext>
              </a:extLst>
            </p:cNvPr>
            <p:cNvSpPr txBox="1"/>
            <p:nvPr/>
          </p:nvSpPr>
          <p:spPr>
            <a:xfrm>
              <a:off x="428815" y="1977376"/>
              <a:ext cx="2384425" cy="161583"/>
            </a:xfrm>
            <a:prstGeom prst="rect">
              <a:avLst/>
            </a:prstGeom>
          </p:spPr>
          <p:txBody>
            <a:bodyPr vert="horz" wrap="square" lIns="0" tIns="0" rIns="0" bIns="0" rtlCol="0">
              <a:spAutoFit/>
            </a:bodyPr>
            <a:lstStyle/>
            <a:p>
              <a:pPr>
                <a:lnSpc>
                  <a:spcPct val="100000"/>
                </a:lnSpc>
                <a:spcBef>
                  <a:spcPts val="740"/>
                </a:spcBef>
              </a:pPr>
              <a:r>
                <a:rPr lang="en-GB" sz="1050" b="1" spc="-20" dirty="0">
                  <a:solidFill>
                    <a:srgbClr val="336E9F"/>
                  </a:solidFill>
                  <a:latin typeface="Arial"/>
                  <a:cs typeface="Arial"/>
                </a:rPr>
                <a:t>CARE</a:t>
              </a:r>
              <a:r>
                <a:rPr lang="en-GB" sz="1050" b="1" spc="-55" dirty="0">
                  <a:solidFill>
                    <a:srgbClr val="336E9F"/>
                  </a:solidFill>
                  <a:latin typeface="Arial"/>
                  <a:cs typeface="Arial"/>
                </a:rPr>
                <a:t> </a:t>
              </a:r>
              <a:r>
                <a:rPr lang="en-GB" sz="1050" b="1" spc="-10" dirty="0">
                  <a:solidFill>
                    <a:srgbClr val="336E9F"/>
                  </a:solidFill>
                  <a:latin typeface="Arial"/>
                  <a:cs typeface="Arial"/>
                </a:rPr>
                <a:t>FROM</a:t>
              </a:r>
              <a:r>
                <a:rPr lang="en-GB" sz="1050" b="1" spc="-60" dirty="0">
                  <a:solidFill>
                    <a:srgbClr val="336E9F"/>
                  </a:solidFill>
                  <a:latin typeface="Arial"/>
                  <a:cs typeface="Arial"/>
                </a:rPr>
                <a:t> </a:t>
              </a:r>
              <a:r>
                <a:rPr lang="en-GB" sz="1050" b="1" spc="-20" dirty="0">
                  <a:solidFill>
                    <a:srgbClr val="336E9F"/>
                  </a:solidFill>
                  <a:latin typeface="Arial"/>
                  <a:cs typeface="Arial"/>
                </a:rPr>
                <a:t>YOUR</a:t>
              </a:r>
              <a:r>
                <a:rPr lang="en-GB" sz="1050" b="1" spc="-55" dirty="0">
                  <a:solidFill>
                    <a:srgbClr val="336E9F"/>
                  </a:solidFill>
                  <a:latin typeface="Arial"/>
                  <a:cs typeface="Arial"/>
                </a:rPr>
                <a:t> </a:t>
              </a:r>
              <a:r>
                <a:rPr lang="en-GB" sz="1050" b="1" dirty="0">
                  <a:solidFill>
                    <a:srgbClr val="336E9F"/>
                  </a:solidFill>
                  <a:latin typeface="Arial"/>
                  <a:cs typeface="Arial"/>
                </a:rPr>
                <a:t>GP</a:t>
              </a:r>
              <a:r>
                <a:rPr lang="en-GB" sz="1050" b="1" spc="-55" dirty="0">
                  <a:solidFill>
                    <a:srgbClr val="336E9F"/>
                  </a:solidFill>
                  <a:latin typeface="Arial"/>
                  <a:cs typeface="Arial"/>
                </a:rPr>
                <a:t> </a:t>
              </a:r>
              <a:r>
                <a:rPr lang="en-GB" sz="1050" b="1" spc="-10" dirty="0">
                  <a:solidFill>
                    <a:srgbClr val="336E9F"/>
                  </a:solidFill>
                  <a:latin typeface="Arial"/>
                  <a:cs typeface="Arial"/>
                </a:rPr>
                <a:t>PRACTICE</a:t>
              </a:r>
              <a:endParaRPr lang="en-GB" sz="1050" dirty="0">
                <a:latin typeface="Arial"/>
                <a:cs typeface="Arial"/>
              </a:endParaRPr>
            </a:p>
          </p:txBody>
        </p:sp>
      </p:grpSp>
      <p:graphicFrame>
        <p:nvGraphicFramePr>
          <p:cNvPr id="134" name="exp_tbl_qtext_section12">
            <a:extLst>
              <a:ext uri="{FF2B5EF4-FFF2-40B4-BE49-F238E27FC236}">
                <a16:creationId xmlns:a16="http://schemas.microsoft.com/office/drawing/2014/main" id="{F027CCE4-E5DB-97F9-91AF-334C2B995E1C}"/>
              </a:ext>
            </a:extLst>
          </p:cNvPr>
          <p:cNvGraphicFramePr>
            <a:graphicFrameLocks noGrp="1"/>
          </p:cNvGraphicFramePr>
          <p:nvPr>
            <p:extLst>
              <p:ext uri="{D42A27DB-BD31-4B8C-83A1-F6EECF244321}">
                <p14:modId xmlns:p14="http://schemas.microsoft.com/office/powerpoint/2010/main" val="3506483944"/>
              </p:ext>
            </p:extLst>
          </p:nvPr>
        </p:nvGraphicFramePr>
        <p:xfrm>
          <a:off x="422672" y="3367300"/>
          <a:ext cx="3076357" cy="6840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L="0" marR="5080">
                        <a:lnSpc>
                          <a:spcPts val="860"/>
                        </a:lnSpc>
                        <a:spcBef>
                          <a:spcPts val="0"/>
                        </a:spcBef>
                      </a:pPr>
                      <a:r>
                        <a:rPr lang="en-GB" sz="850" dirty="0">
                          <a:latin typeface="Arial"/>
                          <a:cs typeface="Arial"/>
                        </a:rPr>
                        <a:t>Q51.</a:t>
                      </a:r>
                      <a:r>
                        <a:rPr lang="en-GB" sz="850" spc="-25" dirty="0">
                          <a:latin typeface="Arial"/>
                          <a:cs typeface="Arial"/>
                        </a:rPr>
                        <a:t> </a:t>
                      </a:r>
                      <a:r>
                        <a:rPr lang="en-GB" sz="850" dirty="0">
                          <a:latin typeface="Arial"/>
                          <a:cs typeface="Arial"/>
                        </a:rPr>
                        <a:t>Patient</a:t>
                      </a:r>
                      <a:r>
                        <a:rPr lang="en-GB" sz="850" spc="-25" dirty="0">
                          <a:latin typeface="Arial"/>
                          <a:cs typeface="Arial"/>
                        </a:rPr>
                        <a:t> </a:t>
                      </a:r>
                      <a:r>
                        <a:rPr lang="en-GB" sz="850" dirty="0">
                          <a:latin typeface="Arial"/>
                          <a:cs typeface="Arial"/>
                        </a:rPr>
                        <a:t>definitely</a:t>
                      </a:r>
                      <a:r>
                        <a:rPr lang="en-GB" sz="850" spc="-20" dirty="0">
                          <a:latin typeface="Arial"/>
                          <a:cs typeface="Arial"/>
                        </a:rPr>
                        <a:t> </a:t>
                      </a:r>
                      <a:r>
                        <a:rPr lang="en-GB" sz="850" dirty="0">
                          <a:latin typeface="Arial"/>
                          <a:cs typeface="Arial"/>
                        </a:rPr>
                        <a:t>received</a:t>
                      </a:r>
                      <a:r>
                        <a:rPr lang="en-GB" sz="850" spc="-25"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right</a:t>
                      </a:r>
                      <a:r>
                        <a:rPr lang="en-GB" sz="850" spc="-25" dirty="0">
                          <a:latin typeface="Arial"/>
                          <a:cs typeface="Arial"/>
                        </a:rPr>
                        <a:t> </a:t>
                      </a:r>
                      <a:r>
                        <a:rPr lang="en-GB" sz="850" dirty="0">
                          <a:latin typeface="Arial"/>
                          <a:cs typeface="Arial"/>
                        </a:rPr>
                        <a:t>amount</a:t>
                      </a:r>
                      <a:r>
                        <a:rPr lang="en-GB" sz="850" spc="-20" dirty="0">
                          <a:latin typeface="Arial"/>
                          <a:cs typeface="Arial"/>
                        </a:rPr>
                        <a:t> </a:t>
                      </a:r>
                      <a:r>
                        <a:rPr lang="en-GB" sz="850" dirty="0">
                          <a:latin typeface="Arial"/>
                          <a:cs typeface="Arial"/>
                        </a:rPr>
                        <a:t>of</a:t>
                      </a:r>
                      <a:r>
                        <a:rPr lang="en-GB" sz="850" spc="-25" dirty="0">
                          <a:latin typeface="Arial"/>
                          <a:cs typeface="Arial"/>
                        </a:rPr>
                        <a:t> </a:t>
                      </a:r>
                      <a:r>
                        <a:rPr lang="en-GB" sz="850" dirty="0">
                          <a:latin typeface="Arial"/>
                          <a:cs typeface="Arial"/>
                        </a:rPr>
                        <a:t>support</a:t>
                      </a:r>
                      <a:r>
                        <a:rPr lang="en-GB" sz="850" spc="-20" dirty="0">
                          <a:latin typeface="Arial"/>
                          <a:cs typeface="Arial"/>
                        </a:rPr>
                        <a:t> from </a:t>
                      </a:r>
                      <a:r>
                        <a:rPr lang="en-GB" sz="850" dirty="0">
                          <a:latin typeface="Arial"/>
                          <a:cs typeface="Arial"/>
                        </a:rPr>
                        <a:t>their</a:t>
                      </a:r>
                      <a:r>
                        <a:rPr lang="en-GB" sz="850" spc="-20" dirty="0">
                          <a:latin typeface="Arial"/>
                          <a:cs typeface="Arial"/>
                        </a:rPr>
                        <a:t> </a:t>
                      </a:r>
                      <a:r>
                        <a:rPr lang="en-GB" sz="850" dirty="0">
                          <a:latin typeface="Arial"/>
                          <a:cs typeface="Arial"/>
                        </a:rPr>
                        <a:t>GP</a:t>
                      </a:r>
                      <a:r>
                        <a:rPr lang="en-GB" sz="850" spc="-20" dirty="0">
                          <a:latin typeface="Arial"/>
                          <a:cs typeface="Arial"/>
                        </a:rPr>
                        <a:t> </a:t>
                      </a:r>
                      <a:r>
                        <a:rPr lang="en-GB" sz="850" dirty="0">
                          <a:latin typeface="Arial"/>
                          <a:cs typeface="Arial"/>
                        </a:rPr>
                        <a:t>practice</a:t>
                      </a:r>
                      <a:r>
                        <a:rPr lang="en-GB" sz="850" spc="-15" dirty="0">
                          <a:latin typeface="Arial"/>
                          <a:cs typeface="Arial"/>
                        </a:rPr>
                        <a:t> </a:t>
                      </a:r>
                      <a:r>
                        <a:rPr lang="en-GB" sz="850" dirty="0">
                          <a:latin typeface="Arial"/>
                          <a:cs typeface="Arial"/>
                        </a:rPr>
                        <a:t>during</a:t>
                      </a:r>
                      <a:r>
                        <a:rPr lang="en-GB" sz="850" spc="-20" dirty="0">
                          <a:latin typeface="Arial"/>
                          <a:cs typeface="Arial"/>
                        </a:rPr>
                        <a:t> </a:t>
                      </a:r>
                      <a:r>
                        <a:rPr lang="en-GB" sz="850" spc="-10" dirty="0">
                          <a:latin typeface="Arial"/>
                          <a:cs typeface="Arial"/>
                        </a:rPr>
                        <a:t>treatment</a:t>
                      </a:r>
                      <a:endParaRPr lang="en-GB" sz="850" dirty="0">
                        <a:latin typeface="Arial"/>
                        <a:cs typeface="Arial"/>
                      </a:endParaRPr>
                    </a:p>
                  </a:txBody>
                  <a:tcPr marL="0" marR="0" marT="0" marB="0"/>
                </a:tc>
                <a:extLst>
                  <a:ext uri="{0D108BD9-81ED-4DB2-BD59-A6C34878D82A}">
                    <a16:rowId xmlns:a16="http://schemas.microsoft.com/office/drawing/2014/main" val="975127550"/>
                  </a:ext>
                </a:extLst>
              </a:tr>
              <a:tr h="342000">
                <a:tc>
                  <a:txBody>
                    <a:bodyPr/>
                    <a:lstStyle/>
                    <a:p>
                      <a:pPr>
                        <a:lnSpc>
                          <a:spcPct val="100000"/>
                        </a:lnSpc>
                        <a:spcBef>
                          <a:spcPts val="0"/>
                        </a:spcBef>
                      </a:pPr>
                      <a:r>
                        <a:rPr lang="en-GB" sz="850" dirty="0">
                          <a:latin typeface="Arial"/>
                          <a:cs typeface="Arial"/>
                        </a:rPr>
                        <a:t>Q52.</a:t>
                      </a:r>
                      <a:r>
                        <a:rPr lang="en-GB" sz="850" spc="-15"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has</a:t>
                      </a:r>
                      <a:r>
                        <a:rPr lang="en-GB" sz="850" spc="-15" dirty="0">
                          <a:latin typeface="Arial"/>
                          <a:cs typeface="Arial"/>
                        </a:rPr>
                        <a:t> </a:t>
                      </a:r>
                      <a:r>
                        <a:rPr lang="en-GB" sz="850" dirty="0">
                          <a:latin typeface="Arial"/>
                          <a:cs typeface="Arial"/>
                        </a:rPr>
                        <a:t>had</a:t>
                      </a:r>
                      <a:r>
                        <a:rPr lang="en-GB" sz="850" spc="-15" dirty="0">
                          <a:latin typeface="Arial"/>
                          <a:cs typeface="Arial"/>
                        </a:rPr>
                        <a:t> </a:t>
                      </a:r>
                      <a:r>
                        <a:rPr lang="en-GB" sz="850" dirty="0">
                          <a:latin typeface="Arial"/>
                          <a:cs typeface="Arial"/>
                        </a:rPr>
                        <a:t>a</a:t>
                      </a:r>
                      <a:r>
                        <a:rPr lang="en-GB" sz="850" spc="-15" dirty="0">
                          <a:latin typeface="Arial"/>
                          <a:cs typeface="Arial"/>
                        </a:rPr>
                        <a:t> </a:t>
                      </a:r>
                      <a:r>
                        <a:rPr lang="en-GB" sz="850" dirty="0">
                          <a:latin typeface="Arial"/>
                          <a:cs typeface="Arial"/>
                        </a:rPr>
                        <a:t>review</a:t>
                      </a:r>
                      <a:r>
                        <a:rPr lang="en-GB" sz="850" spc="-15" dirty="0">
                          <a:latin typeface="Arial"/>
                          <a:cs typeface="Arial"/>
                        </a:rPr>
                        <a:t> </a:t>
                      </a:r>
                      <a:r>
                        <a:rPr lang="en-GB" sz="850" dirty="0">
                          <a:latin typeface="Arial"/>
                          <a:cs typeface="Arial"/>
                        </a:rPr>
                        <a:t>of</a:t>
                      </a:r>
                      <a:r>
                        <a:rPr lang="en-GB" sz="850" spc="-15" dirty="0">
                          <a:latin typeface="Arial"/>
                          <a:cs typeface="Arial"/>
                        </a:rPr>
                        <a:t> </a:t>
                      </a:r>
                      <a:r>
                        <a:rPr lang="en-GB" sz="850" dirty="0">
                          <a:latin typeface="Arial"/>
                          <a:cs typeface="Arial"/>
                        </a:rPr>
                        <a:t>cancer</a:t>
                      </a:r>
                      <a:r>
                        <a:rPr lang="en-GB" sz="850" spc="-15" dirty="0">
                          <a:latin typeface="Arial"/>
                          <a:cs typeface="Arial"/>
                        </a:rPr>
                        <a:t> </a:t>
                      </a:r>
                      <a:r>
                        <a:rPr lang="en-GB" sz="850" dirty="0">
                          <a:latin typeface="Arial"/>
                          <a:cs typeface="Arial"/>
                        </a:rPr>
                        <a:t>care</a:t>
                      </a:r>
                      <a:r>
                        <a:rPr lang="en-GB" sz="850" spc="-15" dirty="0">
                          <a:latin typeface="Arial"/>
                          <a:cs typeface="Arial"/>
                        </a:rPr>
                        <a:t> </a:t>
                      </a:r>
                      <a:r>
                        <a:rPr lang="en-GB" sz="850" dirty="0">
                          <a:latin typeface="Arial"/>
                          <a:cs typeface="Arial"/>
                        </a:rPr>
                        <a:t>by</a:t>
                      </a:r>
                      <a:r>
                        <a:rPr lang="en-GB" sz="850" spc="-15" dirty="0">
                          <a:latin typeface="Arial"/>
                          <a:cs typeface="Arial"/>
                        </a:rPr>
                        <a:t> </a:t>
                      </a:r>
                      <a:r>
                        <a:rPr lang="en-GB" sz="850" dirty="0">
                          <a:latin typeface="Arial"/>
                          <a:cs typeface="Arial"/>
                        </a:rPr>
                        <a:t>GP</a:t>
                      </a:r>
                      <a:r>
                        <a:rPr lang="en-GB" sz="850" spc="-15" dirty="0">
                          <a:latin typeface="Arial"/>
                          <a:cs typeface="Arial"/>
                        </a:rPr>
                        <a:t> </a:t>
                      </a:r>
                      <a:r>
                        <a:rPr lang="en-GB" sz="850" spc="-10" dirty="0">
                          <a:latin typeface="Arial"/>
                          <a:cs typeface="Arial"/>
                        </a:rPr>
                        <a:t>practice</a:t>
                      </a:r>
                      <a:endParaRPr lang="en-GB" sz="850" dirty="0">
                        <a:latin typeface="Arial"/>
                        <a:cs typeface="Arial"/>
                      </a:endParaRPr>
                    </a:p>
                  </a:txBody>
                  <a:tcPr marL="0" marR="0" marT="0" marB="0"/>
                </a:tc>
                <a:extLst>
                  <a:ext uri="{0D108BD9-81ED-4DB2-BD59-A6C34878D82A}">
                    <a16:rowId xmlns:a16="http://schemas.microsoft.com/office/drawing/2014/main" val="167661913"/>
                  </a:ext>
                </a:extLst>
              </a:tr>
            </a:tbl>
          </a:graphicData>
        </a:graphic>
      </p:graphicFrame>
      <p:grpSp>
        <p:nvGrpSpPr>
          <p:cNvPr id="140" name="Group 3">
            <a:extLst>
              <a:ext uri="{FF2B5EF4-FFF2-40B4-BE49-F238E27FC236}">
                <a16:creationId xmlns:a16="http://schemas.microsoft.com/office/drawing/2014/main" id="{9CC5C82F-43BF-A7C0-CD02-FA6A86243ED7}"/>
              </a:ext>
              <a:ext uri="{C183D7F6-B498-43B3-948B-1728B52AA6E4}">
                <adec:decorative xmlns:adec="http://schemas.microsoft.com/office/drawing/2017/decorative" val="0"/>
              </a:ext>
            </a:extLst>
          </p:cNvPr>
          <p:cNvGrpSpPr/>
          <p:nvPr/>
        </p:nvGrpSpPr>
        <p:grpSpPr>
          <a:xfrm>
            <a:off x="341975" y="4239973"/>
            <a:ext cx="6775785" cy="1465130"/>
            <a:chOff x="349250" y="3100089"/>
            <a:chExt cx="6775785" cy="1026248"/>
          </a:xfrm>
        </p:grpSpPr>
        <p:sp>
          <p:nvSpPr>
            <p:cNvPr id="141" name="object 14">
              <a:extLst>
                <a:ext uri="{FF2B5EF4-FFF2-40B4-BE49-F238E27FC236}">
                  <a16:creationId xmlns:a16="http://schemas.microsoft.com/office/drawing/2014/main" id="{E13D2F79-F821-D621-5A06-03EAF3B9C33A}"/>
                </a:ext>
              </a:extLst>
            </p:cNvPr>
            <p:cNvSpPr txBox="1"/>
            <p:nvPr/>
          </p:nvSpPr>
          <p:spPr>
            <a:xfrm>
              <a:off x="428816" y="3131241"/>
              <a:ext cx="2848768" cy="113181"/>
            </a:xfrm>
            <a:prstGeom prst="rect">
              <a:avLst/>
            </a:prstGeom>
          </p:spPr>
          <p:txBody>
            <a:bodyPr vert="horz" wrap="square" lIns="0" tIns="0" rIns="0" bIns="0" rtlCol="0">
              <a:spAutoFit/>
            </a:bodyPr>
            <a:lstStyle/>
            <a:p>
              <a:pPr>
                <a:lnSpc>
                  <a:spcPct val="100000"/>
                </a:lnSpc>
                <a:spcBef>
                  <a:spcPts val="740"/>
                </a:spcBef>
              </a:pPr>
              <a:r>
                <a:rPr lang="en-GB" sz="1050" b="1" spc="-20" dirty="0">
                  <a:solidFill>
                    <a:srgbClr val="336E9F"/>
                  </a:solidFill>
                  <a:latin typeface="Arial"/>
                  <a:cs typeface="Arial"/>
                </a:rPr>
                <a:t>LIVING</a:t>
              </a:r>
              <a:r>
                <a:rPr lang="en-GB" sz="1050" b="1" spc="-40" dirty="0">
                  <a:solidFill>
                    <a:srgbClr val="336E9F"/>
                  </a:solidFill>
                  <a:latin typeface="Arial"/>
                  <a:cs typeface="Arial"/>
                </a:rPr>
                <a:t> </a:t>
              </a:r>
              <a:r>
                <a:rPr lang="en-GB" sz="1050" b="1" spc="-10" dirty="0">
                  <a:solidFill>
                    <a:srgbClr val="336E9F"/>
                  </a:solidFill>
                  <a:latin typeface="Arial"/>
                  <a:cs typeface="Arial"/>
                </a:rPr>
                <a:t>WITH</a:t>
              </a:r>
              <a:r>
                <a:rPr lang="en-GB" sz="1050" b="1" spc="-40" dirty="0">
                  <a:solidFill>
                    <a:srgbClr val="336E9F"/>
                  </a:solidFill>
                  <a:latin typeface="Arial"/>
                  <a:cs typeface="Arial"/>
                </a:rPr>
                <a:t> </a:t>
              </a:r>
              <a:r>
                <a:rPr lang="en-GB" sz="1050" b="1" spc="-20" dirty="0">
                  <a:solidFill>
                    <a:srgbClr val="336E9F"/>
                  </a:solidFill>
                  <a:latin typeface="Arial"/>
                  <a:cs typeface="Arial"/>
                </a:rPr>
                <a:t>AND</a:t>
              </a:r>
              <a:r>
                <a:rPr lang="en-GB" sz="1050" b="1" spc="-40" dirty="0">
                  <a:solidFill>
                    <a:srgbClr val="336E9F"/>
                  </a:solidFill>
                  <a:latin typeface="Arial"/>
                  <a:cs typeface="Arial"/>
                </a:rPr>
                <a:t> </a:t>
              </a:r>
              <a:r>
                <a:rPr lang="en-GB" sz="1050" b="1" spc="-25" dirty="0">
                  <a:solidFill>
                    <a:srgbClr val="336E9F"/>
                  </a:solidFill>
                  <a:latin typeface="Arial"/>
                  <a:cs typeface="Arial"/>
                </a:rPr>
                <a:t>BEYOND</a:t>
              </a:r>
              <a:r>
                <a:rPr lang="en-GB" sz="1050" b="1" spc="-40" dirty="0">
                  <a:solidFill>
                    <a:srgbClr val="336E9F"/>
                  </a:solidFill>
                  <a:latin typeface="Arial"/>
                  <a:cs typeface="Arial"/>
                </a:rPr>
                <a:t> </a:t>
              </a:r>
              <a:r>
                <a:rPr lang="en-GB" sz="1050" b="1" spc="-10" dirty="0">
                  <a:solidFill>
                    <a:srgbClr val="336E9F"/>
                  </a:solidFill>
                  <a:latin typeface="Arial"/>
                  <a:cs typeface="Arial"/>
                </a:rPr>
                <a:t>CANCER</a:t>
              </a:r>
              <a:endParaRPr lang="en-GB" sz="1050" dirty="0">
                <a:latin typeface="Arial"/>
                <a:cs typeface="Arial"/>
              </a:endParaRPr>
            </a:p>
          </p:txBody>
        </p:sp>
        <p:sp>
          <p:nvSpPr>
            <p:cNvPr id="142" name="object 13">
              <a:extLst>
                <a:ext uri="{FF2B5EF4-FFF2-40B4-BE49-F238E27FC236}">
                  <a16:creationId xmlns:a16="http://schemas.microsoft.com/office/drawing/2014/main" id="{CBB7B20E-6CF9-E6D1-E993-975E6692BFE0}"/>
                </a:ext>
              </a:extLst>
            </p:cNvPr>
            <p:cNvSpPr/>
            <p:nvPr/>
          </p:nvSpPr>
          <p:spPr>
            <a:xfrm>
              <a:off x="349250" y="3100089"/>
              <a:ext cx="6775785" cy="1026248"/>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aphicFrame>
        <p:nvGraphicFramePr>
          <p:cNvPr id="139" name="exp_tbl_qtext_section13">
            <a:extLst>
              <a:ext uri="{FF2B5EF4-FFF2-40B4-BE49-F238E27FC236}">
                <a16:creationId xmlns:a16="http://schemas.microsoft.com/office/drawing/2014/main" id="{50C66D56-C0EB-2F49-7123-2FBFE18388E2}"/>
              </a:ext>
            </a:extLst>
          </p:cNvPr>
          <p:cNvGraphicFramePr>
            <a:graphicFrameLocks noGrp="1"/>
          </p:cNvGraphicFramePr>
          <p:nvPr>
            <p:extLst>
              <p:ext uri="{D42A27DB-BD31-4B8C-83A1-F6EECF244321}">
                <p14:modId xmlns:p14="http://schemas.microsoft.com/office/powerpoint/2010/main" val="2202828391"/>
              </p:ext>
            </p:extLst>
          </p:nvPr>
        </p:nvGraphicFramePr>
        <p:xfrm>
          <a:off x="426028" y="4539614"/>
          <a:ext cx="3076357" cy="11520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L="0" marR="0" lvl="0" indent="0" defTabSz="914400" eaLnBrk="1" fontAlgn="auto" latinLnBrk="0" hangingPunct="1">
                        <a:lnSpc>
                          <a:spcPct val="100000"/>
                        </a:lnSpc>
                        <a:spcBef>
                          <a:spcPts val="0"/>
                        </a:spcBef>
                        <a:spcAft>
                          <a:spcPts val="0"/>
                        </a:spcAft>
                        <a:buClrTx/>
                        <a:buSzTx/>
                        <a:buFontTx/>
                        <a:buNone/>
                        <a:tabLst/>
                        <a:defRPr/>
                      </a:pPr>
                      <a:r>
                        <a:rPr lang="en-GB" sz="850" dirty="0">
                          <a:latin typeface="Arial"/>
                          <a:cs typeface="Arial"/>
                        </a:rPr>
                        <a:t>Q53.</a:t>
                      </a:r>
                      <a:r>
                        <a:rPr lang="en-GB" sz="850" spc="-25" dirty="0">
                          <a:latin typeface="Arial"/>
                          <a:cs typeface="Arial"/>
                        </a:rPr>
                        <a:t> </a:t>
                      </a:r>
                      <a:r>
                        <a:rPr lang="en-GB" sz="850" dirty="0">
                          <a:latin typeface="Arial"/>
                          <a:cs typeface="Arial"/>
                        </a:rPr>
                        <a:t>After</a:t>
                      </a:r>
                      <a:r>
                        <a:rPr lang="en-GB" sz="850" spc="-20" dirty="0">
                          <a:latin typeface="Arial"/>
                          <a:cs typeface="Arial"/>
                        </a:rPr>
                        <a:t> </a:t>
                      </a:r>
                      <a:r>
                        <a:rPr lang="en-GB" sz="850" dirty="0">
                          <a:latin typeface="Arial"/>
                          <a:cs typeface="Arial"/>
                        </a:rPr>
                        <a:t>treatment,</a:t>
                      </a:r>
                      <a:r>
                        <a:rPr lang="en-GB" sz="850" spc="-25"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25" dirty="0">
                          <a:latin typeface="Arial"/>
                          <a:cs typeface="Arial"/>
                        </a:rPr>
                        <a:t> </a:t>
                      </a:r>
                      <a:r>
                        <a:rPr lang="en-GB" sz="850" dirty="0">
                          <a:latin typeface="Arial"/>
                          <a:cs typeface="Arial"/>
                        </a:rPr>
                        <a:t>definitely</a:t>
                      </a:r>
                      <a:r>
                        <a:rPr lang="en-GB" sz="850" spc="-20" dirty="0">
                          <a:latin typeface="Arial"/>
                          <a:cs typeface="Arial"/>
                        </a:rPr>
                        <a:t> </a:t>
                      </a:r>
                      <a:r>
                        <a:rPr lang="en-GB" sz="850" dirty="0">
                          <a:latin typeface="Arial"/>
                          <a:cs typeface="Arial"/>
                        </a:rPr>
                        <a:t>could</a:t>
                      </a:r>
                      <a:r>
                        <a:rPr lang="en-GB" sz="850" spc="-25" dirty="0">
                          <a:latin typeface="Arial"/>
                          <a:cs typeface="Arial"/>
                        </a:rPr>
                        <a:t> </a:t>
                      </a:r>
                      <a:r>
                        <a:rPr lang="en-GB" sz="850" dirty="0">
                          <a:latin typeface="Arial"/>
                          <a:cs typeface="Arial"/>
                        </a:rPr>
                        <a:t>get</a:t>
                      </a:r>
                      <a:r>
                        <a:rPr lang="en-GB" sz="850" spc="-20" dirty="0">
                          <a:latin typeface="Arial"/>
                          <a:cs typeface="Arial"/>
                        </a:rPr>
                        <a:t> </a:t>
                      </a:r>
                      <a:r>
                        <a:rPr lang="en-GB" sz="850" spc="-10" dirty="0">
                          <a:latin typeface="Arial"/>
                          <a:cs typeface="Arial"/>
                        </a:rPr>
                        <a:t>enough </a:t>
                      </a:r>
                      <a:r>
                        <a:rPr lang="en-GB" sz="850" dirty="0">
                          <a:latin typeface="Arial"/>
                          <a:cs typeface="Arial"/>
                        </a:rPr>
                        <a:t>emotional</a:t>
                      </a:r>
                      <a:r>
                        <a:rPr lang="en-GB" sz="850" spc="-25" dirty="0">
                          <a:latin typeface="Arial"/>
                          <a:cs typeface="Arial"/>
                        </a:rPr>
                        <a:t> </a:t>
                      </a:r>
                      <a:r>
                        <a:rPr lang="en-GB" sz="850" dirty="0">
                          <a:latin typeface="Arial"/>
                          <a:cs typeface="Arial"/>
                        </a:rPr>
                        <a:t>support</a:t>
                      </a:r>
                      <a:r>
                        <a:rPr lang="en-GB" sz="850" spc="-25" dirty="0">
                          <a:latin typeface="Arial"/>
                          <a:cs typeface="Arial"/>
                        </a:rPr>
                        <a:t> </a:t>
                      </a:r>
                      <a:r>
                        <a:rPr lang="en-GB" sz="850" dirty="0">
                          <a:latin typeface="Arial"/>
                          <a:cs typeface="Arial"/>
                        </a:rPr>
                        <a:t>at</a:t>
                      </a:r>
                      <a:r>
                        <a:rPr lang="en-GB" sz="850" spc="-25" dirty="0">
                          <a:latin typeface="Arial"/>
                          <a:cs typeface="Arial"/>
                        </a:rPr>
                        <a:t> </a:t>
                      </a:r>
                      <a:r>
                        <a:rPr lang="en-GB" sz="850" dirty="0">
                          <a:latin typeface="Arial"/>
                          <a:cs typeface="Arial"/>
                        </a:rPr>
                        <a:t>home</a:t>
                      </a:r>
                      <a:r>
                        <a:rPr lang="en-GB" sz="850" spc="-25" dirty="0">
                          <a:latin typeface="Arial"/>
                          <a:cs typeface="Arial"/>
                        </a:rPr>
                        <a:t> </a:t>
                      </a:r>
                      <a:r>
                        <a:rPr lang="en-GB" sz="850" dirty="0">
                          <a:latin typeface="Arial"/>
                          <a:cs typeface="Arial"/>
                        </a:rPr>
                        <a:t>from</a:t>
                      </a:r>
                      <a:r>
                        <a:rPr lang="en-GB" sz="850" spc="-25" dirty="0">
                          <a:latin typeface="Arial"/>
                          <a:cs typeface="Arial"/>
                        </a:rPr>
                        <a:t> </a:t>
                      </a:r>
                      <a:r>
                        <a:rPr lang="en-GB" sz="850" dirty="0">
                          <a:latin typeface="Arial"/>
                          <a:cs typeface="Arial"/>
                        </a:rPr>
                        <a:t>community</a:t>
                      </a:r>
                      <a:r>
                        <a:rPr lang="en-GB" sz="850" spc="-25" dirty="0">
                          <a:latin typeface="Arial"/>
                          <a:cs typeface="Arial"/>
                        </a:rPr>
                        <a:t> </a:t>
                      </a:r>
                      <a:r>
                        <a:rPr lang="en-GB" sz="850" dirty="0">
                          <a:latin typeface="Arial"/>
                          <a:cs typeface="Arial"/>
                        </a:rPr>
                        <a:t>or</a:t>
                      </a:r>
                      <a:r>
                        <a:rPr lang="en-GB" sz="850" spc="-25" dirty="0">
                          <a:latin typeface="Arial"/>
                          <a:cs typeface="Arial"/>
                        </a:rPr>
                        <a:t> </a:t>
                      </a:r>
                      <a:r>
                        <a:rPr lang="en-GB" sz="850" dirty="0">
                          <a:latin typeface="Arial"/>
                          <a:cs typeface="Arial"/>
                        </a:rPr>
                        <a:t>voluntary</a:t>
                      </a:r>
                      <a:r>
                        <a:rPr lang="en-GB" sz="850" spc="-20" dirty="0">
                          <a:latin typeface="Arial"/>
                          <a:cs typeface="Arial"/>
                        </a:rPr>
                        <a:t> </a:t>
                      </a:r>
                      <a:r>
                        <a:rPr lang="en-GB" sz="850" spc="-10" dirty="0">
                          <a:latin typeface="Arial"/>
                          <a:cs typeface="Arial"/>
                        </a:rPr>
                        <a:t>services</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438705026"/>
                  </a:ext>
                </a:extLst>
              </a:tr>
              <a:tr h="468000">
                <a:tc>
                  <a:txBody>
                    <a:bodyPr/>
                    <a:lstStyle/>
                    <a:p>
                      <a:pPr marR="148590">
                        <a:lnSpc>
                          <a:spcPts val="860"/>
                        </a:lnSpc>
                        <a:spcBef>
                          <a:spcPts val="0"/>
                        </a:spcBef>
                      </a:pPr>
                      <a:r>
                        <a:rPr lang="en-GB" sz="850" dirty="0">
                          <a:latin typeface="Arial"/>
                          <a:cs typeface="Arial"/>
                        </a:rPr>
                        <a:t>Q54.</a:t>
                      </a:r>
                      <a:r>
                        <a:rPr lang="en-GB" sz="850" spc="-25"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right</a:t>
                      </a:r>
                      <a:r>
                        <a:rPr lang="en-GB" sz="850" spc="-20" dirty="0">
                          <a:latin typeface="Arial"/>
                          <a:cs typeface="Arial"/>
                        </a:rPr>
                        <a:t> </a:t>
                      </a:r>
                      <a:r>
                        <a:rPr lang="en-GB" sz="850" dirty="0">
                          <a:latin typeface="Arial"/>
                          <a:cs typeface="Arial"/>
                        </a:rPr>
                        <a:t>amount</a:t>
                      </a:r>
                      <a:r>
                        <a:rPr lang="en-GB" sz="850" spc="-20" dirty="0">
                          <a:latin typeface="Arial"/>
                          <a:cs typeface="Arial"/>
                        </a:rPr>
                        <a:t> </a:t>
                      </a:r>
                      <a:r>
                        <a:rPr lang="en-GB" sz="850" dirty="0">
                          <a:latin typeface="Arial"/>
                          <a:cs typeface="Arial"/>
                        </a:rPr>
                        <a:t>of</a:t>
                      </a:r>
                      <a:r>
                        <a:rPr lang="en-GB" sz="850" spc="-20" dirty="0">
                          <a:latin typeface="Arial"/>
                          <a:cs typeface="Arial"/>
                        </a:rPr>
                        <a:t> </a:t>
                      </a:r>
                      <a:r>
                        <a:rPr lang="en-GB" sz="850" dirty="0">
                          <a:latin typeface="Arial"/>
                          <a:cs typeface="Arial"/>
                        </a:rPr>
                        <a:t>information</a:t>
                      </a:r>
                      <a:r>
                        <a:rPr lang="en-GB" sz="850" spc="-20" dirty="0">
                          <a:latin typeface="Arial"/>
                          <a:cs typeface="Arial"/>
                        </a:rPr>
                        <a:t> </a:t>
                      </a:r>
                      <a:r>
                        <a:rPr lang="en-GB" sz="850" dirty="0">
                          <a:latin typeface="Arial"/>
                          <a:cs typeface="Arial"/>
                        </a:rPr>
                        <a:t>and</a:t>
                      </a:r>
                      <a:r>
                        <a:rPr lang="en-GB" sz="850" spc="-20" dirty="0">
                          <a:latin typeface="Arial"/>
                          <a:cs typeface="Arial"/>
                        </a:rPr>
                        <a:t> </a:t>
                      </a:r>
                      <a:r>
                        <a:rPr lang="en-GB" sz="850" dirty="0">
                          <a:latin typeface="Arial"/>
                          <a:cs typeface="Arial"/>
                        </a:rPr>
                        <a:t>support</a:t>
                      </a:r>
                      <a:r>
                        <a:rPr lang="en-GB" sz="850" spc="-20" dirty="0">
                          <a:latin typeface="Arial"/>
                          <a:cs typeface="Arial"/>
                        </a:rPr>
                        <a:t> </a:t>
                      </a:r>
                      <a:r>
                        <a:rPr lang="en-GB" sz="850" dirty="0">
                          <a:latin typeface="Arial"/>
                          <a:cs typeface="Arial"/>
                        </a:rPr>
                        <a:t>was</a:t>
                      </a:r>
                      <a:r>
                        <a:rPr lang="en-GB" sz="850" spc="-25" dirty="0">
                          <a:latin typeface="Arial"/>
                          <a:cs typeface="Arial"/>
                        </a:rPr>
                        <a:t> </a:t>
                      </a:r>
                      <a:r>
                        <a:rPr lang="en-GB" sz="850" spc="-10" dirty="0">
                          <a:latin typeface="Arial"/>
                          <a:cs typeface="Arial"/>
                        </a:rPr>
                        <a:t>offered </a:t>
                      </a:r>
                      <a:r>
                        <a:rPr lang="en-GB" sz="850" dirty="0">
                          <a:latin typeface="Arial"/>
                          <a:cs typeface="Arial"/>
                        </a:rPr>
                        <a:t>to</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between</a:t>
                      </a:r>
                      <a:r>
                        <a:rPr lang="en-GB" sz="850" spc="-20" dirty="0">
                          <a:latin typeface="Arial"/>
                          <a:cs typeface="Arial"/>
                        </a:rPr>
                        <a:t> </a:t>
                      </a:r>
                      <a:r>
                        <a:rPr lang="en-GB" sz="850" dirty="0">
                          <a:latin typeface="Arial"/>
                          <a:cs typeface="Arial"/>
                        </a:rPr>
                        <a:t>final</a:t>
                      </a:r>
                      <a:r>
                        <a:rPr lang="en-GB" sz="850" spc="-20" dirty="0">
                          <a:latin typeface="Arial"/>
                          <a:cs typeface="Arial"/>
                        </a:rPr>
                        <a:t> </a:t>
                      </a:r>
                      <a:r>
                        <a:rPr lang="en-GB" sz="850" dirty="0">
                          <a:latin typeface="Arial"/>
                          <a:cs typeface="Arial"/>
                        </a:rPr>
                        <a:t>treatment</a:t>
                      </a:r>
                      <a:r>
                        <a:rPr lang="en-GB" sz="850" spc="-20" dirty="0">
                          <a:latin typeface="Arial"/>
                          <a:cs typeface="Arial"/>
                        </a:rPr>
                        <a:t> </a:t>
                      </a:r>
                      <a:r>
                        <a:rPr lang="en-GB" sz="850" dirty="0">
                          <a:latin typeface="Arial"/>
                          <a:cs typeface="Arial"/>
                        </a:rPr>
                        <a:t>and</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follow</a:t>
                      </a:r>
                      <a:r>
                        <a:rPr lang="en-GB" sz="850" spc="-20" dirty="0">
                          <a:latin typeface="Arial"/>
                          <a:cs typeface="Arial"/>
                        </a:rPr>
                        <a:t> </a:t>
                      </a:r>
                      <a:r>
                        <a:rPr lang="en-GB" sz="850" spc="-25" dirty="0">
                          <a:latin typeface="Arial"/>
                          <a:cs typeface="Arial"/>
                        </a:rPr>
                        <a:t>up </a:t>
                      </a:r>
                      <a:r>
                        <a:rPr lang="en-GB" sz="850" spc="-10" dirty="0">
                          <a:latin typeface="Arial"/>
                          <a:cs typeface="Arial"/>
                        </a:rPr>
                        <a:t>appointment</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67661913"/>
                  </a:ext>
                </a:extLst>
              </a:tr>
              <a:tr h="342000">
                <a:tc>
                  <a:txBody>
                    <a:bodyPr/>
                    <a:lstStyle/>
                    <a:p>
                      <a:pPr marR="58419">
                        <a:lnSpc>
                          <a:spcPts val="860"/>
                        </a:lnSpc>
                        <a:spcBef>
                          <a:spcPts val="0"/>
                        </a:spcBef>
                      </a:pPr>
                      <a:r>
                        <a:rPr lang="en-GB" sz="850" dirty="0">
                          <a:latin typeface="Arial"/>
                          <a:cs typeface="Arial"/>
                        </a:rPr>
                        <a:t>Q55.</a:t>
                      </a:r>
                      <a:r>
                        <a:rPr lang="en-GB" sz="850" spc="-25" dirty="0">
                          <a:latin typeface="Arial"/>
                          <a:cs typeface="Arial"/>
                        </a:rPr>
                        <a:t> </a:t>
                      </a:r>
                      <a:r>
                        <a:rPr lang="en-GB" sz="850" dirty="0">
                          <a:latin typeface="Arial"/>
                          <a:cs typeface="Arial"/>
                        </a:rPr>
                        <a:t>Patient</a:t>
                      </a:r>
                      <a:r>
                        <a:rPr lang="en-GB" sz="850" spc="-25"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given</a:t>
                      </a:r>
                      <a:r>
                        <a:rPr lang="en-GB" sz="850" spc="-25" dirty="0">
                          <a:latin typeface="Arial"/>
                          <a:cs typeface="Arial"/>
                        </a:rPr>
                        <a:t> </a:t>
                      </a:r>
                      <a:r>
                        <a:rPr lang="en-GB" sz="850" dirty="0">
                          <a:latin typeface="Arial"/>
                          <a:cs typeface="Arial"/>
                        </a:rPr>
                        <a:t>enough</a:t>
                      </a:r>
                      <a:r>
                        <a:rPr lang="en-GB" sz="850" spc="-25" dirty="0">
                          <a:latin typeface="Arial"/>
                          <a:cs typeface="Arial"/>
                        </a:rPr>
                        <a:t> </a:t>
                      </a:r>
                      <a:r>
                        <a:rPr lang="en-GB" sz="850" dirty="0">
                          <a:latin typeface="Arial"/>
                          <a:cs typeface="Arial"/>
                        </a:rPr>
                        <a:t>information</a:t>
                      </a:r>
                      <a:r>
                        <a:rPr lang="en-GB" sz="850" spc="-20" dirty="0">
                          <a:latin typeface="Arial"/>
                          <a:cs typeface="Arial"/>
                        </a:rPr>
                        <a:t> </a:t>
                      </a:r>
                      <a:r>
                        <a:rPr lang="en-GB" sz="850" dirty="0">
                          <a:latin typeface="Arial"/>
                          <a:cs typeface="Arial"/>
                        </a:rPr>
                        <a:t>about</a:t>
                      </a:r>
                      <a:r>
                        <a:rPr lang="en-GB" sz="850" spc="-25" dirty="0">
                          <a:latin typeface="Arial"/>
                          <a:cs typeface="Arial"/>
                        </a:rPr>
                        <a:t> </a:t>
                      </a:r>
                      <a:r>
                        <a:rPr lang="en-GB" sz="850" dirty="0">
                          <a:latin typeface="Arial"/>
                          <a:cs typeface="Arial"/>
                        </a:rPr>
                        <a:t>the</a:t>
                      </a:r>
                      <a:r>
                        <a:rPr lang="en-GB" sz="850" spc="-20" dirty="0">
                          <a:latin typeface="Arial"/>
                          <a:cs typeface="Arial"/>
                        </a:rPr>
                        <a:t> </a:t>
                      </a:r>
                      <a:r>
                        <a:rPr lang="en-GB" sz="850" spc="-10" dirty="0">
                          <a:latin typeface="Arial"/>
                          <a:cs typeface="Arial"/>
                        </a:rPr>
                        <a:t>possibility </a:t>
                      </a:r>
                      <a:r>
                        <a:rPr lang="en-GB" sz="850" dirty="0">
                          <a:latin typeface="Arial"/>
                          <a:cs typeface="Arial"/>
                        </a:rPr>
                        <a:t>and</a:t>
                      </a:r>
                      <a:r>
                        <a:rPr lang="en-GB" sz="850" spc="-20" dirty="0">
                          <a:latin typeface="Arial"/>
                          <a:cs typeface="Arial"/>
                        </a:rPr>
                        <a:t> </a:t>
                      </a:r>
                      <a:r>
                        <a:rPr lang="en-GB" sz="850" dirty="0">
                          <a:latin typeface="Arial"/>
                          <a:cs typeface="Arial"/>
                        </a:rPr>
                        <a:t>signs</a:t>
                      </a:r>
                      <a:r>
                        <a:rPr lang="en-GB" sz="850" spc="-15" dirty="0">
                          <a:latin typeface="Arial"/>
                          <a:cs typeface="Arial"/>
                        </a:rPr>
                        <a:t> </a:t>
                      </a:r>
                      <a:r>
                        <a:rPr lang="en-GB" sz="850" dirty="0">
                          <a:latin typeface="Arial"/>
                          <a:cs typeface="Arial"/>
                        </a:rPr>
                        <a:t>of</a:t>
                      </a:r>
                      <a:r>
                        <a:rPr lang="en-GB" sz="850" spc="-20" dirty="0">
                          <a:latin typeface="Arial"/>
                          <a:cs typeface="Arial"/>
                        </a:rPr>
                        <a:t> </a:t>
                      </a:r>
                      <a:r>
                        <a:rPr lang="en-GB" sz="850" dirty="0">
                          <a:latin typeface="Arial"/>
                          <a:cs typeface="Arial"/>
                        </a:rPr>
                        <a:t>cancer</a:t>
                      </a:r>
                      <a:r>
                        <a:rPr lang="en-GB" sz="850" spc="-15" dirty="0">
                          <a:latin typeface="Arial"/>
                          <a:cs typeface="Arial"/>
                        </a:rPr>
                        <a:t> </a:t>
                      </a:r>
                      <a:r>
                        <a:rPr lang="en-GB" sz="850" dirty="0">
                          <a:latin typeface="Arial"/>
                          <a:cs typeface="Arial"/>
                        </a:rPr>
                        <a:t>coming</a:t>
                      </a:r>
                      <a:r>
                        <a:rPr lang="en-GB" sz="850" spc="-20" dirty="0">
                          <a:latin typeface="Arial"/>
                          <a:cs typeface="Arial"/>
                        </a:rPr>
                        <a:t> </a:t>
                      </a:r>
                      <a:r>
                        <a:rPr lang="en-GB" sz="850" dirty="0">
                          <a:latin typeface="Arial"/>
                          <a:cs typeface="Arial"/>
                        </a:rPr>
                        <a:t>back</a:t>
                      </a:r>
                      <a:r>
                        <a:rPr lang="en-GB" sz="850" spc="-15" dirty="0">
                          <a:latin typeface="Arial"/>
                          <a:cs typeface="Arial"/>
                        </a:rPr>
                        <a:t> </a:t>
                      </a:r>
                      <a:r>
                        <a:rPr lang="en-GB" sz="850" dirty="0">
                          <a:latin typeface="Arial"/>
                          <a:cs typeface="Arial"/>
                        </a:rPr>
                        <a:t>or</a:t>
                      </a:r>
                      <a:r>
                        <a:rPr lang="en-GB" sz="850" spc="-15" dirty="0">
                          <a:latin typeface="Arial"/>
                          <a:cs typeface="Arial"/>
                        </a:rPr>
                        <a:t> </a:t>
                      </a:r>
                      <a:r>
                        <a:rPr lang="en-GB" sz="850" spc="-10" dirty="0">
                          <a:latin typeface="Arial"/>
                          <a:cs typeface="Arial"/>
                        </a:rPr>
                        <a:t>spreading</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570366707"/>
                  </a:ext>
                </a:extLst>
              </a:tr>
            </a:tbl>
          </a:graphicData>
        </a:graphic>
      </p:graphicFrame>
      <p:grpSp>
        <p:nvGrpSpPr>
          <p:cNvPr id="150" name="Group 4">
            <a:extLst>
              <a:ext uri="{FF2B5EF4-FFF2-40B4-BE49-F238E27FC236}">
                <a16:creationId xmlns:a16="http://schemas.microsoft.com/office/drawing/2014/main" id="{24FCE37C-2EDF-25B6-8AA0-38E57F467FDC}"/>
              </a:ext>
              <a:ext uri="{C183D7F6-B498-43B3-948B-1728B52AA6E4}">
                <adec:decorative xmlns:adec="http://schemas.microsoft.com/office/drawing/2017/decorative" val="0"/>
              </a:ext>
            </a:extLst>
          </p:cNvPr>
          <p:cNvGrpSpPr/>
          <p:nvPr/>
        </p:nvGrpSpPr>
        <p:grpSpPr>
          <a:xfrm>
            <a:off x="341975" y="5846067"/>
            <a:ext cx="6775785" cy="1900033"/>
            <a:chOff x="330164" y="4493148"/>
            <a:chExt cx="6775785" cy="2167633"/>
          </a:xfrm>
        </p:grpSpPr>
        <p:sp>
          <p:nvSpPr>
            <p:cNvPr id="146" name="object 16">
              <a:extLst>
                <a:ext uri="{FF2B5EF4-FFF2-40B4-BE49-F238E27FC236}">
                  <a16:creationId xmlns:a16="http://schemas.microsoft.com/office/drawing/2014/main" id="{6E4C24FC-8942-E2D9-FBDC-33B4FAF6AF7E}"/>
                </a:ext>
              </a:extLst>
            </p:cNvPr>
            <p:cNvSpPr txBox="1"/>
            <p:nvPr/>
          </p:nvSpPr>
          <p:spPr>
            <a:xfrm>
              <a:off x="428815" y="4544789"/>
              <a:ext cx="2848768" cy="161583"/>
            </a:xfrm>
            <a:prstGeom prst="rect">
              <a:avLst/>
            </a:prstGeom>
          </p:spPr>
          <p:txBody>
            <a:bodyPr vert="horz" wrap="square" lIns="0" tIns="0" rIns="0" bIns="0" rtlCol="0">
              <a:spAutoFit/>
            </a:bodyPr>
            <a:lstStyle/>
            <a:p>
              <a:pPr>
                <a:lnSpc>
                  <a:spcPct val="100000"/>
                </a:lnSpc>
                <a:spcBef>
                  <a:spcPts val="100"/>
                </a:spcBef>
              </a:pPr>
              <a:r>
                <a:rPr lang="en-GB" sz="1050" b="1" spc="-20" dirty="0">
                  <a:solidFill>
                    <a:srgbClr val="336E9F"/>
                  </a:solidFill>
                  <a:latin typeface="Arial"/>
                  <a:cs typeface="Arial"/>
                </a:rPr>
                <a:t>YOUR</a:t>
              </a:r>
              <a:r>
                <a:rPr lang="en-GB" sz="1050" b="1" spc="-40" dirty="0">
                  <a:solidFill>
                    <a:srgbClr val="336E9F"/>
                  </a:solidFill>
                  <a:latin typeface="Arial"/>
                  <a:cs typeface="Arial"/>
                </a:rPr>
                <a:t> </a:t>
              </a:r>
              <a:r>
                <a:rPr lang="en-GB" sz="1050" b="1" spc="-20" dirty="0">
                  <a:solidFill>
                    <a:srgbClr val="336E9F"/>
                  </a:solidFill>
                  <a:latin typeface="Arial"/>
                  <a:cs typeface="Arial"/>
                </a:rPr>
                <a:t>OVERALL</a:t>
              </a:r>
              <a:r>
                <a:rPr lang="en-GB" sz="1050" b="1" spc="-40" dirty="0">
                  <a:solidFill>
                    <a:srgbClr val="336E9F"/>
                  </a:solidFill>
                  <a:latin typeface="Arial"/>
                  <a:cs typeface="Arial"/>
                </a:rPr>
                <a:t> </a:t>
              </a:r>
              <a:r>
                <a:rPr lang="en-GB" sz="1050" b="1" spc="-20" dirty="0">
                  <a:solidFill>
                    <a:srgbClr val="336E9F"/>
                  </a:solidFill>
                  <a:latin typeface="Arial"/>
                  <a:cs typeface="Arial"/>
                </a:rPr>
                <a:t>NHS</a:t>
              </a:r>
              <a:r>
                <a:rPr lang="en-GB" sz="1050" b="1" spc="-35" dirty="0">
                  <a:solidFill>
                    <a:srgbClr val="336E9F"/>
                  </a:solidFill>
                  <a:latin typeface="Arial"/>
                  <a:cs typeface="Arial"/>
                </a:rPr>
                <a:t> </a:t>
              </a:r>
              <a:r>
                <a:rPr lang="en-GB" sz="1050" b="1" spc="-20" dirty="0">
                  <a:solidFill>
                    <a:srgbClr val="336E9F"/>
                  </a:solidFill>
                  <a:latin typeface="Arial"/>
                  <a:cs typeface="Arial"/>
                </a:rPr>
                <a:t>CARE</a:t>
              </a:r>
              <a:endParaRPr lang="en-GB" sz="1050" dirty="0">
                <a:latin typeface="Arial"/>
                <a:cs typeface="Arial"/>
              </a:endParaRPr>
            </a:p>
          </p:txBody>
        </p:sp>
        <p:sp>
          <p:nvSpPr>
            <p:cNvPr id="147" name="object 15">
              <a:extLst>
                <a:ext uri="{FF2B5EF4-FFF2-40B4-BE49-F238E27FC236}">
                  <a16:creationId xmlns:a16="http://schemas.microsoft.com/office/drawing/2014/main" id="{E2B1173A-572D-DD50-F8EC-12D500A5178C}"/>
                </a:ext>
              </a:extLst>
            </p:cNvPr>
            <p:cNvSpPr/>
            <p:nvPr/>
          </p:nvSpPr>
          <p:spPr>
            <a:xfrm>
              <a:off x="330164" y="4493148"/>
              <a:ext cx="6775785" cy="2167633"/>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aphicFrame>
        <p:nvGraphicFramePr>
          <p:cNvPr id="144" name="exp_tbl_qtext_section14">
            <a:extLst>
              <a:ext uri="{FF2B5EF4-FFF2-40B4-BE49-F238E27FC236}">
                <a16:creationId xmlns:a16="http://schemas.microsoft.com/office/drawing/2014/main" id="{9EEC6772-B03D-E554-C0C6-E1123027D770}"/>
              </a:ext>
            </a:extLst>
          </p:cNvPr>
          <p:cNvGraphicFramePr>
            <a:graphicFrameLocks noGrp="1"/>
          </p:cNvGraphicFramePr>
          <p:nvPr>
            <p:extLst>
              <p:ext uri="{D42A27DB-BD31-4B8C-83A1-F6EECF244321}">
                <p14:modId xmlns:p14="http://schemas.microsoft.com/office/powerpoint/2010/main" val="215807122"/>
              </p:ext>
            </p:extLst>
          </p:nvPr>
        </p:nvGraphicFramePr>
        <p:xfrm>
          <a:off x="428815" y="6184900"/>
          <a:ext cx="3076357" cy="13680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L="0">
                        <a:lnSpc>
                          <a:spcPct val="100000"/>
                        </a:lnSpc>
                        <a:spcBef>
                          <a:spcPts val="0"/>
                        </a:spcBef>
                      </a:pPr>
                      <a:r>
                        <a:rPr lang="en-GB" sz="850" dirty="0">
                          <a:latin typeface="Arial"/>
                          <a:cs typeface="Arial"/>
                        </a:rPr>
                        <a:t>Q56.</a:t>
                      </a:r>
                      <a:r>
                        <a:rPr lang="en-GB" sz="850" spc="-20" dirty="0">
                          <a:latin typeface="Arial"/>
                          <a:cs typeface="Arial"/>
                        </a:rPr>
                        <a:t> </a:t>
                      </a:r>
                      <a:r>
                        <a:rPr lang="en-GB" sz="850" dirty="0">
                          <a:latin typeface="Arial"/>
                          <a:cs typeface="Arial"/>
                        </a:rPr>
                        <a:t>The</a:t>
                      </a:r>
                      <a:r>
                        <a:rPr lang="en-GB" sz="850" spc="-15" dirty="0">
                          <a:latin typeface="Arial"/>
                          <a:cs typeface="Arial"/>
                        </a:rPr>
                        <a:t> </a:t>
                      </a:r>
                      <a:r>
                        <a:rPr lang="en-GB" sz="850" dirty="0">
                          <a:latin typeface="Arial"/>
                          <a:cs typeface="Arial"/>
                        </a:rPr>
                        <a:t>whole</a:t>
                      </a:r>
                      <a:r>
                        <a:rPr lang="en-GB" sz="850" spc="-20" dirty="0">
                          <a:latin typeface="Arial"/>
                          <a:cs typeface="Arial"/>
                        </a:rPr>
                        <a:t> </a:t>
                      </a:r>
                      <a:r>
                        <a:rPr lang="en-GB" sz="850" dirty="0">
                          <a:latin typeface="Arial"/>
                          <a:cs typeface="Arial"/>
                        </a:rPr>
                        <a:t>care</a:t>
                      </a:r>
                      <a:r>
                        <a:rPr lang="en-GB" sz="850" spc="-15" dirty="0">
                          <a:latin typeface="Arial"/>
                          <a:cs typeface="Arial"/>
                        </a:rPr>
                        <a:t> </a:t>
                      </a:r>
                      <a:r>
                        <a:rPr lang="en-GB" sz="850" dirty="0">
                          <a:latin typeface="Arial"/>
                          <a:cs typeface="Arial"/>
                        </a:rPr>
                        <a:t>team</a:t>
                      </a:r>
                      <a:r>
                        <a:rPr lang="en-GB" sz="850" spc="-15" dirty="0">
                          <a:latin typeface="Arial"/>
                          <a:cs typeface="Arial"/>
                        </a:rPr>
                        <a:t> </a:t>
                      </a:r>
                      <a:r>
                        <a:rPr lang="en-GB" sz="850" dirty="0">
                          <a:latin typeface="Arial"/>
                          <a:cs typeface="Arial"/>
                        </a:rPr>
                        <a:t>worked</a:t>
                      </a:r>
                      <a:r>
                        <a:rPr lang="en-GB" sz="850" spc="-20" dirty="0">
                          <a:latin typeface="Arial"/>
                          <a:cs typeface="Arial"/>
                        </a:rPr>
                        <a:t> </a:t>
                      </a:r>
                      <a:r>
                        <a:rPr lang="en-GB" sz="850" dirty="0">
                          <a:latin typeface="Arial"/>
                          <a:cs typeface="Arial"/>
                        </a:rPr>
                        <a:t>well</a:t>
                      </a:r>
                      <a:r>
                        <a:rPr lang="en-GB" sz="850" spc="-15" dirty="0">
                          <a:latin typeface="Arial"/>
                          <a:cs typeface="Arial"/>
                        </a:rPr>
                        <a:t> </a:t>
                      </a:r>
                      <a:r>
                        <a:rPr lang="en-GB" sz="850" spc="-10" dirty="0">
                          <a:latin typeface="Arial"/>
                          <a:cs typeface="Arial"/>
                        </a:rPr>
                        <a:t>together</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975127550"/>
                  </a:ext>
                </a:extLst>
              </a:tr>
              <a:tr h="342000">
                <a:tc>
                  <a:txBody>
                    <a:bodyPr/>
                    <a:lstStyle/>
                    <a:p>
                      <a:pPr marL="0">
                        <a:lnSpc>
                          <a:spcPct val="100000"/>
                        </a:lnSpc>
                        <a:spcBef>
                          <a:spcPts val="0"/>
                        </a:spcBef>
                      </a:pPr>
                      <a:r>
                        <a:rPr lang="en-GB" sz="850" dirty="0">
                          <a:latin typeface="Arial"/>
                          <a:cs typeface="Arial"/>
                        </a:rPr>
                        <a:t>Q57.</a:t>
                      </a:r>
                      <a:r>
                        <a:rPr lang="en-GB" sz="850" spc="-20" dirty="0">
                          <a:latin typeface="Arial"/>
                          <a:cs typeface="Arial"/>
                        </a:rPr>
                        <a:t> </a:t>
                      </a:r>
                      <a:r>
                        <a:rPr lang="en-GB" sz="850" dirty="0">
                          <a:latin typeface="Arial"/>
                          <a:cs typeface="Arial"/>
                        </a:rPr>
                        <a:t>Administration</a:t>
                      </a:r>
                      <a:r>
                        <a:rPr lang="en-GB" sz="850" spc="-20" dirty="0">
                          <a:latin typeface="Arial"/>
                          <a:cs typeface="Arial"/>
                        </a:rPr>
                        <a:t> </a:t>
                      </a:r>
                      <a:r>
                        <a:rPr lang="en-GB" sz="850" dirty="0">
                          <a:latin typeface="Arial"/>
                          <a:cs typeface="Arial"/>
                        </a:rPr>
                        <a:t>of</a:t>
                      </a:r>
                      <a:r>
                        <a:rPr lang="en-GB" sz="850" spc="-20" dirty="0">
                          <a:latin typeface="Arial"/>
                          <a:cs typeface="Arial"/>
                        </a:rPr>
                        <a:t> </a:t>
                      </a:r>
                      <a:r>
                        <a:rPr lang="en-GB" sz="850" dirty="0">
                          <a:latin typeface="Arial"/>
                          <a:cs typeface="Arial"/>
                        </a:rPr>
                        <a:t>care</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very</a:t>
                      </a:r>
                      <a:r>
                        <a:rPr lang="en-GB" sz="850" spc="-20" dirty="0">
                          <a:latin typeface="Arial"/>
                          <a:cs typeface="Arial"/>
                        </a:rPr>
                        <a:t> </a:t>
                      </a:r>
                      <a:r>
                        <a:rPr lang="en-GB" sz="850" dirty="0">
                          <a:latin typeface="Arial"/>
                          <a:cs typeface="Arial"/>
                        </a:rPr>
                        <a:t>good</a:t>
                      </a:r>
                      <a:r>
                        <a:rPr lang="en-GB" sz="850" spc="-15" dirty="0">
                          <a:latin typeface="Arial"/>
                          <a:cs typeface="Arial"/>
                        </a:rPr>
                        <a:t> </a:t>
                      </a:r>
                      <a:r>
                        <a:rPr lang="en-GB" sz="850" dirty="0">
                          <a:latin typeface="Arial"/>
                          <a:cs typeface="Arial"/>
                        </a:rPr>
                        <a:t>or</a:t>
                      </a:r>
                      <a:r>
                        <a:rPr lang="en-GB" sz="850" spc="-20" dirty="0">
                          <a:latin typeface="Arial"/>
                          <a:cs typeface="Arial"/>
                        </a:rPr>
                        <a:t> good</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67661913"/>
                  </a:ext>
                </a:extLst>
              </a:tr>
              <a:tr h="342000">
                <a:tc>
                  <a:txBody>
                    <a:bodyPr/>
                    <a:lstStyle/>
                    <a:p>
                      <a:pPr marL="0">
                        <a:lnSpc>
                          <a:spcPct val="100000"/>
                        </a:lnSpc>
                        <a:spcBef>
                          <a:spcPts val="0"/>
                        </a:spcBef>
                      </a:pPr>
                      <a:r>
                        <a:rPr lang="en-GB" sz="850" dirty="0">
                          <a:latin typeface="Arial"/>
                          <a:cs typeface="Arial"/>
                        </a:rPr>
                        <a:t>Q58.</a:t>
                      </a:r>
                      <a:r>
                        <a:rPr lang="en-GB" sz="850" spc="-30" dirty="0">
                          <a:latin typeface="Arial"/>
                          <a:cs typeface="Arial"/>
                        </a:rPr>
                        <a:t> </a:t>
                      </a:r>
                      <a:r>
                        <a:rPr lang="en-GB" sz="850" dirty="0">
                          <a:latin typeface="Arial"/>
                          <a:cs typeface="Arial"/>
                        </a:rPr>
                        <a:t>Cancer</a:t>
                      </a:r>
                      <a:r>
                        <a:rPr lang="en-GB" sz="850" spc="-30" dirty="0">
                          <a:latin typeface="Arial"/>
                          <a:cs typeface="Arial"/>
                        </a:rPr>
                        <a:t> </a:t>
                      </a:r>
                      <a:r>
                        <a:rPr lang="en-GB" sz="850" dirty="0">
                          <a:latin typeface="Arial"/>
                          <a:cs typeface="Arial"/>
                        </a:rPr>
                        <a:t>research</a:t>
                      </a:r>
                      <a:r>
                        <a:rPr lang="en-GB" sz="850" spc="-30" dirty="0">
                          <a:latin typeface="Arial"/>
                          <a:cs typeface="Arial"/>
                        </a:rPr>
                        <a:t> </a:t>
                      </a:r>
                      <a:r>
                        <a:rPr lang="en-GB" sz="850" dirty="0">
                          <a:latin typeface="Arial"/>
                          <a:cs typeface="Arial"/>
                        </a:rPr>
                        <a:t>opportunities</a:t>
                      </a:r>
                      <a:r>
                        <a:rPr lang="en-GB" sz="850" spc="-25" dirty="0">
                          <a:latin typeface="Arial"/>
                          <a:cs typeface="Arial"/>
                        </a:rPr>
                        <a:t> </a:t>
                      </a:r>
                      <a:r>
                        <a:rPr lang="en-GB" sz="850" dirty="0">
                          <a:latin typeface="Arial"/>
                          <a:cs typeface="Arial"/>
                        </a:rPr>
                        <a:t>were</a:t>
                      </a:r>
                      <a:r>
                        <a:rPr lang="en-GB" sz="850" spc="-30" dirty="0">
                          <a:latin typeface="Arial"/>
                          <a:cs typeface="Arial"/>
                        </a:rPr>
                        <a:t> </a:t>
                      </a:r>
                      <a:r>
                        <a:rPr lang="en-GB" sz="850" dirty="0">
                          <a:latin typeface="Arial"/>
                          <a:cs typeface="Arial"/>
                        </a:rPr>
                        <a:t>discussed</a:t>
                      </a:r>
                      <a:r>
                        <a:rPr lang="en-GB" sz="850" spc="-30" dirty="0">
                          <a:latin typeface="Arial"/>
                          <a:cs typeface="Arial"/>
                        </a:rPr>
                        <a:t> </a:t>
                      </a:r>
                      <a:r>
                        <a:rPr lang="en-GB" sz="850" dirty="0">
                          <a:latin typeface="Arial"/>
                          <a:cs typeface="Arial"/>
                        </a:rPr>
                        <a:t>with</a:t>
                      </a:r>
                      <a:r>
                        <a:rPr lang="en-GB" sz="850" spc="-25" dirty="0">
                          <a:latin typeface="Arial"/>
                          <a:cs typeface="Arial"/>
                        </a:rPr>
                        <a:t> </a:t>
                      </a:r>
                      <a:r>
                        <a:rPr lang="en-GB" sz="850" spc="-10" dirty="0">
                          <a:latin typeface="Arial"/>
                          <a:cs typeface="Arial"/>
                        </a:rPr>
                        <a:t>patient</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570366707"/>
                  </a:ext>
                </a:extLst>
              </a:tr>
              <a:tr h="342000">
                <a:tc>
                  <a:txBody>
                    <a:bodyPr/>
                    <a:lstStyle/>
                    <a:p>
                      <a:pPr marL="0" marR="95250">
                        <a:lnSpc>
                          <a:spcPts val="860"/>
                        </a:lnSpc>
                        <a:spcBef>
                          <a:spcPts val="0"/>
                        </a:spcBef>
                      </a:pPr>
                      <a:endParaRPr lang="en-GB" sz="850" dirty="0">
                        <a:latin typeface="Arial"/>
                        <a:cs typeface="Arial"/>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101967332"/>
                  </a:ext>
                </a:extLst>
              </a:tr>
            </a:tbl>
          </a:graphicData>
        </a:graphic>
      </p:graphicFrame>
      <p:graphicFrame>
        <p:nvGraphicFramePr>
          <p:cNvPr id="12" name="exp_tbl_qtext_q59">
            <a:extLst>
              <a:ext uri="{FF2B5EF4-FFF2-40B4-BE49-F238E27FC236}">
                <a16:creationId xmlns:a16="http://schemas.microsoft.com/office/drawing/2014/main" id="{AD31B5EB-3B59-92D5-916A-E518B2FDC0AC}"/>
              </a:ext>
            </a:extLst>
          </p:cNvPr>
          <p:cNvGraphicFramePr>
            <a:graphicFrameLocks noGrp="1"/>
          </p:cNvGraphicFramePr>
          <p:nvPr>
            <p:extLst>
              <p:ext uri="{D42A27DB-BD31-4B8C-83A1-F6EECF244321}">
                <p14:modId xmlns:p14="http://schemas.microsoft.com/office/powerpoint/2010/main" val="1125122527"/>
              </p:ext>
            </p:extLst>
          </p:nvPr>
        </p:nvGraphicFramePr>
        <p:xfrm>
          <a:off x="420387" y="7404100"/>
          <a:ext cx="3076357" cy="3420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R="5080">
                        <a:lnSpc>
                          <a:spcPts val="860"/>
                        </a:lnSpc>
                        <a:spcBef>
                          <a:spcPts val="0"/>
                        </a:spcBef>
                      </a:pPr>
                      <a:r>
                        <a:rPr lang="en-GB" sz="850" dirty="0">
                          <a:latin typeface="Arial"/>
                          <a:cs typeface="Arial"/>
                        </a:rPr>
                        <a:t>Q59.</a:t>
                      </a:r>
                      <a:r>
                        <a:rPr lang="en-GB" sz="850" spc="-25" dirty="0">
                          <a:latin typeface="Arial"/>
                          <a:cs typeface="Arial"/>
                        </a:rPr>
                        <a:t> </a:t>
                      </a:r>
                      <a:r>
                        <a:rPr lang="en-GB" sz="850" dirty="0">
                          <a:latin typeface="Arial"/>
                          <a:cs typeface="Arial"/>
                        </a:rPr>
                        <a:t>Patient's</a:t>
                      </a:r>
                      <a:r>
                        <a:rPr lang="en-GB" sz="850" spc="-20" dirty="0">
                          <a:latin typeface="Arial"/>
                          <a:cs typeface="Arial"/>
                        </a:rPr>
                        <a:t> </a:t>
                      </a:r>
                      <a:r>
                        <a:rPr lang="en-GB" sz="850" dirty="0">
                          <a:latin typeface="Arial"/>
                          <a:cs typeface="Arial"/>
                        </a:rPr>
                        <a:t>average</a:t>
                      </a:r>
                      <a:r>
                        <a:rPr lang="en-GB" sz="850" spc="-20" dirty="0">
                          <a:latin typeface="Arial"/>
                          <a:cs typeface="Arial"/>
                        </a:rPr>
                        <a:t> </a:t>
                      </a:r>
                      <a:r>
                        <a:rPr lang="en-GB" sz="850" dirty="0">
                          <a:latin typeface="Arial"/>
                          <a:cs typeface="Arial"/>
                        </a:rPr>
                        <a:t>rating</a:t>
                      </a:r>
                      <a:r>
                        <a:rPr lang="en-GB" sz="850" spc="-20" dirty="0">
                          <a:latin typeface="Arial"/>
                          <a:cs typeface="Arial"/>
                        </a:rPr>
                        <a:t> </a:t>
                      </a:r>
                      <a:r>
                        <a:rPr lang="en-GB" sz="850" dirty="0">
                          <a:latin typeface="Arial"/>
                          <a:cs typeface="Arial"/>
                        </a:rPr>
                        <a:t>of</a:t>
                      </a:r>
                      <a:r>
                        <a:rPr lang="en-GB" sz="850" spc="-20" dirty="0">
                          <a:latin typeface="Arial"/>
                          <a:cs typeface="Arial"/>
                        </a:rPr>
                        <a:t> </a:t>
                      </a:r>
                      <a:r>
                        <a:rPr lang="en-GB" sz="850" dirty="0">
                          <a:latin typeface="Arial"/>
                          <a:cs typeface="Arial"/>
                        </a:rPr>
                        <a:t>care</a:t>
                      </a:r>
                      <a:r>
                        <a:rPr lang="en-GB" sz="850" spc="-20" dirty="0">
                          <a:latin typeface="Arial"/>
                          <a:cs typeface="Arial"/>
                        </a:rPr>
                        <a:t> </a:t>
                      </a:r>
                      <a:r>
                        <a:rPr lang="en-GB" sz="850" dirty="0">
                          <a:latin typeface="Arial"/>
                          <a:cs typeface="Arial"/>
                        </a:rPr>
                        <a:t>scored</a:t>
                      </a:r>
                      <a:r>
                        <a:rPr lang="en-GB" sz="850" spc="-20" dirty="0">
                          <a:latin typeface="Arial"/>
                          <a:cs typeface="Arial"/>
                        </a:rPr>
                        <a:t> </a:t>
                      </a:r>
                      <a:r>
                        <a:rPr lang="en-GB" sz="850" dirty="0">
                          <a:latin typeface="Arial"/>
                          <a:cs typeface="Arial"/>
                        </a:rPr>
                        <a:t>from</a:t>
                      </a:r>
                      <a:r>
                        <a:rPr lang="en-GB" sz="850" spc="-20" dirty="0">
                          <a:latin typeface="Arial"/>
                          <a:cs typeface="Arial"/>
                        </a:rPr>
                        <a:t> </a:t>
                      </a:r>
                      <a:r>
                        <a:rPr lang="en-GB" sz="850" dirty="0">
                          <a:latin typeface="Arial"/>
                          <a:cs typeface="Arial"/>
                        </a:rPr>
                        <a:t>very</a:t>
                      </a:r>
                      <a:r>
                        <a:rPr lang="en-GB" sz="850" spc="-20" dirty="0">
                          <a:latin typeface="Arial"/>
                          <a:cs typeface="Arial"/>
                        </a:rPr>
                        <a:t> </a:t>
                      </a:r>
                      <a:r>
                        <a:rPr lang="en-GB" sz="850" dirty="0">
                          <a:latin typeface="Arial"/>
                          <a:cs typeface="Arial"/>
                        </a:rPr>
                        <a:t>poor</a:t>
                      </a:r>
                      <a:r>
                        <a:rPr lang="en-GB" sz="850" spc="-20" dirty="0">
                          <a:latin typeface="Arial"/>
                          <a:cs typeface="Arial"/>
                        </a:rPr>
                        <a:t> </a:t>
                      </a:r>
                      <a:r>
                        <a:rPr lang="en-GB" sz="850" spc="-25" dirty="0">
                          <a:latin typeface="Arial"/>
                          <a:cs typeface="Arial"/>
                        </a:rPr>
                        <a:t>to </a:t>
                      </a:r>
                      <a:r>
                        <a:rPr lang="en-GB" sz="850" dirty="0">
                          <a:latin typeface="Arial"/>
                          <a:cs typeface="Arial"/>
                        </a:rPr>
                        <a:t>very</a:t>
                      </a:r>
                      <a:r>
                        <a:rPr lang="en-GB" sz="850" spc="-20" dirty="0">
                          <a:latin typeface="Arial"/>
                          <a:cs typeface="Arial"/>
                        </a:rPr>
                        <a:t> good</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59175548"/>
                  </a:ext>
                </a:extLst>
              </a:tr>
            </a:tbl>
          </a:graphicData>
        </a:graphic>
      </p:graphicFrame>
      <p:graphicFrame>
        <p:nvGraphicFramePr>
          <p:cNvPr id="13" name="chart_q59">
            <a:extLst>
              <a:ext uri="{FF2B5EF4-FFF2-40B4-BE49-F238E27FC236}">
                <a16:creationId xmlns:a16="http://schemas.microsoft.com/office/drawing/2014/main" id="{B81B3E28-E6A8-10E9-7048-87D8FE63997F}"/>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191237351"/>
              </p:ext>
            </p:extLst>
          </p:nvPr>
        </p:nvGraphicFramePr>
        <p:xfrm>
          <a:off x="3531664" y="7175500"/>
          <a:ext cx="3599386" cy="531159"/>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43" name="chart_section14">
            <a:extLst>
              <a:ext uri="{FF2B5EF4-FFF2-40B4-BE49-F238E27FC236}">
                <a16:creationId xmlns:a16="http://schemas.microsoft.com/office/drawing/2014/main" id="{23DEE974-AD09-3B05-3736-D1E1A46F273C}"/>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444074028"/>
              </p:ext>
            </p:extLst>
          </p:nvPr>
        </p:nvGraphicFramePr>
        <p:xfrm>
          <a:off x="3531664" y="5705104"/>
          <a:ext cx="3599386" cy="1612351"/>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8" name="chart_section13">
            <a:extLst>
              <a:ext uri="{FF2B5EF4-FFF2-40B4-BE49-F238E27FC236}">
                <a16:creationId xmlns:a16="http://schemas.microsoft.com/office/drawing/2014/main" id="{278AA94C-FDAD-C08E-544B-E5493BAFBA95}"/>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580674981"/>
              </p:ext>
            </p:extLst>
          </p:nvPr>
        </p:nvGraphicFramePr>
        <p:xfrm>
          <a:off x="3531664" y="4102760"/>
          <a:ext cx="3599386" cy="1758492"/>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33" name="chart_section12">
            <a:extLst>
              <a:ext uri="{FF2B5EF4-FFF2-40B4-BE49-F238E27FC236}">
                <a16:creationId xmlns:a16="http://schemas.microsoft.com/office/drawing/2014/main" id="{F98FF78B-338F-A0E0-9B0B-0DD7FAFB7239}"/>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009335350"/>
              </p:ext>
            </p:extLst>
          </p:nvPr>
        </p:nvGraphicFramePr>
        <p:xfrm>
          <a:off x="3527792" y="3083223"/>
          <a:ext cx="3599386" cy="1113301"/>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95" name="chart_section11">
            <a:extLst>
              <a:ext uri="{FF2B5EF4-FFF2-40B4-BE49-F238E27FC236}">
                <a16:creationId xmlns:a16="http://schemas.microsoft.com/office/drawing/2014/main" id="{7D8E7EE8-C2FA-1967-A576-6287A39BA62C}"/>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586755941"/>
              </p:ext>
            </p:extLst>
          </p:nvPr>
        </p:nvGraphicFramePr>
        <p:xfrm>
          <a:off x="3521743" y="1917700"/>
          <a:ext cx="3599386" cy="1113301"/>
        </p:xfrm>
        <a:graphic>
          <a:graphicData uri="http://schemas.openxmlformats.org/drawingml/2006/chart">
            <c:chart xmlns:c="http://schemas.openxmlformats.org/drawingml/2006/chart" xmlns:r="http://schemas.openxmlformats.org/officeDocument/2006/relationships" r:id="rId6"/>
          </a:graphicData>
        </a:graphic>
      </p:graphicFrame>
      <p:grpSp>
        <p:nvGrpSpPr>
          <p:cNvPr id="10" name="Group 1">
            <a:extLst>
              <a:ext uri="{FF2B5EF4-FFF2-40B4-BE49-F238E27FC236}">
                <a16:creationId xmlns:a16="http://schemas.microsoft.com/office/drawing/2014/main" id="{4A30A771-8B86-29DD-A888-D03A6C5A0544}"/>
              </a:ext>
              <a:ext uri="{C183D7F6-B498-43B3-948B-1728B52AA6E4}">
                <adec:decorative xmlns:adec="http://schemas.microsoft.com/office/drawing/2017/decorative" val="1"/>
              </a:ext>
            </a:extLst>
          </p:cNvPr>
          <p:cNvGrpSpPr/>
          <p:nvPr/>
        </p:nvGrpSpPr>
        <p:grpSpPr>
          <a:xfrm>
            <a:off x="281287" y="1191872"/>
            <a:ext cx="6925963" cy="585639"/>
            <a:chOff x="281287" y="1191872"/>
            <a:chExt cx="6925963" cy="585639"/>
          </a:xfrm>
        </p:grpSpPr>
        <p:sp>
          <p:nvSpPr>
            <p:cNvPr id="14" name="level_name_text">
              <a:extLst>
                <a:ext uri="{FF2B5EF4-FFF2-40B4-BE49-F238E27FC236}">
                  <a16:creationId xmlns:a16="http://schemas.microsoft.com/office/drawing/2014/main" id="{949E36B7-5A82-052F-E1E3-4C317618C18B}"/>
                </a:ext>
              </a:extLst>
            </p:cNvPr>
            <p:cNvSpPr txBox="1"/>
            <p:nvPr/>
          </p:nvSpPr>
          <p:spPr>
            <a:xfrm>
              <a:off x="281287" y="1438732"/>
              <a:ext cx="6925963" cy="223138"/>
            </a:xfrm>
            <a:prstGeom prst="rect">
              <a:avLst/>
            </a:prstGeom>
            <a:noFill/>
          </p:spPr>
          <p:txBody>
            <a:bodyPr wrap="square">
              <a:spAutoFit/>
            </a:bodyPr>
            <a:lstStyle/>
            <a:p>
              <a:r>
                <a:rPr lang="en-GB" sz="850" spc="-10">
                  <a:latin typeface="Arial"/>
                  <a:cs typeface="Arial"/>
                </a:rPr>
                <a:t>The</a:t>
              </a:r>
              <a:r>
                <a:rPr lang="en-GB" sz="850" spc="-25">
                  <a:latin typeface="Arial"/>
                  <a:cs typeface="Arial"/>
                </a:rPr>
                <a:t> </a:t>
              </a:r>
              <a:r>
                <a:rPr lang="en-GB" sz="850" spc="-10">
                  <a:latin typeface="Arial"/>
                  <a:cs typeface="Arial"/>
                </a:rPr>
                <a:t>left</a:t>
              </a:r>
              <a:r>
                <a:rPr lang="en-GB" sz="850" spc="-25">
                  <a:latin typeface="Arial"/>
                  <a:cs typeface="Arial"/>
                </a:rPr>
                <a:t> </a:t>
              </a:r>
              <a:r>
                <a:rPr lang="en-GB" sz="850" spc="-20">
                  <a:latin typeface="Arial"/>
                  <a:cs typeface="Arial"/>
                </a:rPr>
                <a:t>outer</a:t>
              </a:r>
              <a:r>
                <a:rPr lang="en-GB" sz="850" spc="-25">
                  <a:latin typeface="Arial"/>
                  <a:cs typeface="Arial"/>
                </a:rPr>
                <a:t> </a:t>
              </a:r>
              <a:r>
                <a:rPr lang="en-GB" sz="850" spc="-20">
                  <a:latin typeface="Arial"/>
                  <a:cs typeface="Arial"/>
                </a:rPr>
                <a:t>edge </a:t>
              </a:r>
              <a:r>
                <a:rPr lang="en-GB" sz="850" spc="-10">
                  <a:latin typeface="Arial"/>
                  <a:cs typeface="Arial"/>
                </a:rPr>
                <a:t>of</a:t>
              </a:r>
              <a:r>
                <a:rPr lang="en-GB" sz="850" spc="-25">
                  <a:latin typeface="Arial"/>
                  <a:cs typeface="Arial"/>
                </a:rPr>
                <a:t> </a:t>
              </a:r>
              <a:r>
                <a:rPr lang="en-GB" sz="850" spc="-20">
                  <a:latin typeface="Arial"/>
                  <a:cs typeface="Arial"/>
                </a:rPr>
                <a:t>the</a:t>
              </a:r>
              <a:r>
                <a:rPr lang="en-GB" sz="850" spc="-25">
                  <a:latin typeface="Arial"/>
                  <a:cs typeface="Arial"/>
                </a:rPr>
                <a:t> </a:t>
              </a:r>
              <a:r>
                <a:rPr lang="en-GB" sz="850" spc="-20">
                  <a:latin typeface="Arial"/>
                  <a:cs typeface="Arial"/>
                </a:rPr>
                <a:t>bars</a:t>
              </a:r>
              <a:r>
                <a:rPr lang="en-GB" sz="850" spc="-25">
                  <a:latin typeface="Arial"/>
                  <a:cs typeface="Arial"/>
                </a:rPr>
                <a:t> </a:t>
              </a:r>
              <a:r>
                <a:rPr lang="en-GB" sz="850">
                  <a:latin typeface="Arial"/>
                  <a:cs typeface="Arial"/>
                </a:rPr>
                <a:t>is</a:t>
              </a:r>
              <a:r>
                <a:rPr lang="en-GB" sz="850" spc="-20">
                  <a:latin typeface="Arial"/>
                  <a:cs typeface="Arial"/>
                </a:rPr>
                <a:t> the</a:t>
              </a:r>
              <a:r>
                <a:rPr lang="en-GB" sz="850" spc="-25">
                  <a:latin typeface="Arial"/>
                  <a:cs typeface="Arial"/>
                </a:rPr>
                <a:t> </a:t>
              </a:r>
              <a:r>
                <a:rPr lang="en-GB" sz="850" spc="-20">
                  <a:latin typeface="Arial"/>
                  <a:cs typeface="Arial"/>
                </a:rPr>
                <a:t>lowest</a:t>
              </a:r>
              <a:r>
                <a:rPr lang="en-GB" sz="850" spc="-25">
                  <a:latin typeface="Arial"/>
                  <a:cs typeface="Arial"/>
                </a:rPr>
                <a:t> </a:t>
              </a:r>
              <a:r>
                <a:rPr lang="en-GB" sz="850" spc="-20">
                  <a:latin typeface="Arial"/>
                  <a:cs typeface="Arial"/>
                </a:rPr>
                <a:t>score achieved</a:t>
              </a:r>
              <a:r>
                <a:rPr lang="en-GB" sz="850" spc="-25">
                  <a:latin typeface="Arial"/>
                  <a:cs typeface="Arial"/>
                </a:rPr>
                <a:t> </a:t>
              </a:r>
              <a:r>
                <a:rPr lang="en-GB" sz="850" spc="-10">
                  <a:latin typeface="Arial"/>
                  <a:cs typeface="Arial"/>
                </a:rPr>
                <a:t>of</a:t>
              </a:r>
              <a:r>
                <a:rPr lang="en-GB" sz="850" spc="-25">
                  <a:latin typeface="Arial"/>
                  <a:cs typeface="Arial"/>
                </a:rPr>
                <a:t> </a:t>
              </a:r>
              <a:r>
                <a:rPr lang="en-GB" sz="850" spc="-10">
                  <a:latin typeface="Arial"/>
                  <a:cs typeface="Arial"/>
                </a:rPr>
                <a:t>all</a:t>
              </a:r>
              <a:r>
                <a:rPr lang="en-GB" sz="850" spc="-25">
                  <a:latin typeface="Arial"/>
                  <a:cs typeface="Arial"/>
                </a:rPr>
                <a:t> trust</a:t>
              </a:r>
              <a:r>
                <a:rPr lang="en-GB" sz="850" spc="-20">
                  <a:latin typeface="Arial"/>
                  <a:cs typeface="Arial"/>
                </a:rPr>
                <a:t>s. </a:t>
              </a:r>
              <a:r>
                <a:rPr lang="en-GB" sz="850" spc="-10">
                  <a:latin typeface="Arial"/>
                  <a:cs typeface="Arial"/>
                </a:rPr>
                <a:t>The</a:t>
              </a:r>
              <a:r>
                <a:rPr lang="en-GB" sz="850" spc="-25">
                  <a:latin typeface="Arial"/>
                  <a:cs typeface="Arial"/>
                </a:rPr>
                <a:t> </a:t>
              </a:r>
              <a:r>
                <a:rPr lang="en-GB" sz="850" spc="-20">
                  <a:latin typeface="Arial"/>
                  <a:cs typeface="Arial"/>
                </a:rPr>
                <a:t>right</a:t>
              </a:r>
              <a:r>
                <a:rPr lang="en-GB" sz="850" spc="-25">
                  <a:latin typeface="Arial"/>
                  <a:cs typeface="Arial"/>
                </a:rPr>
                <a:t> </a:t>
              </a:r>
              <a:r>
                <a:rPr lang="en-GB" sz="850" spc="-20">
                  <a:latin typeface="Arial"/>
                  <a:cs typeface="Arial"/>
                </a:rPr>
                <a:t>outer</a:t>
              </a:r>
              <a:r>
                <a:rPr lang="en-GB" sz="850" spc="-25">
                  <a:latin typeface="Arial"/>
                  <a:cs typeface="Arial"/>
                </a:rPr>
                <a:t> </a:t>
              </a:r>
              <a:r>
                <a:rPr lang="en-GB" sz="850" spc="-20">
                  <a:latin typeface="Arial"/>
                  <a:cs typeface="Arial"/>
                </a:rPr>
                <a:t>edge </a:t>
              </a:r>
              <a:r>
                <a:rPr lang="en-GB" sz="850" spc="-10">
                  <a:latin typeface="Arial"/>
                  <a:cs typeface="Arial"/>
                </a:rPr>
                <a:t>of</a:t>
              </a:r>
              <a:r>
                <a:rPr lang="en-GB" sz="850" spc="-25">
                  <a:latin typeface="Arial"/>
                  <a:cs typeface="Arial"/>
                </a:rPr>
                <a:t> </a:t>
              </a:r>
              <a:r>
                <a:rPr lang="en-GB" sz="850" spc="-20">
                  <a:latin typeface="Arial"/>
                  <a:cs typeface="Arial"/>
                </a:rPr>
                <a:t>the</a:t>
              </a:r>
              <a:r>
                <a:rPr lang="en-GB" sz="850" spc="-25">
                  <a:latin typeface="Arial"/>
                  <a:cs typeface="Arial"/>
                </a:rPr>
                <a:t> </a:t>
              </a:r>
              <a:r>
                <a:rPr lang="en-GB" sz="850" spc="-20">
                  <a:latin typeface="Arial"/>
                  <a:cs typeface="Arial"/>
                </a:rPr>
                <a:t>bars </a:t>
              </a:r>
              <a:r>
                <a:rPr lang="en-GB" sz="850">
                  <a:latin typeface="Arial"/>
                  <a:cs typeface="Arial"/>
                </a:rPr>
                <a:t>is</a:t>
              </a:r>
              <a:r>
                <a:rPr lang="en-GB" sz="850" spc="-25">
                  <a:latin typeface="Arial"/>
                  <a:cs typeface="Arial"/>
                </a:rPr>
                <a:t> </a:t>
              </a:r>
              <a:r>
                <a:rPr lang="en-GB" sz="850" spc="-20">
                  <a:latin typeface="Arial"/>
                  <a:cs typeface="Arial"/>
                </a:rPr>
                <a:t>the</a:t>
              </a:r>
              <a:r>
                <a:rPr lang="en-GB" sz="850" spc="-25">
                  <a:latin typeface="Arial"/>
                  <a:cs typeface="Arial"/>
                </a:rPr>
                <a:t> </a:t>
              </a:r>
              <a:r>
                <a:rPr lang="en-GB" sz="850" spc="-20">
                  <a:latin typeface="Arial"/>
                  <a:cs typeface="Arial"/>
                </a:rPr>
                <a:t>highest</a:t>
              </a:r>
              <a:r>
                <a:rPr lang="en-GB" sz="850" spc="-25">
                  <a:latin typeface="Arial"/>
                  <a:cs typeface="Arial"/>
                </a:rPr>
                <a:t> </a:t>
              </a:r>
              <a:r>
                <a:rPr lang="en-GB" sz="850" spc="-20">
                  <a:latin typeface="Arial"/>
                  <a:cs typeface="Arial"/>
                </a:rPr>
                <a:t>score achieved</a:t>
              </a:r>
              <a:r>
                <a:rPr lang="en-GB" sz="850" spc="-25">
                  <a:latin typeface="Arial"/>
                  <a:cs typeface="Arial"/>
                </a:rPr>
                <a:t> </a:t>
              </a:r>
              <a:r>
                <a:rPr lang="en-GB" sz="850" spc="-10">
                  <a:latin typeface="Arial"/>
                  <a:cs typeface="Arial"/>
                </a:rPr>
                <a:t>of</a:t>
              </a:r>
              <a:r>
                <a:rPr lang="en-GB" sz="850" spc="-25">
                  <a:latin typeface="Arial"/>
                  <a:cs typeface="Arial"/>
                </a:rPr>
                <a:t> </a:t>
              </a:r>
              <a:r>
                <a:rPr lang="en-GB" sz="850" spc="-10">
                  <a:latin typeface="Arial"/>
                  <a:cs typeface="Arial"/>
                </a:rPr>
                <a:t>all</a:t>
              </a:r>
              <a:r>
                <a:rPr lang="en-GB" sz="850" spc="-25">
                  <a:latin typeface="Arial"/>
                  <a:cs typeface="Arial"/>
                </a:rPr>
                <a:t> trusts.</a:t>
              </a:r>
              <a:endParaRPr lang="en-GB" sz="850"/>
            </a:p>
          </p:txBody>
        </p:sp>
        <p:sp>
          <p:nvSpPr>
            <p:cNvPr id="15" name="object 7">
              <a:extLst>
                <a:ext uri="{FF2B5EF4-FFF2-40B4-BE49-F238E27FC236}">
                  <a16:creationId xmlns:a16="http://schemas.microsoft.com/office/drawing/2014/main" id="{6709A5E5-0AF7-20E4-7FB2-DDDC30580802}"/>
                </a:ext>
              </a:extLst>
            </p:cNvPr>
            <p:cNvSpPr/>
            <p:nvPr/>
          </p:nvSpPr>
          <p:spPr>
            <a:xfrm>
              <a:off x="5530851" y="1284206"/>
              <a:ext cx="108585" cy="108585"/>
            </a:xfrm>
            <a:custGeom>
              <a:avLst/>
              <a:gdLst/>
              <a:ahLst/>
              <a:cxnLst/>
              <a:rect l="l" t="t" r="r" b="b"/>
              <a:pathLst>
                <a:path w="108585" h="108584">
                  <a:moveTo>
                    <a:pt x="53995" y="107991"/>
                  </a:moveTo>
                  <a:lnTo>
                    <a:pt x="0" y="53995"/>
                  </a:lnTo>
                  <a:lnTo>
                    <a:pt x="53995" y="0"/>
                  </a:lnTo>
                  <a:lnTo>
                    <a:pt x="107991" y="53995"/>
                  </a:lnTo>
                  <a:lnTo>
                    <a:pt x="53995" y="107991"/>
                  </a:lnTo>
                  <a:close/>
                </a:path>
              </a:pathLst>
            </a:custGeom>
            <a:solidFill>
              <a:srgbClr val="231F20"/>
            </a:solidFill>
          </p:spPr>
          <p:txBody>
            <a:bodyPr wrap="square" lIns="0" tIns="0" rIns="0" bIns="0" rtlCol="0"/>
            <a:lstStyle/>
            <a:p>
              <a:endParaRPr/>
            </a:p>
          </p:txBody>
        </p:sp>
        <p:sp>
          <p:nvSpPr>
            <p:cNvPr id="16" name="object 6">
              <a:extLst>
                <a:ext uri="{FF2B5EF4-FFF2-40B4-BE49-F238E27FC236}">
                  <a16:creationId xmlns:a16="http://schemas.microsoft.com/office/drawing/2014/main" id="{F17FAC48-B4FC-869F-D7E4-B3E3D6872A20}"/>
                </a:ext>
              </a:extLst>
            </p:cNvPr>
            <p:cNvSpPr/>
            <p:nvPr/>
          </p:nvSpPr>
          <p:spPr>
            <a:xfrm>
              <a:off x="3702051" y="1267507"/>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0A74BB"/>
            </a:solidFill>
          </p:spPr>
          <p:txBody>
            <a:bodyPr wrap="square" lIns="0" tIns="0" rIns="0" bIns="0" rtlCol="0"/>
            <a:lstStyle/>
            <a:p>
              <a:endParaRPr/>
            </a:p>
          </p:txBody>
        </p:sp>
        <p:sp>
          <p:nvSpPr>
            <p:cNvPr id="17" name="object 5">
              <a:extLst>
                <a:ext uri="{FF2B5EF4-FFF2-40B4-BE49-F238E27FC236}">
                  <a16:creationId xmlns:a16="http://schemas.microsoft.com/office/drawing/2014/main" id="{00D856AB-E38D-F233-9FD5-10575DA89C71}"/>
                </a:ext>
              </a:extLst>
            </p:cNvPr>
            <p:cNvSpPr/>
            <p:nvPr/>
          </p:nvSpPr>
          <p:spPr>
            <a:xfrm>
              <a:off x="2025651" y="1267507"/>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DCDDDE"/>
            </a:solidFill>
          </p:spPr>
          <p:txBody>
            <a:bodyPr wrap="square" lIns="0" tIns="0" rIns="0" bIns="0" rtlCol="0"/>
            <a:lstStyle/>
            <a:p>
              <a:endParaRPr/>
            </a:p>
          </p:txBody>
        </p:sp>
        <p:sp>
          <p:nvSpPr>
            <p:cNvPr id="18" name="object 4">
              <a:extLst>
                <a:ext uri="{FF2B5EF4-FFF2-40B4-BE49-F238E27FC236}">
                  <a16:creationId xmlns:a16="http://schemas.microsoft.com/office/drawing/2014/main" id="{2542D3DB-3A4C-5349-3ED9-802355ED870E}"/>
                </a:ext>
              </a:extLst>
            </p:cNvPr>
            <p:cNvSpPr/>
            <p:nvPr/>
          </p:nvSpPr>
          <p:spPr>
            <a:xfrm>
              <a:off x="425451" y="1267507"/>
              <a:ext cx="288290" cy="144145"/>
            </a:xfrm>
            <a:custGeom>
              <a:avLst/>
              <a:gdLst/>
              <a:ahLst/>
              <a:cxnLst/>
              <a:rect l="l" t="t" r="r" b="b"/>
              <a:pathLst>
                <a:path w="288290" h="144144">
                  <a:moveTo>
                    <a:pt x="288000" y="144000"/>
                  </a:moveTo>
                  <a:lnTo>
                    <a:pt x="0" y="144000"/>
                  </a:lnTo>
                  <a:lnTo>
                    <a:pt x="0" y="0"/>
                  </a:lnTo>
                  <a:lnTo>
                    <a:pt x="288000" y="0"/>
                  </a:lnTo>
                  <a:lnTo>
                    <a:pt x="288000" y="144000"/>
                  </a:lnTo>
                  <a:close/>
                </a:path>
              </a:pathLst>
            </a:custGeom>
            <a:solidFill>
              <a:srgbClr val="A8C7E9"/>
            </a:solidFill>
          </p:spPr>
          <p:txBody>
            <a:bodyPr wrap="square" lIns="0" tIns="0" rIns="0" bIns="0" rtlCol="0"/>
            <a:lstStyle/>
            <a:p>
              <a:endParaRPr/>
            </a:p>
          </p:txBody>
        </p:sp>
        <p:sp>
          <p:nvSpPr>
            <p:cNvPr id="19" name="object 3">
              <a:extLst>
                <a:ext uri="{FF2B5EF4-FFF2-40B4-BE49-F238E27FC236}">
                  <a16:creationId xmlns:a16="http://schemas.microsoft.com/office/drawing/2014/main" id="{DC739BAA-EAC9-5BE4-04DD-AE1CFA0EDBDE}"/>
                </a:ext>
              </a:extLst>
            </p:cNvPr>
            <p:cNvSpPr txBox="1"/>
            <p:nvPr/>
          </p:nvSpPr>
          <p:spPr>
            <a:xfrm>
              <a:off x="349250" y="1245536"/>
              <a:ext cx="6785203" cy="166136"/>
            </a:xfrm>
            <a:prstGeom prst="rect">
              <a:avLst/>
            </a:prstGeom>
          </p:spPr>
          <p:txBody>
            <a:bodyPr vert="horz" wrap="square" lIns="0" tIns="12700" rIns="0" bIns="0" rtlCol="0">
              <a:spAutoFit/>
            </a:bodyPr>
            <a:lstStyle/>
            <a:p>
              <a:pPr marL="48260" marR="224790" indent="359410">
                <a:lnSpc>
                  <a:spcPct val="131300"/>
                </a:lnSpc>
                <a:spcBef>
                  <a:spcPts val="640"/>
                </a:spcBef>
                <a:tabLst>
                  <a:tab pos="2064385" algn="l"/>
                  <a:tab pos="3720465" algn="l"/>
                  <a:tab pos="5376545" algn="l"/>
                </a:tabLst>
              </a:pPr>
              <a:r>
                <a:rPr sz="850">
                  <a:latin typeface="Arial"/>
                  <a:cs typeface="Arial"/>
                </a:rPr>
                <a:t>Lower</a:t>
              </a:r>
              <a:r>
                <a:rPr sz="850" spc="-30">
                  <a:latin typeface="Arial"/>
                  <a:cs typeface="Arial"/>
                </a:rPr>
                <a:t> </a:t>
              </a:r>
              <a:r>
                <a:rPr sz="850">
                  <a:latin typeface="Arial"/>
                  <a:cs typeface="Arial"/>
                </a:rPr>
                <a:t>expected</a:t>
              </a:r>
              <a:r>
                <a:rPr sz="850" spc="-25">
                  <a:latin typeface="Arial"/>
                  <a:cs typeface="Arial"/>
                </a:rPr>
                <a:t> </a:t>
              </a:r>
              <a:r>
                <a:rPr sz="850" spc="-10">
                  <a:latin typeface="Arial"/>
                  <a:cs typeface="Arial"/>
                </a:rPr>
                <a:t>range</a:t>
              </a:r>
              <a:r>
                <a:rPr sz="850">
                  <a:latin typeface="Arial"/>
                  <a:cs typeface="Arial"/>
                </a:rPr>
                <a:t>	Within</a:t>
              </a:r>
              <a:r>
                <a:rPr sz="850" spc="-40">
                  <a:latin typeface="Arial"/>
                  <a:cs typeface="Arial"/>
                </a:rPr>
                <a:t> </a:t>
              </a:r>
              <a:r>
                <a:rPr sz="850">
                  <a:latin typeface="Arial"/>
                  <a:cs typeface="Arial"/>
                </a:rPr>
                <a:t>expected</a:t>
              </a:r>
              <a:r>
                <a:rPr sz="850" spc="-25">
                  <a:latin typeface="Arial"/>
                  <a:cs typeface="Arial"/>
                </a:rPr>
                <a:t> </a:t>
              </a:r>
              <a:r>
                <a:rPr sz="850" spc="-10">
                  <a:latin typeface="Arial"/>
                  <a:cs typeface="Arial"/>
                </a:rPr>
                <a:t>range</a:t>
              </a:r>
              <a:r>
                <a:rPr sz="850">
                  <a:latin typeface="Arial"/>
                  <a:cs typeface="Arial"/>
                </a:rPr>
                <a:t>	Upper</a:t>
              </a:r>
              <a:r>
                <a:rPr sz="850" spc="-30">
                  <a:latin typeface="Arial"/>
                  <a:cs typeface="Arial"/>
                </a:rPr>
                <a:t> </a:t>
              </a:r>
              <a:r>
                <a:rPr sz="850">
                  <a:latin typeface="Arial"/>
                  <a:cs typeface="Arial"/>
                </a:rPr>
                <a:t>expected</a:t>
              </a:r>
              <a:r>
                <a:rPr sz="850" spc="-25">
                  <a:latin typeface="Arial"/>
                  <a:cs typeface="Arial"/>
                </a:rPr>
                <a:t> </a:t>
              </a:r>
              <a:r>
                <a:rPr sz="850" spc="-10">
                  <a:latin typeface="Arial"/>
                  <a:cs typeface="Arial"/>
                </a:rPr>
                <a:t>range</a:t>
              </a:r>
              <a:r>
                <a:rPr sz="850">
                  <a:latin typeface="Arial"/>
                  <a:cs typeface="Arial"/>
                </a:rPr>
                <a:t>	Case</a:t>
              </a:r>
              <a:r>
                <a:rPr sz="850" spc="-20">
                  <a:latin typeface="Arial"/>
                  <a:cs typeface="Arial"/>
                </a:rPr>
                <a:t> </a:t>
              </a:r>
              <a:r>
                <a:rPr sz="850">
                  <a:latin typeface="Arial"/>
                  <a:cs typeface="Arial"/>
                </a:rPr>
                <a:t>mix</a:t>
              </a:r>
              <a:r>
                <a:rPr sz="850" spc="-15">
                  <a:latin typeface="Arial"/>
                  <a:cs typeface="Arial"/>
                </a:rPr>
                <a:t> </a:t>
              </a:r>
              <a:r>
                <a:rPr sz="850">
                  <a:latin typeface="Arial"/>
                  <a:cs typeface="Arial"/>
                </a:rPr>
                <a:t>adjusted</a:t>
              </a:r>
              <a:r>
                <a:rPr sz="850" spc="-15">
                  <a:latin typeface="Arial"/>
                  <a:cs typeface="Arial"/>
                </a:rPr>
                <a:t> </a:t>
              </a:r>
              <a:r>
                <a:rPr sz="850" spc="-10">
                  <a:latin typeface="Arial"/>
                  <a:cs typeface="Arial"/>
                </a:rPr>
                <a:t>score</a:t>
              </a:r>
              <a:endParaRPr sz="850">
                <a:latin typeface="Arial"/>
                <a:cs typeface="Arial"/>
              </a:endParaRPr>
            </a:p>
          </p:txBody>
        </p:sp>
        <p:sp>
          <p:nvSpPr>
            <p:cNvPr id="20" name="object 2">
              <a:extLst>
                <a:ext uri="{FF2B5EF4-FFF2-40B4-BE49-F238E27FC236}">
                  <a16:creationId xmlns:a16="http://schemas.microsoft.com/office/drawing/2014/main" id="{F0D46EF1-7787-F9E8-A47E-F40A08BC7467}"/>
                </a:ext>
              </a:extLst>
            </p:cNvPr>
            <p:cNvSpPr/>
            <p:nvPr/>
          </p:nvSpPr>
          <p:spPr>
            <a:xfrm>
              <a:off x="345848" y="1191872"/>
              <a:ext cx="6775785" cy="585639"/>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127" name="txt_org_name">
            <a:extLst>
              <a:ext uri="{FF2B5EF4-FFF2-40B4-BE49-F238E27FC236}">
                <a16:creationId xmlns:a16="http://schemas.microsoft.com/office/drawing/2014/main" id="{7105D2CF-38D9-8604-A10B-3F29E6FA7134}"/>
              </a:ext>
              <a:ext uri="{C183D7F6-B498-43B3-948B-1728B52AA6E4}">
                <adec:decorative xmlns:adec="http://schemas.microsoft.com/office/drawing/2017/decorative" val="1"/>
              </a:ext>
            </a:extLst>
          </p:cNvPr>
          <p:cNvSpPr txBox="1"/>
          <p:nvPr/>
        </p:nvSpPr>
        <p:spPr>
          <a:xfrm>
            <a:off x="4524343" y="622300"/>
            <a:ext cx="2754280" cy="276999"/>
          </a:xfrm>
          <a:prstGeom prst="rect">
            <a:avLst/>
          </a:prstGeom>
          <a:noFill/>
        </p:spPr>
        <p:txBody>
          <a:bodyPr wrap="none" rtlCol="0">
            <a:spAutoFit/>
          </a:bodyPr>
          <a:lstStyle/>
          <a:p>
            <a:pPr algn="r"/>
            <a:r>
              <a:rPr lang="en-GB" sz="1200" b="1">
                <a:solidFill>
                  <a:srgbClr val="336E9F"/>
                </a:solidFill>
                <a:latin typeface="Arial"/>
                <a:cs typeface="Arial"/>
              </a:rPr>
              <a:t>The Christie NHS Foundation Trust</a:t>
            </a:r>
            <a:endParaRPr lang="en-GB" sz="1200">
              <a:solidFill>
                <a:srgbClr val="336E9F"/>
              </a:solidFill>
            </a:endParaRPr>
          </a:p>
        </p:txBody>
      </p:sp>
      <p:sp>
        <p:nvSpPr>
          <p:cNvPr id="128" name="txt_survey">
            <a:extLst>
              <a:ext uri="{FF2B5EF4-FFF2-40B4-BE49-F238E27FC236}">
                <a16:creationId xmlns:a16="http://schemas.microsoft.com/office/drawing/2014/main" id="{91704B2E-2DEA-C378-5250-DDF0D3268FC4}"/>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5" name="Group 4">
            <a:extLst>
              <a:ext uri="{FF2B5EF4-FFF2-40B4-BE49-F238E27FC236}">
                <a16:creationId xmlns:a16="http://schemas.microsoft.com/office/drawing/2014/main" id="{9C49095B-2113-C392-5B98-A8985FDDEDF1}"/>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6" name="object 4">
              <a:hlinkClick r:id="rId7" action="ppaction://hlinksldjump"/>
              <a:extLst>
                <a:ext uri="{FF2B5EF4-FFF2-40B4-BE49-F238E27FC236}">
                  <a16:creationId xmlns:a16="http://schemas.microsoft.com/office/drawing/2014/main" id="{447F34B0-DE16-E865-8802-122A5A7B6AE7}"/>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7" name="object 3">
              <a:hlinkClick r:id="rId7" action="ppaction://hlinksldjump"/>
              <a:extLst>
                <a:ext uri="{FF2B5EF4-FFF2-40B4-BE49-F238E27FC236}">
                  <a16:creationId xmlns:a16="http://schemas.microsoft.com/office/drawing/2014/main" id="{1C589891-F771-94D4-7703-33E987EEB0FC}"/>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Slide Number Placeholder 1">
            <a:extLst>
              <a:ext uri="{FF2B5EF4-FFF2-40B4-BE49-F238E27FC236}">
                <a16:creationId xmlns:a16="http://schemas.microsoft.com/office/drawing/2014/main" id="{3DC5B20C-B266-7C10-66CC-341F7828D8A1}"/>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975B70F8-A3BA-4C30-95B9-04A1C635C47C}" type="slidenum">
              <a:rPr lang="en-GB" spc="-25"/>
              <a:t>15</a:t>
            </a:fld>
            <a:endParaRPr lang="en-GB" spc="-25"/>
          </a:p>
        </p:txBody>
      </p:sp>
      <p:sp>
        <p:nvSpPr>
          <p:cNvPr id="40" name="object 1">
            <a:extLst>
              <a:ext uri="{FF2B5EF4-FFF2-40B4-BE49-F238E27FC236}">
                <a16:creationId xmlns:a16="http://schemas.microsoft.com/office/drawing/2014/main" id="{52BFA1DF-5A7C-7E6A-AE9E-175553D698A1}"/>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Comparability 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pSp>
        <p:nvGrpSpPr>
          <p:cNvPr id="47" name="Group 1">
            <a:extLst>
              <a:ext uri="{FF2B5EF4-FFF2-40B4-BE49-F238E27FC236}">
                <a16:creationId xmlns:a16="http://schemas.microsoft.com/office/drawing/2014/main" id="{4EB10250-C9ED-B747-7961-4212EB7F368C}"/>
              </a:ext>
              <a:ext uri="{C183D7F6-B498-43B3-948B-1728B52AA6E4}">
                <adec:decorative xmlns:adec="http://schemas.microsoft.com/office/drawing/2017/decorative" val="0"/>
              </a:ext>
            </a:extLst>
          </p:cNvPr>
          <p:cNvGrpSpPr/>
          <p:nvPr/>
        </p:nvGrpSpPr>
        <p:grpSpPr>
          <a:xfrm>
            <a:off x="349101" y="1242200"/>
            <a:ext cx="6775785" cy="760591"/>
            <a:chOff x="349101" y="1242200"/>
            <a:chExt cx="6775785" cy="760591"/>
          </a:xfrm>
        </p:grpSpPr>
        <p:sp>
          <p:nvSpPr>
            <p:cNvPr id="27" name="object 11"/>
            <p:cNvSpPr txBox="1"/>
            <p:nvPr/>
          </p:nvSpPr>
          <p:spPr>
            <a:xfrm>
              <a:off x="5615788" y="1266191"/>
              <a:ext cx="1348105" cy="736600"/>
            </a:xfrm>
            <a:prstGeom prst="rect">
              <a:avLst/>
            </a:prstGeom>
          </p:spPr>
          <p:txBody>
            <a:bodyPr vert="horz" wrap="square" lIns="0" tIns="31750" rIns="0" bIns="0" rtlCol="0">
              <a:spAutoFit/>
            </a:bodyPr>
            <a:lstStyle/>
            <a:p>
              <a:pPr marR="118110">
                <a:lnSpc>
                  <a:spcPts val="810"/>
                </a:lnSpc>
                <a:spcBef>
                  <a:spcPts val="250"/>
                </a:spcBef>
              </a:pPr>
              <a:r>
                <a:rPr sz="800" spc="-25">
                  <a:latin typeface="Arial"/>
                  <a:cs typeface="Arial"/>
                </a:rPr>
                <a:t>Adjusted</a:t>
              </a:r>
              <a:r>
                <a:rPr sz="800" spc="-15">
                  <a:latin typeface="Arial"/>
                  <a:cs typeface="Arial"/>
                </a:rPr>
                <a:t> </a:t>
              </a:r>
              <a:r>
                <a:rPr lang="en-GB" sz="800" spc="-25">
                  <a:latin typeface="Arial"/>
                  <a:cs typeface="Arial"/>
                </a:rPr>
                <a:t>s</a:t>
              </a:r>
              <a:r>
                <a:rPr sz="800" spc="-25">
                  <a:latin typeface="Arial"/>
                  <a:cs typeface="Arial"/>
                </a:rPr>
                <a:t>core</a:t>
              </a:r>
              <a:r>
                <a:rPr sz="800" spc="-15">
                  <a:latin typeface="Arial"/>
                  <a:cs typeface="Arial"/>
                </a:rPr>
                <a:t> </a:t>
              </a:r>
              <a:r>
                <a:rPr sz="800" spc="-25">
                  <a:latin typeface="Arial"/>
                  <a:cs typeface="Arial"/>
                </a:rPr>
                <a:t>below</a:t>
              </a:r>
              <a:r>
                <a:rPr sz="800" spc="-15">
                  <a:latin typeface="Arial"/>
                  <a:cs typeface="Arial"/>
                </a:rPr>
                <a:t> </a:t>
              </a:r>
              <a:r>
                <a:rPr lang="en-GB" sz="800" spc="-30">
                  <a:latin typeface="Arial"/>
                  <a:cs typeface="Arial"/>
                </a:rPr>
                <a:t>l</a:t>
              </a:r>
              <a:r>
                <a:rPr sz="800" spc="-30" err="1">
                  <a:latin typeface="Arial"/>
                  <a:cs typeface="Arial"/>
                </a:rPr>
                <a:t>ower</a:t>
              </a:r>
              <a:r>
                <a:rPr sz="800" spc="500">
                  <a:latin typeface="Arial"/>
                  <a:cs typeface="Arial"/>
                </a:rPr>
                <a:t> </a:t>
              </a:r>
              <a:r>
                <a:rPr lang="en-GB" sz="800" spc="-25">
                  <a:latin typeface="Arial"/>
                  <a:cs typeface="Arial"/>
                </a:rPr>
                <a:t>e</a:t>
              </a:r>
              <a:r>
                <a:rPr sz="800" spc="-25" err="1">
                  <a:latin typeface="Arial"/>
                  <a:cs typeface="Arial"/>
                </a:rPr>
                <a:t>xpected</a:t>
              </a:r>
              <a:r>
                <a:rPr sz="800" spc="-15">
                  <a:latin typeface="Arial"/>
                  <a:cs typeface="Arial"/>
                </a:rPr>
                <a:t> </a:t>
              </a:r>
              <a:r>
                <a:rPr lang="en-GB" sz="800" spc="-10">
                  <a:latin typeface="Arial"/>
                  <a:cs typeface="Arial"/>
                </a:rPr>
                <a:t>r</a:t>
              </a:r>
              <a:r>
                <a:rPr sz="800" spc="-10" err="1">
                  <a:latin typeface="Arial"/>
                  <a:cs typeface="Arial"/>
                </a:rPr>
                <a:t>ange</a:t>
              </a:r>
              <a:endParaRPr sz="800">
                <a:latin typeface="Arial"/>
                <a:cs typeface="Arial"/>
              </a:endParaRPr>
            </a:p>
            <a:p>
              <a:pPr marR="5080">
                <a:lnSpc>
                  <a:spcPts val="810"/>
                </a:lnSpc>
                <a:spcBef>
                  <a:spcPts val="295"/>
                </a:spcBef>
              </a:pPr>
              <a:r>
                <a:rPr sz="800" spc="-25">
                  <a:latin typeface="Arial"/>
                  <a:cs typeface="Arial"/>
                </a:rPr>
                <a:t>Adjusted</a:t>
              </a:r>
              <a:r>
                <a:rPr sz="800" spc="-15">
                  <a:latin typeface="Arial"/>
                  <a:cs typeface="Arial"/>
                </a:rPr>
                <a:t> </a:t>
              </a:r>
              <a:r>
                <a:rPr lang="en-GB" sz="800" spc="-25">
                  <a:latin typeface="Arial"/>
                  <a:cs typeface="Arial"/>
                </a:rPr>
                <a:t>s</a:t>
              </a:r>
              <a:r>
                <a:rPr sz="800" spc="-25">
                  <a:latin typeface="Arial"/>
                  <a:cs typeface="Arial"/>
                </a:rPr>
                <a:t>core</a:t>
              </a:r>
              <a:r>
                <a:rPr sz="800" spc="-15">
                  <a:latin typeface="Arial"/>
                  <a:cs typeface="Arial"/>
                </a:rPr>
                <a:t> </a:t>
              </a:r>
              <a:r>
                <a:rPr sz="800" spc="-25">
                  <a:latin typeface="Arial"/>
                  <a:cs typeface="Arial"/>
                </a:rPr>
                <a:t>between</a:t>
              </a:r>
              <a:r>
                <a:rPr sz="800" spc="-15">
                  <a:latin typeface="Arial"/>
                  <a:cs typeface="Arial"/>
                </a:rPr>
                <a:t> </a:t>
              </a:r>
              <a:r>
                <a:rPr lang="en-GB" sz="800" spc="-35">
                  <a:latin typeface="Arial"/>
                  <a:cs typeface="Arial"/>
                </a:rPr>
                <a:t>u</a:t>
              </a:r>
              <a:r>
                <a:rPr sz="800" spc="-35" err="1">
                  <a:latin typeface="Arial"/>
                  <a:cs typeface="Arial"/>
                </a:rPr>
                <a:t>pper</a:t>
              </a:r>
              <a:r>
                <a:rPr sz="800" spc="500">
                  <a:latin typeface="Arial"/>
                  <a:cs typeface="Arial"/>
                </a:rPr>
                <a:t> </a:t>
              </a:r>
              <a:r>
                <a:rPr sz="800" spc="-25">
                  <a:latin typeface="Arial"/>
                  <a:cs typeface="Arial"/>
                </a:rPr>
                <a:t>and </a:t>
              </a:r>
              <a:r>
                <a:rPr lang="en-GB" sz="800" spc="-25">
                  <a:latin typeface="Arial"/>
                  <a:cs typeface="Arial"/>
                </a:rPr>
                <a:t>l</a:t>
              </a:r>
              <a:r>
                <a:rPr sz="800" spc="-25" err="1">
                  <a:latin typeface="Arial"/>
                  <a:cs typeface="Arial"/>
                </a:rPr>
                <a:t>ower</a:t>
              </a:r>
              <a:r>
                <a:rPr sz="800" spc="-20">
                  <a:latin typeface="Arial"/>
                  <a:cs typeface="Arial"/>
                </a:rPr>
                <a:t> </a:t>
              </a:r>
              <a:r>
                <a:rPr lang="en-GB" sz="800" spc="-25">
                  <a:latin typeface="Arial"/>
                  <a:cs typeface="Arial"/>
                </a:rPr>
                <a:t>e</a:t>
              </a:r>
              <a:r>
                <a:rPr sz="800" spc="-25" err="1">
                  <a:latin typeface="Arial"/>
                  <a:cs typeface="Arial"/>
                </a:rPr>
                <a:t>xpected</a:t>
              </a:r>
              <a:r>
                <a:rPr sz="800" spc="-20">
                  <a:latin typeface="Arial"/>
                  <a:cs typeface="Arial"/>
                </a:rPr>
                <a:t> </a:t>
              </a:r>
              <a:r>
                <a:rPr lang="en-GB" sz="800" spc="-10">
                  <a:latin typeface="Arial"/>
                  <a:cs typeface="Arial"/>
                </a:rPr>
                <a:t>r</a:t>
              </a:r>
              <a:r>
                <a:rPr sz="800" spc="-10" err="1">
                  <a:latin typeface="Arial"/>
                  <a:cs typeface="Arial"/>
                </a:rPr>
                <a:t>anges</a:t>
              </a:r>
              <a:endParaRPr sz="800">
                <a:latin typeface="Arial"/>
                <a:cs typeface="Arial"/>
              </a:endParaRPr>
            </a:p>
            <a:p>
              <a:pPr marR="106680">
                <a:lnSpc>
                  <a:spcPts val="810"/>
                </a:lnSpc>
                <a:spcBef>
                  <a:spcPts val="295"/>
                </a:spcBef>
              </a:pPr>
              <a:r>
                <a:rPr sz="800" spc="-25">
                  <a:latin typeface="Arial"/>
                  <a:cs typeface="Arial"/>
                </a:rPr>
                <a:t>Adjusted</a:t>
              </a:r>
              <a:r>
                <a:rPr sz="800" spc="-15">
                  <a:latin typeface="Arial"/>
                  <a:cs typeface="Arial"/>
                </a:rPr>
                <a:t> </a:t>
              </a:r>
              <a:r>
                <a:rPr lang="en-GB" sz="800" spc="-25">
                  <a:latin typeface="Arial"/>
                  <a:cs typeface="Arial"/>
                </a:rPr>
                <a:t>s</a:t>
              </a:r>
              <a:r>
                <a:rPr sz="800" spc="-25">
                  <a:latin typeface="Arial"/>
                  <a:cs typeface="Arial"/>
                </a:rPr>
                <a:t>core</a:t>
              </a:r>
              <a:r>
                <a:rPr sz="800" spc="-15">
                  <a:latin typeface="Arial"/>
                  <a:cs typeface="Arial"/>
                </a:rPr>
                <a:t> </a:t>
              </a:r>
              <a:r>
                <a:rPr sz="800" spc="-25">
                  <a:latin typeface="Arial"/>
                  <a:cs typeface="Arial"/>
                </a:rPr>
                <a:t>above</a:t>
              </a:r>
              <a:r>
                <a:rPr sz="800" spc="-15">
                  <a:latin typeface="Arial"/>
                  <a:cs typeface="Arial"/>
                </a:rPr>
                <a:t> </a:t>
              </a:r>
              <a:r>
                <a:rPr lang="en-GB" sz="800" spc="-35">
                  <a:latin typeface="Arial"/>
                  <a:cs typeface="Arial"/>
                </a:rPr>
                <a:t>u</a:t>
              </a:r>
              <a:r>
                <a:rPr sz="800" spc="-35" err="1">
                  <a:latin typeface="Arial"/>
                  <a:cs typeface="Arial"/>
                </a:rPr>
                <a:t>pper</a:t>
              </a:r>
              <a:r>
                <a:rPr sz="800" spc="500">
                  <a:latin typeface="Arial"/>
                  <a:cs typeface="Arial"/>
                </a:rPr>
                <a:t> </a:t>
              </a:r>
              <a:r>
                <a:rPr lang="en-GB" sz="800" spc="-25">
                  <a:latin typeface="Arial"/>
                  <a:cs typeface="Arial"/>
                </a:rPr>
                <a:t>e</a:t>
              </a:r>
              <a:r>
                <a:rPr sz="800" spc="-25" err="1">
                  <a:latin typeface="Arial"/>
                  <a:cs typeface="Arial"/>
                </a:rPr>
                <a:t>xpected</a:t>
              </a:r>
              <a:r>
                <a:rPr sz="800" spc="-15">
                  <a:latin typeface="Arial"/>
                  <a:cs typeface="Arial"/>
                </a:rPr>
                <a:t> </a:t>
              </a:r>
              <a:r>
                <a:rPr lang="en-GB" sz="800" spc="-10">
                  <a:latin typeface="Arial"/>
                  <a:cs typeface="Arial"/>
                </a:rPr>
                <a:t>r</a:t>
              </a:r>
              <a:r>
                <a:rPr sz="800" spc="-10" err="1">
                  <a:latin typeface="Arial"/>
                  <a:cs typeface="Arial"/>
                </a:rPr>
                <a:t>ange</a:t>
              </a:r>
              <a:endParaRPr sz="800">
                <a:latin typeface="Arial"/>
                <a:cs typeface="Arial"/>
              </a:endParaRPr>
            </a:p>
          </p:txBody>
        </p:sp>
        <p:sp>
          <p:nvSpPr>
            <p:cNvPr id="35" name="object 10">
              <a:extLst>
                <a:ext uri="{FF2B5EF4-FFF2-40B4-BE49-F238E27FC236}">
                  <a16:creationId xmlns:a16="http://schemas.microsoft.com/office/drawing/2014/main" id="{A80890DE-41D5-24E2-B743-791DFB5FA16D}"/>
                </a:ext>
              </a:extLst>
            </p:cNvPr>
            <p:cNvSpPr/>
            <p:nvPr/>
          </p:nvSpPr>
          <p:spPr>
            <a:xfrm>
              <a:off x="5203223" y="1795650"/>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0A74BB"/>
            </a:solidFill>
          </p:spPr>
          <p:txBody>
            <a:bodyPr wrap="square" lIns="0" tIns="0" rIns="0" bIns="0" rtlCol="0"/>
            <a:lstStyle/>
            <a:p>
              <a:endParaRPr/>
            </a:p>
          </p:txBody>
        </p:sp>
        <p:sp>
          <p:nvSpPr>
            <p:cNvPr id="36" name="object 9">
              <a:extLst>
                <a:ext uri="{FF2B5EF4-FFF2-40B4-BE49-F238E27FC236}">
                  <a16:creationId xmlns:a16="http://schemas.microsoft.com/office/drawing/2014/main" id="{01BC77EF-614A-6054-DE6D-6B4D5F89D1CD}"/>
                </a:ext>
              </a:extLst>
            </p:cNvPr>
            <p:cNvSpPr/>
            <p:nvPr/>
          </p:nvSpPr>
          <p:spPr>
            <a:xfrm>
              <a:off x="5203223" y="1544611"/>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DCDDDE"/>
            </a:solidFill>
          </p:spPr>
          <p:txBody>
            <a:bodyPr wrap="square" lIns="0" tIns="0" rIns="0" bIns="0" rtlCol="0"/>
            <a:lstStyle/>
            <a:p>
              <a:endParaRPr/>
            </a:p>
          </p:txBody>
        </p:sp>
        <p:sp>
          <p:nvSpPr>
            <p:cNvPr id="37" name="object 8">
              <a:extLst>
                <a:ext uri="{FF2B5EF4-FFF2-40B4-BE49-F238E27FC236}">
                  <a16:creationId xmlns:a16="http://schemas.microsoft.com/office/drawing/2014/main" id="{44A01F76-DF74-FA95-9A8B-55828612230F}"/>
                </a:ext>
              </a:extLst>
            </p:cNvPr>
            <p:cNvSpPr/>
            <p:nvPr/>
          </p:nvSpPr>
          <p:spPr>
            <a:xfrm>
              <a:off x="5203223" y="1299701"/>
              <a:ext cx="288290" cy="144145"/>
            </a:xfrm>
            <a:custGeom>
              <a:avLst/>
              <a:gdLst/>
              <a:ahLst/>
              <a:cxnLst/>
              <a:rect l="l" t="t" r="r" b="b"/>
              <a:pathLst>
                <a:path w="288290" h="144144">
                  <a:moveTo>
                    <a:pt x="288000" y="144000"/>
                  </a:moveTo>
                  <a:lnTo>
                    <a:pt x="0" y="144000"/>
                  </a:lnTo>
                  <a:lnTo>
                    <a:pt x="0" y="0"/>
                  </a:lnTo>
                  <a:lnTo>
                    <a:pt x="288000" y="0"/>
                  </a:lnTo>
                  <a:lnTo>
                    <a:pt x="288000" y="144000"/>
                  </a:lnTo>
                  <a:close/>
                </a:path>
              </a:pathLst>
            </a:custGeom>
            <a:solidFill>
              <a:srgbClr val="A8C7E9"/>
            </a:solidFill>
          </p:spPr>
          <p:txBody>
            <a:bodyPr wrap="square" lIns="0" tIns="0" rIns="0" bIns="0" rtlCol="0"/>
            <a:lstStyle/>
            <a:p>
              <a:endParaRPr/>
            </a:p>
          </p:txBody>
        </p:sp>
        <p:sp>
          <p:nvSpPr>
            <p:cNvPr id="26" name="object 7"/>
            <p:cNvSpPr txBox="1"/>
            <p:nvPr/>
          </p:nvSpPr>
          <p:spPr>
            <a:xfrm>
              <a:off x="2702547" y="1377700"/>
              <a:ext cx="2304000" cy="500137"/>
            </a:xfrm>
            <a:prstGeom prst="rect">
              <a:avLst/>
            </a:prstGeom>
          </p:spPr>
          <p:txBody>
            <a:bodyPr vert="horz" wrap="square" lIns="0" tIns="0" rIns="0" bIns="0" rtlCol="0" anchor="t" anchorCtr="0">
              <a:spAutoFit/>
            </a:bodyPr>
            <a:lstStyle/>
            <a:p>
              <a:pPr marR="49530">
                <a:lnSpc>
                  <a:spcPts val="810"/>
                </a:lnSpc>
                <a:spcBef>
                  <a:spcPts val="250"/>
                </a:spcBef>
              </a:pPr>
              <a:r>
                <a:rPr sz="800">
                  <a:latin typeface="Arial"/>
                  <a:cs typeface="Arial"/>
                </a:rPr>
                <a:t>Change</a:t>
              </a:r>
              <a:r>
                <a:rPr sz="800" spc="-25">
                  <a:latin typeface="Arial"/>
                  <a:cs typeface="Arial"/>
                </a:rPr>
                <a:t> </a:t>
              </a:r>
              <a:r>
                <a:rPr sz="800" spc="-10">
                  <a:latin typeface="Arial"/>
                  <a:cs typeface="Arial"/>
                </a:rPr>
                <a:t>202</a:t>
              </a:r>
              <a:r>
                <a:rPr lang="en-GB" sz="800" spc="-10">
                  <a:latin typeface="Arial"/>
                  <a:cs typeface="Arial"/>
                </a:rPr>
                <a:t>3</a:t>
              </a:r>
              <a:r>
                <a:rPr sz="800" spc="-10">
                  <a:latin typeface="Arial"/>
                  <a:cs typeface="Arial"/>
                </a:rPr>
                <a:t>-</a:t>
              </a:r>
              <a:r>
                <a:rPr sz="800">
                  <a:latin typeface="Arial"/>
                  <a:cs typeface="Arial"/>
                </a:rPr>
                <a:t>202</a:t>
              </a:r>
              <a:r>
                <a:rPr lang="en-GB" sz="800">
                  <a:latin typeface="Arial"/>
                  <a:cs typeface="Arial"/>
                </a:rPr>
                <a:t>4</a:t>
              </a:r>
              <a:r>
                <a:rPr sz="800">
                  <a:latin typeface="Arial"/>
                  <a:cs typeface="Arial"/>
                </a:rPr>
                <a:t>:</a:t>
              </a:r>
              <a:r>
                <a:rPr sz="800" spc="-20">
                  <a:latin typeface="Arial"/>
                  <a:cs typeface="Arial"/>
                </a:rPr>
                <a:t> </a:t>
              </a:r>
              <a:r>
                <a:rPr sz="800">
                  <a:latin typeface="Arial"/>
                  <a:cs typeface="Arial"/>
                </a:rPr>
                <a:t>Indicates</a:t>
              </a:r>
              <a:r>
                <a:rPr sz="800" spc="-20">
                  <a:latin typeface="Arial"/>
                  <a:cs typeface="Arial"/>
                </a:rPr>
                <a:t> </a:t>
              </a:r>
              <a:r>
                <a:rPr sz="800">
                  <a:latin typeface="Arial"/>
                  <a:cs typeface="Arial"/>
                </a:rPr>
                <a:t>where</a:t>
              </a:r>
              <a:r>
                <a:rPr sz="800" spc="-25">
                  <a:latin typeface="Arial"/>
                  <a:cs typeface="Arial"/>
                </a:rPr>
                <a:t> </a:t>
              </a:r>
              <a:r>
                <a:rPr sz="800">
                  <a:latin typeface="Arial"/>
                  <a:cs typeface="Arial"/>
                </a:rPr>
                <a:t>202</a:t>
              </a:r>
              <a:r>
                <a:rPr lang="en-GB" sz="800">
                  <a:latin typeface="Arial"/>
                  <a:cs typeface="Arial"/>
                </a:rPr>
                <a:t>4</a:t>
              </a:r>
              <a:r>
                <a:rPr sz="800" spc="-20">
                  <a:latin typeface="Arial"/>
                  <a:cs typeface="Arial"/>
                </a:rPr>
                <a:t> </a:t>
              </a:r>
              <a:r>
                <a:rPr sz="800">
                  <a:latin typeface="Arial"/>
                  <a:cs typeface="Arial"/>
                </a:rPr>
                <a:t>score</a:t>
              </a:r>
              <a:r>
                <a:rPr sz="800" spc="-20">
                  <a:latin typeface="Arial"/>
                  <a:cs typeface="Arial"/>
                </a:rPr>
                <a:t> </a:t>
              </a:r>
              <a:r>
                <a:rPr sz="800" spc="-25">
                  <a:latin typeface="Arial"/>
                  <a:cs typeface="Arial"/>
                </a:rPr>
                <a:t>is</a:t>
              </a:r>
              <a:r>
                <a:rPr sz="800">
                  <a:latin typeface="Arial"/>
                  <a:cs typeface="Arial"/>
                </a:rPr>
                <a:t> significantly</a:t>
              </a:r>
              <a:r>
                <a:rPr sz="800" spc="-30">
                  <a:latin typeface="Arial"/>
                  <a:cs typeface="Arial"/>
                </a:rPr>
                <a:t> </a:t>
              </a:r>
              <a:r>
                <a:rPr sz="800">
                  <a:latin typeface="Arial"/>
                  <a:cs typeface="Arial"/>
                </a:rPr>
                <a:t>higher</a:t>
              </a:r>
              <a:r>
                <a:rPr sz="800" spc="-25">
                  <a:latin typeface="Arial"/>
                  <a:cs typeface="Arial"/>
                </a:rPr>
                <a:t> </a:t>
              </a:r>
              <a:r>
                <a:rPr sz="800">
                  <a:latin typeface="Arial"/>
                  <a:cs typeface="Arial"/>
                </a:rPr>
                <a:t>or</a:t>
              </a:r>
              <a:r>
                <a:rPr sz="800" spc="-25">
                  <a:latin typeface="Arial"/>
                  <a:cs typeface="Arial"/>
                </a:rPr>
                <a:t> </a:t>
              </a:r>
              <a:r>
                <a:rPr sz="800">
                  <a:latin typeface="Arial"/>
                  <a:cs typeface="Arial"/>
                </a:rPr>
                <a:t>lower</a:t>
              </a:r>
              <a:r>
                <a:rPr sz="800" spc="-30">
                  <a:latin typeface="Arial"/>
                  <a:cs typeface="Arial"/>
                </a:rPr>
                <a:t> </a:t>
              </a:r>
              <a:r>
                <a:rPr sz="800">
                  <a:latin typeface="Arial"/>
                  <a:cs typeface="Arial"/>
                </a:rPr>
                <a:t>than</a:t>
              </a:r>
              <a:r>
                <a:rPr sz="800" spc="-25">
                  <a:latin typeface="Arial"/>
                  <a:cs typeface="Arial"/>
                </a:rPr>
                <a:t> </a:t>
              </a:r>
              <a:r>
                <a:rPr sz="800">
                  <a:latin typeface="Arial"/>
                  <a:cs typeface="Arial"/>
                </a:rPr>
                <a:t>202</a:t>
              </a:r>
              <a:r>
                <a:rPr lang="en-GB" sz="800">
                  <a:latin typeface="Arial"/>
                  <a:cs typeface="Arial"/>
                </a:rPr>
                <a:t>3</a:t>
              </a:r>
              <a:r>
                <a:rPr sz="800" spc="-25">
                  <a:latin typeface="Arial"/>
                  <a:cs typeface="Arial"/>
                </a:rPr>
                <a:t> </a:t>
              </a:r>
              <a:r>
                <a:rPr sz="800" spc="-10">
                  <a:latin typeface="Arial"/>
                  <a:cs typeface="Arial"/>
                </a:rPr>
                <a:t>score.</a:t>
              </a:r>
              <a:endParaRPr sz="800">
                <a:latin typeface="Arial"/>
                <a:cs typeface="Arial"/>
              </a:endParaRPr>
            </a:p>
            <a:p>
              <a:pPr>
                <a:lnSpc>
                  <a:spcPts val="730"/>
                </a:lnSpc>
              </a:pPr>
              <a:endParaRPr lang="en-GB" sz="800">
                <a:latin typeface="Arial"/>
                <a:cs typeface="Arial"/>
              </a:endParaRPr>
            </a:p>
            <a:p>
              <a:pPr>
                <a:lnSpc>
                  <a:spcPts val="730"/>
                </a:lnSpc>
              </a:pPr>
              <a:r>
                <a:rPr sz="800">
                  <a:latin typeface="Arial"/>
                  <a:cs typeface="Arial"/>
                </a:rPr>
                <a:t>Change</a:t>
              </a:r>
              <a:r>
                <a:rPr sz="800" spc="-30">
                  <a:latin typeface="Arial"/>
                  <a:cs typeface="Arial"/>
                </a:rPr>
                <a:t> </a:t>
              </a:r>
              <a:r>
                <a:rPr sz="800">
                  <a:latin typeface="Arial"/>
                  <a:cs typeface="Arial"/>
                </a:rPr>
                <a:t>overall:</a:t>
              </a:r>
              <a:r>
                <a:rPr sz="800" spc="-30">
                  <a:latin typeface="Arial"/>
                  <a:cs typeface="Arial"/>
                </a:rPr>
                <a:t> </a:t>
              </a:r>
              <a:r>
                <a:rPr sz="800">
                  <a:latin typeface="Arial"/>
                  <a:cs typeface="Arial"/>
                </a:rPr>
                <a:t>Indicates</a:t>
              </a:r>
              <a:r>
                <a:rPr sz="800" spc="-30">
                  <a:latin typeface="Arial"/>
                  <a:cs typeface="Arial"/>
                </a:rPr>
                <a:t> </a:t>
              </a:r>
              <a:r>
                <a:rPr sz="800">
                  <a:latin typeface="Arial"/>
                  <a:cs typeface="Arial"/>
                </a:rPr>
                <a:t>significant</a:t>
              </a:r>
              <a:r>
                <a:rPr sz="800" spc="-30">
                  <a:latin typeface="Arial"/>
                  <a:cs typeface="Arial"/>
                </a:rPr>
                <a:t> </a:t>
              </a:r>
              <a:r>
                <a:rPr sz="800">
                  <a:latin typeface="Arial"/>
                  <a:cs typeface="Arial"/>
                </a:rPr>
                <a:t>change</a:t>
              </a:r>
              <a:r>
                <a:rPr sz="800" spc="-30">
                  <a:latin typeface="Arial"/>
                  <a:cs typeface="Arial"/>
                </a:rPr>
                <a:t> </a:t>
              </a:r>
              <a:r>
                <a:rPr sz="800" spc="-10">
                  <a:latin typeface="Arial"/>
                  <a:cs typeface="Arial"/>
                </a:rPr>
                <a:t>overall</a:t>
              </a:r>
              <a:endParaRPr sz="800">
                <a:latin typeface="Arial"/>
                <a:cs typeface="Arial"/>
              </a:endParaRPr>
            </a:p>
            <a:p>
              <a:pPr>
                <a:lnSpc>
                  <a:spcPts val="885"/>
                </a:lnSpc>
              </a:pPr>
              <a:r>
                <a:rPr sz="800">
                  <a:latin typeface="Arial"/>
                  <a:cs typeface="Arial"/>
                </a:rPr>
                <a:t>(2021,</a:t>
              </a:r>
              <a:r>
                <a:rPr sz="800" spc="-35">
                  <a:latin typeface="Arial"/>
                  <a:cs typeface="Arial"/>
                </a:rPr>
                <a:t> </a:t>
              </a:r>
              <a:r>
                <a:rPr sz="800">
                  <a:latin typeface="Arial"/>
                  <a:cs typeface="Arial"/>
                </a:rPr>
                <a:t>2022,</a:t>
              </a:r>
              <a:r>
                <a:rPr sz="800" spc="-30">
                  <a:latin typeface="Arial"/>
                  <a:cs typeface="Arial"/>
                </a:rPr>
                <a:t> </a:t>
              </a:r>
              <a:r>
                <a:rPr sz="800" spc="-10">
                  <a:latin typeface="Arial"/>
                  <a:cs typeface="Arial"/>
                </a:rPr>
                <a:t>2023</a:t>
              </a:r>
              <a:r>
                <a:rPr lang="en-GB" sz="800" spc="-10">
                  <a:latin typeface="Arial"/>
                  <a:cs typeface="Arial"/>
                </a:rPr>
                <a:t> and 2024</a:t>
              </a:r>
              <a:r>
                <a:rPr sz="800" spc="-10">
                  <a:latin typeface="Arial"/>
                  <a:cs typeface="Arial"/>
                </a:rPr>
                <a:t>).</a:t>
              </a:r>
              <a:endParaRPr sz="800">
                <a:latin typeface="Arial"/>
                <a:cs typeface="Arial"/>
              </a:endParaRPr>
            </a:p>
          </p:txBody>
        </p:sp>
        <p:sp>
          <p:nvSpPr>
            <p:cNvPr id="19" name="object 6"/>
            <p:cNvSpPr/>
            <p:nvPr/>
          </p:nvSpPr>
          <p:spPr>
            <a:xfrm>
              <a:off x="2546412" y="1598833"/>
              <a:ext cx="74295" cy="74295"/>
            </a:xfrm>
            <a:custGeom>
              <a:avLst/>
              <a:gdLst/>
              <a:ahLst/>
              <a:cxnLst/>
              <a:rect l="l" t="t" r="r" b="b"/>
              <a:pathLst>
                <a:path w="74294" h="74294">
                  <a:moveTo>
                    <a:pt x="36982" y="73913"/>
                  </a:moveTo>
                  <a:lnTo>
                    <a:pt x="0" y="0"/>
                  </a:lnTo>
                  <a:lnTo>
                    <a:pt x="73977" y="0"/>
                  </a:lnTo>
                  <a:lnTo>
                    <a:pt x="36982" y="73913"/>
                  </a:lnTo>
                  <a:close/>
                </a:path>
              </a:pathLst>
            </a:custGeom>
            <a:solidFill>
              <a:srgbClr val="000000"/>
            </a:solidFill>
          </p:spPr>
          <p:txBody>
            <a:bodyPr wrap="square" lIns="0" tIns="0" rIns="0" bIns="0" rtlCol="0"/>
            <a:lstStyle/>
            <a:p>
              <a:endParaRPr/>
            </a:p>
          </p:txBody>
        </p:sp>
        <p:sp>
          <p:nvSpPr>
            <p:cNvPr id="44" name="object 5">
              <a:extLst>
                <a:ext uri="{FF2B5EF4-FFF2-40B4-BE49-F238E27FC236}">
                  <a16:creationId xmlns:a16="http://schemas.microsoft.com/office/drawing/2014/main" id="{8B21BD92-4E51-A656-7F68-F902EED9B9BF}"/>
                </a:ext>
              </a:extLst>
            </p:cNvPr>
            <p:cNvSpPr txBox="1"/>
            <p:nvPr/>
          </p:nvSpPr>
          <p:spPr>
            <a:xfrm>
              <a:off x="2317228" y="1521545"/>
              <a:ext cx="288290" cy="215444"/>
            </a:xfrm>
            <a:prstGeom prst="rect">
              <a:avLst/>
            </a:prstGeom>
            <a:noFill/>
          </p:spPr>
          <p:txBody>
            <a:bodyPr wrap="square">
              <a:spAutoFit/>
            </a:bodyPr>
            <a:lstStyle/>
            <a:p>
              <a:r>
                <a:rPr lang="en-GB" sz="800" spc="-25">
                  <a:latin typeface="Arial"/>
                  <a:cs typeface="Arial"/>
                </a:rPr>
                <a:t>or</a:t>
              </a:r>
              <a:endParaRPr lang="en-GB" sz="800"/>
            </a:p>
          </p:txBody>
        </p:sp>
        <p:sp>
          <p:nvSpPr>
            <p:cNvPr id="16" name="object 4"/>
            <p:cNvSpPr/>
            <p:nvPr/>
          </p:nvSpPr>
          <p:spPr>
            <a:xfrm>
              <a:off x="2278055" y="1598833"/>
              <a:ext cx="74295" cy="74295"/>
            </a:xfrm>
            <a:custGeom>
              <a:avLst/>
              <a:gdLst/>
              <a:ahLst/>
              <a:cxnLst/>
              <a:rect l="l" t="t" r="r" b="b"/>
              <a:pathLst>
                <a:path w="74294" h="74294">
                  <a:moveTo>
                    <a:pt x="73964" y="73914"/>
                  </a:moveTo>
                  <a:lnTo>
                    <a:pt x="0" y="73914"/>
                  </a:lnTo>
                  <a:lnTo>
                    <a:pt x="36982" y="0"/>
                  </a:lnTo>
                  <a:lnTo>
                    <a:pt x="73964" y="73914"/>
                  </a:lnTo>
                  <a:close/>
                </a:path>
              </a:pathLst>
            </a:custGeom>
            <a:solidFill>
              <a:srgbClr val="000000"/>
            </a:solidFill>
          </p:spPr>
          <p:txBody>
            <a:bodyPr wrap="square" lIns="0" tIns="0" rIns="0" bIns="0" rtlCol="0"/>
            <a:lstStyle/>
            <a:p>
              <a:endParaRPr/>
            </a:p>
          </p:txBody>
        </p:sp>
        <p:sp>
          <p:nvSpPr>
            <p:cNvPr id="17" name="object 3"/>
            <p:cNvSpPr txBox="1"/>
            <p:nvPr/>
          </p:nvSpPr>
          <p:spPr>
            <a:xfrm>
              <a:off x="421305" y="1371773"/>
              <a:ext cx="1967864" cy="501419"/>
            </a:xfrm>
            <a:prstGeom prst="rect">
              <a:avLst/>
            </a:prstGeom>
          </p:spPr>
          <p:txBody>
            <a:bodyPr vert="horz" wrap="square" lIns="0" tIns="31750" rIns="0" bIns="0" rtlCol="0">
              <a:spAutoFit/>
            </a:bodyPr>
            <a:lstStyle/>
            <a:p>
              <a:pPr marL="143510" marR="324485" indent="-144145">
                <a:lnSpc>
                  <a:spcPts val="810"/>
                </a:lnSpc>
                <a:spcBef>
                  <a:spcPts val="250"/>
                </a:spcBef>
              </a:pPr>
              <a:r>
                <a:rPr sz="1200" baseline="3472">
                  <a:latin typeface="Arial"/>
                  <a:cs typeface="Arial"/>
                </a:rPr>
                <a:t>*</a:t>
              </a:r>
              <a:r>
                <a:rPr sz="1200" spc="254" baseline="3472">
                  <a:latin typeface="Arial"/>
                  <a:cs typeface="Arial"/>
                </a:rPr>
                <a:t>  </a:t>
              </a:r>
              <a:r>
                <a:rPr sz="800">
                  <a:latin typeface="Arial"/>
                  <a:cs typeface="Arial"/>
                </a:rPr>
                <a:t>Indicates</a:t>
              </a:r>
              <a:r>
                <a:rPr sz="800" spc="-10">
                  <a:latin typeface="Arial"/>
                  <a:cs typeface="Arial"/>
                </a:rPr>
                <a:t> </a:t>
              </a:r>
              <a:r>
                <a:rPr sz="800">
                  <a:latin typeface="Arial"/>
                  <a:cs typeface="Arial"/>
                </a:rPr>
                <a:t>where</a:t>
              </a:r>
              <a:r>
                <a:rPr sz="800" spc="-10">
                  <a:latin typeface="Arial"/>
                  <a:cs typeface="Arial"/>
                </a:rPr>
                <a:t> </a:t>
              </a:r>
              <a:r>
                <a:rPr sz="800">
                  <a:latin typeface="Arial"/>
                  <a:cs typeface="Arial"/>
                </a:rPr>
                <a:t>a</a:t>
              </a:r>
              <a:r>
                <a:rPr sz="800" spc="-10">
                  <a:latin typeface="Arial"/>
                  <a:cs typeface="Arial"/>
                </a:rPr>
                <a:t> </a:t>
              </a:r>
              <a:r>
                <a:rPr sz="800">
                  <a:latin typeface="Arial"/>
                  <a:cs typeface="Arial"/>
                </a:rPr>
                <a:t>score</a:t>
              </a:r>
              <a:r>
                <a:rPr lang="en-GB" sz="800" spc="-10">
                  <a:latin typeface="Arial"/>
                  <a:cs typeface="Arial"/>
                </a:rPr>
                <a:t> </a:t>
              </a:r>
              <a:r>
                <a:rPr sz="800">
                  <a:latin typeface="Arial"/>
                  <a:cs typeface="Arial"/>
                </a:rPr>
                <a:t>is</a:t>
              </a:r>
              <a:r>
                <a:rPr sz="800" spc="-10">
                  <a:latin typeface="Arial"/>
                  <a:cs typeface="Arial"/>
                </a:rPr>
                <a:t> </a:t>
              </a:r>
              <a:r>
                <a:rPr sz="800" spc="-25">
                  <a:latin typeface="Arial"/>
                  <a:cs typeface="Arial"/>
                </a:rPr>
                <a:t>not</a:t>
              </a:r>
              <a:r>
                <a:rPr lang="en-GB" sz="800">
                  <a:latin typeface="Arial"/>
                  <a:cs typeface="Arial"/>
                </a:rPr>
                <a:t> </a:t>
              </a:r>
              <a:r>
                <a:rPr sz="800">
                  <a:latin typeface="Arial"/>
                  <a:cs typeface="Arial"/>
                </a:rPr>
                <a:t>available</a:t>
              </a:r>
              <a:r>
                <a:rPr sz="800" spc="-25">
                  <a:latin typeface="Arial"/>
                  <a:cs typeface="Arial"/>
                </a:rPr>
                <a:t> </a:t>
              </a:r>
              <a:r>
                <a:rPr sz="800">
                  <a:latin typeface="Arial"/>
                  <a:cs typeface="Arial"/>
                </a:rPr>
                <a:t>due</a:t>
              </a:r>
              <a:r>
                <a:rPr sz="800" spc="-25">
                  <a:latin typeface="Arial"/>
                  <a:cs typeface="Arial"/>
                </a:rPr>
                <a:t> </a:t>
              </a:r>
              <a:r>
                <a:rPr sz="800">
                  <a:latin typeface="Arial"/>
                  <a:cs typeface="Arial"/>
                </a:rPr>
                <a:t>to</a:t>
              </a:r>
              <a:r>
                <a:rPr lang="en-GB" sz="800" spc="-25">
                  <a:latin typeface="Arial"/>
                  <a:cs typeface="Arial"/>
                </a:rPr>
                <a:t> </a:t>
              </a:r>
              <a:r>
                <a:rPr sz="800">
                  <a:latin typeface="Arial"/>
                  <a:cs typeface="Arial"/>
                </a:rPr>
                <a:t>suppression</a:t>
              </a:r>
              <a:r>
                <a:rPr sz="800" spc="-25">
                  <a:latin typeface="Arial"/>
                  <a:cs typeface="Arial"/>
                </a:rPr>
                <a:t> </a:t>
              </a:r>
              <a:r>
                <a:rPr sz="800">
                  <a:latin typeface="Arial"/>
                  <a:cs typeface="Arial"/>
                </a:rPr>
                <a:t>or</a:t>
              </a:r>
              <a:r>
                <a:rPr sz="800" spc="-25">
                  <a:latin typeface="Arial"/>
                  <a:cs typeface="Arial"/>
                </a:rPr>
                <a:t> </a:t>
              </a:r>
              <a:r>
                <a:rPr sz="800" spc="-50">
                  <a:latin typeface="Arial"/>
                  <a:cs typeface="Arial"/>
                </a:rPr>
                <a:t>a</a:t>
              </a:r>
              <a:endParaRPr lang="en-GB" sz="800">
                <a:latin typeface="Arial"/>
                <a:cs typeface="Arial"/>
              </a:endParaRPr>
            </a:p>
            <a:p>
              <a:pPr marL="143510">
                <a:lnSpc>
                  <a:spcPts val="880"/>
                </a:lnSpc>
                <a:tabLst>
                  <a:tab pos="1863725" algn="l"/>
                </a:tabLst>
              </a:pPr>
              <a:r>
                <a:rPr lang="en-GB" sz="1200" baseline="6944">
                  <a:latin typeface="Arial"/>
                  <a:cs typeface="Arial"/>
                </a:rPr>
                <a:t>low</a:t>
              </a:r>
              <a:r>
                <a:rPr lang="en-GB" sz="1200" spc="-15" baseline="6944">
                  <a:latin typeface="Arial"/>
                  <a:cs typeface="Arial"/>
                </a:rPr>
                <a:t> </a:t>
              </a:r>
              <a:r>
                <a:rPr lang="en-GB" sz="1200" baseline="6944">
                  <a:latin typeface="Arial"/>
                  <a:cs typeface="Arial"/>
                </a:rPr>
                <a:t>base</a:t>
              </a:r>
              <a:r>
                <a:rPr lang="en-GB" sz="1200" spc="-15" baseline="6944">
                  <a:latin typeface="Arial"/>
                  <a:cs typeface="Arial"/>
                </a:rPr>
                <a:t> size.</a:t>
              </a:r>
              <a:r>
                <a:rPr lang="en-GB" sz="1200" baseline="6944">
                  <a:latin typeface="Arial"/>
                  <a:cs typeface="Arial"/>
                </a:rPr>
                <a:t>	</a:t>
              </a:r>
              <a:endParaRPr lang="en-GB" sz="800">
                <a:latin typeface="Arial"/>
                <a:cs typeface="Arial"/>
              </a:endParaRPr>
            </a:p>
            <a:p>
              <a:pPr>
                <a:lnSpc>
                  <a:spcPct val="100000"/>
                </a:lnSpc>
                <a:spcBef>
                  <a:spcPts val="215"/>
                </a:spcBef>
              </a:pPr>
              <a:r>
                <a:rPr lang="en-GB" sz="800" spc="260">
                  <a:latin typeface="Arial"/>
                  <a:cs typeface="Arial"/>
                </a:rPr>
                <a:t>-</a:t>
              </a:r>
              <a:r>
                <a:rPr sz="800" spc="260">
                  <a:latin typeface="Arial"/>
                  <a:cs typeface="Arial"/>
                </a:rPr>
                <a:t> </a:t>
              </a:r>
              <a:r>
                <a:rPr sz="1200" baseline="3472">
                  <a:latin typeface="Arial"/>
                  <a:cs typeface="Arial"/>
                </a:rPr>
                <a:t>No</a:t>
              </a:r>
              <a:r>
                <a:rPr sz="1200" spc="-22" baseline="3472">
                  <a:latin typeface="Arial"/>
                  <a:cs typeface="Arial"/>
                </a:rPr>
                <a:t> </a:t>
              </a:r>
              <a:r>
                <a:rPr sz="1200" baseline="3472">
                  <a:latin typeface="Arial"/>
                  <a:cs typeface="Arial"/>
                </a:rPr>
                <a:t>score</a:t>
              </a:r>
              <a:r>
                <a:rPr sz="1200" spc="-15" baseline="3472">
                  <a:latin typeface="Arial"/>
                  <a:cs typeface="Arial"/>
                </a:rPr>
                <a:t> </a:t>
              </a:r>
              <a:r>
                <a:rPr sz="1200" baseline="3472">
                  <a:latin typeface="Arial"/>
                  <a:cs typeface="Arial"/>
                </a:rPr>
                <a:t>available</a:t>
              </a:r>
              <a:r>
                <a:rPr sz="1200" spc="-15" baseline="3472">
                  <a:latin typeface="Arial"/>
                  <a:cs typeface="Arial"/>
                </a:rPr>
                <a:t>.</a:t>
              </a:r>
              <a:endParaRPr sz="1200" baseline="3472">
                <a:latin typeface="Arial"/>
                <a:cs typeface="Arial"/>
              </a:endParaRPr>
            </a:p>
          </p:txBody>
        </p:sp>
        <p:sp>
          <p:nvSpPr>
            <p:cNvPr id="39" name="object 2">
              <a:extLst>
                <a:ext uri="{FF2B5EF4-FFF2-40B4-BE49-F238E27FC236}">
                  <a16:creationId xmlns:a16="http://schemas.microsoft.com/office/drawing/2014/main" id="{7AF45B8B-98DC-6C01-D26B-F8BD5EC9A001}"/>
                </a:ext>
              </a:extLst>
            </p:cNvPr>
            <p:cNvSpPr/>
            <p:nvPr/>
          </p:nvSpPr>
          <p:spPr>
            <a:xfrm>
              <a:off x="349101" y="1242200"/>
              <a:ext cx="6775785" cy="760591"/>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aphicFrame>
        <p:nvGraphicFramePr>
          <p:cNvPr id="29" name="comp_tbl_section1"/>
          <p:cNvGraphicFramePr>
            <a:graphicFrameLocks noGrp="1"/>
          </p:cNvGraphicFramePr>
          <p:nvPr>
            <p:extLst>
              <p:ext uri="{D42A27DB-BD31-4B8C-83A1-F6EECF244321}">
                <p14:modId xmlns:p14="http://schemas.microsoft.com/office/powerpoint/2010/main" val="2356699538"/>
              </p:ext>
            </p:extLst>
          </p:nvPr>
        </p:nvGraphicFramePr>
        <p:xfrm>
          <a:off x="349101" y="2137960"/>
          <a:ext cx="6775791" cy="1133475"/>
        </p:xfrm>
        <a:graphic>
          <a:graphicData uri="http://schemas.openxmlformats.org/drawingml/2006/table">
            <a:tbl>
              <a:tblPr firstRow="1" bandRow="1">
                <a:tableStyleId>{2D5ABB26-0587-4C30-8999-92F81FD0307C}</a:tableStyleId>
              </a:tblPr>
              <a:tblGrid>
                <a:gridCol w="3031200">
                  <a:extLst>
                    <a:ext uri="{9D8B030D-6E8A-4147-A177-3AD203B41FA5}">
                      <a16:colId xmlns:a16="http://schemas.microsoft.com/office/drawing/2014/main" val="20000"/>
                    </a:ext>
                  </a:extLst>
                </a:gridCol>
                <a:gridCol w="360044">
                  <a:extLst>
                    <a:ext uri="{9D8B030D-6E8A-4147-A177-3AD203B41FA5}">
                      <a16:colId xmlns:a16="http://schemas.microsoft.com/office/drawing/2014/main" val="20001"/>
                    </a:ext>
                  </a:extLst>
                </a:gridCol>
                <a:gridCol w="360045">
                  <a:extLst>
                    <a:ext uri="{9D8B030D-6E8A-4147-A177-3AD203B41FA5}">
                      <a16:colId xmlns:a16="http://schemas.microsoft.com/office/drawing/2014/main" val="20002"/>
                    </a:ext>
                  </a:extLst>
                </a:gridCol>
                <a:gridCol w="360045">
                  <a:extLst>
                    <a:ext uri="{9D8B030D-6E8A-4147-A177-3AD203B41FA5}">
                      <a16:colId xmlns:a16="http://schemas.microsoft.com/office/drawing/2014/main" val="20003"/>
                    </a:ext>
                  </a:extLst>
                </a:gridCol>
                <a:gridCol w="360045">
                  <a:extLst>
                    <a:ext uri="{9D8B030D-6E8A-4147-A177-3AD203B41FA5}">
                      <a16:colId xmlns:a16="http://schemas.microsoft.com/office/drawing/2014/main" val="20004"/>
                    </a:ext>
                  </a:extLst>
                </a:gridCol>
                <a:gridCol w="360045">
                  <a:extLst>
                    <a:ext uri="{9D8B030D-6E8A-4147-A177-3AD203B41FA5}">
                      <a16:colId xmlns:a16="http://schemas.microsoft.com/office/drawing/2014/main" val="20005"/>
                    </a:ext>
                  </a:extLst>
                </a:gridCol>
                <a:gridCol w="426525">
                  <a:extLst>
                    <a:ext uri="{9D8B030D-6E8A-4147-A177-3AD203B41FA5}">
                      <a16:colId xmlns:a16="http://schemas.microsoft.com/office/drawing/2014/main" val="20006"/>
                    </a:ext>
                  </a:extLst>
                </a:gridCol>
                <a:gridCol w="329759">
                  <a:extLst>
                    <a:ext uri="{9D8B030D-6E8A-4147-A177-3AD203B41FA5}">
                      <a16:colId xmlns:a16="http://schemas.microsoft.com/office/drawing/2014/main" val="20007"/>
                    </a:ext>
                  </a:extLst>
                </a:gridCol>
                <a:gridCol w="396239">
                  <a:extLst>
                    <a:ext uri="{9D8B030D-6E8A-4147-A177-3AD203B41FA5}">
                      <a16:colId xmlns:a16="http://schemas.microsoft.com/office/drawing/2014/main" val="20008"/>
                    </a:ext>
                  </a:extLst>
                </a:gridCol>
                <a:gridCol w="396239">
                  <a:extLst>
                    <a:ext uri="{9D8B030D-6E8A-4147-A177-3AD203B41FA5}">
                      <a16:colId xmlns:a16="http://schemas.microsoft.com/office/drawing/2014/main" val="20009"/>
                    </a:ext>
                  </a:extLst>
                </a:gridCol>
                <a:gridCol w="395605">
                  <a:extLst>
                    <a:ext uri="{9D8B030D-6E8A-4147-A177-3AD203B41FA5}">
                      <a16:colId xmlns:a16="http://schemas.microsoft.com/office/drawing/2014/main" val="20010"/>
                    </a:ext>
                  </a:extLst>
                </a:gridCol>
              </a:tblGrid>
              <a:tr h="0">
                <a:tc rowSpan="2">
                  <a:txBody>
                    <a:bodyPr/>
                    <a:lstStyle/>
                    <a:p>
                      <a:pPr marL="27940" algn="l">
                        <a:lnSpc>
                          <a:spcPct val="100000"/>
                        </a:lnSpc>
                        <a:spcBef>
                          <a:spcPts val="1150"/>
                        </a:spcBef>
                      </a:pPr>
                      <a:r>
                        <a:rPr sz="1050" b="1" spc="-20" dirty="0">
                          <a:solidFill>
                            <a:srgbClr val="336E9F"/>
                          </a:solidFill>
                          <a:latin typeface="Arial" panose="020B0604020202020204" pitchFamily="34" charset="0"/>
                          <a:cs typeface="Arial" panose="020B0604020202020204" pitchFamily="34" charset="0"/>
                        </a:rPr>
                        <a:t>SUPPORT</a:t>
                      </a:r>
                      <a:r>
                        <a:rPr sz="1050" b="1" spc="-5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FROM</a:t>
                      </a:r>
                      <a:r>
                        <a:rPr sz="1050" b="1" spc="-5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YOUR</a:t>
                      </a:r>
                      <a:r>
                        <a:rPr sz="1050" b="1" spc="-45" dirty="0">
                          <a:solidFill>
                            <a:srgbClr val="336E9F"/>
                          </a:solidFill>
                          <a:latin typeface="Arial" panose="020B0604020202020204" pitchFamily="34" charset="0"/>
                          <a:cs typeface="Arial" panose="020B0604020202020204" pitchFamily="34" charset="0"/>
                        </a:rPr>
                        <a:t> </a:t>
                      </a:r>
                      <a:r>
                        <a:rPr sz="1050" b="1" dirty="0">
                          <a:solidFill>
                            <a:srgbClr val="336E9F"/>
                          </a:solidFill>
                          <a:latin typeface="Arial" panose="020B0604020202020204" pitchFamily="34" charset="0"/>
                          <a:cs typeface="Arial" panose="020B0604020202020204" pitchFamily="34" charset="0"/>
                        </a:rPr>
                        <a:t>GP</a:t>
                      </a:r>
                      <a:r>
                        <a:rPr sz="1050" b="1" spc="-5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PRACTICE</a:t>
                      </a:r>
                      <a:endParaRPr sz="1050" dirty="0">
                        <a:latin typeface="Arial" panose="020B0604020202020204" pitchFamily="34" charset="0"/>
                        <a:cs typeface="Arial" panose="020B0604020202020204" pitchFamily="34" charset="0"/>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gridSpan="6">
                  <a:txBody>
                    <a:bodyPr/>
                    <a:lstStyle/>
                    <a:p>
                      <a:pPr marL="0" algn="ctr">
                        <a:lnSpc>
                          <a:spcPct val="100000"/>
                        </a:lnSpc>
                      </a:pPr>
                      <a:r>
                        <a:rPr sz="750" spc="-20" dirty="0">
                          <a:latin typeface="Arial" panose="020B0604020202020204" pitchFamily="34" charset="0"/>
                          <a:cs typeface="Arial" panose="020B0604020202020204" pitchFamily="34" charset="0"/>
                        </a:rPr>
                        <a:t>Unadjusted</a:t>
                      </a:r>
                      <a:r>
                        <a:rPr sz="750" spc="3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gridSpan="3">
                  <a:txBody>
                    <a:bodyPr/>
                    <a:lstStyle/>
                    <a:p>
                      <a:pPr marL="0" algn="ctr">
                        <a:lnSpc>
                          <a:spcPct val="100000"/>
                        </a:lnSpc>
                      </a:pPr>
                      <a:r>
                        <a:rPr sz="750" spc="-10" dirty="0">
                          <a:latin typeface="Arial" panose="020B0604020202020204" pitchFamily="34" charset="0"/>
                          <a:cs typeface="Arial" panose="020B0604020202020204" pitchFamily="34" charset="0"/>
                        </a:rPr>
                        <a:t>Case</a:t>
                      </a:r>
                      <a:r>
                        <a:rPr sz="750" spc="-1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mix</a:t>
                      </a:r>
                      <a:r>
                        <a:rPr sz="750" spc="-15" dirty="0">
                          <a:latin typeface="Arial" panose="020B0604020202020204" pitchFamily="34" charset="0"/>
                          <a:cs typeface="Arial" panose="020B0604020202020204" pitchFamily="34" charset="0"/>
                        </a:rPr>
                        <a:t> </a:t>
                      </a:r>
                      <a:r>
                        <a:rPr sz="750" spc="-20" dirty="0">
                          <a:latin typeface="Arial" panose="020B0604020202020204" pitchFamily="34" charset="0"/>
                          <a:cs typeface="Arial" panose="020B0604020202020204" pitchFamily="34" charset="0"/>
                        </a:rPr>
                        <a:t>adjusted</a:t>
                      </a:r>
                      <a:r>
                        <a:rPr sz="750" spc="-10" dirty="0">
                          <a:latin typeface="Arial" panose="020B0604020202020204" pitchFamily="34" charset="0"/>
                          <a:cs typeface="Arial" panose="020B0604020202020204" pitchFamily="34" charset="0"/>
                        </a:rPr>
                        <a:t> 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rowSpan="2">
                  <a:txBody>
                    <a:bodyPr/>
                    <a:lstStyle/>
                    <a:p>
                      <a:pPr algn="ctr">
                        <a:lnSpc>
                          <a:spcPct val="100000"/>
                        </a:lnSpc>
                        <a:spcBef>
                          <a:spcPts val="200"/>
                        </a:spcBef>
                      </a:pPr>
                      <a:r>
                        <a:rPr lang="en-GB" sz="750">
                          <a:latin typeface="Arial" panose="020B0604020202020204" pitchFamily="34" charset="0"/>
                          <a:cs typeface="Arial" panose="020B0604020202020204" pitchFamily="34" charset="0"/>
                        </a:rPr>
                        <a:t>National score</a:t>
                      </a:r>
                      <a:endParaRPr sz="750" dirty="0">
                        <a:latin typeface="Arial" panose="020B0604020202020204" pitchFamily="34" charset="0"/>
                        <a:cs typeface="Arial" panose="020B0604020202020204" pitchFamily="34" charset="0"/>
                      </a:endParaRPr>
                    </a:p>
                  </a:txBody>
                  <a:tcPr marL="0" marR="0" marT="25400" marB="0" anchor="ctr">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329565">
                <a:tc vMerge="1">
                  <a:txBody>
                    <a:bodyPr/>
                    <a:lstStyle/>
                    <a:p>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dirty="0">
                          <a:latin typeface="Arial" panose="020B0604020202020204" pitchFamily="34" charset="0"/>
                          <a:cs typeface="Arial" panose="020B0604020202020204" pitchFamily="34" charset="0"/>
                        </a:rPr>
                        <a:t>202</a:t>
                      </a:r>
                      <a:r>
                        <a:rPr lang="en-GB" sz="750" spc="-20" dirty="0">
                          <a:latin typeface="Arial" panose="020B0604020202020204" pitchFamily="34" charset="0"/>
                          <a:cs typeface="Arial" panose="020B0604020202020204" pitchFamily="34" charset="0"/>
                        </a:rPr>
                        <a:t>3</a:t>
                      </a:r>
                      <a:endParaRPr sz="750" dirty="0">
                        <a:latin typeface="Arial" panose="020B0604020202020204" pitchFamily="34" charset="0"/>
                        <a:cs typeface="Arial" panose="020B0604020202020204" pitchFamily="34" charset="0"/>
                      </a:endParaRPr>
                    </a:p>
                    <a:p>
                      <a:pPr algn="ctr">
                        <a:lnSpc>
                          <a:spcPts val="830"/>
                        </a:lnSpc>
                      </a:pPr>
                      <a:r>
                        <a:rPr sz="750" spc="-50" dirty="0">
                          <a:latin typeface="Arial" panose="020B0604020202020204" pitchFamily="34" charset="0"/>
                          <a:cs typeface="Arial" panose="020B0604020202020204" pitchFamily="34" charset="0"/>
                        </a:rPr>
                        <a:t>n</a:t>
                      </a:r>
                      <a:endParaRPr sz="750" dirty="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1594" marR="12065" indent="-44450">
                        <a:lnSpc>
                          <a:spcPts val="760"/>
                        </a:lnSpc>
                        <a:spcBef>
                          <a:spcPts val="13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202</a:t>
                      </a:r>
                      <a:r>
                        <a:rPr lang="en-GB" sz="750" spc="-10">
                          <a:latin typeface="Arial" panose="020B0604020202020204" pitchFamily="34" charset="0"/>
                          <a:cs typeface="Arial" panose="020B0604020202020204" pitchFamily="34" charset="0"/>
                        </a:rPr>
                        <a:t>3</a:t>
                      </a:r>
                      <a:r>
                        <a:rPr sz="750" spc="-10">
                          <a:latin typeface="Arial" panose="020B0604020202020204" pitchFamily="34" charset="0"/>
                          <a:cs typeface="Arial" panose="020B0604020202020204" pitchFamily="34" charset="0"/>
                        </a:rPr>
                        <a:t>-</a:t>
                      </a:r>
                      <a:endParaRPr sz="750">
                        <a:latin typeface="Arial" panose="020B0604020202020204" pitchFamily="34" charset="0"/>
                        <a:cs typeface="Arial" panose="020B0604020202020204" pitchFamily="34" charset="0"/>
                      </a:endParaRPr>
                    </a:p>
                    <a:p>
                      <a:pPr marL="76835">
                        <a:lnSpc>
                          <a:spcPts val="755"/>
                        </a:lnSpc>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marR="29845" indent="-27940" algn="ctr">
                        <a:lnSpc>
                          <a:spcPts val="760"/>
                        </a:lnSpc>
                        <a:spcBef>
                          <a:spcPts val="515"/>
                        </a:spcBef>
                      </a:pPr>
                      <a:r>
                        <a:rPr sz="750" spc="-25" dirty="0">
                          <a:latin typeface="Arial" panose="020B0604020202020204" pitchFamily="34" charset="0"/>
                          <a:cs typeface="Arial" panose="020B0604020202020204" pitchFamily="34" charset="0"/>
                        </a:rPr>
                        <a:t>Change</a:t>
                      </a:r>
                      <a:r>
                        <a:rPr sz="750" spc="-10" dirty="0">
                          <a:latin typeface="Arial" panose="020B0604020202020204" pitchFamily="34" charset="0"/>
                          <a:cs typeface="Arial" panose="020B0604020202020204" pitchFamily="34" charset="0"/>
                        </a:rPr>
                        <a:t> overall</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Lower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Upper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vMerge="1">
                  <a:txBody>
                    <a:bodyPr/>
                    <a:lstStyle/>
                    <a:p>
                      <a:endParaRPr/>
                    </a:p>
                  </a:txBody>
                  <a:tcPr marL="0" marR="0" marT="25400" marB="0">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94005">
                <a:tc>
                  <a:txBody>
                    <a:bodyPr/>
                    <a:lstStyle/>
                    <a:p>
                      <a:pPr marL="27940" marR="77470">
                        <a:lnSpc>
                          <a:spcPts val="860"/>
                        </a:lnSpc>
                        <a:spcBef>
                          <a:spcPts val="270"/>
                        </a:spcBef>
                      </a:pPr>
                      <a:r>
                        <a:rPr sz="850" dirty="0">
                          <a:latin typeface="Arial" panose="020B0604020202020204" pitchFamily="34" charset="0"/>
                          <a:cs typeface="Arial" panose="020B0604020202020204" pitchFamily="34" charset="0"/>
                        </a:rPr>
                        <a:t>Q2.</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only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spoke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primary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professional</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once</a:t>
                      </a:r>
                      <a:r>
                        <a:rPr sz="850" spc="-25" dirty="0">
                          <a:latin typeface="Arial" panose="020B0604020202020204" pitchFamily="34" charset="0"/>
                          <a:cs typeface="Arial" panose="020B0604020202020204" pitchFamily="34" charset="0"/>
                        </a:rPr>
                        <a:t> or </a:t>
                      </a:r>
                      <a:r>
                        <a:rPr sz="850" dirty="0">
                          <a:latin typeface="Arial" panose="020B0604020202020204" pitchFamily="34" charset="0"/>
                          <a:cs typeface="Arial" panose="020B0604020202020204" pitchFamily="34" charset="0"/>
                        </a:rPr>
                        <a:t>twice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before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cancer</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diagnosis</a:t>
                      </a:r>
                      <a:endParaRPr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357</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78%</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345</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80%</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00">
                          <a:latin typeface="Arial" panose="020B0604020202020204" pitchFamily="34" charset="0"/>
                          <a:cs typeface="Arial" panose="020B0604020202020204" pitchFamily="34" charset="0"/>
                        </a:rPr>
                        <a:t>▲</a:t>
                      </a:r>
                      <a:endParaRPr lang="en-GB"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81%</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74%</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83%</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79%</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93370">
                <a:tc>
                  <a:txBody>
                    <a:bodyPr/>
                    <a:lstStyle/>
                    <a:p>
                      <a:pPr marL="27940" marR="365125">
                        <a:lnSpc>
                          <a:spcPts val="860"/>
                        </a:lnSpc>
                        <a:spcBef>
                          <a:spcPts val="270"/>
                        </a:spcBef>
                      </a:pPr>
                      <a:r>
                        <a:rPr sz="850">
                          <a:latin typeface="Arial" panose="020B0604020202020204" pitchFamily="34" charset="0"/>
                          <a:cs typeface="Arial" panose="020B0604020202020204" pitchFamily="34" charset="0"/>
                        </a:rPr>
                        <a:t>Q3.</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Referral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for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diagnosis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explained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way</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the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459</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65%</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445</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66%</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67%</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63%</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72%</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67%</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30" name="comp_tbl_section2"/>
          <p:cNvGraphicFramePr>
            <a:graphicFrameLocks noGrp="1"/>
          </p:cNvGraphicFramePr>
          <p:nvPr>
            <p:extLst>
              <p:ext uri="{D42A27DB-BD31-4B8C-83A1-F6EECF244321}">
                <p14:modId xmlns:p14="http://schemas.microsoft.com/office/powerpoint/2010/main" val="1972089306"/>
              </p:ext>
            </p:extLst>
          </p:nvPr>
        </p:nvGraphicFramePr>
        <p:xfrm>
          <a:off x="346543" y="3385048"/>
          <a:ext cx="6775791" cy="2015490"/>
        </p:xfrm>
        <a:graphic>
          <a:graphicData uri="http://schemas.openxmlformats.org/drawingml/2006/table">
            <a:tbl>
              <a:tblPr firstRow="1" bandRow="1">
                <a:tableStyleId>{2D5ABB26-0587-4C30-8999-92F81FD0307C}</a:tableStyleId>
              </a:tblPr>
              <a:tblGrid>
                <a:gridCol w="3031200">
                  <a:extLst>
                    <a:ext uri="{9D8B030D-6E8A-4147-A177-3AD203B41FA5}">
                      <a16:colId xmlns:a16="http://schemas.microsoft.com/office/drawing/2014/main" val="20000"/>
                    </a:ext>
                  </a:extLst>
                </a:gridCol>
                <a:gridCol w="360044">
                  <a:extLst>
                    <a:ext uri="{9D8B030D-6E8A-4147-A177-3AD203B41FA5}">
                      <a16:colId xmlns:a16="http://schemas.microsoft.com/office/drawing/2014/main" val="20001"/>
                    </a:ext>
                  </a:extLst>
                </a:gridCol>
                <a:gridCol w="360045">
                  <a:extLst>
                    <a:ext uri="{9D8B030D-6E8A-4147-A177-3AD203B41FA5}">
                      <a16:colId xmlns:a16="http://schemas.microsoft.com/office/drawing/2014/main" val="20002"/>
                    </a:ext>
                  </a:extLst>
                </a:gridCol>
                <a:gridCol w="360045">
                  <a:extLst>
                    <a:ext uri="{9D8B030D-6E8A-4147-A177-3AD203B41FA5}">
                      <a16:colId xmlns:a16="http://schemas.microsoft.com/office/drawing/2014/main" val="20003"/>
                    </a:ext>
                  </a:extLst>
                </a:gridCol>
                <a:gridCol w="360045">
                  <a:extLst>
                    <a:ext uri="{9D8B030D-6E8A-4147-A177-3AD203B41FA5}">
                      <a16:colId xmlns:a16="http://schemas.microsoft.com/office/drawing/2014/main" val="20004"/>
                    </a:ext>
                  </a:extLst>
                </a:gridCol>
                <a:gridCol w="360045">
                  <a:extLst>
                    <a:ext uri="{9D8B030D-6E8A-4147-A177-3AD203B41FA5}">
                      <a16:colId xmlns:a16="http://schemas.microsoft.com/office/drawing/2014/main" val="20005"/>
                    </a:ext>
                  </a:extLst>
                </a:gridCol>
                <a:gridCol w="396239">
                  <a:extLst>
                    <a:ext uri="{9D8B030D-6E8A-4147-A177-3AD203B41FA5}">
                      <a16:colId xmlns:a16="http://schemas.microsoft.com/office/drawing/2014/main" val="20006"/>
                    </a:ext>
                  </a:extLst>
                </a:gridCol>
                <a:gridCol w="360045">
                  <a:extLst>
                    <a:ext uri="{9D8B030D-6E8A-4147-A177-3AD203B41FA5}">
                      <a16:colId xmlns:a16="http://schemas.microsoft.com/office/drawing/2014/main" val="20007"/>
                    </a:ext>
                  </a:extLst>
                </a:gridCol>
                <a:gridCol w="396239">
                  <a:extLst>
                    <a:ext uri="{9D8B030D-6E8A-4147-A177-3AD203B41FA5}">
                      <a16:colId xmlns:a16="http://schemas.microsoft.com/office/drawing/2014/main" val="20008"/>
                    </a:ext>
                  </a:extLst>
                </a:gridCol>
                <a:gridCol w="396239">
                  <a:extLst>
                    <a:ext uri="{9D8B030D-6E8A-4147-A177-3AD203B41FA5}">
                      <a16:colId xmlns:a16="http://schemas.microsoft.com/office/drawing/2014/main" val="20009"/>
                    </a:ext>
                  </a:extLst>
                </a:gridCol>
                <a:gridCol w="395605">
                  <a:extLst>
                    <a:ext uri="{9D8B030D-6E8A-4147-A177-3AD203B41FA5}">
                      <a16:colId xmlns:a16="http://schemas.microsoft.com/office/drawing/2014/main" val="20010"/>
                    </a:ext>
                  </a:extLst>
                </a:gridCol>
              </a:tblGrid>
              <a:tr h="0">
                <a:tc rowSpan="2">
                  <a:txBody>
                    <a:bodyPr/>
                    <a:lstStyle/>
                    <a:p>
                      <a:pPr marL="27940">
                        <a:lnSpc>
                          <a:spcPct val="100000"/>
                        </a:lnSpc>
                        <a:spcBef>
                          <a:spcPts val="1150"/>
                        </a:spcBef>
                      </a:pPr>
                      <a:r>
                        <a:rPr sz="1050" b="1" spc="-20" dirty="0">
                          <a:solidFill>
                            <a:srgbClr val="336E9F"/>
                          </a:solidFill>
                          <a:latin typeface="Arial" panose="020B0604020202020204" pitchFamily="34" charset="0"/>
                          <a:cs typeface="Arial" panose="020B0604020202020204" pitchFamily="34" charset="0"/>
                        </a:rPr>
                        <a:t>DIAGNOSTIC </a:t>
                      </a:r>
                      <a:r>
                        <a:rPr sz="1050" b="1" spc="-10" dirty="0">
                          <a:solidFill>
                            <a:srgbClr val="336E9F"/>
                          </a:solidFill>
                          <a:latin typeface="Arial" panose="020B0604020202020204" pitchFamily="34" charset="0"/>
                          <a:cs typeface="Arial" panose="020B0604020202020204" pitchFamily="34" charset="0"/>
                        </a:rPr>
                        <a:t>TESTS</a:t>
                      </a:r>
                      <a:endParaRPr sz="1050" dirty="0">
                        <a:latin typeface="Arial" panose="020B0604020202020204" pitchFamily="34" charset="0"/>
                        <a:cs typeface="Arial" panose="020B0604020202020204" pitchFamily="34" charset="0"/>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gridSpan="6">
                  <a:txBody>
                    <a:bodyPr/>
                    <a:lstStyle/>
                    <a:p>
                      <a:pPr marL="0" algn="ctr">
                        <a:lnSpc>
                          <a:spcPct val="100000"/>
                        </a:lnSpc>
                      </a:pPr>
                      <a:r>
                        <a:rPr sz="750" spc="-20" dirty="0">
                          <a:latin typeface="Arial" panose="020B0604020202020204" pitchFamily="34" charset="0"/>
                          <a:cs typeface="Arial" panose="020B0604020202020204" pitchFamily="34" charset="0"/>
                        </a:rPr>
                        <a:t>Unadjusted</a:t>
                      </a:r>
                      <a:r>
                        <a:rPr sz="750" spc="3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gridSpan="3">
                  <a:txBody>
                    <a:bodyPr/>
                    <a:lstStyle/>
                    <a:p>
                      <a:pPr marL="0" algn="ctr">
                        <a:lnSpc>
                          <a:spcPct val="100000"/>
                        </a:lnSpc>
                      </a:pPr>
                      <a:r>
                        <a:rPr sz="750" spc="-10" dirty="0">
                          <a:latin typeface="Arial" panose="020B0604020202020204" pitchFamily="34" charset="0"/>
                          <a:cs typeface="Arial" panose="020B0604020202020204" pitchFamily="34" charset="0"/>
                        </a:rPr>
                        <a:t>Case</a:t>
                      </a:r>
                      <a:r>
                        <a:rPr sz="750" spc="-1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mix</a:t>
                      </a:r>
                      <a:r>
                        <a:rPr sz="750" spc="-15" dirty="0">
                          <a:latin typeface="Arial" panose="020B0604020202020204" pitchFamily="34" charset="0"/>
                          <a:cs typeface="Arial" panose="020B0604020202020204" pitchFamily="34" charset="0"/>
                        </a:rPr>
                        <a:t> </a:t>
                      </a:r>
                      <a:r>
                        <a:rPr sz="750" spc="-20" dirty="0">
                          <a:latin typeface="Arial" panose="020B0604020202020204" pitchFamily="34" charset="0"/>
                          <a:cs typeface="Arial" panose="020B0604020202020204" pitchFamily="34" charset="0"/>
                        </a:rPr>
                        <a:t>adjusted</a:t>
                      </a:r>
                      <a:r>
                        <a:rPr sz="750" spc="-10" dirty="0">
                          <a:latin typeface="Arial" panose="020B0604020202020204" pitchFamily="34" charset="0"/>
                          <a:cs typeface="Arial" panose="020B0604020202020204" pitchFamily="34" charset="0"/>
                        </a:rPr>
                        <a:t> 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rowSpan="2">
                  <a:txBody>
                    <a:bodyPr/>
                    <a:lstStyle/>
                    <a:p>
                      <a:pPr algn="ctr">
                        <a:lnSpc>
                          <a:spcPct val="100000"/>
                        </a:lnSpc>
                        <a:spcBef>
                          <a:spcPts val="200"/>
                        </a:spcBef>
                      </a:pPr>
                      <a:r>
                        <a:rPr lang="en-GB" sz="750">
                          <a:latin typeface="Arial" panose="020B0604020202020204" pitchFamily="34" charset="0"/>
                          <a:cs typeface="Arial" panose="020B0604020202020204" pitchFamily="34" charset="0"/>
                        </a:rPr>
                        <a:t>National score</a:t>
                      </a:r>
                      <a:endParaRPr sz="750" dirty="0">
                        <a:latin typeface="Arial" panose="020B0604020202020204" pitchFamily="34" charset="0"/>
                        <a:cs typeface="Arial" panose="020B0604020202020204" pitchFamily="34" charset="0"/>
                      </a:endParaRPr>
                    </a:p>
                  </a:txBody>
                  <a:tcPr marL="0" marR="0" marT="25400" marB="0" anchor="ctr">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329565">
                <a:tc vMerge="1">
                  <a:txBody>
                    <a:bodyPr/>
                    <a:lstStyle/>
                    <a:p>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1594" marR="12065" indent="-44450">
                        <a:lnSpc>
                          <a:spcPts val="760"/>
                        </a:lnSpc>
                        <a:spcBef>
                          <a:spcPts val="13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202</a:t>
                      </a:r>
                      <a:r>
                        <a:rPr lang="en-GB" sz="750" spc="-10">
                          <a:latin typeface="Arial" panose="020B0604020202020204" pitchFamily="34" charset="0"/>
                          <a:cs typeface="Arial" panose="020B0604020202020204" pitchFamily="34" charset="0"/>
                        </a:rPr>
                        <a:t>3</a:t>
                      </a:r>
                      <a:r>
                        <a:rPr sz="750" spc="-10">
                          <a:latin typeface="Arial" panose="020B0604020202020204" pitchFamily="34" charset="0"/>
                          <a:cs typeface="Arial" panose="020B0604020202020204" pitchFamily="34" charset="0"/>
                        </a:rPr>
                        <a:t>-</a:t>
                      </a:r>
                      <a:endParaRPr sz="750">
                        <a:latin typeface="Arial" panose="020B0604020202020204" pitchFamily="34" charset="0"/>
                        <a:cs typeface="Arial" panose="020B0604020202020204" pitchFamily="34" charset="0"/>
                      </a:endParaRPr>
                    </a:p>
                    <a:p>
                      <a:pPr marL="76835">
                        <a:lnSpc>
                          <a:spcPts val="755"/>
                        </a:lnSpc>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2865" marR="29845" indent="-27940">
                        <a:lnSpc>
                          <a:spcPts val="760"/>
                        </a:lnSpc>
                        <a:spcBef>
                          <a:spcPts val="51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overall</a:t>
                      </a:r>
                      <a:endParaRPr sz="7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Lower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Upper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vMerge="1">
                  <a:txBody>
                    <a:bodyPr/>
                    <a:lstStyle/>
                    <a:p>
                      <a:endParaRPr/>
                    </a:p>
                  </a:txBody>
                  <a:tcPr marL="0" marR="0" marT="25400" marB="0">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94005">
                <a:tc>
                  <a:txBody>
                    <a:bodyPr/>
                    <a:lstStyle/>
                    <a:p>
                      <a:pPr marL="27940" marR="184785">
                        <a:lnSpc>
                          <a:spcPts val="860"/>
                        </a:lnSpc>
                        <a:spcBef>
                          <a:spcPts val="270"/>
                        </a:spcBef>
                      </a:pPr>
                      <a:r>
                        <a:rPr sz="850">
                          <a:latin typeface="Arial" panose="020B0604020202020204" pitchFamily="34" charset="0"/>
                          <a:cs typeface="Arial" panose="020B0604020202020204" pitchFamily="34" charset="0"/>
                        </a:rPr>
                        <a:t>Q5.</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received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information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needed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the </a:t>
                      </a:r>
                      <a:r>
                        <a:rPr sz="850">
                          <a:latin typeface="Arial" panose="020B0604020202020204" pitchFamily="34" charset="0"/>
                          <a:cs typeface="Arial" panose="020B0604020202020204" pitchFamily="34" charset="0"/>
                        </a:rPr>
                        <a:t>diagnostic</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test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advance</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499</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92%</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500</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95%</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00">
                          <a:latin typeface="Arial" panose="020B0604020202020204" pitchFamily="34" charset="0"/>
                          <a:cs typeface="Arial" panose="020B0604020202020204" pitchFamily="34" charset="0"/>
                        </a:rPr>
                        <a:t>▲</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00">
                          <a:latin typeface="Arial" panose="020B0604020202020204" pitchFamily="34" charset="0"/>
                          <a:cs typeface="Arial" panose="020B0604020202020204" pitchFamily="34" charset="0"/>
                        </a:rPr>
                        <a:t>▲</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solidFill>
                            <a:srgbClr val="FFFFFF"/>
                          </a:solidFill>
                          <a:latin typeface="Arial" panose="020B0604020202020204" pitchFamily="34" charset="0"/>
                          <a:cs typeface="Arial" panose="020B0604020202020204" pitchFamily="34" charset="0"/>
                        </a:rPr>
                        <a:t>95%</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solidFill>
                      <a:srgbClr val="0A74BB"/>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90%</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95%</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93%</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94005">
                <a:tc>
                  <a:txBody>
                    <a:bodyPr/>
                    <a:lstStyle/>
                    <a:p>
                      <a:pPr marL="27940" marR="34925">
                        <a:lnSpc>
                          <a:spcPts val="860"/>
                        </a:lnSpc>
                        <a:spcBef>
                          <a:spcPts val="270"/>
                        </a:spcBef>
                      </a:pPr>
                      <a:r>
                        <a:rPr sz="850">
                          <a:latin typeface="Arial" panose="020B0604020202020204" pitchFamily="34" charset="0"/>
                          <a:cs typeface="Arial" panose="020B0604020202020204" pitchFamily="34" charset="0"/>
                        </a:rPr>
                        <a:t>Q6.</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Diagnostic</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test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staff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appeared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have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all</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the </a:t>
                      </a:r>
                      <a:r>
                        <a:rPr sz="850">
                          <a:latin typeface="Arial" panose="020B0604020202020204" pitchFamily="34" charset="0"/>
                          <a:cs typeface="Arial" panose="020B0604020202020204" pitchFamily="34" charset="0"/>
                        </a:rPr>
                        <a:t>information</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needed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patient</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517</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83%</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521</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85%</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86%</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80%</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87%</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83%</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94005">
                <a:tc>
                  <a:txBody>
                    <a:bodyPr/>
                    <a:lstStyle/>
                    <a:p>
                      <a:pPr marL="27940" marR="100965">
                        <a:lnSpc>
                          <a:spcPts val="860"/>
                        </a:lnSpc>
                        <a:spcBef>
                          <a:spcPts val="270"/>
                        </a:spcBef>
                      </a:pPr>
                      <a:r>
                        <a:rPr sz="850" dirty="0">
                          <a:latin typeface="Arial" panose="020B0604020202020204" pitchFamily="34" charset="0"/>
                          <a:cs typeface="Arial" panose="020B0604020202020204" pitchFamily="34" charset="0"/>
                        </a:rPr>
                        <a:t>Q7.</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felt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length</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time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waiting</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for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diagnostic</a:t>
                      </a:r>
                      <a:r>
                        <a:rPr sz="850" spc="-15" dirty="0">
                          <a:latin typeface="Arial" panose="020B0604020202020204" pitchFamily="34" charset="0"/>
                          <a:cs typeface="Arial" panose="020B0604020202020204" pitchFamily="34" charset="0"/>
                        </a:rPr>
                        <a:t> </a:t>
                      </a:r>
                      <a:r>
                        <a:rPr sz="850" spc="-20" dirty="0">
                          <a:latin typeface="Arial" panose="020B0604020202020204" pitchFamily="34" charset="0"/>
                          <a:cs typeface="Arial" panose="020B0604020202020204" pitchFamily="34" charset="0"/>
                        </a:rPr>
                        <a:t>test </a:t>
                      </a:r>
                      <a:r>
                        <a:rPr sz="850" dirty="0">
                          <a:latin typeface="Arial" panose="020B0604020202020204" pitchFamily="34" charset="0"/>
                          <a:cs typeface="Arial" panose="020B0604020202020204" pitchFamily="34" charset="0"/>
                        </a:rPr>
                        <a:t>results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right</a:t>
                      </a:r>
                      <a:endParaRPr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514</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77%</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520</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76%</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79%</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74%</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81%</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77%</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94005">
                <a:tc>
                  <a:txBody>
                    <a:bodyPr/>
                    <a:lstStyle/>
                    <a:p>
                      <a:pPr marL="27940" marR="293370">
                        <a:lnSpc>
                          <a:spcPts val="860"/>
                        </a:lnSpc>
                        <a:spcBef>
                          <a:spcPts val="270"/>
                        </a:spcBef>
                      </a:pPr>
                      <a:r>
                        <a:rPr sz="850">
                          <a:latin typeface="Arial" panose="020B0604020202020204" pitchFamily="34" charset="0"/>
                          <a:cs typeface="Arial" panose="020B0604020202020204" pitchFamily="34" charset="0"/>
                        </a:rPr>
                        <a:t>Q8.</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Diagnostic</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test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results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were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explained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way</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the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519</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75%</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527</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80%</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81%</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75%</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83%</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79%</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93370">
                <a:tc>
                  <a:txBody>
                    <a:bodyPr/>
                    <a:lstStyle/>
                    <a:p>
                      <a:pPr marL="27940" marR="154940">
                        <a:lnSpc>
                          <a:spcPts val="860"/>
                        </a:lnSpc>
                        <a:spcBef>
                          <a:spcPts val="270"/>
                        </a:spcBef>
                      </a:pPr>
                      <a:r>
                        <a:rPr sz="850">
                          <a:latin typeface="Arial" panose="020B0604020202020204" pitchFamily="34" charset="0"/>
                          <a:cs typeface="Arial" panose="020B0604020202020204" pitchFamily="34" charset="0"/>
                        </a:rPr>
                        <a:t>Q9.</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Enough</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privacy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always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given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when </a:t>
                      </a:r>
                      <a:r>
                        <a:rPr sz="850">
                          <a:latin typeface="Arial" panose="020B0604020202020204" pitchFamily="34" charset="0"/>
                          <a:cs typeface="Arial" panose="020B0604020202020204" pitchFamily="34" charset="0"/>
                        </a:rPr>
                        <a:t>receiving</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diagnostic</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test</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results</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519</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94%</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528</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96%</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96%</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93%</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97%</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95%</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31" name="comp_tbl_section3"/>
          <p:cNvGraphicFramePr>
            <a:graphicFrameLocks noGrp="1"/>
          </p:cNvGraphicFramePr>
          <p:nvPr>
            <p:extLst>
              <p:ext uri="{D42A27DB-BD31-4B8C-83A1-F6EECF244321}">
                <p14:modId xmlns:p14="http://schemas.microsoft.com/office/powerpoint/2010/main" val="2237913580"/>
              </p:ext>
            </p:extLst>
          </p:nvPr>
        </p:nvGraphicFramePr>
        <p:xfrm>
          <a:off x="346543" y="5496646"/>
          <a:ext cx="6775791" cy="2015490"/>
        </p:xfrm>
        <a:graphic>
          <a:graphicData uri="http://schemas.openxmlformats.org/drawingml/2006/table">
            <a:tbl>
              <a:tblPr firstRow="1" bandRow="1">
                <a:tableStyleId>{2D5ABB26-0587-4C30-8999-92F81FD0307C}</a:tableStyleId>
              </a:tblPr>
              <a:tblGrid>
                <a:gridCol w="3031200">
                  <a:extLst>
                    <a:ext uri="{9D8B030D-6E8A-4147-A177-3AD203B41FA5}">
                      <a16:colId xmlns:a16="http://schemas.microsoft.com/office/drawing/2014/main" val="20000"/>
                    </a:ext>
                  </a:extLst>
                </a:gridCol>
                <a:gridCol w="360044">
                  <a:extLst>
                    <a:ext uri="{9D8B030D-6E8A-4147-A177-3AD203B41FA5}">
                      <a16:colId xmlns:a16="http://schemas.microsoft.com/office/drawing/2014/main" val="20001"/>
                    </a:ext>
                  </a:extLst>
                </a:gridCol>
                <a:gridCol w="360045">
                  <a:extLst>
                    <a:ext uri="{9D8B030D-6E8A-4147-A177-3AD203B41FA5}">
                      <a16:colId xmlns:a16="http://schemas.microsoft.com/office/drawing/2014/main" val="20002"/>
                    </a:ext>
                  </a:extLst>
                </a:gridCol>
                <a:gridCol w="360045">
                  <a:extLst>
                    <a:ext uri="{9D8B030D-6E8A-4147-A177-3AD203B41FA5}">
                      <a16:colId xmlns:a16="http://schemas.microsoft.com/office/drawing/2014/main" val="20003"/>
                    </a:ext>
                  </a:extLst>
                </a:gridCol>
                <a:gridCol w="360045">
                  <a:extLst>
                    <a:ext uri="{9D8B030D-6E8A-4147-A177-3AD203B41FA5}">
                      <a16:colId xmlns:a16="http://schemas.microsoft.com/office/drawing/2014/main" val="20004"/>
                    </a:ext>
                  </a:extLst>
                </a:gridCol>
                <a:gridCol w="360045">
                  <a:extLst>
                    <a:ext uri="{9D8B030D-6E8A-4147-A177-3AD203B41FA5}">
                      <a16:colId xmlns:a16="http://schemas.microsoft.com/office/drawing/2014/main" val="20005"/>
                    </a:ext>
                  </a:extLst>
                </a:gridCol>
                <a:gridCol w="396239">
                  <a:extLst>
                    <a:ext uri="{9D8B030D-6E8A-4147-A177-3AD203B41FA5}">
                      <a16:colId xmlns:a16="http://schemas.microsoft.com/office/drawing/2014/main" val="20006"/>
                    </a:ext>
                  </a:extLst>
                </a:gridCol>
                <a:gridCol w="360045">
                  <a:extLst>
                    <a:ext uri="{9D8B030D-6E8A-4147-A177-3AD203B41FA5}">
                      <a16:colId xmlns:a16="http://schemas.microsoft.com/office/drawing/2014/main" val="20007"/>
                    </a:ext>
                  </a:extLst>
                </a:gridCol>
                <a:gridCol w="396239">
                  <a:extLst>
                    <a:ext uri="{9D8B030D-6E8A-4147-A177-3AD203B41FA5}">
                      <a16:colId xmlns:a16="http://schemas.microsoft.com/office/drawing/2014/main" val="20008"/>
                    </a:ext>
                  </a:extLst>
                </a:gridCol>
                <a:gridCol w="396239">
                  <a:extLst>
                    <a:ext uri="{9D8B030D-6E8A-4147-A177-3AD203B41FA5}">
                      <a16:colId xmlns:a16="http://schemas.microsoft.com/office/drawing/2014/main" val="20009"/>
                    </a:ext>
                  </a:extLst>
                </a:gridCol>
                <a:gridCol w="395605">
                  <a:extLst>
                    <a:ext uri="{9D8B030D-6E8A-4147-A177-3AD203B41FA5}">
                      <a16:colId xmlns:a16="http://schemas.microsoft.com/office/drawing/2014/main" val="20010"/>
                    </a:ext>
                  </a:extLst>
                </a:gridCol>
              </a:tblGrid>
              <a:tr h="0">
                <a:tc rowSpan="2">
                  <a:txBody>
                    <a:bodyPr/>
                    <a:lstStyle/>
                    <a:p>
                      <a:pPr marL="27940">
                        <a:lnSpc>
                          <a:spcPct val="100000"/>
                        </a:lnSpc>
                        <a:spcBef>
                          <a:spcPts val="1140"/>
                        </a:spcBef>
                      </a:pPr>
                      <a:r>
                        <a:rPr sz="1050" b="1" spc="-20">
                          <a:solidFill>
                            <a:srgbClr val="336E9F"/>
                          </a:solidFill>
                          <a:latin typeface="Arial" panose="020B0604020202020204" pitchFamily="34" charset="0"/>
                          <a:cs typeface="Arial" panose="020B0604020202020204" pitchFamily="34" charset="0"/>
                        </a:rPr>
                        <a:t>FINDING</a:t>
                      </a:r>
                      <a:r>
                        <a:rPr sz="1050" b="1" spc="-45">
                          <a:solidFill>
                            <a:srgbClr val="336E9F"/>
                          </a:solidFill>
                          <a:latin typeface="Arial" panose="020B0604020202020204" pitchFamily="34" charset="0"/>
                          <a:cs typeface="Arial" panose="020B0604020202020204" pitchFamily="34" charset="0"/>
                        </a:rPr>
                        <a:t> </a:t>
                      </a:r>
                      <a:r>
                        <a:rPr sz="1050" b="1" spc="-10">
                          <a:solidFill>
                            <a:srgbClr val="336E9F"/>
                          </a:solidFill>
                          <a:latin typeface="Arial" panose="020B0604020202020204" pitchFamily="34" charset="0"/>
                          <a:cs typeface="Arial" panose="020B0604020202020204" pitchFamily="34" charset="0"/>
                        </a:rPr>
                        <a:t>OUT</a:t>
                      </a:r>
                      <a:r>
                        <a:rPr sz="1050" b="1" spc="-40">
                          <a:solidFill>
                            <a:srgbClr val="336E9F"/>
                          </a:solidFill>
                          <a:latin typeface="Arial" panose="020B0604020202020204" pitchFamily="34" charset="0"/>
                          <a:cs typeface="Arial" panose="020B0604020202020204" pitchFamily="34" charset="0"/>
                        </a:rPr>
                        <a:t> </a:t>
                      </a:r>
                      <a:r>
                        <a:rPr sz="1050" b="1" spc="-20">
                          <a:solidFill>
                            <a:srgbClr val="336E9F"/>
                          </a:solidFill>
                          <a:latin typeface="Arial" panose="020B0604020202020204" pitchFamily="34" charset="0"/>
                          <a:cs typeface="Arial" panose="020B0604020202020204" pitchFamily="34" charset="0"/>
                        </a:rPr>
                        <a:t>THAT</a:t>
                      </a:r>
                      <a:r>
                        <a:rPr sz="1050" b="1" spc="-45">
                          <a:solidFill>
                            <a:srgbClr val="336E9F"/>
                          </a:solidFill>
                          <a:latin typeface="Arial" panose="020B0604020202020204" pitchFamily="34" charset="0"/>
                          <a:cs typeface="Arial" panose="020B0604020202020204" pitchFamily="34" charset="0"/>
                        </a:rPr>
                        <a:t> </a:t>
                      </a:r>
                      <a:r>
                        <a:rPr sz="1050" b="1" spc="-10">
                          <a:solidFill>
                            <a:srgbClr val="336E9F"/>
                          </a:solidFill>
                          <a:latin typeface="Arial" panose="020B0604020202020204" pitchFamily="34" charset="0"/>
                          <a:cs typeface="Arial" panose="020B0604020202020204" pitchFamily="34" charset="0"/>
                        </a:rPr>
                        <a:t>YOU</a:t>
                      </a:r>
                      <a:r>
                        <a:rPr sz="1050" b="1" spc="-40">
                          <a:solidFill>
                            <a:srgbClr val="336E9F"/>
                          </a:solidFill>
                          <a:latin typeface="Arial" panose="020B0604020202020204" pitchFamily="34" charset="0"/>
                          <a:cs typeface="Arial" panose="020B0604020202020204" pitchFamily="34" charset="0"/>
                        </a:rPr>
                        <a:t> </a:t>
                      </a:r>
                      <a:r>
                        <a:rPr sz="1050" b="1" spc="-20">
                          <a:solidFill>
                            <a:srgbClr val="336E9F"/>
                          </a:solidFill>
                          <a:latin typeface="Arial" panose="020B0604020202020204" pitchFamily="34" charset="0"/>
                          <a:cs typeface="Arial" panose="020B0604020202020204" pitchFamily="34" charset="0"/>
                        </a:rPr>
                        <a:t>HAD</a:t>
                      </a:r>
                      <a:r>
                        <a:rPr sz="1050" b="1" spc="-45">
                          <a:solidFill>
                            <a:srgbClr val="336E9F"/>
                          </a:solidFill>
                          <a:latin typeface="Arial" panose="020B0604020202020204" pitchFamily="34" charset="0"/>
                          <a:cs typeface="Arial" panose="020B0604020202020204" pitchFamily="34" charset="0"/>
                        </a:rPr>
                        <a:t> </a:t>
                      </a:r>
                      <a:r>
                        <a:rPr sz="1050" b="1" spc="-10">
                          <a:solidFill>
                            <a:srgbClr val="336E9F"/>
                          </a:solidFill>
                          <a:latin typeface="Arial" panose="020B0604020202020204" pitchFamily="34" charset="0"/>
                          <a:cs typeface="Arial" panose="020B0604020202020204" pitchFamily="34" charset="0"/>
                        </a:rPr>
                        <a:t>CANCER</a:t>
                      </a:r>
                      <a:endParaRPr sz="1050">
                        <a:latin typeface="Arial" panose="020B0604020202020204" pitchFamily="34" charset="0"/>
                        <a:cs typeface="Arial" panose="020B0604020202020204" pitchFamily="34" charset="0"/>
                      </a:endParaRPr>
                    </a:p>
                  </a:txBody>
                  <a:tcPr marL="0" marR="0" marT="14478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gridSpan="6">
                  <a:txBody>
                    <a:bodyPr/>
                    <a:lstStyle/>
                    <a:p>
                      <a:pPr marL="0" algn="ctr">
                        <a:lnSpc>
                          <a:spcPts val="890"/>
                        </a:lnSpc>
                      </a:pPr>
                      <a:r>
                        <a:rPr sz="750" spc="-20" dirty="0">
                          <a:latin typeface="Arial" panose="020B0604020202020204" pitchFamily="34" charset="0"/>
                          <a:cs typeface="Arial" panose="020B0604020202020204" pitchFamily="34" charset="0"/>
                        </a:rPr>
                        <a:t>Unadjusted</a:t>
                      </a:r>
                      <a:r>
                        <a:rPr sz="750" spc="3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gridSpan="3">
                  <a:txBody>
                    <a:bodyPr/>
                    <a:lstStyle/>
                    <a:p>
                      <a:pPr marL="0" algn="ctr">
                        <a:lnSpc>
                          <a:spcPts val="890"/>
                        </a:lnSpc>
                      </a:pPr>
                      <a:r>
                        <a:rPr sz="750" spc="-10" dirty="0">
                          <a:latin typeface="Arial" panose="020B0604020202020204" pitchFamily="34" charset="0"/>
                          <a:cs typeface="Arial" panose="020B0604020202020204" pitchFamily="34" charset="0"/>
                        </a:rPr>
                        <a:t>Case</a:t>
                      </a:r>
                      <a:r>
                        <a:rPr sz="750" spc="-1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mix</a:t>
                      </a:r>
                      <a:r>
                        <a:rPr sz="750" spc="-15" dirty="0">
                          <a:latin typeface="Arial" panose="020B0604020202020204" pitchFamily="34" charset="0"/>
                          <a:cs typeface="Arial" panose="020B0604020202020204" pitchFamily="34" charset="0"/>
                        </a:rPr>
                        <a:t> </a:t>
                      </a:r>
                      <a:r>
                        <a:rPr sz="750" spc="-20" dirty="0">
                          <a:latin typeface="Arial" panose="020B0604020202020204" pitchFamily="34" charset="0"/>
                          <a:cs typeface="Arial" panose="020B0604020202020204" pitchFamily="34" charset="0"/>
                        </a:rPr>
                        <a:t>adjusted</a:t>
                      </a:r>
                      <a:r>
                        <a:rPr sz="750" spc="-10" dirty="0">
                          <a:latin typeface="Arial" panose="020B0604020202020204" pitchFamily="34" charset="0"/>
                          <a:cs typeface="Arial" panose="020B0604020202020204" pitchFamily="34" charset="0"/>
                        </a:rPr>
                        <a:t> 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rowSpan="2">
                  <a:txBody>
                    <a:bodyPr/>
                    <a:lstStyle/>
                    <a:p>
                      <a:pPr algn="ctr">
                        <a:lnSpc>
                          <a:spcPct val="100000"/>
                        </a:lnSpc>
                        <a:spcBef>
                          <a:spcPts val="190"/>
                        </a:spcBef>
                      </a:pPr>
                      <a:r>
                        <a:rPr lang="en-GB" sz="750">
                          <a:latin typeface="Arial" panose="020B0604020202020204" pitchFamily="34" charset="0"/>
                          <a:cs typeface="Arial" panose="020B0604020202020204" pitchFamily="34" charset="0"/>
                        </a:rPr>
                        <a:t>National score</a:t>
                      </a:r>
                      <a:endParaRPr sz="750" dirty="0">
                        <a:latin typeface="Arial" panose="020B0604020202020204" pitchFamily="34" charset="0"/>
                        <a:cs typeface="Arial" panose="020B0604020202020204" pitchFamily="34" charset="0"/>
                      </a:endParaRPr>
                    </a:p>
                  </a:txBody>
                  <a:tcPr marL="0" marR="0" marT="24130" marB="0" anchor="ctr">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329565">
                <a:tc vMerge="1">
                  <a:txBody>
                    <a:bodyPr/>
                    <a:lstStyle/>
                    <a:p>
                      <a:endParaRPr/>
                    </a:p>
                  </a:txBody>
                  <a:tcPr marL="0" marR="0" marT="14478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1594" marR="12065" indent="-44450">
                        <a:lnSpc>
                          <a:spcPts val="760"/>
                        </a:lnSpc>
                        <a:spcBef>
                          <a:spcPts val="13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202</a:t>
                      </a:r>
                      <a:r>
                        <a:rPr lang="en-GB" sz="750" spc="-10">
                          <a:latin typeface="Arial" panose="020B0604020202020204" pitchFamily="34" charset="0"/>
                          <a:cs typeface="Arial" panose="020B0604020202020204" pitchFamily="34" charset="0"/>
                        </a:rPr>
                        <a:t>3</a:t>
                      </a:r>
                      <a:r>
                        <a:rPr sz="750" spc="-10">
                          <a:latin typeface="Arial" panose="020B0604020202020204" pitchFamily="34" charset="0"/>
                          <a:cs typeface="Arial" panose="020B0604020202020204" pitchFamily="34" charset="0"/>
                        </a:rPr>
                        <a:t>-</a:t>
                      </a:r>
                      <a:endParaRPr sz="750">
                        <a:latin typeface="Arial" panose="020B0604020202020204" pitchFamily="34" charset="0"/>
                        <a:cs typeface="Arial" panose="020B0604020202020204" pitchFamily="34" charset="0"/>
                      </a:endParaRPr>
                    </a:p>
                    <a:p>
                      <a:pPr marL="76835">
                        <a:lnSpc>
                          <a:spcPts val="755"/>
                        </a:lnSpc>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2865" marR="29845" indent="-27940">
                        <a:lnSpc>
                          <a:spcPts val="760"/>
                        </a:lnSpc>
                        <a:spcBef>
                          <a:spcPts val="51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overall</a:t>
                      </a:r>
                      <a:endParaRPr sz="7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Lower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dirty="0">
                          <a:latin typeface="Arial" panose="020B0604020202020204" pitchFamily="34" charset="0"/>
                          <a:cs typeface="Arial" panose="020B0604020202020204" pitchFamily="34" charset="0"/>
                        </a:rPr>
                        <a:t>Upper </a:t>
                      </a:r>
                      <a:r>
                        <a:rPr sz="750" spc="-25" dirty="0">
                          <a:latin typeface="Arial" panose="020B0604020202020204" pitchFamily="34" charset="0"/>
                          <a:cs typeface="Arial" panose="020B0604020202020204" pitchFamily="34" charset="0"/>
                        </a:rPr>
                        <a:t>expected</a:t>
                      </a:r>
                      <a:r>
                        <a:rPr sz="750" spc="-10" dirty="0">
                          <a:latin typeface="Arial" panose="020B0604020202020204" pitchFamily="34" charset="0"/>
                          <a:cs typeface="Arial" panose="020B0604020202020204" pitchFamily="34" charset="0"/>
                        </a:rPr>
                        <a:t> range</a:t>
                      </a:r>
                      <a:endParaRPr sz="750" dirty="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vMerge="1">
                  <a:txBody>
                    <a:bodyPr/>
                    <a:lstStyle/>
                    <a:p>
                      <a:endParaRPr/>
                    </a:p>
                  </a:txBody>
                  <a:tcPr marL="0" marR="0" marT="24130" marB="0">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94005">
                <a:tc>
                  <a:txBody>
                    <a:bodyPr/>
                    <a:lstStyle/>
                    <a:p>
                      <a:pPr marL="27940" marR="245110">
                        <a:lnSpc>
                          <a:spcPts val="860"/>
                        </a:lnSpc>
                        <a:spcBef>
                          <a:spcPts val="270"/>
                        </a:spcBef>
                      </a:pPr>
                      <a:r>
                        <a:rPr sz="850">
                          <a:latin typeface="Arial" panose="020B0604020202020204" pitchFamily="34" charset="0"/>
                          <a:cs typeface="Arial" panose="020B0604020202020204" pitchFamily="34" charset="0"/>
                        </a:rPr>
                        <a:t>Q12.</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have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family</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member, </a:t>
                      </a:r>
                      <a:r>
                        <a:rPr sz="850">
                          <a:latin typeface="Arial" panose="020B0604020202020204" pitchFamily="34" charset="0"/>
                          <a:cs typeface="Arial" panose="020B0604020202020204" pitchFamily="34" charset="0"/>
                        </a:rPr>
                        <a:t>carer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friend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with</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when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diagnosis</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612</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81%</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607</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84%</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00">
                          <a:latin typeface="Arial" panose="020B0604020202020204" pitchFamily="34" charset="0"/>
                          <a:cs typeface="Arial" panose="020B0604020202020204" pitchFamily="34" charset="0"/>
                        </a:rPr>
                        <a:t>▲</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85%</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80%</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86%</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83%</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94005">
                <a:tc>
                  <a:txBody>
                    <a:bodyPr/>
                    <a:lstStyle/>
                    <a:p>
                      <a:pPr marL="27940" marR="251460">
                        <a:lnSpc>
                          <a:spcPts val="860"/>
                        </a:lnSpc>
                        <a:spcBef>
                          <a:spcPts val="270"/>
                        </a:spcBef>
                      </a:pPr>
                      <a:r>
                        <a:rPr sz="850" dirty="0">
                          <a:latin typeface="Arial" panose="020B0604020202020204" pitchFamily="34" charset="0"/>
                          <a:cs typeface="Arial" panose="020B0604020202020204" pitchFamily="34" charset="0"/>
                        </a:rPr>
                        <a:t>Q13.</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told</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sensitively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that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they</a:t>
                      </a:r>
                      <a:r>
                        <a:rPr sz="850" spc="-25" dirty="0">
                          <a:latin typeface="Arial" panose="020B0604020202020204" pitchFamily="34" charset="0"/>
                          <a:cs typeface="Arial" panose="020B0604020202020204" pitchFamily="34" charset="0"/>
                        </a:rPr>
                        <a:t> had </a:t>
                      </a:r>
                      <a:r>
                        <a:rPr sz="850" spc="-10" dirty="0">
                          <a:latin typeface="Arial" panose="020B0604020202020204" pitchFamily="34" charset="0"/>
                          <a:cs typeface="Arial" panose="020B0604020202020204" pitchFamily="34" charset="0"/>
                        </a:rPr>
                        <a:t>cancer</a:t>
                      </a:r>
                      <a:endParaRPr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645</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68%</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647</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73%</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74%</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72%</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78%</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75%</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94005">
                <a:tc>
                  <a:txBody>
                    <a:bodyPr/>
                    <a:lstStyle/>
                    <a:p>
                      <a:pPr marL="27940" marR="76835">
                        <a:lnSpc>
                          <a:spcPts val="860"/>
                        </a:lnSpc>
                        <a:spcBef>
                          <a:spcPts val="270"/>
                        </a:spcBef>
                      </a:pPr>
                      <a:r>
                        <a:rPr sz="850">
                          <a:latin typeface="Arial" panose="020B0604020202020204" pitchFamily="34" charset="0"/>
                          <a:cs typeface="Arial" panose="020B0604020202020204" pitchFamily="34" charset="0"/>
                        </a:rPr>
                        <a:t>Q14.</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Cancer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diagnosis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explained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could </a:t>
                      </a:r>
                      <a:r>
                        <a:rPr sz="850">
                          <a:latin typeface="Arial" panose="020B0604020202020204" pitchFamily="34" charset="0"/>
                          <a:cs typeface="Arial" panose="020B0604020202020204" pitchFamily="34" charset="0"/>
                        </a:rPr>
                        <a:t>completely</a:t>
                      </a:r>
                      <a:r>
                        <a:rPr sz="850" spc="-4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651</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75%</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650</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79%</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00">
                          <a:latin typeface="Arial" panose="020B0604020202020204" pitchFamily="34" charset="0"/>
                          <a:cs typeface="Arial" panose="020B0604020202020204" pitchFamily="34" charset="0"/>
                        </a:rPr>
                        <a:t>▲</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80%</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74%</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80%</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77%</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94005">
                <a:tc>
                  <a:txBody>
                    <a:bodyPr/>
                    <a:lstStyle/>
                    <a:p>
                      <a:pPr marL="27940" marR="142875">
                        <a:lnSpc>
                          <a:spcPts val="860"/>
                        </a:lnSpc>
                        <a:spcBef>
                          <a:spcPts val="270"/>
                        </a:spcBef>
                      </a:pPr>
                      <a:r>
                        <a:rPr sz="850">
                          <a:latin typeface="Arial" panose="020B0604020202020204" pitchFamily="34" charset="0"/>
                          <a:cs typeface="Arial" panose="020B0604020202020204" pitchFamily="34" charset="0"/>
                        </a:rPr>
                        <a:t>Q15.</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diagnosis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an </a:t>
                      </a:r>
                      <a:r>
                        <a:rPr sz="850">
                          <a:latin typeface="Arial" panose="020B0604020202020204" pitchFamily="34" charset="0"/>
                          <a:cs typeface="Arial" panose="020B0604020202020204" pitchFamily="34" charset="0"/>
                        </a:rPr>
                        <a:t>appropriate</a:t>
                      </a:r>
                      <a:r>
                        <a:rPr sz="850" spc="-4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place</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646</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84%</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648</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85%</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00">
                          <a:latin typeface="Arial" panose="020B0604020202020204" pitchFamily="34" charset="0"/>
                          <a:cs typeface="Arial" panose="020B0604020202020204" pitchFamily="34" charset="0"/>
                        </a:rPr>
                        <a:t>▲</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87%</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83%</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89%</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86%</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94640">
                <a:tc>
                  <a:txBody>
                    <a:bodyPr/>
                    <a:lstStyle/>
                    <a:p>
                      <a:pPr marL="27940" marR="287020">
                        <a:lnSpc>
                          <a:spcPts val="860"/>
                        </a:lnSpc>
                        <a:spcBef>
                          <a:spcPts val="270"/>
                        </a:spcBef>
                      </a:pPr>
                      <a:r>
                        <a:rPr sz="850">
                          <a:latin typeface="Arial" panose="020B0604020202020204" pitchFamily="34" charset="0"/>
                          <a:cs typeface="Arial" panose="020B0604020202020204" pitchFamily="34" charset="0"/>
                        </a:rPr>
                        <a:t>Q16.</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back</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later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for</a:t>
                      </a:r>
                      <a:r>
                        <a:rPr sz="850" spc="-1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more </a:t>
                      </a:r>
                      <a:r>
                        <a:rPr sz="850">
                          <a:latin typeface="Arial" panose="020B0604020202020204" pitchFamily="34" charset="0"/>
                          <a:cs typeface="Arial" panose="020B0604020202020204" pitchFamily="34" charset="0"/>
                        </a:rPr>
                        <a:t>information</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diagnosis</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566</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83%</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566</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84%</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00">
                          <a:latin typeface="Arial" panose="020B0604020202020204" pitchFamily="34" charset="0"/>
                          <a:cs typeface="Arial" panose="020B0604020202020204" pitchFamily="34" charset="0"/>
                        </a:rPr>
                        <a:t>▲</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84%</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82%</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88%</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85%</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32" name="comp_tbl_section4"/>
          <p:cNvGraphicFramePr>
            <a:graphicFrameLocks noGrp="1"/>
          </p:cNvGraphicFramePr>
          <p:nvPr>
            <p:extLst>
              <p:ext uri="{D42A27DB-BD31-4B8C-83A1-F6EECF244321}">
                <p14:modId xmlns:p14="http://schemas.microsoft.com/office/powerpoint/2010/main" val="3712386550"/>
              </p:ext>
            </p:extLst>
          </p:nvPr>
        </p:nvGraphicFramePr>
        <p:xfrm>
          <a:off x="346543" y="7608244"/>
          <a:ext cx="6775791" cy="1427480"/>
        </p:xfrm>
        <a:graphic>
          <a:graphicData uri="http://schemas.openxmlformats.org/drawingml/2006/table">
            <a:tbl>
              <a:tblPr firstRow="1" bandRow="1">
                <a:tableStyleId>{2D5ABB26-0587-4C30-8999-92F81FD0307C}</a:tableStyleId>
              </a:tblPr>
              <a:tblGrid>
                <a:gridCol w="3031200">
                  <a:extLst>
                    <a:ext uri="{9D8B030D-6E8A-4147-A177-3AD203B41FA5}">
                      <a16:colId xmlns:a16="http://schemas.microsoft.com/office/drawing/2014/main" val="20000"/>
                    </a:ext>
                  </a:extLst>
                </a:gridCol>
                <a:gridCol w="360044">
                  <a:extLst>
                    <a:ext uri="{9D8B030D-6E8A-4147-A177-3AD203B41FA5}">
                      <a16:colId xmlns:a16="http://schemas.microsoft.com/office/drawing/2014/main" val="20001"/>
                    </a:ext>
                  </a:extLst>
                </a:gridCol>
                <a:gridCol w="360045">
                  <a:extLst>
                    <a:ext uri="{9D8B030D-6E8A-4147-A177-3AD203B41FA5}">
                      <a16:colId xmlns:a16="http://schemas.microsoft.com/office/drawing/2014/main" val="20002"/>
                    </a:ext>
                  </a:extLst>
                </a:gridCol>
                <a:gridCol w="360045">
                  <a:extLst>
                    <a:ext uri="{9D8B030D-6E8A-4147-A177-3AD203B41FA5}">
                      <a16:colId xmlns:a16="http://schemas.microsoft.com/office/drawing/2014/main" val="20003"/>
                    </a:ext>
                  </a:extLst>
                </a:gridCol>
                <a:gridCol w="360045">
                  <a:extLst>
                    <a:ext uri="{9D8B030D-6E8A-4147-A177-3AD203B41FA5}">
                      <a16:colId xmlns:a16="http://schemas.microsoft.com/office/drawing/2014/main" val="20004"/>
                    </a:ext>
                  </a:extLst>
                </a:gridCol>
                <a:gridCol w="360045">
                  <a:extLst>
                    <a:ext uri="{9D8B030D-6E8A-4147-A177-3AD203B41FA5}">
                      <a16:colId xmlns:a16="http://schemas.microsoft.com/office/drawing/2014/main" val="20005"/>
                    </a:ext>
                  </a:extLst>
                </a:gridCol>
                <a:gridCol w="396239">
                  <a:extLst>
                    <a:ext uri="{9D8B030D-6E8A-4147-A177-3AD203B41FA5}">
                      <a16:colId xmlns:a16="http://schemas.microsoft.com/office/drawing/2014/main" val="20006"/>
                    </a:ext>
                  </a:extLst>
                </a:gridCol>
                <a:gridCol w="360045">
                  <a:extLst>
                    <a:ext uri="{9D8B030D-6E8A-4147-A177-3AD203B41FA5}">
                      <a16:colId xmlns:a16="http://schemas.microsoft.com/office/drawing/2014/main" val="20007"/>
                    </a:ext>
                  </a:extLst>
                </a:gridCol>
                <a:gridCol w="396239">
                  <a:extLst>
                    <a:ext uri="{9D8B030D-6E8A-4147-A177-3AD203B41FA5}">
                      <a16:colId xmlns:a16="http://schemas.microsoft.com/office/drawing/2014/main" val="20008"/>
                    </a:ext>
                  </a:extLst>
                </a:gridCol>
                <a:gridCol w="396239">
                  <a:extLst>
                    <a:ext uri="{9D8B030D-6E8A-4147-A177-3AD203B41FA5}">
                      <a16:colId xmlns:a16="http://schemas.microsoft.com/office/drawing/2014/main" val="20009"/>
                    </a:ext>
                  </a:extLst>
                </a:gridCol>
                <a:gridCol w="395605">
                  <a:extLst>
                    <a:ext uri="{9D8B030D-6E8A-4147-A177-3AD203B41FA5}">
                      <a16:colId xmlns:a16="http://schemas.microsoft.com/office/drawing/2014/main" val="20010"/>
                    </a:ext>
                  </a:extLst>
                </a:gridCol>
              </a:tblGrid>
              <a:tr h="0">
                <a:tc rowSpan="2">
                  <a:txBody>
                    <a:bodyPr/>
                    <a:lstStyle/>
                    <a:p>
                      <a:pPr marL="27940">
                        <a:lnSpc>
                          <a:spcPct val="100000"/>
                        </a:lnSpc>
                        <a:spcBef>
                          <a:spcPts val="1150"/>
                        </a:spcBef>
                      </a:pPr>
                      <a:r>
                        <a:rPr sz="1050" b="1" spc="-20" dirty="0">
                          <a:solidFill>
                            <a:srgbClr val="336E9F"/>
                          </a:solidFill>
                          <a:latin typeface="Arial" panose="020B0604020202020204" pitchFamily="34" charset="0"/>
                          <a:cs typeface="Arial" panose="020B0604020202020204" pitchFamily="34" charset="0"/>
                        </a:rPr>
                        <a:t>SUPPORT</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FROM</a:t>
                      </a:r>
                      <a:r>
                        <a:rPr sz="1050" b="1" spc="-40" dirty="0">
                          <a:solidFill>
                            <a:srgbClr val="336E9F"/>
                          </a:solidFill>
                          <a:latin typeface="Arial" panose="020B0604020202020204" pitchFamily="34" charset="0"/>
                          <a:cs typeface="Arial" panose="020B0604020202020204" pitchFamily="34" charset="0"/>
                        </a:rPr>
                        <a:t> </a:t>
                      </a:r>
                      <a:r>
                        <a:rPr sz="1050" b="1" dirty="0">
                          <a:solidFill>
                            <a:srgbClr val="336E9F"/>
                          </a:solidFill>
                          <a:latin typeface="Arial" panose="020B0604020202020204" pitchFamily="34" charset="0"/>
                          <a:cs typeface="Arial" panose="020B0604020202020204" pitchFamily="34" charset="0"/>
                        </a:rPr>
                        <a:t>A</a:t>
                      </a:r>
                      <a:r>
                        <a:rPr sz="1050" b="1" spc="-45"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MAIN</a:t>
                      </a:r>
                      <a:r>
                        <a:rPr sz="1050" b="1" spc="-40" dirty="0">
                          <a:solidFill>
                            <a:srgbClr val="336E9F"/>
                          </a:solidFill>
                          <a:latin typeface="Arial" panose="020B0604020202020204" pitchFamily="34" charset="0"/>
                          <a:cs typeface="Arial" panose="020B0604020202020204" pitchFamily="34" charset="0"/>
                        </a:rPr>
                        <a:t> </a:t>
                      </a:r>
                      <a:r>
                        <a:rPr sz="1050" b="1" spc="-25" dirty="0">
                          <a:solidFill>
                            <a:srgbClr val="336E9F"/>
                          </a:solidFill>
                          <a:latin typeface="Arial" panose="020B0604020202020204" pitchFamily="34" charset="0"/>
                          <a:cs typeface="Arial" panose="020B0604020202020204" pitchFamily="34" charset="0"/>
                        </a:rPr>
                        <a:t>CONTACT</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PERSON</a:t>
                      </a:r>
                      <a:endParaRPr sz="1050" dirty="0">
                        <a:latin typeface="Arial" panose="020B0604020202020204" pitchFamily="34" charset="0"/>
                        <a:cs typeface="Arial" panose="020B0604020202020204" pitchFamily="34" charset="0"/>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gridSpan="6">
                  <a:txBody>
                    <a:bodyPr/>
                    <a:lstStyle/>
                    <a:p>
                      <a:pPr marL="0" algn="ctr">
                        <a:lnSpc>
                          <a:spcPct val="100000"/>
                        </a:lnSpc>
                      </a:pPr>
                      <a:r>
                        <a:rPr sz="750" spc="-20" dirty="0">
                          <a:latin typeface="Arial" panose="020B0604020202020204" pitchFamily="34" charset="0"/>
                          <a:cs typeface="Arial" panose="020B0604020202020204" pitchFamily="34" charset="0"/>
                        </a:rPr>
                        <a:t>Unadjusted</a:t>
                      </a:r>
                      <a:r>
                        <a:rPr sz="750" spc="3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gridSpan="3">
                  <a:txBody>
                    <a:bodyPr/>
                    <a:lstStyle/>
                    <a:p>
                      <a:pPr marL="0" algn="ctr">
                        <a:lnSpc>
                          <a:spcPct val="100000"/>
                        </a:lnSpc>
                      </a:pPr>
                      <a:r>
                        <a:rPr sz="750" spc="-10" dirty="0">
                          <a:latin typeface="Arial" panose="020B0604020202020204" pitchFamily="34" charset="0"/>
                          <a:cs typeface="Arial" panose="020B0604020202020204" pitchFamily="34" charset="0"/>
                        </a:rPr>
                        <a:t>Case</a:t>
                      </a:r>
                      <a:r>
                        <a:rPr sz="750" spc="-1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mix</a:t>
                      </a:r>
                      <a:r>
                        <a:rPr sz="750" spc="-15" dirty="0">
                          <a:latin typeface="Arial" panose="020B0604020202020204" pitchFamily="34" charset="0"/>
                          <a:cs typeface="Arial" panose="020B0604020202020204" pitchFamily="34" charset="0"/>
                        </a:rPr>
                        <a:t> </a:t>
                      </a:r>
                      <a:r>
                        <a:rPr sz="750" spc="-20" dirty="0">
                          <a:latin typeface="Arial" panose="020B0604020202020204" pitchFamily="34" charset="0"/>
                          <a:cs typeface="Arial" panose="020B0604020202020204" pitchFamily="34" charset="0"/>
                        </a:rPr>
                        <a:t>adjusted</a:t>
                      </a:r>
                      <a:r>
                        <a:rPr sz="750" spc="-10" dirty="0">
                          <a:latin typeface="Arial" panose="020B0604020202020204" pitchFamily="34" charset="0"/>
                          <a:cs typeface="Arial" panose="020B0604020202020204" pitchFamily="34" charset="0"/>
                        </a:rPr>
                        <a:t> 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rowSpan="2">
                  <a:txBody>
                    <a:bodyPr/>
                    <a:lstStyle/>
                    <a:p>
                      <a:pPr algn="ctr">
                        <a:lnSpc>
                          <a:spcPct val="100000"/>
                        </a:lnSpc>
                        <a:spcBef>
                          <a:spcPts val="200"/>
                        </a:spcBef>
                      </a:pPr>
                      <a:r>
                        <a:rPr lang="en-GB" sz="750">
                          <a:latin typeface="Arial" panose="020B0604020202020204" pitchFamily="34" charset="0"/>
                          <a:cs typeface="Arial" panose="020B0604020202020204" pitchFamily="34" charset="0"/>
                        </a:rPr>
                        <a:t>National score</a:t>
                      </a:r>
                      <a:endParaRPr sz="750" dirty="0">
                        <a:latin typeface="Arial" panose="020B0604020202020204" pitchFamily="34" charset="0"/>
                        <a:cs typeface="Arial" panose="020B0604020202020204" pitchFamily="34" charset="0"/>
                      </a:endParaRPr>
                    </a:p>
                  </a:txBody>
                  <a:tcPr marL="0" marR="0" marT="25400" marB="0" anchor="ctr">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329565">
                <a:tc vMerge="1">
                  <a:txBody>
                    <a:bodyPr/>
                    <a:lstStyle/>
                    <a:p>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1594" marR="12065" indent="-44450">
                        <a:lnSpc>
                          <a:spcPts val="760"/>
                        </a:lnSpc>
                        <a:spcBef>
                          <a:spcPts val="13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202</a:t>
                      </a:r>
                      <a:r>
                        <a:rPr lang="en-GB" sz="750" spc="-10">
                          <a:latin typeface="Arial" panose="020B0604020202020204" pitchFamily="34" charset="0"/>
                          <a:cs typeface="Arial" panose="020B0604020202020204" pitchFamily="34" charset="0"/>
                        </a:rPr>
                        <a:t>3</a:t>
                      </a:r>
                      <a:r>
                        <a:rPr sz="750" spc="-10">
                          <a:latin typeface="Arial" panose="020B0604020202020204" pitchFamily="34" charset="0"/>
                          <a:cs typeface="Arial" panose="020B0604020202020204" pitchFamily="34" charset="0"/>
                        </a:rPr>
                        <a:t>-</a:t>
                      </a:r>
                      <a:endParaRPr sz="750">
                        <a:latin typeface="Arial" panose="020B0604020202020204" pitchFamily="34" charset="0"/>
                        <a:cs typeface="Arial" panose="020B0604020202020204" pitchFamily="34" charset="0"/>
                      </a:endParaRPr>
                    </a:p>
                    <a:p>
                      <a:pPr marL="76835">
                        <a:lnSpc>
                          <a:spcPts val="755"/>
                        </a:lnSpc>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2865" marR="29845" indent="-27940">
                        <a:lnSpc>
                          <a:spcPts val="760"/>
                        </a:lnSpc>
                        <a:spcBef>
                          <a:spcPts val="51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overall</a:t>
                      </a:r>
                      <a:endParaRPr sz="7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Lower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Upper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vMerge="1">
                  <a:txBody>
                    <a:bodyPr/>
                    <a:lstStyle/>
                    <a:p>
                      <a:endParaRPr/>
                    </a:p>
                  </a:txBody>
                  <a:tcPr marL="0" marR="0" marT="25400" marB="0">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94005">
                <a:tc>
                  <a:txBody>
                    <a:bodyPr/>
                    <a:lstStyle/>
                    <a:p>
                      <a:pPr marL="27940" marR="262890">
                        <a:lnSpc>
                          <a:spcPts val="860"/>
                        </a:lnSpc>
                        <a:spcBef>
                          <a:spcPts val="270"/>
                        </a:spcBef>
                      </a:pPr>
                      <a:r>
                        <a:rPr sz="850">
                          <a:latin typeface="Arial" panose="020B0604020202020204" pitchFamily="34" charset="0"/>
                          <a:cs typeface="Arial" panose="020B0604020202020204" pitchFamily="34" charset="0"/>
                        </a:rPr>
                        <a:t>Q17.</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main</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point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contact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within</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1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care team</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622</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93%</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622</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93%</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93%</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89%</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94%</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91%</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94005">
                <a:tc>
                  <a:txBody>
                    <a:bodyPr/>
                    <a:lstStyle/>
                    <a:p>
                      <a:pPr marL="27940" marR="46990">
                        <a:lnSpc>
                          <a:spcPts val="860"/>
                        </a:lnSpc>
                        <a:spcBef>
                          <a:spcPts val="270"/>
                        </a:spcBef>
                      </a:pPr>
                      <a:r>
                        <a:rPr sz="850" dirty="0">
                          <a:latin typeface="Arial" panose="020B0604020202020204" pitchFamily="34" charset="0"/>
                          <a:cs typeface="Arial" panose="020B0604020202020204" pitchFamily="34" charset="0"/>
                        </a:rPr>
                        <a:t>Q18.</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found</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it</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very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quite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easy</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contact</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15" dirty="0">
                          <a:latin typeface="Arial" panose="020B0604020202020204" pitchFamily="34" charset="0"/>
                          <a:cs typeface="Arial" panose="020B0604020202020204" pitchFamily="34" charset="0"/>
                        </a:rPr>
                        <a:t> </a:t>
                      </a:r>
                      <a:r>
                        <a:rPr sz="850" spc="-20" dirty="0">
                          <a:latin typeface="Arial" panose="020B0604020202020204" pitchFamily="34" charset="0"/>
                          <a:cs typeface="Arial" panose="020B0604020202020204" pitchFamily="34" charset="0"/>
                        </a:rPr>
                        <a:t>main </a:t>
                      </a:r>
                      <a:r>
                        <a:rPr sz="850" dirty="0">
                          <a:latin typeface="Arial" panose="020B0604020202020204" pitchFamily="34" charset="0"/>
                          <a:cs typeface="Arial" panose="020B0604020202020204" pitchFamily="34" charset="0"/>
                        </a:rPr>
                        <a:t>contact</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person</a:t>
                      </a:r>
                      <a:endParaRPr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517</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85%</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518</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84%</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85%</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80%</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89%</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85%</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93370">
                <a:tc>
                  <a:txBody>
                    <a:bodyPr/>
                    <a:lstStyle/>
                    <a:p>
                      <a:pPr marL="27940" marR="203200">
                        <a:lnSpc>
                          <a:spcPts val="860"/>
                        </a:lnSpc>
                        <a:spcBef>
                          <a:spcPts val="270"/>
                        </a:spcBef>
                      </a:pPr>
                      <a:r>
                        <a:rPr sz="850">
                          <a:latin typeface="Arial" panose="020B0604020202020204" pitchFamily="34" charset="0"/>
                          <a:cs typeface="Arial" panose="020B0604020202020204" pitchFamily="34" charset="0"/>
                        </a:rPr>
                        <a:t>Q19.</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found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advice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main</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contact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person</a:t>
                      </a:r>
                      <a:r>
                        <a:rPr sz="850" spc="-25">
                          <a:latin typeface="Arial" panose="020B0604020202020204" pitchFamily="34" charset="0"/>
                          <a:cs typeface="Arial" panose="020B0604020202020204" pitchFamily="34" charset="0"/>
                        </a:rPr>
                        <a:t> was </a:t>
                      </a:r>
                      <a:r>
                        <a:rPr sz="850">
                          <a:latin typeface="Arial" panose="020B0604020202020204" pitchFamily="34" charset="0"/>
                          <a:cs typeface="Arial" panose="020B0604020202020204" pitchFamily="34" charset="0"/>
                        </a:rPr>
                        <a:t>very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quite</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helpful</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543</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95%</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545</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97%</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00">
                          <a:latin typeface="Arial" panose="020B0604020202020204" pitchFamily="34" charset="0"/>
                          <a:cs typeface="Arial" panose="020B0604020202020204" pitchFamily="34" charset="0"/>
                        </a:rPr>
                        <a:t>▲</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97%</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94%</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97%</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96%</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sp>
        <p:nvSpPr>
          <p:cNvPr id="41" name="txt_org_name">
            <a:extLst>
              <a:ext uri="{FF2B5EF4-FFF2-40B4-BE49-F238E27FC236}">
                <a16:creationId xmlns:a16="http://schemas.microsoft.com/office/drawing/2014/main" id="{AD2F67A6-AEBB-68BA-9BF9-D1BFFF6F24F7}"/>
              </a:ext>
              <a:ext uri="{C183D7F6-B498-43B3-948B-1728B52AA6E4}">
                <adec:decorative xmlns:adec="http://schemas.microsoft.com/office/drawing/2017/decorative" val="1"/>
              </a:ext>
            </a:extLst>
          </p:cNvPr>
          <p:cNvSpPr txBox="1"/>
          <p:nvPr/>
        </p:nvSpPr>
        <p:spPr>
          <a:xfrm>
            <a:off x="4524343" y="622300"/>
            <a:ext cx="2754280" cy="276999"/>
          </a:xfrm>
          <a:prstGeom prst="rect">
            <a:avLst/>
          </a:prstGeom>
          <a:noFill/>
        </p:spPr>
        <p:txBody>
          <a:bodyPr wrap="none" rtlCol="0">
            <a:spAutoFit/>
          </a:bodyPr>
          <a:lstStyle/>
          <a:p>
            <a:pPr algn="r"/>
            <a:r>
              <a:rPr lang="en-GB" sz="1200" b="1">
                <a:solidFill>
                  <a:srgbClr val="336E9F"/>
                </a:solidFill>
                <a:latin typeface="Arial"/>
                <a:cs typeface="Arial"/>
              </a:rPr>
              <a:t>The Christie NHS Foundation Trust</a:t>
            </a:r>
            <a:endParaRPr lang="en-GB" sz="1200">
              <a:solidFill>
                <a:srgbClr val="336E9F"/>
              </a:solidFill>
            </a:endParaRPr>
          </a:p>
        </p:txBody>
      </p:sp>
      <p:sp>
        <p:nvSpPr>
          <p:cNvPr id="42" name="txt_survey">
            <a:extLst>
              <a:ext uri="{FF2B5EF4-FFF2-40B4-BE49-F238E27FC236}">
                <a16:creationId xmlns:a16="http://schemas.microsoft.com/office/drawing/2014/main" id="{B03392D9-C4D0-7105-BBC7-893353D5155A}"/>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6" name="Group 5">
            <a:extLst>
              <a:ext uri="{FF2B5EF4-FFF2-40B4-BE49-F238E27FC236}">
                <a16:creationId xmlns:a16="http://schemas.microsoft.com/office/drawing/2014/main" id="{73000FEC-2EC1-5402-8F38-75AE5A8BC2E8}"/>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7" name="object 4">
              <a:hlinkClick r:id="rId2" action="ppaction://hlinksldjump"/>
              <a:extLst>
                <a:ext uri="{FF2B5EF4-FFF2-40B4-BE49-F238E27FC236}">
                  <a16:creationId xmlns:a16="http://schemas.microsoft.com/office/drawing/2014/main" id="{BD44EF28-3619-D3A6-B871-09CFB93CA87A}"/>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8" name="object 3">
              <a:hlinkClick r:id="rId2" action="ppaction://hlinksldjump"/>
              <a:extLst>
                <a:ext uri="{FF2B5EF4-FFF2-40B4-BE49-F238E27FC236}">
                  <a16:creationId xmlns:a16="http://schemas.microsoft.com/office/drawing/2014/main" id="{B310F72C-D230-661A-8180-5244D6E840B3}"/>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Slide Number Placeholder 1">
            <a:extLst>
              <a:ext uri="{FF2B5EF4-FFF2-40B4-BE49-F238E27FC236}">
                <a16:creationId xmlns:a16="http://schemas.microsoft.com/office/drawing/2014/main" id="{4AB25E25-90C1-0990-164C-F0BB548BAEF7}"/>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8E95BE67-51CD-4D7F-BCDB-6915EC1992A7}" type="slidenum">
              <a:rPr lang="en-GB" spc="-25"/>
              <a:t>16</a:t>
            </a:fld>
            <a:endParaRPr lang="en-GB" spc="-25"/>
          </a:p>
        </p:txBody>
      </p:sp>
      <p:sp>
        <p:nvSpPr>
          <p:cNvPr id="58" name="object 1">
            <a:extLst>
              <a:ext uri="{FF2B5EF4-FFF2-40B4-BE49-F238E27FC236}">
                <a16:creationId xmlns:a16="http://schemas.microsoft.com/office/drawing/2014/main" id="{3E8997ED-28C6-F2C9-C0FB-83EEE2E62094}"/>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Comparability 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29" name="comp_tbl_section5"/>
          <p:cNvGraphicFramePr>
            <a:graphicFrameLocks noGrp="1"/>
          </p:cNvGraphicFramePr>
          <p:nvPr>
            <p:extLst>
              <p:ext uri="{D42A27DB-BD31-4B8C-83A1-F6EECF244321}">
                <p14:modId xmlns:p14="http://schemas.microsoft.com/office/powerpoint/2010/main" val="3008275452"/>
              </p:ext>
            </p:extLst>
          </p:nvPr>
        </p:nvGraphicFramePr>
        <p:xfrm>
          <a:off x="349095" y="2162211"/>
          <a:ext cx="6775791" cy="1882775"/>
        </p:xfrm>
        <a:graphic>
          <a:graphicData uri="http://schemas.openxmlformats.org/drawingml/2006/table">
            <a:tbl>
              <a:tblPr firstRow="1" bandRow="1">
                <a:tableStyleId>{2D5ABB26-0587-4C30-8999-92F81FD0307C}</a:tableStyleId>
              </a:tblPr>
              <a:tblGrid>
                <a:gridCol w="3031200">
                  <a:extLst>
                    <a:ext uri="{9D8B030D-6E8A-4147-A177-3AD203B41FA5}">
                      <a16:colId xmlns:a16="http://schemas.microsoft.com/office/drawing/2014/main" val="20000"/>
                    </a:ext>
                  </a:extLst>
                </a:gridCol>
                <a:gridCol w="360044">
                  <a:extLst>
                    <a:ext uri="{9D8B030D-6E8A-4147-A177-3AD203B41FA5}">
                      <a16:colId xmlns:a16="http://schemas.microsoft.com/office/drawing/2014/main" val="20001"/>
                    </a:ext>
                  </a:extLst>
                </a:gridCol>
                <a:gridCol w="360045">
                  <a:extLst>
                    <a:ext uri="{9D8B030D-6E8A-4147-A177-3AD203B41FA5}">
                      <a16:colId xmlns:a16="http://schemas.microsoft.com/office/drawing/2014/main" val="20002"/>
                    </a:ext>
                  </a:extLst>
                </a:gridCol>
                <a:gridCol w="360045">
                  <a:extLst>
                    <a:ext uri="{9D8B030D-6E8A-4147-A177-3AD203B41FA5}">
                      <a16:colId xmlns:a16="http://schemas.microsoft.com/office/drawing/2014/main" val="20003"/>
                    </a:ext>
                  </a:extLst>
                </a:gridCol>
                <a:gridCol w="360045">
                  <a:extLst>
                    <a:ext uri="{9D8B030D-6E8A-4147-A177-3AD203B41FA5}">
                      <a16:colId xmlns:a16="http://schemas.microsoft.com/office/drawing/2014/main" val="20004"/>
                    </a:ext>
                  </a:extLst>
                </a:gridCol>
                <a:gridCol w="360045">
                  <a:extLst>
                    <a:ext uri="{9D8B030D-6E8A-4147-A177-3AD203B41FA5}">
                      <a16:colId xmlns:a16="http://schemas.microsoft.com/office/drawing/2014/main" val="20005"/>
                    </a:ext>
                  </a:extLst>
                </a:gridCol>
                <a:gridCol w="396239">
                  <a:extLst>
                    <a:ext uri="{9D8B030D-6E8A-4147-A177-3AD203B41FA5}">
                      <a16:colId xmlns:a16="http://schemas.microsoft.com/office/drawing/2014/main" val="20006"/>
                    </a:ext>
                  </a:extLst>
                </a:gridCol>
                <a:gridCol w="360045">
                  <a:extLst>
                    <a:ext uri="{9D8B030D-6E8A-4147-A177-3AD203B41FA5}">
                      <a16:colId xmlns:a16="http://schemas.microsoft.com/office/drawing/2014/main" val="20007"/>
                    </a:ext>
                  </a:extLst>
                </a:gridCol>
                <a:gridCol w="396239">
                  <a:extLst>
                    <a:ext uri="{9D8B030D-6E8A-4147-A177-3AD203B41FA5}">
                      <a16:colId xmlns:a16="http://schemas.microsoft.com/office/drawing/2014/main" val="20008"/>
                    </a:ext>
                  </a:extLst>
                </a:gridCol>
                <a:gridCol w="396239">
                  <a:extLst>
                    <a:ext uri="{9D8B030D-6E8A-4147-A177-3AD203B41FA5}">
                      <a16:colId xmlns:a16="http://schemas.microsoft.com/office/drawing/2014/main" val="20009"/>
                    </a:ext>
                  </a:extLst>
                </a:gridCol>
                <a:gridCol w="395605">
                  <a:extLst>
                    <a:ext uri="{9D8B030D-6E8A-4147-A177-3AD203B41FA5}">
                      <a16:colId xmlns:a16="http://schemas.microsoft.com/office/drawing/2014/main" val="20010"/>
                    </a:ext>
                  </a:extLst>
                </a:gridCol>
              </a:tblGrid>
              <a:tr h="0">
                <a:tc rowSpan="2">
                  <a:txBody>
                    <a:bodyPr/>
                    <a:lstStyle/>
                    <a:p>
                      <a:pPr marL="27940">
                        <a:lnSpc>
                          <a:spcPct val="100000"/>
                        </a:lnSpc>
                        <a:spcBef>
                          <a:spcPts val="1150"/>
                        </a:spcBef>
                      </a:pPr>
                      <a:r>
                        <a:rPr sz="1050" b="1" spc="-25">
                          <a:solidFill>
                            <a:srgbClr val="336E9F"/>
                          </a:solidFill>
                          <a:latin typeface="Arial" panose="020B0604020202020204" pitchFamily="34" charset="0"/>
                          <a:cs typeface="Arial" panose="020B0604020202020204" pitchFamily="34" charset="0"/>
                        </a:rPr>
                        <a:t>DECIDING</a:t>
                      </a:r>
                      <a:r>
                        <a:rPr sz="1050" b="1" spc="-50">
                          <a:solidFill>
                            <a:srgbClr val="336E9F"/>
                          </a:solidFill>
                          <a:latin typeface="Arial" panose="020B0604020202020204" pitchFamily="34" charset="0"/>
                          <a:cs typeface="Arial" panose="020B0604020202020204" pitchFamily="34" charset="0"/>
                        </a:rPr>
                        <a:t> </a:t>
                      </a:r>
                      <a:r>
                        <a:rPr sz="1050" b="1">
                          <a:solidFill>
                            <a:srgbClr val="336E9F"/>
                          </a:solidFill>
                          <a:latin typeface="Arial" panose="020B0604020202020204" pitchFamily="34" charset="0"/>
                          <a:cs typeface="Arial" panose="020B0604020202020204" pitchFamily="34" charset="0"/>
                        </a:rPr>
                        <a:t>ON</a:t>
                      </a:r>
                      <a:r>
                        <a:rPr sz="1050" b="1" spc="-55">
                          <a:solidFill>
                            <a:srgbClr val="336E9F"/>
                          </a:solidFill>
                          <a:latin typeface="Arial" panose="020B0604020202020204" pitchFamily="34" charset="0"/>
                          <a:cs typeface="Arial" panose="020B0604020202020204" pitchFamily="34" charset="0"/>
                        </a:rPr>
                        <a:t> </a:t>
                      </a:r>
                      <a:r>
                        <a:rPr sz="1050" b="1" spc="-10">
                          <a:solidFill>
                            <a:srgbClr val="336E9F"/>
                          </a:solidFill>
                          <a:latin typeface="Arial" panose="020B0604020202020204" pitchFamily="34" charset="0"/>
                          <a:cs typeface="Arial" panose="020B0604020202020204" pitchFamily="34" charset="0"/>
                        </a:rPr>
                        <a:t>THE</a:t>
                      </a:r>
                      <a:r>
                        <a:rPr sz="1050" b="1" spc="-50">
                          <a:solidFill>
                            <a:srgbClr val="336E9F"/>
                          </a:solidFill>
                          <a:latin typeface="Arial" panose="020B0604020202020204" pitchFamily="34" charset="0"/>
                          <a:cs typeface="Arial" panose="020B0604020202020204" pitchFamily="34" charset="0"/>
                        </a:rPr>
                        <a:t> </a:t>
                      </a:r>
                      <a:r>
                        <a:rPr sz="1050" b="1" spc="-10">
                          <a:solidFill>
                            <a:srgbClr val="336E9F"/>
                          </a:solidFill>
                          <a:latin typeface="Arial" panose="020B0604020202020204" pitchFamily="34" charset="0"/>
                          <a:cs typeface="Arial" panose="020B0604020202020204" pitchFamily="34" charset="0"/>
                        </a:rPr>
                        <a:t>BEST</a:t>
                      </a:r>
                      <a:r>
                        <a:rPr sz="1050" b="1" spc="-50">
                          <a:solidFill>
                            <a:srgbClr val="336E9F"/>
                          </a:solidFill>
                          <a:latin typeface="Arial" panose="020B0604020202020204" pitchFamily="34" charset="0"/>
                          <a:cs typeface="Arial" panose="020B0604020202020204" pitchFamily="34" charset="0"/>
                        </a:rPr>
                        <a:t> </a:t>
                      </a:r>
                      <a:r>
                        <a:rPr sz="1050" b="1" spc="-10">
                          <a:solidFill>
                            <a:srgbClr val="336E9F"/>
                          </a:solidFill>
                          <a:latin typeface="Arial" panose="020B0604020202020204" pitchFamily="34" charset="0"/>
                          <a:cs typeface="Arial" panose="020B0604020202020204" pitchFamily="34" charset="0"/>
                        </a:rPr>
                        <a:t>TREATMENT</a:t>
                      </a:r>
                      <a:endParaRPr sz="1050">
                        <a:latin typeface="Arial" panose="020B0604020202020204" pitchFamily="34" charset="0"/>
                        <a:cs typeface="Arial" panose="020B0604020202020204" pitchFamily="34" charset="0"/>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gridSpan="6">
                  <a:txBody>
                    <a:bodyPr/>
                    <a:lstStyle/>
                    <a:p>
                      <a:pPr marL="0" algn="ctr">
                        <a:lnSpc>
                          <a:spcPct val="100000"/>
                        </a:lnSpc>
                      </a:pPr>
                      <a:r>
                        <a:rPr sz="750" spc="-20" dirty="0">
                          <a:latin typeface="Arial" panose="020B0604020202020204" pitchFamily="34" charset="0"/>
                          <a:cs typeface="Arial" panose="020B0604020202020204" pitchFamily="34" charset="0"/>
                        </a:rPr>
                        <a:t>Unadjusted</a:t>
                      </a:r>
                      <a:r>
                        <a:rPr sz="750" spc="3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gridSpan="3">
                  <a:txBody>
                    <a:bodyPr/>
                    <a:lstStyle/>
                    <a:p>
                      <a:pPr marL="0" algn="ctr">
                        <a:lnSpc>
                          <a:spcPct val="100000"/>
                        </a:lnSpc>
                      </a:pPr>
                      <a:r>
                        <a:rPr sz="750" spc="-10" dirty="0">
                          <a:latin typeface="Arial" panose="020B0604020202020204" pitchFamily="34" charset="0"/>
                          <a:cs typeface="Arial" panose="020B0604020202020204" pitchFamily="34" charset="0"/>
                        </a:rPr>
                        <a:t>Case</a:t>
                      </a:r>
                      <a:r>
                        <a:rPr sz="750" spc="-1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mix</a:t>
                      </a:r>
                      <a:r>
                        <a:rPr sz="750" spc="-15" dirty="0">
                          <a:latin typeface="Arial" panose="020B0604020202020204" pitchFamily="34" charset="0"/>
                          <a:cs typeface="Arial" panose="020B0604020202020204" pitchFamily="34" charset="0"/>
                        </a:rPr>
                        <a:t> </a:t>
                      </a:r>
                      <a:r>
                        <a:rPr sz="750" spc="-20" dirty="0">
                          <a:latin typeface="Arial" panose="020B0604020202020204" pitchFamily="34" charset="0"/>
                          <a:cs typeface="Arial" panose="020B0604020202020204" pitchFamily="34" charset="0"/>
                        </a:rPr>
                        <a:t>adjusted</a:t>
                      </a:r>
                      <a:r>
                        <a:rPr sz="750" spc="-10" dirty="0">
                          <a:latin typeface="Arial" panose="020B0604020202020204" pitchFamily="34" charset="0"/>
                          <a:cs typeface="Arial" panose="020B0604020202020204" pitchFamily="34" charset="0"/>
                        </a:rPr>
                        <a:t> 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rowSpan="2">
                  <a:txBody>
                    <a:bodyPr/>
                    <a:lstStyle/>
                    <a:p>
                      <a:pPr algn="ctr">
                        <a:lnSpc>
                          <a:spcPct val="100000"/>
                        </a:lnSpc>
                        <a:spcBef>
                          <a:spcPts val="200"/>
                        </a:spcBef>
                      </a:pPr>
                      <a:r>
                        <a:rPr lang="en-GB" sz="750">
                          <a:latin typeface="Arial" panose="020B0604020202020204" pitchFamily="34" charset="0"/>
                          <a:cs typeface="Arial" panose="020B0604020202020204" pitchFamily="34" charset="0"/>
                        </a:rPr>
                        <a:t>National score</a:t>
                      </a:r>
                      <a:endParaRPr sz="750" dirty="0">
                        <a:latin typeface="Arial" panose="020B0604020202020204" pitchFamily="34" charset="0"/>
                        <a:cs typeface="Arial" panose="020B0604020202020204" pitchFamily="34" charset="0"/>
                      </a:endParaRPr>
                    </a:p>
                  </a:txBody>
                  <a:tcPr marL="0" marR="0" marT="25400" marB="0" anchor="ctr">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329565">
                <a:tc vMerge="1">
                  <a:txBody>
                    <a:bodyPr/>
                    <a:lstStyle/>
                    <a:p>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1594" marR="12065" indent="-44450">
                        <a:lnSpc>
                          <a:spcPts val="760"/>
                        </a:lnSpc>
                        <a:spcBef>
                          <a:spcPts val="13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202</a:t>
                      </a:r>
                      <a:r>
                        <a:rPr lang="en-GB" sz="750" spc="-10">
                          <a:latin typeface="Arial" panose="020B0604020202020204" pitchFamily="34" charset="0"/>
                          <a:cs typeface="Arial" panose="020B0604020202020204" pitchFamily="34" charset="0"/>
                        </a:rPr>
                        <a:t>3</a:t>
                      </a:r>
                      <a:r>
                        <a:rPr sz="750" spc="-10">
                          <a:latin typeface="Arial" panose="020B0604020202020204" pitchFamily="34" charset="0"/>
                          <a:cs typeface="Arial" panose="020B0604020202020204" pitchFamily="34" charset="0"/>
                        </a:rPr>
                        <a:t>-</a:t>
                      </a:r>
                      <a:endParaRPr sz="750">
                        <a:latin typeface="Arial" panose="020B0604020202020204" pitchFamily="34" charset="0"/>
                        <a:cs typeface="Arial" panose="020B0604020202020204" pitchFamily="34" charset="0"/>
                      </a:endParaRPr>
                    </a:p>
                    <a:p>
                      <a:pPr marL="76835">
                        <a:lnSpc>
                          <a:spcPts val="755"/>
                        </a:lnSpc>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2865" marR="29845" indent="-27940">
                        <a:lnSpc>
                          <a:spcPts val="760"/>
                        </a:lnSpc>
                        <a:spcBef>
                          <a:spcPts val="51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overall</a:t>
                      </a:r>
                      <a:endParaRPr sz="7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Lower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Upper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vMerge="1">
                  <a:txBody>
                    <a:bodyPr/>
                    <a:lstStyle/>
                    <a:p>
                      <a:endParaRPr/>
                    </a:p>
                  </a:txBody>
                  <a:tcPr marL="0" marR="0" marT="25400" marB="0">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94005">
                <a:tc>
                  <a:txBody>
                    <a:bodyPr/>
                    <a:lstStyle/>
                    <a:p>
                      <a:pPr marL="27940" marR="65405">
                        <a:lnSpc>
                          <a:spcPts val="860"/>
                        </a:lnSpc>
                        <a:spcBef>
                          <a:spcPts val="270"/>
                        </a:spcBef>
                      </a:pPr>
                      <a:r>
                        <a:rPr sz="850">
                          <a:latin typeface="Arial" panose="020B0604020202020204" pitchFamily="34" charset="0"/>
                          <a:cs typeface="Arial" panose="020B0604020202020204" pitchFamily="34" charset="0"/>
                        </a:rPr>
                        <a:t>Q20.</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options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were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explained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5">
                          <a:latin typeface="Arial" panose="020B0604020202020204" pitchFamily="34" charset="0"/>
                          <a:cs typeface="Arial" panose="020B0604020202020204" pitchFamily="34" charset="0"/>
                        </a:rPr>
                        <a:t> </a:t>
                      </a:r>
                      <a:r>
                        <a:rPr sz="850" spc="0">
                          <a:latin typeface="Arial" panose="020B0604020202020204" pitchFamily="34" charset="0"/>
                          <a:cs typeface="Arial" panose="020B0604020202020204" pitchFamily="34" charset="0"/>
                        </a:rPr>
                        <a:t>way the patient </a:t>
                      </a:r>
                      <a:r>
                        <a:rPr sz="850">
                          <a:latin typeface="Arial" panose="020B0604020202020204" pitchFamily="34" charset="0"/>
                          <a:cs typeface="Arial" panose="020B0604020202020204" pitchFamily="34" charset="0"/>
                        </a:rPr>
                        <a:t>could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615</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81%</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615</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85%</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00">
                          <a:latin typeface="Arial" panose="020B0604020202020204" pitchFamily="34" charset="0"/>
                          <a:cs typeface="Arial" panose="020B0604020202020204" pitchFamily="34" charset="0"/>
                        </a:rPr>
                        <a:t>▲</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85%</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80%</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86%</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83%</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94005">
                <a:tc>
                  <a:txBody>
                    <a:bodyPr/>
                    <a:lstStyle/>
                    <a:p>
                      <a:pPr marL="27940" marR="395605">
                        <a:lnSpc>
                          <a:spcPts val="860"/>
                        </a:lnSpc>
                        <a:spcBef>
                          <a:spcPts val="270"/>
                        </a:spcBef>
                      </a:pPr>
                      <a:r>
                        <a:rPr sz="850" dirty="0">
                          <a:latin typeface="Arial" panose="020B0604020202020204" pitchFamily="34" charset="0"/>
                          <a:cs typeface="Arial" panose="020B0604020202020204" pitchFamily="34" charset="0"/>
                        </a:rPr>
                        <a:t>Q21.</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involved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much</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as</a:t>
                      </a:r>
                      <a:r>
                        <a:rPr sz="850" spc="-20" dirty="0">
                          <a:latin typeface="Arial" panose="020B0604020202020204" pitchFamily="34" charset="0"/>
                          <a:cs typeface="Arial" panose="020B0604020202020204" pitchFamily="34" charset="0"/>
                        </a:rPr>
                        <a:t> they </a:t>
                      </a:r>
                      <a:r>
                        <a:rPr sz="850" dirty="0">
                          <a:latin typeface="Arial" panose="020B0604020202020204" pitchFamily="34" charset="0"/>
                          <a:cs typeface="Arial" panose="020B0604020202020204" pitchFamily="34" charset="0"/>
                        </a:rPr>
                        <a:t>wanted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decisions</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treatment</a:t>
                      </a:r>
                      <a:endParaRPr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637</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77%</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640</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83%</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00">
                          <a:latin typeface="Arial" panose="020B0604020202020204" pitchFamily="34" charset="0"/>
                          <a:cs typeface="Arial" panose="020B0604020202020204" pitchFamily="34" charset="0"/>
                        </a:rPr>
                        <a:t>▲</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83%</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77%</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84%</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80%</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650">
                <a:tc>
                  <a:txBody>
                    <a:bodyPr/>
                    <a:lstStyle/>
                    <a:p>
                      <a:pPr marL="27940" marR="161290">
                        <a:lnSpc>
                          <a:spcPts val="860"/>
                        </a:lnSpc>
                        <a:spcBef>
                          <a:spcPts val="155"/>
                        </a:spcBef>
                      </a:pPr>
                      <a:r>
                        <a:rPr sz="850">
                          <a:latin typeface="Arial" panose="020B0604020202020204" pitchFamily="34" charset="0"/>
                          <a:cs typeface="Arial" panose="020B0604020202020204" pitchFamily="34" charset="0"/>
                        </a:rPr>
                        <a:t>Q22.</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Family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lang="en-GB" sz="8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lang="en-GB" sz="8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carers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were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involved</a:t>
                      </a:r>
                      <a:r>
                        <a:rPr sz="850" spc="-25">
                          <a:latin typeface="Arial" panose="020B0604020202020204" pitchFamily="34" charset="0"/>
                          <a:cs typeface="Arial" panose="020B0604020202020204" pitchFamily="34" charset="0"/>
                        </a:rPr>
                        <a:t> as </a:t>
                      </a:r>
                      <a:r>
                        <a:rPr sz="850">
                          <a:latin typeface="Arial" panose="020B0604020202020204" pitchFamily="34" charset="0"/>
                          <a:cs typeface="Arial" panose="020B0604020202020204" pitchFamily="34" charset="0"/>
                        </a:rPr>
                        <a:t>much</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wanted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decisions</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about </a:t>
                      </a:r>
                      <a:r>
                        <a:rPr sz="850">
                          <a:latin typeface="Arial" panose="020B0604020202020204" pitchFamily="34" charset="0"/>
                          <a:cs typeface="Arial" panose="020B0604020202020204" pitchFamily="34" charset="0"/>
                        </a:rPr>
                        <a:t>treatment</a:t>
                      </a:r>
                      <a:r>
                        <a:rPr sz="850" spc="-4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options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565</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82%</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574</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86%</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00">
                          <a:latin typeface="Arial" panose="020B0604020202020204" pitchFamily="34" charset="0"/>
                          <a:cs typeface="Arial" panose="020B0604020202020204" pitchFamily="34" charset="0"/>
                        </a:rPr>
                        <a:t>▲</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87%</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82%</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88%</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85%</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374015">
                <a:tc>
                  <a:txBody>
                    <a:bodyPr/>
                    <a:lstStyle/>
                    <a:p>
                      <a:pPr marL="27940" marR="64769">
                        <a:lnSpc>
                          <a:spcPts val="860"/>
                        </a:lnSpc>
                        <a:spcBef>
                          <a:spcPts val="155"/>
                        </a:spcBef>
                      </a:pPr>
                      <a:r>
                        <a:rPr sz="850">
                          <a:latin typeface="Arial" panose="020B0604020202020204" pitchFamily="34" charset="0"/>
                          <a:cs typeface="Arial" panose="020B0604020202020204" pitchFamily="34" charset="0"/>
                        </a:rPr>
                        <a:t>Q23.</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get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further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advice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different </a:t>
                      </a:r>
                      <a:r>
                        <a:rPr sz="850">
                          <a:latin typeface="Arial" panose="020B0604020202020204" pitchFamily="34" charset="0"/>
                          <a:cs typeface="Arial" panose="020B0604020202020204" pitchFamily="34" charset="0"/>
                        </a:rPr>
                        <a:t>healthcare</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professional</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before</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making</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decisions</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their </a:t>
                      </a:r>
                      <a:r>
                        <a:rPr sz="850">
                          <a:latin typeface="Arial" panose="020B0604020202020204" pitchFamily="34" charset="0"/>
                          <a:cs typeface="Arial" panose="020B0604020202020204" pitchFamily="34" charset="0"/>
                        </a:rPr>
                        <a:t>treatment</a:t>
                      </a:r>
                      <a:r>
                        <a:rPr sz="850" spc="-4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options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349</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64%</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352</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63%</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FFFFFF"/>
                          </a:solidFill>
                          <a:latin typeface="Arial" panose="020B0604020202020204" pitchFamily="34" charset="0"/>
                          <a:cs typeface="Arial" panose="020B0604020202020204" pitchFamily="34" charset="0"/>
                        </a:rPr>
                        <a:t>63%</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0A74BB"/>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52%</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63%</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58%</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bl>
          </a:graphicData>
        </a:graphic>
      </p:graphicFrame>
      <p:graphicFrame>
        <p:nvGraphicFramePr>
          <p:cNvPr id="31" name="comp_tbl_section6"/>
          <p:cNvGraphicFramePr>
            <a:graphicFrameLocks noGrp="1"/>
          </p:cNvGraphicFramePr>
          <p:nvPr>
            <p:extLst>
              <p:ext uri="{D42A27DB-BD31-4B8C-83A1-F6EECF244321}">
                <p14:modId xmlns:p14="http://schemas.microsoft.com/office/powerpoint/2010/main" val="2166048854"/>
              </p:ext>
            </p:extLst>
          </p:nvPr>
        </p:nvGraphicFramePr>
        <p:xfrm>
          <a:off x="349095" y="4159321"/>
          <a:ext cx="6775791" cy="1427480"/>
        </p:xfrm>
        <a:graphic>
          <a:graphicData uri="http://schemas.openxmlformats.org/drawingml/2006/table">
            <a:tbl>
              <a:tblPr firstRow="1" bandRow="1">
                <a:tableStyleId>{2D5ABB26-0587-4C30-8999-92F81FD0307C}</a:tableStyleId>
              </a:tblPr>
              <a:tblGrid>
                <a:gridCol w="3031200">
                  <a:extLst>
                    <a:ext uri="{9D8B030D-6E8A-4147-A177-3AD203B41FA5}">
                      <a16:colId xmlns:a16="http://schemas.microsoft.com/office/drawing/2014/main" val="20000"/>
                    </a:ext>
                  </a:extLst>
                </a:gridCol>
                <a:gridCol w="360044">
                  <a:extLst>
                    <a:ext uri="{9D8B030D-6E8A-4147-A177-3AD203B41FA5}">
                      <a16:colId xmlns:a16="http://schemas.microsoft.com/office/drawing/2014/main" val="20001"/>
                    </a:ext>
                  </a:extLst>
                </a:gridCol>
                <a:gridCol w="360045">
                  <a:extLst>
                    <a:ext uri="{9D8B030D-6E8A-4147-A177-3AD203B41FA5}">
                      <a16:colId xmlns:a16="http://schemas.microsoft.com/office/drawing/2014/main" val="20002"/>
                    </a:ext>
                  </a:extLst>
                </a:gridCol>
                <a:gridCol w="360045">
                  <a:extLst>
                    <a:ext uri="{9D8B030D-6E8A-4147-A177-3AD203B41FA5}">
                      <a16:colId xmlns:a16="http://schemas.microsoft.com/office/drawing/2014/main" val="20003"/>
                    </a:ext>
                  </a:extLst>
                </a:gridCol>
                <a:gridCol w="360045">
                  <a:extLst>
                    <a:ext uri="{9D8B030D-6E8A-4147-A177-3AD203B41FA5}">
                      <a16:colId xmlns:a16="http://schemas.microsoft.com/office/drawing/2014/main" val="20004"/>
                    </a:ext>
                  </a:extLst>
                </a:gridCol>
                <a:gridCol w="360045">
                  <a:extLst>
                    <a:ext uri="{9D8B030D-6E8A-4147-A177-3AD203B41FA5}">
                      <a16:colId xmlns:a16="http://schemas.microsoft.com/office/drawing/2014/main" val="20005"/>
                    </a:ext>
                  </a:extLst>
                </a:gridCol>
                <a:gridCol w="396239">
                  <a:extLst>
                    <a:ext uri="{9D8B030D-6E8A-4147-A177-3AD203B41FA5}">
                      <a16:colId xmlns:a16="http://schemas.microsoft.com/office/drawing/2014/main" val="20006"/>
                    </a:ext>
                  </a:extLst>
                </a:gridCol>
                <a:gridCol w="360045">
                  <a:extLst>
                    <a:ext uri="{9D8B030D-6E8A-4147-A177-3AD203B41FA5}">
                      <a16:colId xmlns:a16="http://schemas.microsoft.com/office/drawing/2014/main" val="20007"/>
                    </a:ext>
                  </a:extLst>
                </a:gridCol>
                <a:gridCol w="396239">
                  <a:extLst>
                    <a:ext uri="{9D8B030D-6E8A-4147-A177-3AD203B41FA5}">
                      <a16:colId xmlns:a16="http://schemas.microsoft.com/office/drawing/2014/main" val="20008"/>
                    </a:ext>
                  </a:extLst>
                </a:gridCol>
                <a:gridCol w="396239">
                  <a:extLst>
                    <a:ext uri="{9D8B030D-6E8A-4147-A177-3AD203B41FA5}">
                      <a16:colId xmlns:a16="http://schemas.microsoft.com/office/drawing/2014/main" val="20009"/>
                    </a:ext>
                  </a:extLst>
                </a:gridCol>
                <a:gridCol w="395605">
                  <a:extLst>
                    <a:ext uri="{9D8B030D-6E8A-4147-A177-3AD203B41FA5}">
                      <a16:colId xmlns:a16="http://schemas.microsoft.com/office/drawing/2014/main" val="20010"/>
                    </a:ext>
                  </a:extLst>
                </a:gridCol>
              </a:tblGrid>
              <a:tr h="0">
                <a:tc rowSpan="2">
                  <a:txBody>
                    <a:bodyPr/>
                    <a:lstStyle/>
                    <a:p>
                      <a:pPr marL="27940">
                        <a:lnSpc>
                          <a:spcPct val="100000"/>
                        </a:lnSpc>
                        <a:spcBef>
                          <a:spcPts val="1150"/>
                        </a:spcBef>
                      </a:pPr>
                      <a:r>
                        <a:rPr sz="1050" b="1" spc="-20">
                          <a:solidFill>
                            <a:srgbClr val="336E9F"/>
                          </a:solidFill>
                          <a:latin typeface="Arial" panose="020B0604020202020204" pitchFamily="34" charset="0"/>
                          <a:cs typeface="Arial" panose="020B0604020202020204" pitchFamily="34" charset="0"/>
                        </a:rPr>
                        <a:t>CARE</a:t>
                      </a:r>
                      <a:r>
                        <a:rPr sz="1050" b="1" spc="-50">
                          <a:solidFill>
                            <a:srgbClr val="336E9F"/>
                          </a:solidFill>
                          <a:latin typeface="Arial" panose="020B0604020202020204" pitchFamily="34" charset="0"/>
                          <a:cs typeface="Arial" panose="020B0604020202020204" pitchFamily="34" charset="0"/>
                        </a:rPr>
                        <a:t> </a:t>
                      </a:r>
                      <a:r>
                        <a:rPr sz="1050" b="1" spc="-10">
                          <a:solidFill>
                            <a:srgbClr val="336E9F"/>
                          </a:solidFill>
                          <a:latin typeface="Arial" panose="020B0604020202020204" pitchFamily="34" charset="0"/>
                          <a:cs typeface="Arial" panose="020B0604020202020204" pitchFamily="34" charset="0"/>
                        </a:rPr>
                        <a:t>PLANNING</a:t>
                      </a:r>
                      <a:endParaRPr sz="1050">
                        <a:latin typeface="Arial" panose="020B0604020202020204" pitchFamily="34" charset="0"/>
                        <a:cs typeface="Arial" panose="020B0604020202020204" pitchFamily="34" charset="0"/>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gridSpan="6">
                  <a:txBody>
                    <a:bodyPr/>
                    <a:lstStyle/>
                    <a:p>
                      <a:pPr marL="0" algn="ctr">
                        <a:lnSpc>
                          <a:spcPct val="100000"/>
                        </a:lnSpc>
                      </a:pPr>
                      <a:r>
                        <a:rPr sz="750" spc="-20" dirty="0">
                          <a:latin typeface="Arial" panose="020B0604020202020204" pitchFamily="34" charset="0"/>
                          <a:cs typeface="Arial" panose="020B0604020202020204" pitchFamily="34" charset="0"/>
                        </a:rPr>
                        <a:t>Unadjusted</a:t>
                      </a:r>
                      <a:r>
                        <a:rPr sz="750" spc="3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gridSpan="3">
                  <a:txBody>
                    <a:bodyPr/>
                    <a:lstStyle/>
                    <a:p>
                      <a:pPr marL="0" algn="ctr">
                        <a:lnSpc>
                          <a:spcPct val="100000"/>
                        </a:lnSpc>
                      </a:pPr>
                      <a:r>
                        <a:rPr sz="750" spc="-10" dirty="0">
                          <a:latin typeface="Arial" panose="020B0604020202020204" pitchFamily="34" charset="0"/>
                          <a:cs typeface="Arial" panose="020B0604020202020204" pitchFamily="34" charset="0"/>
                        </a:rPr>
                        <a:t>Case</a:t>
                      </a:r>
                      <a:r>
                        <a:rPr sz="750" spc="-1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mix</a:t>
                      </a:r>
                      <a:r>
                        <a:rPr sz="750" spc="-15" dirty="0">
                          <a:latin typeface="Arial" panose="020B0604020202020204" pitchFamily="34" charset="0"/>
                          <a:cs typeface="Arial" panose="020B0604020202020204" pitchFamily="34" charset="0"/>
                        </a:rPr>
                        <a:t> </a:t>
                      </a:r>
                      <a:r>
                        <a:rPr sz="750" spc="-20" dirty="0">
                          <a:latin typeface="Arial" panose="020B0604020202020204" pitchFamily="34" charset="0"/>
                          <a:cs typeface="Arial" panose="020B0604020202020204" pitchFamily="34" charset="0"/>
                        </a:rPr>
                        <a:t>adjusted</a:t>
                      </a:r>
                      <a:r>
                        <a:rPr sz="750" spc="-10" dirty="0">
                          <a:latin typeface="Arial" panose="020B0604020202020204" pitchFamily="34" charset="0"/>
                          <a:cs typeface="Arial" panose="020B0604020202020204" pitchFamily="34" charset="0"/>
                        </a:rPr>
                        <a:t> 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rowSpan="2">
                  <a:txBody>
                    <a:bodyPr/>
                    <a:lstStyle/>
                    <a:p>
                      <a:pPr algn="ctr">
                        <a:lnSpc>
                          <a:spcPct val="100000"/>
                        </a:lnSpc>
                        <a:spcBef>
                          <a:spcPts val="200"/>
                        </a:spcBef>
                      </a:pPr>
                      <a:r>
                        <a:rPr lang="en-GB" sz="750">
                          <a:latin typeface="Arial" panose="020B0604020202020204" pitchFamily="34" charset="0"/>
                          <a:cs typeface="Arial" panose="020B0604020202020204" pitchFamily="34" charset="0"/>
                        </a:rPr>
                        <a:t>National score</a:t>
                      </a:r>
                      <a:endParaRPr sz="750" dirty="0">
                        <a:latin typeface="Arial" panose="020B0604020202020204" pitchFamily="34" charset="0"/>
                        <a:cs typeface="Arial" panose="020B0604020202020204" pitchFamily="34" charset="0"/>
                      </a:endParaRPr>
                    </a:p>
                  </a:txBody>
                  <a:tcPr marL="0" marR="0" marT="25400" marB="0" anchor="ctr">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329565">
                <a:tc vMerge="1">
                  <a:txBody>
                    <a:bodyPr/>
                    <a:lstStyle/>
                    <a:p>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1594" marR="12065" indent="-44450">
                        <a:lnSpc>
                          <a:spcPts val="760"/>
                        </a:lnSpc>
                        <a:spcBef>
                          <a:spcPts val="13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202</a:t>
                      </a:r>
                      <a:r>
                        <a:rPr lang="en-GB" sz="750" spc="-10">
                          <a:latin typeface="Arial" panose="020B0604020202020204" pitchFamily="34" charset="0"/>
                          <a:cs typeface="Arial" panose="020B0604020202020204" pitchFamily="34" charset="0"/>
                        </a:rPr>
                        <a:t>3</a:t>
                      </a:r>
                      <a:r>
                        <a:rPr sz="750" spc="-10">
                          <a:latin typeface="Arial" panose="020B0604020202020204" pitchFamily="34" charset="0"/>
                          <a:cs typeface="Arial" panose="020B0604020202020204" pitchFamily="34" charset="0"/>
                        </a:rPr>
                        <a:t>-</a:t>
                      </a:r>
                      <a:endParaRPr sz="750">
                        <a:latin typeface="Arial" panose="020B0604020202020204" pitchFamily="34" charset="0"/>
                        <a:cs typeface="Arial" panose="020B0604020202020204" pitchFamily="34" charset="0"/>
                      </a:endParaRPr>
                    </a:p>
                    <a:p>
                      <a:pPr marL="76835">
                        <a:lnSpc>
                          <a:spcPts val="755"/>
                        </a:lnSpc>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2865" marR="29845" indent="-27940">
                        <a:lnSpc>
                          <a:spcPts val="760"/>
                        </a:lnSpc>
                        <a:spcBef>
                          <a:spcPts val="51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overall</a:t>
                      </a:r>
                      <a:endParaRPr sz="7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Lower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Upper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vMerge="1">
                  <a:txBody>
                    <a:bodyPr/>
                    <a:lstStyle/>
                    <a:p>
                      <a:endParaRPr/>
                    </a:p>
                  </a:txBody>
                  <a:tcPr marL="0" marR="0" marT="25400" marB="0">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94005">
                <a:tc>
                  <a:txBody>
                    <a:bodyPr/>
                    <a:lstStyle/>
                    <a:p>
                      <a:pPr marL="27940" marR="95250">
                        <a:lnSpc>
                          <a:spcPts val="860"/>
                        </a:lnSpc>
                        <a:spcBef>
                          <a:spcPts val="270"/>
                        </a:spcBef>
                      </a:pPr>
                      <a:r>
                        <a:rPr sz="850">
                          <a:latin typeface="Arial" panose="020B0604020202020204" pitchFamily="34" charset="0"/>
                          <a:cs typeface="Arial" panose="020B0604020202020204" pitchFamily="34" charset="0"/>
                        </a:rPr>
                        <a:t>Q24.</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able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have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spc="0">
                          <a:latin typeface="Arial" panose="020B0604020202020204" pitchFamily="34" charset="0"/>
                          <a:cs typeface="Arial" panose="020B0604020202020204" pitchFamily="34" charset="0"/>
                        </a:rPr>
                        <a:t>discussion</a:t>
                      </a:r>
                      <a:r>
                        <a:rPr lang="en-GB" sz="850" spc="0">
                          <a:latin typeface="Arial" panose="020B0604020202020204" pitchFamily="34" charset="0"/>
                          <a:cs typeface="Arial" panose="020B0604020202020204" pitchFamily="34" charset="0"/>
                        </a:rPr>
                        <a:t> </a:t>
                      </a:r>
                      <a:r>
                        <a:rPr sz="850" spc="0">
                          <a:latin typeface="Arial" panose="020B0604020202020204" pitchFamily="34" charset="0"/>
                          <a:cs typeface="Arial" panose="020B0604020202020204" pitchFamily="34" charset="0"/>
                        </a:rPr>
                        <a:t>about </a:t>
                      </a:r>
                      <a:r>
                        <a:rPr sz="850">
                          <a:latin typeface="Arial" panose="020B0604020202020204" pitchFamily="34" charset="0"/>
                          <a:cs typeface="Arial" panose="020B0604020202020204" pitchFamily="34" charset="0"/>
                        </a:rPr>
                        <a:t>their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needs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concerns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prior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treatment</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585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73%</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591</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76%</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76%</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69%</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78%</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73%</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94005">
                <a:tc>
                  <a:txBody>
                    <a:bodyPr/>
                    <a:lstStyle/>
                    <a:p>
                      <a:pPr marL="27940" marR="65405">
                        <a:lnSpc>
                          <a:spcPts val="860"/>
                        </a:lnSpc>
                        <a:spcBef>
                          <a:spcPts val="270"/>
                        </a:spcBef>
                      </a:pPr>
                      <a:r>
                        <a:rPr sz="850" dirty="0">
                          <a:latin typeface="Arial" panose="020B0604020202020204" pitchFamily="34" charset="0"/>
                          <a:cs typeface="Arial" panose="020B0604020202020204" pitchFamily="34" charset="0"/>
                        </a:rPr>
                        <a:t>Q25.</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member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team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helped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spc="0" dirty="0">
                          <a:latin typeface="Arial" panose="020B0604020202020204" pitchFamily="34" charset="0"/>
                          <a:cs typeface="Arial" panose="020B0604020202020204" pitchFamily="34" charset="0"/>
                        </a:rPr>
                        <a:t>patient create </a:t>
                      </a:r>
                      <a:r>
                        <a:rPr sz="850" dirty="0">
                          <a:latin typeface="Arial" panose="020B0604020202020204" pitchFamily="34" charset="0"/>
                          <a:cs typeface="Arial" panose="020B0604020202020204" pitchFamily="34" charset="0"/>
                        </a:rPr>
                        <a:t>a</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plan</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address</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any</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needs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or</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concerns</a:t>
                      </a:r>
                      <a:endParaRPr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370</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95%</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355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94%</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95%</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91%</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96%</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94%</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93370">
                <a:tc>
                  <a:txBody>
                    <a:bodyPr/>
                    <a:lstStyle/>
                    <a:p>
                      <a:pPr marL="27940" marR="110489">
                        <a:lnSpc>
                          <a:spcPts val="860"/>
                        </a:lnSpc>
                        <a:spcBef>
                          <a:spcPts val="270"/>
                        </a:spcBef>
                      </a:pPr>
                      <a:r>
                        <a:rPr sz="850">
                          <a:latin typeface="Arial" panose="020B0604020202020204" pitchFamily="34" charset="0"/>
                          <a:cs typeface="Arial" panose="020B0604020202020204" pitchFamily="34" charset="0"/>
                        </a:rPr>
                        <a:t>Q26.</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team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reviewed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plan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with</a:t>
                      </a:r>
                      <a:r>
                        <a:rPr sz="850" spc="-20">
                          <a:latin typeface="Arial" panose="020B0604020202020204" pitchFamily="34" charset="0"/>
                          <a:cs typeface="Arial" panose="020B0604020202020204" pitchFamily="34" charset="0"/>
                        </a:rPr>
                        <a:t> them </a:t>
                      </a:r>
                      <a:r>
                        <a:rPr sz="850">
                          <a:latin typeface="Arial" panose="020B0604020202020204" pitchFamily="34" charset="0"/>
                          <a:cs typeface="Arial" panose="020B0604020202020204" pitchFamily="34" charset="0"/>
                        </a:rPr>
                        <a:t>to</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ensure</a:t>
                      </a:r>
                      <a:r>
                        <a:rPr sz="850" spc="-1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it</a:t>
                      </a:r>
                      <a:r>
                        <a:rPr sz="850" spc="-1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1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up</a:t>
                      </a:r>
                      <a:r>
                        <a:rPr sz="850" spc="-1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10">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date</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300</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99%</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289</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99%</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99%</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98%</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100%</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99%</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32" name="comp_tbl_section7"/>
          <p:cNvGraphicFramePr>
            <a:graphicFrameLocks noGrp="1"/>
          </p:cNvGraphicFramePr>
          <p:nvPr>
            <p:extLst>
              <p:ext uri="{D42A27DB-BD31-4B8C-83A1-F6EECF244321}">
                <p14:modId xmlns:p14="http://schemas.microsoft.com/office/powerpoint/2010/main" val="3032259636"/>
              </p:ext>
            </p:extLst>
          </p:nvPr>
        </p:nvGraphicFramePr>
        <p:xfrm>
          <a:off x="349095" y="5701136"/>
          <a:ext cx="6775791" cy="1427480"/>
        </p:xfrm>
        <a:graphic>
          <a:graphicData uri="http://schemas.openxmlformats.org/drawingml/2006/table">
            <a:tbl>
              <a:tblPr firstRow="1" bandRow="1">
                <a:tableStyleId>{2D5ABB26-0587-4C30-8999-92F81FD0307C}</a:tableStyleId>
              </a:tblPr>
              <a:tblGrid>
                <a:gridCol w="3031200">
                  <a:extLst>
                    <a:ext uri="{9D8B030D-6E8A-4147-A177-3AD203B41FA5}">
                      <a16:colId xmlns:a16="http://schemas.microsoft.com/office/drawing/2014/main" val="20000"/>
                    </a:ext>
                  </a:extLst>
                </a:gridCol>
                <a:gridCol w="360044">
                  <a:extLst>
                    <a:ext uri="{9D8B030D-6E8A-4147-A177-3AD203B41FA5}">
                      <a16:colId xmlns:a16="http://schemas.microsoft.com/office/drawing/2014/main" val="20001"/>
                    </a:ext>
                  </a:extLst>
                </a:gridCol>
                <a:gridCol w="360045">
                  <a:extLst>
                    <a:ext uri="{9D8B030D-6E8A-4147-A177-3AD203B41FA5}">
                      <a16:colId xmlns:a16="http://schemas.microsoft.com/office/drawing/2014/main" val="20002"/>
                    </a:ext>
                  </a:extLst>
                </a:gridCol>
                <a:gridCol w="360045">
                  <a:extLst>
                    <a:ext uri="{9D8B030D-6E8A-4147-A177-3AD203B41FA5}">
                      <a16:colId xmlns:a16="http://schemas.microsoft.com/office/drawing/2014/main" val="20003"/>
                    </a:ext>
                  </a:extLst>
                </a:gridCol>
                <a:gridCol w="360045">
                  <a:extLst>
                    <a:ext uri="{9D8B030D-6E8A-4147-A177-3AD203B41FA5}">
                      <a16:colId xmlns:a16="http://schemas.microsoft.com/office/drawing/2014/main" val="20004"/>
                    </a:ext>
                  </a:extLst>
                </a:gridCol>
                <a:gridCol w="360045">
                  <a:extLst>
                    <a:ext uri="{9D8B030D-6E8A-4147-A177-3AD203B41FA5}">
                      <a16:colId xmlns:a16="http://schemas.microsoft.com/office/drawing/2014/main" val="20005"/>
                    </a:ext>
                  </a:extLst>
                </a:gridCol>
                <a:gridCol w="396239">
                  <a:extLst>
                    <a:ext uri="{9D8B030D-6E8A-4147-A177-3AD203B41FA5}">
                      <a16:colId xmlns:a16="http://schemas.microsoft.com/office/drawing/2014/main" val="20006"/>
                    </a:ext>
                  </a:extLst>
                </a:gridCol>
                <a:gridCol w="360045">
                  <a:extLst>
                    <a:ext uri="{9D8B030D-6E8A-4147-A177-3AD203B41FA5}">
                      <a16:colId xmlns:a16="http://schemas.microsoft.com/office/drawing/2014/main" val="20007"/>
                    </a:ext>
                  </a:extLst>
                </a:gridCol>
                <a:gridCol w="396239">
                  <a:extLst>
                    <a:ext uri="{9D8B030D-6E8A-4147-A177-3AD203B41FA5}">
                      <a16:colId xmlns:a16="http://schemas.microsoft.com/office/drawing/2014/main" val="20008"/>
                    </a:ext>
                  </a:extLst>
                </a:gridCol>
                <a:gridCol w="396239">
                  <a:extLst>
                    <a:ext uri="{9D8B030D-6E8A-4147-A177-3AD203B41FA5}">
                      <a16:colId xmlns:a16="http://schemas.microsoft.com/office/drawing/2014/main" val="20009"/>
                    </a:ext>
                  </a:extLst>
                </a:gridCol>
                <a:gridCol w="395605">
                  <a:extLst>
                    <a:ext uri="{9D8B030D-6E8A-4147-A177-3AD203B41FA5}">
                      <a16:colId xmlns:a16="http://schemas.microsoft.com/office/drawing/2014/main" val="20010"/>
                    </a:ext>
                  </a:extLst>
                </a:gridCol>
              </a:tblGrid>
              <a:tr h="0">
                <a:tc rowSpan="2">
                  <a:txBody>
                    <a:bodyPr/>
                    <a:lstStyle/>
                    <a:p>
                      <a:pPr marL="27940">
                        <a:lnSpc>
                          <a:spcPct val="100000"/>
                        </a:lnSpc>
                        <a:spcBef>
                          <a:spcPts val="1140"/>
                        </a:spcBef>
                      </a:pPr>
                      <a:r>
                        <a:rPr sz="1050" b="1" spc="-20">
                          <a:solidFill>
                            <a:srgbClr val="336E9F"/>
                          </a:solidFill>
                          <a:latin typeface="Arial" panose="020B0604020202020204" pitchFamily="34" charset="0"/>
                          <a:cs typeface="Arial" panose="020B0604020202020204" pitchFamily="34" charset="0"/>
                        </a:rPr>
                        <a:t>SUPPORT</a:t>
                      </a:r>
                      <a:r>
                        <a:rPr sz="1050" b="1" spc="-35">
                          <a:solidFill>
                            <a:srgbClr val="336E9F"/>
                          </a:solidFill>
                          <a:latin typeface="Arial" panose="020B0604020202020204" pitchFamily="34" charset="0"/>
                          <a:cs typeface="Arial" panose="020B0604020202020204" pitchFamily="34" charset="0"/>
                        </a:rPr>
                        <a:t> </a:t>
                      </a:r>
                      <a:r>
                        <a:rPr sz="1050" b="1" spc="-10">
                          <a:solidFill>
                            <a:srgbClr val="336E9F"/>
                          </a:solidFill>
                          <a:latin typeface="Arial" panose="020B0604020202020204" pitchFamily="34" charset="0"/>
                          <a:cs typeface="Arial" panose="020B0604020202020204" pitchFamily="34" charset="0"/>
                        </a:rPr>
                        <a:t>FROM</a:t>
                      </a:r>
                      <a:r>
                        <a:rPr sz="1050" b="1" spc="-35">
                          <a:solidFill>
                            <a:srgbClr val="336E9F"/>
                          </a:solidFill>
                          <a:latin typeface="Arial" panose="020B0604020202020204" pitchFamily="34" charset="0"/>
                          <a:cs typeface="Arial" panose="020B0604020202020204" pitchFamily="34" charset="0"/>
                        </a:rPr>
                        <a:t> </a:t>
                      </a:r>
                      <a:r>
                        <a:rPr sz="1050" b="1" spc="-20">
                          <a:solidFill>
                            <a:srgbClr val="336E9F"/>
                          </a:solidFill>
                          <a:latin typeface="Arial" panose="020B0604020202020204" pitchFamily="34" charset="0"/>
                          <a:cs typeface="Arial" panose="020B0604020202020204" pitchFamily="34" charset="0"/>
                        </a:rPr>
                        <a:t>HOSPITAL</a:t>
                      </a:r>
                      <a:r>
                        <a:rPr sz="1050" b="1" spc="-30">
                          <a:solidFill>
                            <a:srgbClr val="336E9F"/>
                          </a:solidFill>
                          <a:latin typeface="Arial" panose="020B0604020202020204" pitchFamily="34" charset="0"/>
                          <a:cs typeface="Arial" panose="020B0604020202020204" pitchFamily="34" charset="0"/>
                        </a:rPr>
                        <a:t> </a:t>
                      </a:r>
                      <a:r>
                        <a:rPr sz="1050" b="1" spc="-10">
                          <a:solidFill>
                            <a:srgbClr val="336E9F"/>
                          </a:solidFill>
                          <a:latin typeface="Arial" panose="020B0604020202020204" pitchFamily="34" charset="0"/>
                          <a:cs typeface="Arial" panose="020B0604020202020204" pitchFamily="34" charset="0"/>
                        </a:rPr>
                        <a:t>STAFF</a:t>
                      </a:r>
                      <a:endParaRPr sz="1050">
                        <a:latin typeface="Arial" panose="020B0604020202020204" pitchFamily="34" charset="0"/>
                        <a:cs typeface="Arial" panose="020B0604020202020204" pitchFamily="34" charset="0"/>
                      </a:endParaRPr>
                    </a:p>
                  </a:txBody>
                  <a:tcPr marL="0" marR="0" marT="14478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gridSpan="6">
                  <a:txBody>
                    <a:bodyPr/>
                    <a:lstStyle/>
                    <a:p>
                      <a:pPr marL="0" algn="ctr">
                        <a:lnSpc>
                          <a:spcPts val="890"/>
                        </a:lnSpc>
                      </a:pPr>
                      <a:r>
                        <a:rPr sz="750" spc="-20" dirty="0">
                          <a:latin typeface="Arial" panose="020B0604020202020204" pitchFamily="34" charset="0"/>
                          <a:cs typeface="Arial" panose="020B0604020202020204" pitchFamily="34" charset="0"/>
                        </a:rPr>
                        <a:t>Unadjusted</a:t>
                      </a:r>
                      <a:r>
                        <a:rPr sz="750" spc="3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gridSpan="3">
                  <a:txBody>
                    <a:bodyPr/>
                    <a:lstStyle/>
                    <a:p>
                      <a:pPr marL="0" algn="ctr">
                        <a:lnSpc>
                          <a:spcPts val="890"/>
                        </a:lnSpc>
                      </a:pPr>
                      <a:r>
                        <a:rPr sz="750" spc="-10" dirty="0">
                          <a:latin typeface="Arial" panose="020B0604020202020204" pitchFamily="34" charset="0"/>
                          <a:cs typeface="Arial" panose="020B0604020202020204" pitchFamily="34" charset="0"/>
                        </a:rPr>
                        <a:t>Case</a:t>
                      </a:r>
                      <a:r>
                        <a:rPr sz="750" spc="-1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mix</a:t>
                      </a:r>
                      <a:r>
                        <a:rPr sz="750" spc="-15" dirty="0">
                          <a:latin typeface="Arial" panose="020B0604020202020204" pitchFamily="34" charset="0"/>
                          <a:cs typeface="Arial" panose="020B0604020202020204" pitchFamily="34" charset="0"/>
                        </a:rPr>
                        <a:t> </a:t>
                      </a:r>
                      <a:r>
                        <a:rPr sz="750" spc="-20" dirty="0">
                          <a:latin typeface="Arial" panose="020B0604020202020204" pitchFamily="34" charset="0"/>
                          <a:cs typeface="Arial" panose="020B0604020202020204" pitchFamily="34" charset="0"/>
                        </a:rPr>
                        <a:t>adjusted</a:t>
                      </a:r>
                      <a:r>
                        <a:rPr sz="750" spc="-10" dirty="0">
                          <a:latin typeface="Arial" panose="020B0604020202020204" pitchFamily="34" charset="0"/>
                          <a:cs typeface="Arial" panose="020B0604020202020204" pitchFamily="34" charset="0"/>
                        </a:rPr>
                        <a:t> 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rowSpan="2">
                  <a:txBody>
                    <a:bodyPr/>
                    <a:lstStyle/>
                    <a:p>
                      <a:pPr algn="ctr">
                        <a:lnSpc>
                          <a:spcPct val="100000"/>
                        </a:lnSpc>
                        <a:spcBef>
                          <a:spcPts val="190"/>
                        </a:spcBef>
                      </a:pPr>
                      <a:r>
                        <a:rPr lang="en-GB" sz="750">
                          <a:latin typeface="Arial" panose="020B0604020202020204" pitchFamily="34" charset="0"/>
                          <a:cs typeface="Arial" panose="020B0604020202020204" pitchFamily="34" charset="0"/>
                        </a:rPr>
                        <a:t>National score</a:t>
                      </a:r>
                      <a:endParaRPr sz="750" dirty="0">
                        <a:latin typeface="Arial" panose="020B0604020202020204" pitchFamily="34" charset="0"/>
                        <a:cs typeface="Arial" panose="020B0604020202020204" pitchFamily="34" charset="0"/>
                      </a:endParaRPr>
                    </a:p>
                  </a:txBody>
                  <a:tcPr marL="0" marR="0" marT="24130" marB="0" anchor="ctr">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329565">
                <a:tc vMerge="1">
                  <a:txBody>
                    <a:bodyPr/>
                    <a:lstStyle/>
                    <a:p>
                      <a:endParaRPr/>
                    </a:p>
                  </a:txBody>
                  <a:tcPr marL="0" marR="0" marT="14478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1594" marR="12065" indent="-44450">
                        <a:lnSpc>
                          <a:spcPts val="760"/>
                        </a:lnSpc>
                        <a:spcBef>
                          <a:spcPts val="13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202</a:t>
                      </a:r>
                      <a:r>
                        <a:rPr lang="en-GB" sz="750" spc="-10">
                          <a:latin typeface="Arial" panose="020B0604020202020204" pitchFamily="34" charset="0"/>
                          <a:cs typeface="Arial" panose="020B0604020202020204" pitchFamily="34" charset="0"/>
                        </a:rPr>
                        <a:t>3</a:t>
                      </a:r>
                      <a:r>
                        <a:rPr sz="750" spc="-10">
                          <a:latin typeface="Arial" panose="020B0604020202020204" pitchFamily="34" charset="0"/>
                          <a:cs typeface="Arial" panose="020B0604020202020204" pitchFamily="34" charset="0"/>
                        </a:rPr>
                        <a:t>-</a:t>
                      </a:r>
                      <a:endParaRPr sz="750">
                        <a:latin typeface="Arial" panose="020B0604020202020204" pitchFamily="34" charset="0"/>
                        <a:cs typeface="Arial" panose="020B0604020202020204" pitchFamily="34" charset="0"/>
                      </a:endParaRPr>
                    </a:p>
                    <a:p>
                      <a:pPr marL="76835">
                        <a:lnSpc>
                          <a:spcPts val="755"/>
                        </a:lnSpc>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2865" marR="29845" indent="-27940">
                        <a:lnSpc>
                          <a:spcPts val="760"/>
                        </a:lnSpc>
                        <a:spcBef>
                          <a:spcPts val="51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overall</a:t>
                      </a:r>
                      <a:endParaRPr sz="7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Lower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Upper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vMerge="1">
                  <a:txBody>
                    <a:bodyPr/>
                    <a:lstStyle/>
                    <a:p>
                      <a:endParaRPr/>
                    </a:p>
                  </a:txBody>
                  <a:tcPr marL="0" marR="0" marT="24130" marB="0">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94005">
                <a:tc>
                  <a:txBody>
                    <a:bodyPr/>
                    <a:lstStyle/>
                    <a:p>
                      <a:pPr marL="27940" marR="100965">
                        <a:lnSpc>
                          <a:spcPts val="860"/>
                        </a:lnSpc>
                        <a:spcBef>
                          <a:spcPts val="270"/>
                        </a:spcBef>
                      </a:pPr>
                      <a:r>
                        <a:rPr sz="850">
                          <a:latin typeface="Arial" panose="020B0604020202020204" pitchFamily="34" charset="0"/>
                          <a:cs typeface="Arial" panose="020B0604020202020204" pitchFamily="34" charset="0"/>
                        </a:rPr>
                        <a:t>Q27.</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Staff</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provided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with</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relevant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information</a:t>
                      </a:r>
                      <a:r>
                        <a:rPr sz="850" spc="-25">
                          <a:latin typeface="Arial" panose="020B0604020202020204" pitchFamily="34" charset="0"/>
                          <a:cs typeface="Arial" panose="020B0604020202020204" pitchFamily="34" charset="0"/>
                        </a:rPr>
                        <a:t> on </a:t>
                      </a:r>
                      <a:r>
                        <a:rPr sz="850">
                          <a:latin typeface="Arial" panose="020B0604020202020204" pitchFamily="34" charset="0"/>
                          <a:cs typeface="Arial" panose="020B0604020202020204" pitchFamily="34" charset="0"/>
                        </a:rPr>
                        <a:t>available</a:t>
                      </a:r>
                      <a:r>
                        <a:rPr sz="850" spc="-3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support</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558</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93%</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559</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92%</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00">
                          <a:latin typeface="Arial" panose="020B0604020202020204" pitchFamily="34" charset="0"/>
                          <a:cs typeface="Arial" panose="020B0604020202020204" pitchFamily="34" charset="0"/>
                        </a:rPr>
                        <a:t>▲</a:t>
                      </a: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93%</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90%</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95%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92%</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94005">
                <a:tc>
                  <a:txBody>
                    <a:bodyPr/>
                    <a:lstStyle/>
                    <a:p>
                      <a:pPr marL="27940" marR="100965">
                        <a:lnSpc>
                          <a:spcPts val="860"/>
                        </a:lnSpc>
                        <a:spcBef>
                          <a:spcPts val="270"/>
                        </a:spcBef>
                      </a:pPr>
                      <a:r>
                        <a:rPr sz="850">
                          <a:latin typeface="Arial" panose="020B0604020202020204" pitchFamily="34" charset="0"/>
                          <a:cs typeface="Arial" panose="020B0604020202020204" pitchFamily="34" charset="0"/>
                        </a:rPr>
                        <a:t>Q28.</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got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right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level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support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for</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their </a:t>
                      </a:r>
                      <a:r>
                        <a:rPr sz="850">
                          <a:latin typeface="Arial" panose="020B0604020202020204" pitchFamily="34" charset="0"/>
                          <a:cs typeface="Arial" panose="020B0604020202020204" pitchFamily="34" charset="0"/>
                        </a:rPr>
                        <a:t>overall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health</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well</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being</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hospital</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staff</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641</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76%</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643</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79%</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80%</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73%</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78%</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94640">
                <a:tc>
                  <a:txBody>
                    <a:bodyPr/>
                    <a:lstStyle/>
                    <a:p>
                      <a:pPr marL="27940" marR="335280">
                        <a:lnSpc>
                          <a:spcPts val="860"/>
                        </a:lnSpc>
                        <a:spcBef>
                          <a:spcPts val="270"/>
                        </a:spcBef>
                      </a:pPr>
                      <a:r>
                        <a:rPr sz="850">
                          <a:latin typeface="Arial" panose="020B0604020202020204" pitchFamily="34" charset="0"/>
                          <a:cs typeface="Arial" panose="020B0604020202020204" pitchFamily="34" charset="0"/>
                        </a:rPr>
                        <a:t>Q29.</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offered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information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how</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get </a:t>
                      </a:r>
                      <a:r>
                        <a:rPr sz="850">
                          <a:latin typeface="Arial" panose="020B0604020202020204" pitchFamily="34" charset="0"/>
                          <a:cs typeface="Arial" panose="020B0604020202020204" pitchFamily="34" charset="0"/>
                        </a:rPr>
                        <a:t>financial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help</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benefits</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366</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71%</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356</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75%</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76%</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66%</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78%</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72%</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sp>
        <p:nvSpPr>
          <p:cNvPr id="59" name="txt_org_name">
            <a:extLst>
              <a:ext uri="{FF2B5EF4-FFF2-40B4-BE49-F238E27FC236}">
                <a16:creationId xmlns:a16="http://schemas.microsoft.com/office/drawing/2014/main" id="{6B7B97C5-1E43-4DE8-785A-1D6F759715A5}"/>
              </a:ext>
              <a:ext uri="{C183D7F6-B498-43B3-948B-1728B52AA6E4}">
                <adec:decorative xmlns:adec="http://schemas.microsoft.com/office/drawing/2017/decorative" val="1"/>
              </a:ext>
            </a:extLst>
          </p:cNvPr>
          <p:cNvSpPr txBox="1"/>
          <p:nvPr/>
        </p:nvSpPr>
        <p:spPr>
          <a:xfrm>
            <a:off x="4524343" y="622300"/>
            <a:ext cx="2754280" cy="276999"/>
          </a:xfrm>
          <a:prstGeom prst="rect">
            <a:avLst/>
          </a:prstGeom>
          <a:noFill/>
        </p:spPr>
        <p:txBody>
          <a:bodyPr wrap="none" rtlCol="0">
            <a:spAutoFit/>
          </a:bodyPr>
          <a:lstStyle/>
          <a:p>
            <a:pPr algn="r"/>
            <a:r>
              <a:rPr lang="en-GB" sz="1200" b="1">
                <a:solidFill>
                  <a:srgbClr val="336E9F"/>
                </a:solidFill>
                <a:latin typeface="Arial"/>
                <a:cs typeface="Arial"/>
              </a:rPr>
              <a:t>The Christie NHS Foundation Trust</a:t>
            </a:r>
            <a:endParaRPr lang="en-GB" sz="1200">
              <a:solidFill>
                <a:srgbClr val="336E9F"/>
              </a:solidFill>
            </a:endParaRPr>
          </a:p>
        </p:txBody>
      </p:sp>
      <p:sp>
        <p:nvSpPr>
          <p:cNvPr id="60" name="txt_survey">
            <a:extLst>
              <a:ext uri="{FF2B5EF4-FFF2-40B4-BE49-F238E27FC236}">
                <a16:creationId xmlns:a16="http://schemas.microsoft.com/office/drawing/2014/main" id="{209E9A14-D2D7-3906-029D-AE0E8BF5E789}"/>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7" name="Group 1">
            <a:extLst>
              <a:ext uri="{FF2B5EF4-FFF2-40B4-BE49-F238E27FC236}">
                <a16:creationId xmlns:a16="http://schemas.microsoft.com/office/drawing/2014/main" id="{6EC4F11D-8A08-E729-CA49-3B31F6D243AC}"/>
              </a:ext>
              <a:ext uri="{C183D7F6-B498-43B3-948B-1728B52AA6E4}">
                <adec:decorative xmlns:adec="http://schemas.microsoft.com/office/drawing/2017/decorative" val="1"/>
              </a:ext>
            </a:extLst>
          </p:cNvPr>
          <p:cNvGrpSpPr/>
          <p:nvPr/>
        </p:nvGrpSpPr>
        <p:grpSpPr>
          <a:xfrm>
            <a:off x="349101" y="1242200"/>
            <a:ext cx="6775785" cy="760591"/>
            <a:chOff x="349101" y="1242200"/>
            <a:chExt cx="6775785" cy="760591"/>
          </a:xfrm>
        </p:grpSpPr>
        <p:sp>
          <p:nvSpPr>
            <p:cNvPr id="8" name="object 11">
              <a:extLst>
                <a:ext uri="{FF2B5EF4-FFF2-40B4-BE49-F238E27FC236}">
                  <a16:creationId xmlns:a16="http://schemas.microsoft.com/office/drawing/2014/main" id="{CF9BF24D-858A-A0F3-BF6C-60242932E4C6}"/>
                </a:ext>
              </a:extLst>
            </p:cNvPr>
            <p:cNvSpPr txBox="1"/>
            <p:nvPr/>
          </p:nvSpPr>
          <p:spPr>
            <a:xfrm>
              <a:off x="5615788" y="1266191"/>
              <a:ext cx="1348105" cy="736600"/>
            </a:xfrm>
            <a:prstGeom prst="rect">
              <a:avLst/>
            </a:prstGeom>
          </p:spPr>
          <p:txBody>
            <a:bodyPr vert="horz" wrap="square" lIns="0" tIns="31750" rIns="0" bIns="0" rtlCol="0">
              <a:spAutoFit/>
            </a:bodyPr>
            <a:lstStyle/>
            <a:p>
              <a:pPr marR="118110">
                <a:lnSpc>
                  <a:spcPts val="810"/>
                </a:lnSpc>
                <a:spcBef>
                  <a:spcPts val="250"/>
                </a:spcBef>
              </a:pPr>
              <a:r>
                <a:rPr sz="800" spc="-25">
                  <a:latin typeface="Arial"/>
                  <a:cs typeface="Arial"/>
                </a:rPr>
                <a:t>Adjusted</a:t>
              </a:r>
              <a:r>
                <a:rPr sz="800" spc="-15">
                  <a:latin typeface="Arial"/>
                  <a:cs typeface="Arial"/>
                </a:rPr>
                <a:t> </a:t>
              </a:r>
              <a:r>
                <a:rPr lang="en-GB" sz="800" spc="-25">
                  <a:latin typeface="Arial"/>
                  <a:cs typeface="Arial"/>
                </a:rPr>
                <a:t>s</a:t>
              </a:r>
              <a:r>
                <a:rPr sz="800" spc="-25">
                  <a:latin typeface="Arial"/>
                  <a:cs typeface="Arial"/>
                </a:rPr>
                <a:t>core</a:t>
              </a:r>
              <a:r>
                <a:rPr sz="800" spc="-15">
                  <a:latin typeface="Arial"/>
                  <a:cs typeface="Arial"/>
                </a:rPr>
                <a:t> </a:t>
              </a:r>
              <a:r>
                <a:rPr sz="800" spc="-25">
                  <a:latin typeface="Arial"/>
                  <a:cs typeface="Arial"/>
                </a:rPr>
                <a:t>below</a:t>
              </a:r>
              <a:r>
                <a:rPr sz="800" spc="-15">
                  <a:latin typeface="Arial"/>
                  <a:cs typeface="Arial"/>
                </a:rPr>
                <a:t> </a:t>
              </a:r>
              <a:r>
                <a:rPr lang="en-GB" sz="800" spc="-30">
                  <a:latin typeface="Arial"/>
                  <a:cs typeface="Arial"/>
                </a:rPr>
                <a:t>l</a:t>
              </a:r>
              <a:r>
                <a:rPr sz="800" spc="-30" err="1">
                  <a:latin typeface="Arial"/>
                  <a:cs typeface="Arial"/>
                </a:rPr>
                <a:t>ower</a:t>
              </a:r>
              <a:r>
                <a:rPr sz="800" spc="500">
                  <a:latin typeface="Arial"/>
                  <a:cs typeface="Arial"/>
                </a:rPr>
                <a:t> </a:t>
              </a:r>
              <a:r>
                <a:rPr lang="en-GB" sz="800" spc="-25">
                  <a:latin typeface="Arial"/>
                  <a:cs typeface="Arial"/>
                </a:rPr>
                <a:t>e</a:t>
              </a:r>
              <a:r>
                <a:rPr sz="800" spc="-25" err="1">
                  <a:latin typeface="Arial"/>
                  <a:cs typeface="Arial"/>
                </a:rPr>
                <a:t>xpected</a:t>
              </a:r>
              <a:r>
                <a:rPr sz="800" spc="-15">
                  <a:latin typeface="Arial"/>
                  <a:cs typeface="Arial"/>
                </a:rPr>
                <a:t> </a:t>
              </a:r>
              <a:r>
                <a:rPr lang="en-GB" sz="800" spc="-10">
                  <a:latin typeface="Arial"/>
                  <a:cs typeface="Arial"/>
                </a:rPr>
                <a:t>r</a:t>
              </a:r>
              <a:r>
                <a:rPr sz="800" spc="-10" err="1">
                  <a:latin typeface="Arial"/>
                  <a:cs typeface="Arial"/>
                </a:rPr>
                <a:t>ange</a:t>
              </a:r>
              <a:endParaRPr sz="800">
                <a:latin typeface="Arial"/>
                <a:cs typeface="Arial"/>
              </a:endParaRPr>
            </a:p>
            <a:p>
              <a:pPr marR="5080">
                <a:lnSpc>
                  <a:spcPts val="810"/>
                </a:lnSpc>
                <a:spcBef>
                  <a:spcPts val="295"/>
                </a:spcBef>
              </a:pPr>
              <a:r>
                <a:rPr sz="800" spc="-25">
                  <a:latin typeface="Arial"/>
                  <a:cs typeface="Arial"/>
                </a:rPr>
                <a:t>Adjusted</a:t>
              </a:r>
              <a:r>
                <a:rPr sz="800" spc="-15">
                  <a:latin typeface="Arial"/>
                  <a:cs typeface="Arial"/>
                </a:rPr>
                <a:t> </a:t>
              </a:r>
              <a:r>
                <a:rPr lang="en-GB" sz="800" spc="-25">
                  <a:latin typeface="Arial"/>
                  <a:cs typeface="Arial"/>
                </a:rPr>
                <a:t>s</a:t>
              </a:r>
              <a:r>
                <a:rPr sz="800" spc="-25">
                  <a:latin typeface="Arial"/>
                  <a:cs typeface="Arial"/>
                </a:rPr>
                <a:t>core</a:t>
              </a:r>
              <a:r>
                <a:rPr sz="800" spc="-15">
                  <a:latin typeface="Arial"/>
                  <a:cs typeface="Arial"/>
                </a:rPr>
                <a:t> </a:t>
              </a:r>
              <a:r>
                <a:rPr sz="800" spc="-25">
                  <a:latin typeface="Arial"/>
                  <a:cs typeface="Arial"/>
                </a:rPr>
                <a:t>between</a:t>
              </a:r>
              <a:r>
                <a:rPr sz="800" spc="-15">
                  <a:latin typeface="Arial"/>
                  <a:cs typeface="Arial"/>
                </a:rPr>
                <a:t> </a:t>
              </a:r>
              <a:r>
                <a:rPr lang="en-GB" sz="800" spc="-35">
                  <a:latin typeface="Arial"/>
                  <a:cs typeface="Arial"/>
                </a:rPr>
                <a:t>u</a:t>
              </a:r>
              <a:r>
                <a:rPr sz="800" spc="-35" err="1">
                  <a:latin typeface="Arial"/>
                  <a:cs typeface="Arial"/>
                </a:rPr>
                <a:t>pper</a:t>
              </a:r>
              <a:r>
                <a:rPr sz="800" spc="500">
                  <a:latin typeface="Arial"/>
                  <a:cs typeface="Arial"/>
                </a:rPr>
                <a:t> </a:t>
              </a:r>
              <a:r>
                <a:rPr sz="800" spc="-25">
                  <a:latin typeface="Arial"/>
                  <a:cs typeface="Arial"/>
                </a:rPr>
                <a:t>and </a:t>
              </a:r>
              <a:r>
                <a:rPr lang="en-GB" sz="800" spc="-25">
                  <a:latin typeface="Arial"/>
                  <a:cs typeface="Arial"/>
                </a:rPr>
                <a:t>l</a:t>
              </a:r>
              <a:r>
                <a:rPr sz="800" spc="-25" err="1">
                  <a:latin typeface="Arial"/>
                  <a:cs typeface="Arial"/>
                </a:rPr>
                <a:t>ower</a:t>
              </a:r>
              <a:r>
                <a:rPr sz="800" spc="-20">
                  <a:latin typeface="Arial"/>
                  <a:cs typeface="Arial"/>
                </a:rPr>
                <a:t> </a:t>
              </a:r>
              <a:r>
                <a:rPr lang="en-GB" sz="800" spc="-25">
                  <a:latin typeface="Arial"/>
                  <a:cs typeface="Arial"/>
                </a:rPr>
                <a:t>e</a:t>
              </a:r>
              <a:r>
                <a:rPr sz="800" spc="-25" err="1">
                  <a:latin typeface="Arial"/>
                  <a:cs typeface="Arial"/>
                </a:rPr>
                <a:t>xpected</a:t>
              </a:r>
              <a:r>
                <a:rPr sz="800" spc="-20">
                  <a:latin typeface="Arial"/>
                  <a:cs typeface="Arial"/>
                </a:rPr>
                <a:t> </a:t>
              </a:r>
              <a:r>
                <a:rPr lang="en-GB" sz="800" spc="-10">
                  <a:latin typeface="Arial"/>
                  <a:cs typeface="Arial"/>
                </a:rPr>
                <a:t>r</a:t>
              </a:r>
              <a:r>
                <a:rPr sz="800" spc="-10" err="1">
                  <a:latin typeface="Arial"/>
                  <a:cs typeface="Arial"/>
                </a:rPr>
                <a:t>anges</a:t>
              </a:r>
              <a:endParaRPr sz="800">
                <a:latin typeface="Arial"/>
                <a:cs typeface="Arial"/>
              </a:endParaRPr>
            </a:p>
            <a:p>
              <a:pPr marR="106680">
                <a:lnSpc>
                  <a:spcPts val="810"/>
                </a:lnSpc>
                <a:spcBef>
                  <a:spcPts val="295"/>
                </a:spcBef>
              </a:pPr>
              <a:r>
                <a:rPr sz="800" spc="-25">
                  <a:latin typeface="Arial"/>
                  <a:cs typeface="Arial"/>
                </a:rPr>
                <a:t>Adjusted</a:t>
              </a:r>
              <a:r>
                <a:rPr sz="800" spc="-15">
                  <a:latin typeface="Arial"/>
                  <a:cs typeface="Arial"/>
                </a:rPr>
                <a:t> </a:t>
              </a:r>
              <a:r>
                <a:rPr lang="en-GB" sz="800" spc="-25">
                  <a:latin typeface="Arial"/>
                  <a:cs typeface="Arial"/>
                </a:rPr>
                <a:t>s</a:t>
              </a:r>
              <a:r>
                <a:rPr sz="800" spc="-25">
                  <a:latin typeface="Arial"/>
                  <a:cs typeface="Arial"/>
                </a:rPr>
                <a:t>core</a:t>
              </a:r>
              <a:r>
                <a:rPr sz="800" spc="-15">
                  <a:latin typeface="Arial"/>
                  <a:cs typeface="Arial"/>
                </a:rPr>
                <a:t> </a:t>
              </a:r>
              <a:r>
                <a:rPr sz="800" spc="-25">
                  <a:latin typeface="Arial"/>
                  <a:cs typeface="Arial"/>
                </a:rPr>
                <a:t>above</a:t>
              </a:r>
              <a:r>
                <a:rPr sz="800" spc="-15">
                  <a:latin typeface="Arial"/>
                  <a:cs typeface="Arial"/>
                </a:rPr>
                <a:t> </a:t>
              </a:r>
              <a:r>
                <a:rPr lang="en-GB" sz="800" spc="-35">
                  <a:latin typeface="Arial"/>
                  <a:cs typeface="Arial"/>
                </a:rPr>
                <a:t>u</a:t>
              </a:r>
              <a:r>
                <a:rPr sz="800" spc="-35" err="1">
                  <a:latin typeface="Arial"/>
                  <a:cs typeface="Arial"/>
                </a:rPr>
                <a:t>pper</a:t>
              </a:r>
              <a:r>
                <a:rPr sz="800" spc="500">
                  <a:latin typeface="Arial"/>
                  <a:cs typeface="Arial"/>
                </a:rPr>
                <a:t> </a:t>
              </a:r>
              <a:r>
                <a:rPr lang="en-GB" sz="800" spc="-25">
                  <a:latin typeface="Arial"/>
                  <a:cs typeface="Arial"/>
                </a:rPr>
                <a:t>e</a:t>
              </a:r>
              <a:r>
                <a:rPr sz="800" spc="-25" err="1">
                  <a:latin typeface="Arial"/>
                  <a:cs typeface="Arial"/>
                </a:rPr>
                <a:t>xpected</a:t>
              </a:r>
              <a:r>
                <a:rPr sz="800" spc="-15">
                  <a:latin typeface="Arial"/>
                  <a:cs typeface="Arial"/>
                </a:rPr>
                <a:t> </a:t>
              </a:r>
              <a:r>
                <a:rPr lang="en-GB" sz="800" spc="-10">
                  <a:latin typeface="Arial"/>
                  <a:cs typeface="Arial"/>
                </a:rPr>
                <a:t>r</a:t>
              </a:r>
              <a:r>
                <a:rPr sz="800" spc="-10" err="1">
                  <a:latin typeface="Arial"/>
                  <a:cs typeface="Arial"/>
                </a:rPr>
                <a:t>ange</a:t>
              </a:r>
              <a:endParaRPr sz="800">
                <a:latin typeface="Arial"/>
                <a:cs typeface="Arial"/>
              </a:endParaRPr>
            </a:p>
          </p:txBody>
        </p:sp>
        <p:sp>
          <p:nvSpPr>
            <p:cNvPr id="10" name="object 10">
              <a:extLst>
                <a:ext uri="{FF2B5EF4-FFF2-40B4-BE49-F238E27FC236}">
                  <a16:creationId xmlns:a16="http://schemas.microsoft.com/office/drawing/2014/main" id="{D61D8789-9B7D-1C0E-0E90-6BF4B1E220E9}"/>
                </a:ext>
              </a:extLst>
            </p:cNvPr>
            <p:cNvSpPr/>
            <p:nvPr/>
          </p:nvSpPr>
          <p:spPr>
            <a:xfrm>
              <a:off x="5203223" y="1795650"/>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0A74BB"/>
            </a:solidFill>
          </p:spPr>
          <p:txBody>
            <a:bodyPr wrap="square" lIns="0" tIns="0" rIns="0" bIns="0" rtlCol="0"/>
            <a:lstStyle/>
            <a:p>
              <a:endParaRPr/>
            </a:p>
          </p:txBody>
        </p:sp>
        <p:sp>
          <p:nvSpPr>
            <p:cNvPr id="11" name="object 9">
              <a:extLst>
                <a:ext uri="{FF2B5EF4-FFF2-40B4-BE49-F238E27FC236}">
                  <a16:creationId xmlns:a16="http://schemas.microsoft.com/office/drawing/2014/main" id="{5C9F9141-A1B2-7B19-2490-437C0CC23E53}"/>
                </a:ext>
              </a:extLst>
            </p:cNvPr>
            <p:cNvSpPr/>
            <p:nvPr/>
          </p:nvSpPr>
          <p:spPr>
            <a:xfrm>
              <a:off x="5203223" y="1544611"/>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DCDDDE"/>
            </a:solidFill>
          </p:spPr>
          <p:txBody>
            <a:bodyPr wrap="square" lIns="0" tIns="0" rIns="0" bIns="0" rtlCol="0"/>
            <a:lstStyle/>
            <a:p>
              <a:endParaRPr/>
            </a:p>
          </p:txBody>
        </p:sp>
        <p:sp>
          <p:nvSpPr>
            <p:cNvPr id="12" name="object 8">
              <a:extLst>
                <a:ext uri="{FF2B5EF4-FFF2-40B4-BE49-F238E27FC236}">
                  <a16:creationId xmlns:a16="http://schemas.microsoft.com/office/drawing/2014/main" id="{01F51382-9CE3-F413-3C9B-BE25B87038CD}"/>
                </a:ext>
              </a:extLst>
            </p:cNvPr>
            <p:cNvSpPr/>
            <p:nvPr/>
          </p:nvSpPr>
          <p:spPr>
            <a:xfrm>
              <a:off x="5203223" y="1299701"/>
              <a:ext cx="288290" cy="144145"/>
            </a:xfrm>
            <a:custGeom>
              <a:avLst/>
              <a:gdLst/>
              <a:ahLst/>
              <a:cxnLst/>
              <a:rect l="l" t="t" r="r" b="b"/>
              <a:pathLst>
                <a:path w="288290" h="144144">
                  <a:moveTo>
                    <a:pt x="288000" y="144000"/>
                  </a:moveTo>
                  <a:lnTo>
                    <a:pt x="0" y="144000"/>
                  </a:lnTo>
                  <a:lnTo>
                    <a:pt x="0" y="0"/>
                  </a:lnTo>
                  <a:lnTo>
                    <a:pt x="288000" y="0"/>
                  </a:lnTo>
                  <a:lnTo>
                    <a:pt x="288000" y="144000"/>
                  </a:lnTo>
                  <a:close/>
                </a:path>
              </a:pathLst>
            </a:custGeom>
            <a:solidFill>
              <a:srgbClr val="A8C7E9"/>
            </a:solidFill>
          </p:spPr>
          <p:txBody>
            <a:bodyPr wrap="square" lIns="0" tIns="0" rIns="0" bIns="0" rtlCol="0"/>
            <a:lstStyle/>
            <a:p>
              <a:endParaRPr/>
            </a:p>
          </p:txBody>
        </p:sp>
        <p:sp>
          <p:nvSpPr>
            <p:cNvPr id="13" name="object 7">
              <a:extLst>
                <a:ext uri="{FF2B5EF4-FFF2-40B4-BE49-F238E27FC236}">
                  <a16:creationId xmlns:a16="http://schemas.microsoft.com/office/drawing/2014/main" id="{CD3AFE94-DEE2-0A11-087D-D10E50B5D28D}"/>
                </a:ext>
              </a:extLst>
            </p:cNvPr>
            <p:cNvSpPr txBox="1"/>
            <p:nvPr/>
          </p:nvSpPr>
          <p:spPr>
            <a:xfrm>
              <a:off x="2702547" y="1377700"/>
              <a:ext cx="2304000" cy="500137"/>
            </a:xfrm>
            <a:prstGeom prst="rect">
              <a:avLst/>
            </a:prstGeom>
          </p:spPr>
          <p:txBody>
            <a:bodyPr vert="horz" wrap="square" lIns="0" tIns="0" rIns="0" bIns="0" rtlCol="0" anchor="t" anchorCtr="0">
              <a:spAutoFit/>
            </a:bodyPr>
            <a:lstStyle/>
            <a:p>
              <a:pPr marR="49530">
                <a:lnSpc>
                  <a:spcPts val="810"/>
                </a:lnSpc>
                <a:spcBef>
                  <a:spcPts val="250"/>
                </a:spcBef>
              </a:pPr>
              <a:r>
                <a:rPr sz="800">
                  <a:latin typeface="Arial"/>
                  <a:cs typeface="Arial"/>
                </a:rPr>
                <a:t>Change</a:t>
              </a:r>
              <a:r>
                <a:rPr sz="800" spc="-25">
                  <a:latin typeface="Arial"/>
                  <a:cs typeface="Arial"/>
                </a:rPr>
                <a:t> </a:t>
              </a:r>
              <a:r>
                <a:rPr sz="800" spc="-10">
                  <a:latin typeface="Arial"/>
                  <a:cs typeface="Arial"/>
                </a:rPr>
                <a:t>202</a:t>
              </a:r>
              <a:r>
                <a:rPr lang="en-GB" sz="800" spc="-10">
                  <a:latin typeface="Arial"/>
                  <a:cs typeface="Arial"/>
                </a:rPr>
                <a:t>3</a:t>
              </a:r>
              <a:r>
                <a:rPr sz="800" spc="-10">
                  <a:latin typeface="Arial"/>
                  <a:cs typeface="Arial"/>
                </a:rPr>
                <a:t>-</a:t>
              </a:r>
              <a:r>
                <a:rPr sz="800">
                  <a:latin typeface="Arial"/>
                  <a:cs typeface="Arial"/>
                </a:rPr>
                <a:t>202</a:t>
              </a:r>
              <a:r>
                <a:rPr lang="en-GB" sz="800">
                  <a:latin typeface="Arial"/>
                  <a:cs typeface="Arial"/>
                </a:rPr>
                <a:t>4</a:t>
              </a:r>
              <a:r>
                <a:rPr sz="800">
                  <a:latin typeface="Arial"/>
                  <a:cs typeface="Arial"/>
                </a:rPr>
                <a:t>:</a:t>
              </a:r>
              <a:r>
                <a:rPr sz="800" spc="-20">
                  <a:latin typeface="Arial"/>
                  <a:cs typeface="Arial"/>
                </a:rPr>
                <a:t> </a:t>
              </a:r>
              <a:r>
                <a:rPr sz="800">
                  <a:latin typeface="Arial"/>
                  <a:cs typeface="Arial"/>
                </a:rPr>
                <a:t>Indicates</a:t>
              </a:r>
              <a:r>
                <a:rPr sz="800" spc="-20">
                  <a:latin typeface="Arial"/>
                  <a:cs typeface="Arial"/>
                </a:rPr>
                <a:t> </a:t>
              </a:r>
              <a:r>
                <a:rPr sz="800">
                  <a:latin typeface="Arial"/>
                  <a:cs typeface="Arial"/>
                </a:rPr>
                <a:t>where</a:t>
              </a:r>
              <a:r>
                <a:rPr sz="800" spc="-25">
                  <a:latin typeface="Arial"/>
                  <a:cs typeface="Arial"/>
                </a:rPr>
                <a:t> </a:t>
              </a:r>
              <a:r>
                <a:rPr sz="800">
                  <a:latin typeface="Arial"/>
                  <a:cs typeface="Arial"/>
                </a:rPr>
                <a:t>202</a:t>
              </a:r>
              <a:r>
                <a:rPr lang="en-GB" sz="800">
                  <a:latin typeface="Arial"/>
                  <a:cs typeface="Arial"/>
                </a:rPr>
                <a:t>4</a:t>
              </a:r>
              <a:r>
                <a:rPr sz="800" spc="-20">
                  <a:latin typeface="Arial"/>
                  <a:cs typeface="Arial"/>
                </a:rPr>
                <a:t> </a:t>
              </a:r>
              <a:r>
                <a:rPr sz="800">
                  <a:latin typeface="Arial"/>
                  <a:cs typeface="Arial"/>
                </a:rPr>
                <a:t>score</a:t>
              </a:r>
              <a:r>
                <a:rPr sz="800" spc="-20">
                  <a:latin typeface="Arial"/>
                  <a:cs typeface="Arial"/>
                </a:rPr>
                <a:t> </a:t>
              </a:r>
              <a:r>
                <a:rPr sz="800" spc="-25">
                  <a:latin typeface="Arial"/>
                  <a:cs typeface="Arial"/>
                </a:rPr>
                <a:t>is</a:t>
              </a:r>
              <a:r>
                <a:rPr sz="800">
                  <a:latin typeface="Arial"/>
                  <a:cs typeface="Arial"/>
                </a:rPr>
                <a:t> significantly</a:t>
              </a:r>
              <a:r>
                <a:rPr sz="800" spc="-30">
                  <a:latin typeface="Arial"/>
                  <a:cs typeface="Arial"/>
                </a:rPr>
                <a:t> </a:t>
              </a:r>
              <a:r>
                <a:rPr sz="800">
                  <a:latin typeface="Arial"/>
                  <a:cs typeface="Arial"/>
                </a:rPr>
                <a:t>higher</a:t>
              </a:r>
              <a:r>
                <a:rPr sz="800" spc="-25">
                  <a:latin typeface="Arial"/>
                  <a:cs typeface="Arial"/>
                </a:rPr>
                <a:t> </a:t>
              </a:r>
              <a:r>
                <a:rPr sz="800">
                  <a:latin typeface="Arial"/>
                  <a:cs typeface="Arial"/>
                </a:rPr>
                <a:t>or</a:t>
              </a:r>
              <a:r>
                <a:rPr sz="800" spc="-25">
                  <a:latin typeface="Arial"/>
                  <a:cs typeface="Arial"/>
                </a:rPr>
                <a:t> </a:t>
              </a:r>
              <a:r>
                <a:rPr sz="800">
                  <a:latin typeface="Arial"/>
                  <a:cs typeface="Arial"/>
                </a:rPr>
                <a:t>lower</a:t>
              </a:r>
              <a:r>
                <a:rPr sz="800" spc="-30">
                  <a:latin typeface="Arial"/>
                  <a:cs typeface="Arial"/>
                </a:rPr>
                <a:t> </a:t>
              </a:r>
              <a:r>
                <a:rPr sz="800">
                  <a:latin typeface="Arial"/>
                  <a:cs typeface="Arial"/>
                </a:rPr>
                <a:t>than</a:t>
              </a:r>
              <a:r>
                <a:rPr sz="800" spc="-25">
                  <a:latin typeface="Arial"/>
                  <a:cs typeface="Arial"/>
                </a:rPr>
                <a:t> </a:t>
              </a:r>
              <a:r>
                <a:rPr sz="800">
                  <a:latin typeface="Arial"/>
                  <a:cs typeface="Arial"/>
                </a:rPr>
                <a:t>202</a:t>
              </a:r>
              <a:r>
                <a:rPr lang="en-GB" sz="800">
                  <a:latin typeface="Arial"/>
                  <a:cs typeface="Arial"/>
                </a:rPr>
                <a:t>3</a:t>
              </a:r>
              <a:r>
                <a:rPr sz="800" spc="-25">
                  <a:latin typeface="Arial"/>
                  <a:cs typeface="Arial"/>
                </a:rPr>
                <a:t> </a:t>
              </a:r>
              <a:r>
                <a:rPr sz="800" spc="-10">
                  <a:latin typeface="Arial"/>
                  <a:cs typeface="Arial"/>
                </a:rPr>
                <a:t>score.</a:t>
              </a:r>
              <a:endParaRPr sz="800">
                <a:latin typeface="Arial"/>
                <a:cs typeface="Arial"/>
              </a:endParaRPr>
            </a:p>
            <a:p>
              <a:pPr>
                <a:lnSpc>
                  <a:spcPts val="730"/>
                </a:lnSpc>
              </a:pPr>
              <a:endParaRPr lang="en-GB" sz="800">
                <a:latin typeface="Arial"/>
                <a:cs typeface="Arial"/>
              </a:endParaRPr>
            </a:p>
            <a:p>
              <a:pPr>
                <a:lnSpc>
                  <a:spcPts val="730"/>
                </a:lnSpc>
              </a:pPr>
              <a:r>
                <a:rPr sz="800">
                  <a:latin typeface="Arial"/>
                  <a:cs typeface="Arial"/>
                </a:rPr>
                <a:t>Change</a:t>
              </a:r>
              <a:r>
                <a:rPr sz="800" spc="-30">
                  <a:latin typeface="Arial"/>
                  <a:cs typeface="Arial"/>
                </a:rPr>
                <a:t> </a:t>
              </a:r>
              <a:r>
                <a:rPr sz="800">
                  <a:latin typeface="Arial"/>
                  <a:cs typeface="Arial"/>
                </a:rPr>
                <a:t>overall:</a:t>
              </a:r>
              <a:r>
                <a:rPr sz="800" spc="-30">
                  <a:latin typeface="Arial"/>
                  <a:cs typeface="Arial"/>
                </a:rPr>
                <a:t> </a:t>
              </a:r>
              <a:r>
                <a:rPr sz="800">
                  <a:latin typeface="Arial"/>
                  <a:cs typeface="Arial"/>
                </a:rPr>
                <a:t>Indicates</a:t>
              </a:r>
              <a:r>
                <a:rPr sz="800" spc="-30">
                  <a:latin typeface="Arial"/>
                  <a:cs typeface="Arial"/>
                </a:rPr>
                <a:t> </a:t>
              </a:r>
              <a:r>
                <a:rPr sz="800">
                  <a:latin typeface="Arial"/>
                  <a:cs typeface="Arial"/>
                </a:rPr>
                <a:t>significant</a:t>
              </a:r>
              <a:r>
                <a:rPr sz="800" spc="-30">
                  <a:latin typeface="Arial"/>
                  <a:cs typeface="Arial"/>
                </a:rPr>
                <a:t> </a:t>
              </a:r>
              <a:r>
                <a:rPr sz="800">
                  <a:latin typeface="Arial"/>
                  <a:cs typeface="Arial"/>
                </a:rPr>
                <a:t>change</a:t>
              </a:r>
              <a:r>
                <a:rPr sz="800" spc="-30">
                  <a:latin typeface="Arial"/>
                  <a:cs typeface="Arial"/>
                </a:rPr>
                <a:t> </a:t>
              </a:r>
              <a:r>
                <a:rPr sz="800" spc="-10">
                  <a:latin typeface="Arial"/>
                  <a:cs typeface="Arial"/>
                </a:rPr>
                <a:t>overall</a:t>
              </a:r>
              <a:endParaRPr sz="800">
                <a:latin typeface="Arial"/>
                <a:cs typeface="Arial"/>
              </a:endParaRPr>
            </a:p>
            <a:p>
              <a:pPr>
                <a:lnSpc>
                  <a:spcPts val="885"/>
                </a:lnSpc>
              </a:pPr>
              <a:r>
                <a:rPr sz="800">
                  <a:latin typeface="Arial"/>
                  <a:cs typeface="Arial"/>
                </a:rPr>
                <a:t>(2021,</a:t>
              </a:r>
              <a:r>
                <a:rPr sz="800" spc="-35">
                  <a:latin typeface="Arial"/>
                  <a:cs typeface="Arial"/>
                </a:rPr>
                <a:t> </a:t>
              </a:r>
              <a:r>
                <a:rPr sz="800">
                  <a:latin typeface="Arial"/>
                  <a:cs typeface="Arial"/>
                </a:rPr>
                <a:t>2022,</a:t>
              </a:r>
              <a:r>
                <a:rPr sz="800" spc="-30">
                  <a:latin typeface="Arial"/>
                  <a:cs typeface="Arial"/>
                </a:rPr>
                <a:t> </a:t>
              </a:r>
              <a:r>
                <a:rPr sz="800" spc="-10">
                  <a:latin typeface="Arial"/>
                  <a:cs typeface="Arial"/>
                </a:rPr>
                <a:t>2023</a:t>
              </a:r>
              <a:r>
                <a:rPr lang="en-GB" sz="800" spc="-10">
                  <a:latin typeface="Arial"/>
                  <a:cs typeface="Arial"/>
                </a:rPr>
                <a:t> and 2024</a:t>
              </a:r>
              <a:r>
                <a:rPr sz="800" spc="-10">
                  <a:latin typeface="Arial"/>
                  <a:cs typeface="Arial"/>
                </a:rPr>
                <a:t>).</a:t>
              </a:r>
              <a:endParaRPr sz="800">
                <a:latin typeface="Arial"/>
                <a:cs typeface="Arial"/>
              </a:endParaRPr>
            </a:p>
          </p:txBody>
        </p:sp>
        <p:sp>
          <p:nvSpPr>
            <p:cNvPr id="14" name="object 6">
              <a:extLst>
                <a:ext uri="{FF2B5EF4-FFF2-40B4-BE49-F238E27FC236}">
                  <a16:creationId xmlns:a16="http://schemas.microsoft.com/office/drawing/2014/main" id="{2D5F520A-58C0-A881-A85A-84927F2ECB89}"/>
                </a:ext>
              </a:extLst>
            </p:cNvPr>
            <p:cNvSpPr/>
            <p:nvPr/>
          </p:nvSpPr>
          <p:spPr>
            <a:xfrm>
              <a:off x="2546412" y="1598833"/>
              <a:ext cx="74295" cy="74295"/>
            </a:xfrm>
            <a:custGeom>
              <a:avLst/>
              <a:gdLst/>
              <a:ahLst/>
              <a:cxnLst/>
              <a:rect l="l" t="t" r="r" b="b"/>
              <a:pathLst>
                <a:path w="74294" h="74294">
                  <a:moveTo>
                    <a:pt x="36982" y="73913"/>
                  </a:moveTo>
                  <a:lnTo>
                    <a:pt x="0" y="0"/>
                  </a:lnTo>
                  <a:lnTo>
                    <a:pt x="73977" y="0"/>
                  </a:lnTo>
                  <a:lnTo>
                    <a:pt x="36982" y="73913"/>
                  </a:lnTo>
                  <a:close/>
                </a:path>
              </a:pathLst>
            </a:custGeom>
            <a:solidFill>
              <a:srgbClr val="000000"/>
            </a:solidFill>
          </p:spPr>
          <p:txBody>
            <a:bodyPr wrap="square" lIns="0" tIns="0" rIns="0" bIns="0" rtlCol="0"/>
            <a:lstStyle/>
            <a:p>
              <a:endParaRPr/>
            </a:p>
          </p:txBody>
        </p:sp>
        <p:sp>
          <p:nvSpPr>
            <p:cNvPr id="16" name="object 5">
              <a:extLst>
                <a:ext uri="{FF2B5EF4-FFF2-40B4-BE49-F238E27FC236}">
                  <a16:creationId xmlns:a16="http://schemas.microsoft.com/office/drawing/2014/main" id="{18478A0E-6D52-069A-D96F-BB4F75B2ECD1}"/>
                </a:ext>
              </a:extLst>
            </p:cNvPr>
            <p:cNvSpPr txBox="1"/>
            <p:nvPr/>
          </p:nvSpPr>
          <p:spPr>
            <a:xfrm>
              <a:off x="2317228" y="1521545"/>
              <a:ext cx="288290" cy="215444"/>
            </a:xfrm>
            <a:prstGeom prst="rect">
              <a:avLst/>
            </a:prstGeom>
            <a:noFill/>
          </p:spPr>
          <p:txBody>
            <a:bodyPr wrap="square">
              <a:spAutoFit/>
            </a:bodyPr>
            <a:lstStyle/>
            <a:p>
              <a:r>
                <a:rPr lang="en-GB" sz="800" spc="-25">
                  <a:latin typeface="Arial"/>
                  <a:cs typeface="Arial"/>
                </a:rPr>
                <a:t>or</a:t>
              </a:r>
              <a:endParaRPr lang="en-GB" sz="800"/>
            </a:p>
          </p:txBody>
        </p:sp>
        <p:sp>
          <p:nvSpPr>
            <p:cNvPr id="25" name="object 4">
              <a:extLst>
                <a:ext uri="{FF2B5EF4-FFF2-40B4-BE49-F238E27FC236}">
                  <a16:creationId xmlns:a16="http://schemas.microsoft.com/office/drawing/2014/main" id="{0043CFF6-9874-0B2E-2F98-CE1681BBBA3B}"/>
                </a:ext>
              </a:extLst>
            </p:cNvPr>
            <p:cNvSpPr/>
            <p:nvPr/>
          </p:nvSpPr>
          <p:spPr>
            <a:xfrm>
              <a:off x="2278055" y="1598833"/>
              <a:ext cx="74295" cy="74295"/>
            </a:xfrm>
            <a:custGeom>
              <a:avLst/>
              <a:gdLst/>
              <a:ahLst/>
              <a:cxnLst/>
              <a:rect l="l" t="t" r="r" b="b"/>
              <a:pathLst>
                <a:path w="74294" h="74294">
                  <a:moveTo>
                    <a:pt x="73964" y="73914"/>
                  </a:moveTo>
                  <a:lnTo>
                    <a:pt x="0" y="73914"/>
                  </a:lnTo>
                  <a:lnTo>
                    <a:pt x="36982" y="0"/>
                  </a:lnTo>
                  <a:lnTo>
                    <a:pt x="73964" y="73914"/>
                  </a:lnTo>
                  <a:close/>
                </a:path>
              </a:pathLst>
            </a:custGeom>
            <a:solidFill>
              <a:srgbClr val="000000"/>
            </a:solidFill>
          </p:spPr>
          <p:txBody>
            <a:bodyPr wrap="square" lIns="0" tIns="0" rIns="0" bIns="0" rtlCol="0"/>
            <a:lstStyle/>
            <a:p>
              <a:endParaRPr/>
            </a:p>
          </p:txBody>
        </p:sp>
        <p:sp>
          <p:nvSpPr>
            <p:cNvPr id="26" name="object 3">
              <a:extLst>
                <a:ext uri="{FF2B5EF4-FFF2-40B4-BE49-F238E27FC236}">
                  <a16:creationId xmlns:a16="http://schemas.microsoft.com/office/drawing/2014/main" id="{4475B273-E02B-BBA9-6696-0D03AEB01831}"/>
                </a:ext>
              </a:extLst>
            </p:cNvPr>
            <p:cNvSpPr txBox="1"/>
            <p:nvPr/>
          </p:nvSpPr>
          <p:spPr>
            <a:xfrm>
              <a:off x="421305" y="1371773"/>
              <a:ext cx="1967864" cy="501419"/>
            </a:xfrm>
            <a:prstGeom prst="rect">
              <a:avLst/>
            </a:prstGeom>
          </p:spPr>
          <p:txBody>
            <a:bodyPr vert="horz" wrap="square" lIns="0" tIns="31750" rIns="0" bIns="0" rtlCol="0">
              <a:spAutoFit/>
            </a:bodyPr>
            <a:lstStyle/>
            <a:p>
              <a:pPr marL="143510" marR="324485" indent="-144145">
                <a:lnSpc>
                  <a:spcPts val="810"/>
                </a:lnSpc>
                <a:spcBef>
                  <a:spcPts val="250"/>
                </a:spcBef>
              </a:pPr>
              <a:r>
                <a:rPr sz="1200" baseline="3472">
                  <a:latin typeface="Arial"/>
                  <a:cs typeface="Arial"/>
                </a:rPr>
                <a:t>*</a:t>
              </a:r>
              <a:r>
                <a:rPr sz="1200" spc="254" baseline="3472">
                  <a:latin typeface="Arial"/>
                  <a:cs typeface="Arial"/>
                </a:rPr>
                <a:t>  </a:t>
              </a:r>
              <a:r>
                <a:rPr sz="800">
                  <a:latin typeface="Arial"/>
                  <a:cs typeface="Arial"/>
                </a:rPr>
                <a:t>Indicates</a:t>
              </a:r>
              <a:r>
                <a:rPr sz="800" spc="-10">
                  <a:latin typeface="Arial"/>
                  <a:cs typeface="Arial"/>
                </a:rPr>
                <a:t> </a:t>
              </a:r>
              <a:r>
                <a:rPr sz="800">
                  <a:latin typeface="Arial"/>
                  <a:cs typeface="Arial"/>
                </a:rPr>
                <a:t>where</a:t>
              </a:r>
              <a:r>
                <a:rPr sz="800" spc="-10">
                  <a:latin typeface="Arial"/>
                  <a:cs typeface="Arial"/>
                </a:rPr>
                <a:t> </a:t>
              </a:r>
              <a:r>
                <a:rPr sz="800">
                  <a:latin typeface="Arial"/>
                  <a:cs typeface="Arial"/>
                </a:rPr>
                <a:t>a</a:t>
              </a:r>
              <a:r>
                <a:rPr sz="800" spc="-10">
                  <a:latin typeface="Arial"/>
                  <a:cs typeface="Arial"/>
                </a:rPr>
                <a:t> </a:t>
              </a:r>
              <a:r>
                <a:rPr sz="800">
                  <a:latin typeface="Arial"/>
                  <a:cs typeface="Arial"/>
                </a:rPr>
                <a:t>score</a:t>
              </a:r>
              <a:r>
                <a:rPr lang="en-GB" sz="800" spc="-10">
                  <a:latin typeface="Arial"/>
                  <a:cs typeface="Arial"/>
                </a:rPr>
                <a:t> </a:t>
              </a:r>
              <a:r>
                <a:rPr sz="800">
                  <a:latin typeface="Arial"/>
                  <a:cs typeface="Arial"/>
                </a:rPr>
                <a:t>is</a:t>
              </a:r>
              <a:r>
                <a:rPr sz="800" spc="-10">
                  <a:latin typeface="Arial"/>
                  <a:cs typeface="Arial"/>
                </a:rPr>
                <a:t> </a:t>
              </a:r>
              <a:r>
                <a:rPr sz="800" spc="-25">
                  <a:latin typeface="Arial"/>
                  <a:cs typeface="Arial"/>
                </a:rPr>
                <a:t>not</a:t>
              </a:r>
              <a:r>
                <a:rPr lang="en-GB" sz="800">
                  <a:latin typeface="Arial"/>
                  <a:cs typeface="Arial"/>
                </a:rPr>
                <a:t> </a:t>
              </a:r>
              <a:r>
                <a:rPr sz="800">
                  <a:latin typeface="Arial"/>
                  <a:cs typeface="Arial"/>
                </a:rPr>
                <a:t>available</a:t>
              </a:r>
              <a:r>
                <a:rPr sz="800" spc="-25">
                  <a:latin typeface="Arial"/>
                  <a:cs typeface="Arial"/>
                </a:rPr>
                <a:t> </a:t>
              </a:r>
              <a:r>
                <a:rPr sz="800">
                  <a:latin typeface="Arial"/>
                  <a:cs typeface="Arial"/>
                </a:rPr>
                <a:t>due</a:t>
              </a:r>
              <a:r>
                <a:rPr sz="800" spc="-25">
                  <a:latin typeface="Arial"/>
                  <a:cs typeface="Arial"/>
                </a:rPr>
                <a:t> </a:t>
              </a:r>
              <a:r>
                <a:rPr sz="800">
                  <a:latin typeface="Arial"/>
                  <a:cs typeface="Arial"/>
                </a:rPr>
                <a:t>to</a:t>
              </a:r>
              <a:r>
                <a:rPr lang="en-GB" sz="800" spc="-25">
                  <a:latin typeface="Arial"/>
                  <a:cs typeface="Arial"/>
                </a:rPr>
                <a:t> </a:t>
              </a:r>
              <a:r>
                <a:rPr sz="800">
                  <a:latin typeface="Arial"/>
                  <a:cs typeface="Arial"/>
                </a:rPr>
                <a:t>suppression</a:t>
              </a:r>
              <a:r>
                <a:rPr sz="800" spc="-25">
                  <a:latin typeface="Arial"/>
                  <a:cs typeface="Arial"/>
                </a:rPr>
                <a:t> </a:t>
              </a:r>
              <a:r>
                <a:rPr sz="800">
                  <a:latin typeface="Arial"/>
                  <a:cs typeface="Arial"/>
                </a:rPr>
                <a:t>or</a:t>
              </a:r>
              <a:r>
                <a:rPr sz="800" spc="-25">
                  <a:latin typeface="Arial"/>
                  <a:cs typeface="Arial"/>
                </a:rPr>
                <a:t> </a:t>
              </a:r>
              <a:r>
                <a:rPr sz="800" spc="-50">
                  <a:latin typeface="Arial"/>
                  <a:cs typeface="Arial"/>
                </a:rPr>
                <a:t>a</a:t>
              </a:r>
              <a:endParaRPr lang="en-GB" sz="800">
                <a:latin typeface="Arial"/>
                <a:cs typeface="Arial"/>
              </a:endParaRPr>
            </a:p>
            <a:p>
              <a:pPr marL="143510">
                <a:lnSpc>
                  <a:spcPts val="880"/>
                </a:lnSpc>
                <a:tabLst>
                  <a:tab pos="1863725" algn="l"/>
                </a:tabLst>
              </a:pPr>
              <a:r>
                <a:rPr lang="en-GB" sz="1200" baseline="6944">
                  <a:latin typeface="Arial"/>
                  <a:cs typeface="Arial"/>
                </a:rPr>
                <a:t>low</a:t>
              </a:r>
              <a:r>
                <a:rPr lang="en-GB" sz="1200" spc="-15" baseline="6944">
                  <a:latin typeface="Arial"/>
                  <a:cs typeface="Arial"/>
                </a:rPr>
                <a:t> </a:t>
              </a:r>
              <a:r>
                <a:rPr lang="en-GB" sz="1200" baseline="6944">
                  <a:latin typeface="Arial"/>
                  <a:cs typeface="Arial"/>
                </a:rPr>
                <a:t>base</a:t>
              </a:r>
              <a:r>
                <a:rPr lang="en-GB" sz="1200" spc="-15" baseline="6944">
                  <a:latin typeface="Arial"/>
                  <a:cs typeface="Arial"/>
                </a:rPr>
                <a:t> size.</a:t>
              </a:r>
              <a:r>
                <a:rPr lang="en-GB" sz="1200" baseline="6944">
                  <a:latin typeface="Arial"/>
                  <a:cs typeface="Arial"/>
                </a:rPr>
                <a:t>	</a:t>
              </a:r>
              <a:endParaRPr lang="en-GB" sz="800">
                <a:latin typeface="Arial"/>
                <a:cs typeface="Arial"/>
              </a:endParaRPr>
            </a:p>
            <a:p>
              <a:pPr>
                <a:lnSpc>
                  <a:spcPct val="100000"/>
                </a:lnSpc>
                <a:spcBef>
                  <a:spcPts val="215"/>
                </a:spcBef>
              </a:pPr>
              <a:r>
                <a:rPr lang="en-GB" sz="800" spc="260">
                  <a:latin typeface="Arial"/>
                  <a:cs typeface="Arial"/>
                </a:rPr>
                <a:t>-</a:t>
              </a:r>
              <a:r>
                <a:rPr sz="800" spc="260">
                  <a:latin typeface="Arial"/>
                  <a:cs typeface="Arial"/>
                </a:rPr>
                <a:t> </a:t>
              </a:r>
              <a:r>
                <a:rPr sz="1200" baseline="3472">
                  <a:latin typeface="Arial"/>
                  <a:cs typeface="Arial"/>
                </a:rPr>
                <a:t>No</a:t>
              </a:r>
              <a:r>
                <a:rPr sz="1200" spc="-22" baseline="3472">
                  <a:latin typeface="Arial"/>
                  <a:cs typeface="Arial"/>
                </a:rPr>
                <a:t> </a:t>
              </a:r>
              <a:r>
                <a:rPr sz="1200" baseline="3472">
                  <a:latin typeface="Arial"/>
                  <a:cs typeface="Arial"/>
                </a:rPr>
                <a:t>score</a:t>
              </a:r>
              <a:r>
                <a:rPr sz="1200" spc="-15" baseline="3472">
                  <a:latin typeface="Arial"/>
                  <a:cs typeface="Arial"/>
                </a:rPr>
                <a:t> </a:t>
              </a:r>
              <a:r>
                <a:rPr sz="1200" baseline="3472">
                  <a:latin typeface="Arial"/>
                  <a:cs typeface="Arial"/>
                </a:rPr>
                <a:t>available</a:t>
              </a:r>
              <a:r>
                <a:rPr sz="1200" spc="-15" baseline="3472">
                  <a:latin typeface="Arial"/>
                  <a:cs typeface="Arial"/>
                </a:rPr>
                <a:t>.</a:t>
              </a:r>
              <a:endParaRPr sz="1200" baseline="3472">
                <a:latin typeface="Arial"/>
                <a:cs typeface="Arial"/>
              </a:endParaRPr>
            </a:p>
          </p:txBody>
        </p:sp>
        <p:sp>
          <p:nvSpPr>
            <p:cNvPr id="27" name="object 2">
              <a:extLst>
                <a:ext uri="{FF2B5EF4-FFF2-40B4-BE49-F238E27FC236}">
                  <a16:creationId xmlns:a16="http://schemas.microsoft.com/office/drawing/2014/main" id="{8888E3E4-CD05-7519-D313-68A3390CCB4E}"/>
                </a:ext>
              </a:extLst>
            </p:cNvPr>
            <p:cNvSpPr/>
            <p:nvPr/>
          </p:nvSpPr>
          <p:spPr>
            <a:xfrm>
              <a:off x="349101" y="1242200"/>
              <a:ext cx="6775785" cy="760591"/>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pSp>
        <p:nvGrpSpPr>
          <p:cNvPr id="6" name="Group 5">
            <a:extLst>
              <a:ext uri="{FF2B5EF4-FFF2-40B4-BE49-F238E27FC236}">
                <a16:creationId xmlns:a16="http://schemas.microsoft.com/office/drawing/2014/main" id="{0EE2DC5F-386C-56FA-0AAC-4E173BE12C34}"/>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9" name="object 4">
              <a:hlinkClick r:id="rId2" action="ppaction://hlinksldjump"/>
              <a:extLst>
                <a:ext uri="{FF2B5EF4-FFF2-40B4-BE49-F238E27FC236}">
                  <a16:creationId xmlns:a16="http://schemas.microsoft.com/office/drawing/2014/main" id="{876AFD58-AF5F-A5B5-908F-205A19A13F6B}"/>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5" name="object 3">
              <a:hlinkClick r:id="rId2" action="ppaction://hlinksldjump"/>
              <a:extLst>
                <a:ext uri="{FF2B5EF4-FFF2-40B4-BE49-F238E27FC236}">
                  <a16:creationId xmlns:a16="http://schemas.microsoft.com/office/drawing/2014/main" id="{01F2431B-8543-3BB5-459C-A210CF92F31D}"/>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Slide Number Placeholder 1">
            <a:extLst>
              <a:ext uri="{FF2B5EF4-FFF2-40B4-BE49-F238E27FC236}">
                <a16:creationId xmlns:a16="http://schemas.microsoft.com/office/drawing/2014/main" id="{655FADE2-AF11-2F4D-F83D-472DDB92ED59}"/>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91A52DBB-5125-4D29-9C40-7AE8D69184C7}" type="slidenum">
              <a:rPr lang="en-GB" spc="-25"/>
              <a:t>17</a:t>
            </a:fld>
            <a:endParaRPr lang="en-GB" spc="-25"/>
          </a:p>
        </p:txBody>
      </p:sp>
      <p:sp>
        <p:nvSpPr>
          <p:cNvPr id="45" name="object 1">
            <a:extLst>
              <a:ext uri="{FF2B5EF4-FFF2-40B4-BE49-F238E27FC236}">
                <a16:creationId xmlns:a16="http://schemas.microsoft.com/office/drawing/2014/main" id="{F629DE0F-302B-5FD2-9A8D-FD3AE90CC024}"/>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Comparability 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29" name="comp_tbl_section8"/>
          <p:cNvGraphicFramePr>
            <a:graphicFrameLocks noGrp="1"/>
          </p:cNvGraphicFramePr>
          <p:nvPr>
            <p:extLst>
              <p:ext uri="{D42A27DB-BD31-4B8C-83A1-F6EECF244321}">
                <p14:modId xmlns:p14="http://schemas.microsoft.com/office/powerpoint/2010/main" val="3030825021"/>
              </p:ext>
            </p:extLst>
          </p:nvPr>
        </p:nvGraphicFramePr>
        <p:xfrm>
          <a:off x="349101" y="2157883"/>
          <a:ext cx="6775791" cy="3433445"/>
        </p:xfrm>
        <a:graphic>
          <a:graphicData uri="http://schemas.openxmlformats.org/drawingml/2006/table">
            <a:tbl>
              <a:tblPr firstRow="1" bandRow="1">
                <a:tableStyleId>{2D5ABB26-0587-4C30-8999-92F81FD0307C}</a:tableStyleId>
              </a:tblPr>
              <a:tblGrid>
                <a:gridCol w="3031200">
                  <a:extLst>
                    <a:ext uri="{9D8B030D-6E8A-4147-A177-3AD203B41FA5}">
                      <a16:colId xmlns:a16="http://schemas.microsoft.com/office/drawing/2014/main" val="20000"/>
                    </a:ext>
                  </a:extLst>
                </a:gridCol>
                <a:gridCol w="360044">
                  <a:extLst>
                    <a:ext uri="{9D8B030D-6E8A-4147-A177-3AD203B41FA5}">
                      <a16:colId xmlns:a16="http://schemas.microsoft.com/office/drawing/2014/main" val="20001"/>
                    </a:ext>
                  </a:extLst>
                </a:gridCol>
                <a:gridCol w="360045">
                  <a:extLst>
                    <a:ext uri="{9D8B030D-6E8A-4147-A177-3AD203B41FA5}">
                      <a16:colId xmlns:a16="http://schemas.microsoft.com/office/drawing/2014/main" val="20002"/>
                    </a:ext>
                  </a:extLst>
                </a:gridCol>
                <a:gridCol w="360045">
                  <a:extLst>
                    <a:ext uri="{9D8B030D-6E8A-4147-A177-3AD203B41FA5}">
                      <a16:colId xmlns:a16="http://schemas.microsoft.com/office/drawing/2014/main" val="20003"/>
                    </a:ext>
                  </a:extLst>
                </a:gridCol>
                <a:gridCol w="360045">
                  <a:extLst>
                    <a:ext uri="{9D8B030D-6E8A-4147-A177-3AD203B41FA5}">
                      <a16:colId xmlns:a16="http://schemas.microsoft.com/office/drawing/2014/main" val="20004"/>
                    </a:ext>
                  </a:extLst>
                </a:gridCol>
                <a:gridCol w="360045">
                  <a:extLst>
                    <a:ext uri="{9D8B030D-6E8A-4147-A177-3AD203B41FA5}">
                      <a16:colId xmlns:a16="http://schemas.microsoft.com/office/drawing/2014/main" val="20005"/>
                    </a:ext>
                  </a:extLst>
                </a:gridCol>
                <a:gridCol w="396239">
                  <a:extLst>
                    <a:ext uri="{9D8B030D-6E8A-4147-A177-3AD203B41FA5}">
                      <a16:colId xmlns:a16="http://schemas.microsoft.com/office/drawing/2014/main" val="20006"/>
                    </a:ext>
                  </a:extLst>
                </a:gridCol>
                <a:gridCol w="360045">
                  <a:extLst>
                    <a:ext uri="{9D8B030D-6E8A-4147-A177-3AD203B41FA5}">
                      <a16:colId xmlns:a16="http://schemas.microsoft.com/office/drawing/2014/main" val="20007"/>
                    </a:ext>
                  </a:extLst>
                </a:gridCol>
                <a:gridCol w="396239">
                  <a:extLst>
                    <a:ext uri="{9D8B030D-6E8A-4147-A177-3AD203B41FA5}">
                      <a16:colId xmlns:a16="http://schemas.microsoft.com/office/drawing/2014/main" val="20008"/>
                    </a:ext>
                  </a:extLst>
                </a:gridCol>
                <a:gridCol w="396239">
                  <a:extLst>
                    <a:ext uri="{9D8B030D-6E8A-4147-A177-3AD203B41FA5}">
                      <a16:colId xmlns:a16="http://schemas.microsoft.com/office/drawing/2014/main" val="20009"/>
                    </a:ext>
                  </a:extLst>
                </a:gridCol>
                <a:gridCol w="395605">
                  <a:extLst>
                    <a:ext uri="{9D8B030D-6E8A-4147-A177-3AD203B41FA5}">
                      <a16:colId xmlns:a16="http://schemas.microsoft.com/office/drawing/2014/main" val="20010"/>
                    </a:ext>
                  </a:extLst>
                </a:gridCol>
              </a:tblGrid>
              <a:tr h="0">
                <a:tc rowSpan="2">
                  <a:txBody>
                    <a:bodyPr/>
                    <a:lstStyle/>
                    <a:p>
                      <a:pPr marL="27940">
                        <a:lnSpc>
                          <a:spcPct val="100000"/>
                        </a:lnSpc>
                        <a:spcBef>
                          <a:spcPts val="1150"/>
                        </a:spcBef>
                      </a:pPr>
                      <a:r>
                        <a:rPr sz="1050" b="1" spc="-20">
                          <a:solidFill>
                            <a:srgbClr val="336E9F"/>
                          </a:solidFill>
                          <a:latin typeface="Arial" panose="020B0604020202020204" pitchFamily="34" charset="0"/>
                          <a:cs typeface="Arial" panose="020B0604020202020204" pitchFamily="34" charset="0"/>
                        </a:rPr>
                        <a:t>HOSPITAL CARE</a:t>
                      </a:r>
                      <a:endParaRPr sz="1050">
                        <a:latin typeface="Arial" panose="020B0604020202020204" pitchFamily="34" charset="0"/>
                        <a:cs typeface="Arial" panose="020B0604020202020204" pitchFamily="34" charset="0"/>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gridSpan="6">
                  <a:txBody>
                    <a:bodyPr/>
                    <a:lstStyle/>
                    <a:p>
                      <a:pPr marL="0" algn="ctr">
                        <a:lnSpc>
                          <a:spcPct val="100000"/>
                        </a:lnSpc>
                      </a:pPr>
                      <a:r>
                        <a:rPr sz="750" spc="-20" dirty="0">
                          <a:latin typeface="Arial" panose="020B0604020202020204" pitchFamily="34" charset="0"/>
                          <a:cs typeface="Arial" panose="020B0604020202020204" pitchFamily="34" charset="0"/>
                        </a:rPr>
                        <a:t>Unadjusted</a:t>
                      </a:r>
                      <a:r>
                        <a:rPr sz="750" spc="3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gridSpan="3">
                  <a:txBody>
                    <a:bodyPr/>
                    <a:lstStyle/>
                    <a:p>
                      <a:pPr marL="0" algn="ctr">
                        <a:lnSpc>
                          <a:spcPct val="100000"/>
                        </a:lnSpc>
                      </a:pPr>
                      <a:r>
                        <a:rPr sz="750" spc="-10" dirty="0">
                          <a:latin typeface="Arial" panose="020B0604020202020204" pitchFamily="34" charset="0"/>
                          <a:cs typeface="Arial" panose="020B0604020202020204" pitchFamily="34" charset="0"/>
                        </a:rPr>
                        <a:t>Case</a:t>
                      </a:r>
                      <a:r>
                        <a:rPr sz="750" spc="-1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mix</a:t>
                      </a:r>
                      <a:r>
                        <a:rPr sz="750" spc="-15" dirty="0">
                          <a:latin typeface="Arial" panose="020B0604020202020204" pitchFamily="34" charset="0"/>
                          <a:cs typeface="Arial" panose="020B0604020202020204" pitchFamily="34" charset="0"/>
                        </a:rPr>
                        <a:t> </a:t>
                      </a:r>
                      <a:r>
                        <a:rPr sz="750" spc="-20" dirty="0">
                          <a:latin typeface="Arial" panose="020B0604020202020204" pitchFamily="34" charset="0"/>
                          <a:cs typeface="Arial" panose="020B0604020202020204" pitchFamily="34" charset="0"/>
                        </a:rPr>
                        <a:t>adjusted</a:t>
                      </a:r>
                      <a:r>
                        <a:rPr sz="750" spc="-10" dirty="0">
                          <a:latin typeface="Arial" panose="020B0604020202020204" pitchFamily="34" charset="0"/>
                          <a:cs typeface="Arial" panose="020B0604020202020204" pitchFamily="34" charset="0"/>
                        </a:rPr>
                        <a:t> 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rowSpan="2">
                  <a:txBody>
                    <a:bodyPr/>
                    <a:lstStyle/>
                    <a:p>
                      <a:pPr algn="ctr">
                        <a:lnSpc>
                          <a:spcPct val="100000"/>
                        </a:lnSpc>
                        <a:spcBef>
                          <a:spcPts val="200"/>
                        </a:spcBef>
                      </a:pPr>
                      <a:r>
                        <a:rPr lang="en-GB" sz="750">
                          <a:latin typeface="Arial" panose="020B0604020202020204" pitchFamily="34" charset="0"/>
                          <a:cs typeface="Arial" panose="020B0604020202020204" pitchFamily="34" charset="0"/>
                        </a:rPr>
                        <a:t>National score</a:t>
                      </a:r>
                      <a:endParaRPr sz="750" dirty="0">
                        <a:latin typeface="Arial" panose="020B0604020202020204" pitchFamily="34" charset="0"/>
                        <a:cs typeface="Arial" panose="020B0604020202020204" pitchFamily="34" charset="0"/>
                      </a:endParaRPr>
                    </a:p>
                  </a:txBody>
                  <a:tcPr marL="0" marR="0" marT="25400" marB="0" anchor="ctr">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329565">
                <a:tc vMerge="1">
                  <a:txBody>
                    <a:bodyPr/>
                    <a:lstStyle/>
                    <a:p>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dirty="0">
                          <a:latin typeface="Arial" panose="020B0604020202020204" pitchFamily="34" charset="0"/>
                          <a:cs typeface="Arial" panose="020B0604020202020204" pitchFamily="34" charset="0"/>
                        </a:rPr>
                        <a:t>202</a:t>
                      </a:r>
                      <a:r>
                        <a:rPr lang="en-GB" sz="750" spc="-20" dirty="0">
                          <a:latin typeface="Arial" panose="020B0604020202020204" pitchFamily="34" charset="0"/>
                          <a:cs typeface="Arial" panose="020B0604020202020204" pitchFamily="34" charset="0"/>
                        </a:rPr>
                        <a:t>3</a:t>
                      </a:r>
                      <a:endParaRPr sz="750" dirty="0">
                        <a:latin typeface="Arial" panose="020B0604020202020204" pitchFamily="34" charset="0"/>
                        <a:cs typeface="Arial" panose="020B0604020202020204" pitchFamily="34" charset="0"/>
                      </a:endParaRPr>
                    </a:p>
                    <a:p>
                      <a:pPr algn="ctr">
                        <a:lnSpc>
                          <a:spcPts val="830"/>
                        </a:lnSpc>
                      </a:pPr>
                      <a:r>
                        <a:rPr sz="750" spc="-50" dirty="0">
                          <a:latin typeface="Arial" panose="020B0604020202020204" pitchFamily="34" charset="0"/>
                          <a:cs typeface="Arial" panose="020B0604020202020204" pitchFamily="34" charset="0"/>
                        </a:rPr>
                        <a:t>n</a:t>
                      </a:r>
                      <a:endParaRPr sz="750" dirty="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1594" marR="12065" indent="-44450">
                        <a:lnSpc>
                          <a:spcPts val="760"/>
                        </a:lnSpc>
                        <a:spcBef>
                          <a:spcPts val="13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202</a:t>
                      </a:r>
                      <a:r>
                        <a:rPr lang="en-GB" sz="750" spc="-10">
                          <a:latin typeface="Arial" panose="020B0604020202020204" pitchFamily="34" charset="0"/>
                          <a:cs typeface="Arial" panose="020B0604020202020204" pitchFamily="34" charset="0"/>
                        </a:rPr>
                        <a:t>3</a:t>
                      </a:r>
                      <a:r>
                        <a:rPr sz="750" spc="-10">
                          <a:latin typeface="Arial" panose="020B0604020202020204" pitchFamily="34" charset="0"/>
                          <a:cs typeface="Arial" panose="020B0604020202020204" pitchFamily="34" charset="0"/>
                        </a:rPr>
                        <a:t>-</a:t>
                      </a:r>
                      <a:endParaRPr sz="750">
                        <a:latin typeface="Arial" panose="020B0604020202020204" pitchFamily="34" charset="0"/>
                        <a:cs typeface="Arial" panose="020B0604020202020204" pitchFamily="34" charset="0"/>
                      </a:endParaRPr>
                    </a:p>
                    <a:p>
                      <a:pPr marL="76835">
                        <a:lnSpc>
                          <a:spcPts val="755"/>
                        </a:lnSpc>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2865" marR="29845" indent="-27940">
                        <a:lnSpc>
                          <a:spcPts val="760"/>
                        </a:lnSpc>
                        <a:spcBef>
                          <a:spcPts val="51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overall</a:t>
                      </a:r>
                      <a:endParaRPr sz="7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Lower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Upper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vMerge="1">
                  <a:txBody>
                    <a:bodyPr/>
                    <a:lstStyle/>
                    <a:p>
                      <a:endParaRPr/>
                    </a:p>
                  </a:txBody>
                  <a:tcPr marL="0" marR="0" marT="25400" marB="0">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94005">
                <a:tc>
                  <a:txBody>
                    <a:bodyPr/>
                    <a:lstStyle/>
                    <a:p>
                      <a:pPr marL="27940" marR="281305">
                        <a:lnSpc>
                          <a:spcPts val="860"/>
                        </a:lnSpc>
                        <a:spcBef>
                          <a:spcPts val="270"/>
                        </a:spcBef>
                      </a:pPr>
                      <a:r>
                        <a:rPr sz="850">
                          <a:latin typeface="Arial" panose="020B0604020202020204" pitchFamily="34" charset="0"/>
                          <a:cs typeface="Arial" panose="020B0604020202020204" pitchFamily="34" charset="0"/>
                        </a:rPr>
                        <a:t>Q31.</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confidence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trust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1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team </a:t>
                      </a:r>
                      <a:r>
                        <a:rPr sz="850">
                          <a:latin typeface="Arial" panose="020B0604020202020204" pitchFamily="34" charset="0"/>
                          <a:cs typeface="Arial" panose="020B0604020202020204" pitchFamily="34" charset="0"/>
                        </a:rPr>
                        <a:t>looking</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after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during</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stay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hospital</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380</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82%</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395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85%</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solidFill>
                            <a:srgbClr val="FFFFFF"/>
                          </a:solidFill>
                          <a:latin typeface="Arial" panose="020B0604020202020204" pitchFamily="34" charset="0"/>
                          <a:cs typeface="Arial" panose="020B0604020202020204" pitchFamily="34" charset="0"/>
                        </a:rPr>
                        <a:t>86%</a:t>
                      </a:r>
                      <a:endParaRPr sz="850" b="1">
                        <a:solidFill>
                          <a:srgbClr val="FFFFF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solidFill>
                      <a:srgbClr val="0A74BB"/>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73%</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78%</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650">
                <a:tc>
                  <a:txBody>
                    <a:bodyPr/>
                    <a:lstStyle/>
                    <a:p>
                      <a:pPr marL="27940" marR="74930">
                        <a:lnSpc>
                          <a:spcPts val="860"/>
                        </a:lnSpc>
                        <a:spcBef>
                          <a:spcPts val="155"/>
                        </a:spcBef>
                      </a:pPr>
                      <a:r>
                        <a:rPr sz="850" dirty="0">
                          <a:latin typeface="Arial" panose="020B0604020202020204" pitchFamily="34" charset="0"/>
                          <a:cs typeface="Arial" panose="020B0604020202020204" pitchFamily="34" charset="0"/>
                        </a:rPr>
                        <a:t>Q32.</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family,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someone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close,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0" dirty="0">
                          <a:latin typeface="Arial" panose="020B0604020202020204" pitchFamily="34" charset="0"/>
                          <a:cs typeface="Arial" panose="020B0604020202020204" pitchFamily="34" charset="0"/>
                        </a:rPr>
                        <a:t> able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talk</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member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team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looking</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after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15"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in </a:t>
                      </a:r>
                      <a:r>
                        <a:rPr sz="850" spc="-10" dirty="0">
                          <a:latin typeface="Arial" panose="020B0604020202020204" pitchFamily="34" charset="0"/>
                          <a:cs typeface="Arial" panose="020B0604020202020204" pitchFamily="34" charset="0"/>
                        </a:rPr>
                        <a:t>hospital</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315</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77%</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323</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76%</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00">
                          <a:latin typeface="Arial" panose="020B0604020202020204" pitchFamily="34" charset="0"/>
                          <a:cs typeface="Arial" panose="020B0604020202020204" pitchFamily="34" charset="0"/>
                        </a:rPr>
                        <a:t>▲</a:t>
                      </a: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FFFFFF"/>
                          </a:solidFill>
                          <a:latin typeface="Arial" panose="020B0604020202020204" pitchFamily="34" charset="0"/>
                          <a:cs typeface="Arial" panose="020B0604020202020204" pitchFamily="34" charset="0"/>
                        </a:rPr>
                        <a:t>78%</a:t>
                      </a:r>
                      <a:endParaRPr sz="850" b="1">
                        <a:solidFill>
                          <a:srgbClr val="FFFFF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0A74BB"/>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65%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76%</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71%</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94005">
                <a:tc>
                  <a:txBody>
                    <a:bodyPr/>
                    <a:lstStyle/>
                    <a:p>
                      <a:pPr marL="27940" marR="173355">
                        <a:lnSpc>
                          <a:spcPts val="860"/>
                        </a:lnSpc>
                        <a:spcBef>
                          <a:spcPts val="270"/>
                        </a:spcBef>
                      </a:pPr>
                      <a:r>
                        <a:rPr sz="850">
                          <a:latin typeface="Arial" panose="020B0604020202020204" pitchFamily="34" charset="0"/>
                          <a:cs typeface="Arial" panose="020B0604020202020204" pitchFamily="34" charset="0"/>
                        </a:rPr>
                        <a:t>Q33.</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always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involved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decisions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their </a:t>
                      </a:r>
                      <a:r>
                        <a:rPr sz="850">
                          <a:latin typeface="Arial" panose="020B0604020202020204" pitchFamily="34" charset="0"/>
                          <a:cs typeface="Arial" panose="020B0604020202020204" pitchFamily="34" charset="0"/>
                        </a:rPr>
                        <a:t>care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whilst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hospital</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373</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77%</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392</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77%</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FFFFFF"/>
                          </a:solidFill>
                          <a:latin typeface="Arial" panose="020B0604020202020204" pitchFamily="34" charset="0"/>
                          <a:cs typeface="Arial" panose="020B0604020202020204" pitchFamily="34" charset="0"/>
                        </a:rPr>
                        <a:t>78%</a:t>
                      </a:r>
                      <a:endParaRPr sz="850" b="1">
                        <a:solidFill>
                          <a:srgbClr val="FFFFF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0A74BB"/>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67%</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76%</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72%</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94005">
                <a:tc>
                  <a:txBody>
                    <a:bodyPr/>
                    <a:lstStyle/>
                    <a:p>
                      <a:pPr marL="27940" marR="221615">
                        <a:lnSpc>
                          <a:spcPts val="860"/>
                        </a:lnSpc>
                        <a:spcBef>
                          <a:spcPts val="270"/>
                        </a:spcBef>
                      </a:pPr>
                      <a:r>
                        <a:rPr sz="850">
                          <a:latin typeface="Arial" panose="020B0604020202020204" pitchFamily="34" charset="0"/>
                          <a:cs typeface="Arial" panose="020B0604020202020204" pitchFamily="34" charset="0"/>
                        </a:rPr>
                        <a:t>Q34.</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always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able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get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help</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ward</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staff </a:t>
                      </a:r>
                      <a:r>
                        <a:rPr sz="850">
                          <a:latin typeface="Arial" panose="020B0604020202020204" pitchFamily="34" charset="0"/>
                          <a:cs typeface="Arial" panose="020B0604020202020204" pitchFamily="34" charset="0"/>
                        </a:rPr>
                        <a:t>when</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needed</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377</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79%</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387</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80%</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FFFFFF"/>
                          </a:solidFill>
                          <a:latin typeface="Arial" panose="020B0604020202020204" pitchFamily="34" charset="0"/>
                          <a:cs typeface="Arial" panose="020B0604020202020204" pitchFamily="34" charset="0"/>
                        </a:rPr>
                        <a:t>81%</a:t>
                      </a:r>
                      <a:endParaRPr sz="850" b="1">
                        <a:solidFill>
                          <a:srgbClr val="FFFFF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0A74BB"/>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70%</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78%</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74%</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94005">
                <a:tc>
                  <a:txBody>
                    <a:bodyPr/>
                    <a:lstStyle/>
                    <a:p>
                      <a:pPr marL="27940" marR="131445">
                        <a:lnSpc>
                          <a:spcPts val="860"/>
                        </a:lnSpc>
                        <a:spcBef>
                          <a:spcPts val="270"/>
                        </a:spcBef>
                      </a:pPr>
                      <a:r>
                        <a:rPr sz="850">
                          <a:latin typeface="Arial" panose="020B0604020202020204" pitchFamily="34" charset="0"/>
                          <a:cs typeface="Arial" panose="020B0604020202020204" pitchFamily="34" charset="0"/>
                        </a:rPr>
                        <a:t>Q35.</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always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able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discuss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worries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fears </a:t>
                      </a:r>
                      <a:r>
                        <a:rPr sz="850">
                          <a:latin typeface="Arial" panose="020B0604020202020204" pitchFamily="34" charset="0"/>
                          <a:cs typeface="Arial" panose="020B0604020202020204" pitchFamily="34" charset="0"/>
                        </a:rPr>
                        <a:t>with</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hospital</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staff</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368</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72%</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378</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76%</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FFFFFF"/>
                          </a:solidFill>
                          <a:latin typeface="Arial" panose="020B0604020202020204" pitchFamily="34" charset="0"/>
                          <a:cs typeface="Arial" panose="020B0604020202020204" pitchFamily="34" charset="0"/>
                        </a:rPr>
                        <a:t>77%</a:t>
                      </a:r>
                      <a:endParaRPr sz="850" b="1">
                        <a:solidFill>
                          <a:srgbClr val="FFFFF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0A74BB"/>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61%</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71%</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66%</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94005">
                <a:tc>
                  <a:txBody>
                    <a:bodyPr/>
                    <a:lstStyle/>
                    <a:p>
                      <a:pPr marL="27940" marR="89535">
                        <a:lnSpc>
                          <a:spcPts val="860"/>
                        </a:lnSpc>
                        <a:spcBef>
                          <a:spcPts val="270"/>
                        </a:spcBef>
                      </a:pPr>
                      <a:r>
                        <a:rPr sz="850" dirty="0">
                          <a:latin typeface="Arial" panose="020B0604020202020204" pitchFamily="34" charset="0"/>
                          <a:cs typeface="Arial" panose="020B0604020202020204" pitchFamily="34" charset="0"/>
                        </a:rPr>
                        <a:t>Q36.</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Hospital</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staff</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always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did</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everything</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could</a:t>
                      </a:r>
                      <a:r>
                        <a:rPr sz="850" spc="-2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t</a:t>
                      </a:r>
                      <a:r>
                        <a:rPr lang="en-GB" sz="850" spc="-25" dirty="0">
                          <a:latin typeface="Arial" panose="020B0604020202020204" pitchFamily="34" charset="0"/>
                          <a:cs typeface="Arial" panose="020B0604020202020204" pitchFamily="34" charset="0"/>
                        </a:rPr>
                        <a:t>o h</a:t>
                      </a:r>
                      <a:r>
                        <a:rPr sz="850" dirty="0" err="1">
                          <a:latin typeface="Arial" panose="020B0604020202020204" pitchFamily="34" charset="0"/>
                          <a:cs typeface="Arial" panose="020B0604020202020204" pitchFamily="34" charset="0"/>
                        </a:rPr>
                        <a:t>elp</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control</a:t>
                      </a:r>
                      <a:r>
                        <a:rPr sz="850" spc="-20" dirty="0">
                          <a:latin typeface="Arial" panose="020B0604020202020204" pitchFamily="34" charset="0"/>
                          <a:cs typeface="Arial" panose="020B0604020202020204" pitchFamily="34" charset="0"/>
                        </a:rPr>
                        <a:t> pain</a:t>
                      </a:r>
                      <a:endParaRPr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330</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85%</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336</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88%</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FFFFFF"/>
                          </a:solidFill>
                          <a:latin typeface="Arial" panose="020B0604020202020204" pitchFamily="34" charset="0"/>
                          <a:cs typeface="Arial" panose="020B0604020202020204" pitchFamily="34" charset="0"/>
                        </a:rPr>
                        <a:t>89%</a:t>
                      </a:r>
                      <a:endParaRPr sz="850" b="1" dirty="0">
                        <a:solidFill>
                          <a:srgbClr val="FFFFF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0A74BB"/>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80%</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84%</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7"/>
                  </a:ext>
                </a:extLst>
              </a:tr>
              <a:tr h="294005">
                <a:tc>
                  <a:txBody>
                    <a:bodyPr/>
                    <a:lstStyle/>
                    <a:p>
                      <a:pPr marL="27940" marR="209550">
                        <a:lnSpc>
                          <a:spcPts val="860"/>
                        </a:lnSpc>
                        <a:spcBef>
                          <a:spcPts val="270"/>
                        </a:spcBef>
                      </a:pPr>
                      <a:r>
                        <a:rPr sz="850" dirty="0">
                          <a:latin typeface="Arial" panose="020B0604020202020204" pitchFamily="34" charset="0"/>
                          <a:cs typeface="Arial" panose="020B0604020202020204" pitchFamily="34" charset="0"/>
                        </a:rPr>
                        <a:t>Q37.</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always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treated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with</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respect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and</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dignity </a:t>
                      </a:r>
                      <a:r>
                        <a:rPr sz="850" dirty="0">
                          <a:latin typeface="Arial" panose="020B0604020202020204" pitchFamily="34" charset="0"/>
                          <a:cs typeface="Arial" panose="020B0604020202020204" pitchFamily="34" charset="0"/>
                        </a:rPr>
                        <a:t>while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hospital</a:t>
                      </a:r>
                      <a:endParaRPr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379</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91%</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395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92%</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FFFFFF"/>
                          </a:solidFill>
                          <a:latin typeface="Arial" panose="020B0604020202020204" pitchFamily="34" charset="0"/>
                          <a:cs typeface="Arial" panose="020B0604020202020204" pitchFamily="34" charset="0"/>
                        </a:rPr>
                        <a:t>93%</a:t>
                      </a:r>
                      <a:endParaRPr sz="850" b="1" dirty="0">
                        <a:solidFill>
                          <a:srgbClr val="FFFFF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0A74BB"/>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85%</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91%</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88%</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374650">
                <a:tc>
                  <a:txBody>
                    <a:bodyPr/>
                    <a:lstStyle/>
                    <a:p>
                      <a:pPr marL="27940" marR="233045">
                        <a:lnSpc>
                          <a:spcPts val="860"/>
                        </a:lnSpc>
                        <a:spcBef>
                          <a:spcPts val="155"/>
                        </a:spcBef>
                      </a:pPr>
                      <a:r>
                        <a:rPr sz="850">
                          <a:latin typeface="Arial" panose="020B0604020202020204" pitchFamily="34" charset="0"/>
                          <a:cs typeface="Arial" panose="020B0604020202020204" pitchFamily="34" charset="0"/>
                        </a:rPr>
                        <a:t>Q38.</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received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easily</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understandable</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information </a:t>
                      </a:r>
                      <a:r>
                        <a:rPr sz="850">
                          <a:latin typeface="Arial" panose="020B0604020202020204" pitchFamily="34" charset="0"/>
                          <a:cs typeface="Arial" panose="020B0604020202020204" pitchFamily="34" charset="0"/>
                        </a:rPr>
                        <a:t>about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what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should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should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not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do</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after</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leaving hospital</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369</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93%</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390</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95%</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FFFFFF"/>
                          </a:solidFill>
                          <a:latin typeface="Arial" panose="020B0604020202020204" pitchFamily="34" charset="0"/>
                          <a:cs typeface="Arial" panose="020B0604020202020204" pitchFamily="34" charset="0"/>
                        </a:rPr>
                        <a:t>95%</a:t>
                      </a:r>
                      <a:endParaRPr sz="850" b="1">
                        <a:solidFill>
                          <a:srgbClr val="FFFFF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0A74BB"/>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84%</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91%</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87%</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374015">
                <a:tc>
                  <a:txBody>
                    <a:bodyPr/>
                    <a:lstStyle/>
                    <a:p>
                      <a:pPr marL="27940" marR="22860">
                        <a:lnSpc>
                          <a:spcPts val="860"/>
                        </a:lnSpc>
                        <a:spcBef>
                          <a:spcPts val="155"/>
                        </a:spcBef>
                      </a:pPr>
                      <a:r>
                        <a:rPr sz="850">
                          <a:latin typeface="Arial" panose="020B0604020202020204" pitchFamily="34" charset="0"/>
                          <a:cs typeface="Arial" panose="020B0604020202020204" pitchFamily="34" charset="0"/>
                        </a:rPr>
                        <a:t>Q39.</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always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able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discuss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worries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fears </a:t>
                      </a:r>
                      <a:r>
                        <a:rPr sz="850">
                          <a:latin typeface="Arial" panose="020B0604020202020204" pitchFamily="34" charset="0"/>
                          <a:cs typeface="Arial" panose="020B0604020202020204" pitchFamily="34" charset="0"/>
                        </a:rPr>
                        <a:t>with</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hospital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staff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while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being</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treated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outpatient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day </a:t>
                      </a:r>
                      <a:r>
                        <a:rPr sz="850" spc="-20">
                          <a:latin typeface="Arial" panose="020B0604020202020204" pitchFamily="34" charset="0"/>
                          <a:cs typeface="Arial" panose="020B0604020202020204" pitchFamily="34" charset="0"/>
                        </a:rPr>
                        <a:t>case</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591</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83%</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571</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84%</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FFFFFF"/>
                          </a:solidFill>
                          <a:latin typeface="Arial" panose="020B0604020202020204" pitchFamily="34" charset="0"/>
                          <a:cs typeface="Arial" panose="020B0604020202020204" pitchFamily="34" charset="0"/>
                        </a:rPr>
                        <a:t>85%</a:t>
                      </a:r>
                      <a:endParaRPr sz="850" b="1">
                        <a:solidFill>
                          <a:srgbClr val="FFFFF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0A74BB"/>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76%</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84%</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80%</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0"/>
                  </a:ext>
                </a:extLst>
              </a:tr>
            </a:tbl>
          </a:graphicData>
        </a:graphic>
      </p:graphicFrame>
      <p:graphicFrame>
        <p:nvGraphicFramePr>
          <p:cNvPr id="8" name="comp_tbl_section9">
            <a:extLst>
              <a:ext uri="{FF2B5EF4-FFF2-40B4-BE49-F238E27FC236}">
                <a16:creationId xmlns:a16="http://schemas.microsoft.com/office/drawing/2014/main" id="{B77EE445-353A-0978-3FC4-B467824237BE}"/>
              </a:ext>
            </a:extLst>
          </p:cNvPr>
          <p:cNvGraphicFramePr>
            <a:graphicFrameLocks noGrp="1"/>
          </p:cNvGraphicFramePr>
          <p:nvPr>
            <p:extLst>
              <p:ext uri="{D42A27DB-BD31-4B8C-83A1-F6EECF244321}">
                <p14:modId xmlns:p14="http://schemas.microsoft.com/office/powerpoint/2010/main" val="2130488242"/>
              </p:ext>
            </p:extLst>
          </p:nvPr>
        </p:nvGraphicFramePr>
        <p:xfrm>
          <a:off x="355259" y="5727700"/>
          <a:ext cx="6775791" cy="3786130"/>
        </p:xfrm>
        <a:graphic>
          <a:graphicData uri="http://schemas.openxmlformats.org/drawingml/2006/table">
            <a:tbl>
              <a:tblPr firstRow="1" bandRow="1">
                <a:tableStyleId>{2D5ABB26-0587-4C30-8999-92F81FD0307C}</a:tableStyleId>
              </a:tblPr>
              <a:tblGrid>
                <a:gridCol w="3031200">
                  <a:extLst>
                    <a:ext uri="{9D8B030D-6E8A-4147-A177-3AD203B41FA5}">
                      <a16:colId xmlns:a16="http://schemas.microsoft.com/office/drawing/2014/main" val="20000"/>
                    </a:ext>
                  </a:extLst>
                </a:gridCol>
                <a:gridCol w="360044">
                  <a:extLst>
                    <a:ext uri="{9D8B030D-6E8A-4147-A177-3AD203B41FA5}">
                      <a16:colId xmlns:a16="http://schemas.microsoft.com/office/drawing/2014/main" val="20001"/>
                    </a:ext>
                  </a:extLst>
                </a:gridCol>
                <a:gridCol w="360045">
                  <a:extLst>
                    <a:ext uri="{9D8B030D-6E8A-4147-A177-3AD203B41FA5}">
                      <a16:colId xmlns:a16="http://schemas.microsoft.com/office/drawing/2014/main" val="20002"/>
                    </a:ext>
                  </a:extLst>
                </a:gridCol>
                <a:gridCol w="360045">
                  <a:extLst>
                    <a:ext uri="{9D8B030D-6E8A-4147-A177-3AD203B41FA5}">
                      <a16:colId xmlns:a16="http://schemas.microsoft.com/office/drawing/2014/main" val="20003"/>
                    </a:ext>
                  </a:extLst>
                </a:gridCol>
                <a:gridCol w="360045">
                  <a:extLst>
                    <a:ext uri="{9D8B030D-6E8A-4147-A177-3AD203B41FA5}">
                      <a16:colId xmlns:a16="http://schemas.microsoft.com/office/drawing/2014/main" val="20004"/>
                    </a:ext>
                  </a:extLst>
                </a:gridCol>
                <a:gridCol w="360045">
                  <a:extLst>
                    <a:ext uri="{9D8B030D-6E8A-4147-A177-3AD203B41FA5}">
                      <a16:colId xmlns:a16="http://schemas.microsoft.com/office/drawing/2014/main" val="20005"/>
                    </a:ext>
                  </a:extLst>
                </a:gridCol>
                <a:gridCol w="396239">
                  <a:extLst>
                    <a:ext uri="{9D8B030D-6E8A-4147-A177-3AD203B41FA5}">
                      <a16:colId xmlns:a16="http://schemas.microsoft.com/office/drawing/2014/main" val="20006"/>
                    </a:ext>
                  </a:extLst>
                </a:gridCol>
                <a:gridCol w="360045">
                  <a:extLst>
                    <a:ext uri="{9D8B030D-6E8A-4147-A177-3AD203B41FA5}">
                      <a16:colId xmlns:a16="http://schemas.microsoft.com/office/drawing/2014/main" val="20007"/>
                    </a:ext>
                  </a:extLst>
                </a:gridCol>
                <a:gridCol w="396239">
                  <a:extLst>
                    <a:ext uri="{9D8B030D-6E8A-4147-A177-3AD203B41FA5}">
                      <a16:colId xmlns:a16="http://schemas.microsoft.com/office/drawing/2014/main" val="20008"/>
                    </a:ext>
                  </a:extLst>
                </a:gridCol>
                <a:gridCol w="396239">
                  <a:extLst>
                    <a:ext uri="{9D8B030D-6E8A-4147-A177-3AD203B41FA5}">
                      <a16:colId xmlns:a16="http://schemas.microsoft.com/office/drawing/2014/main" val="20009"/>
                    </a:ext>
                  </a:extLst>
                </a:gridCol>
                <a:gridCol w="395605">
                  <a:extLst>
                    <a:ext uri="{9D8B030D-6E8A-4147-A177-3AD203B41FA5}">
                      <a16:colId xmlns:a16="http://schemas.microsoft.com/office/drawing/2014/main" val="20010"/>
                    </a:ext>
                  </a:extLst>
                </a:gridCol>
              </a:tblGrid>
              <a:tr h="0">
                <a:tc rowSpan="2">
                  <a:txBody>
                    <a:bodyPr/>
                    <a:lstStyle/>
                    <a:p>
                      <a:pPr marL="27940">
                        <a:lnSpc>
                          <a:spcPct val="100000"/>
                        </a:lnSpc>
                        <a:spcBef>
                          <a:spcPts val="1140"/>
                        </a:spcBef>
                      </a:pPr>
                      <a:r>
                        <a:rPr lang="en-GB" sz="1050" b="1" spc="-20" dirty="0">
                          <a:solidFill>
                            <a:srgbClr val="336E9F"/>
                          </a:solidFill>
                          <a:latin typeface="Arial" panose="020B0604020202020204" pitchFamily="34" charset="0"/>
                          <a:cs typeface="Arial" panose="020B0604020202020204" pitchFamily="34" charset="0"/>
                        </a:rPr>
                        <a:t>YOUR</a:t>
                      </a:r>
                      <a:r>
                        <a:rPr lang="en-GB" sz="1050" b="1" spc="-55" dirty="0">
                          <a:solidFill>
                            <a:srgbClr val="336E9F"/>
                          </a:solidFill>
                          <a:latin typeface="Arial" panose="020B0604020202020204" pitchFamily="34" charset="0"/>
                          <a:cs typeface="Arial" panose="020B0604020202020204" pitchFamily="34" charset="0"/>
                        </a:rPr>
                        <a:t> </a:t>
                      </a:r>
                      <a:r>
                        <a:rPr lang="en-GB" sz="1050" b="1" spc="-10" dirty="0">
                          <a:solidFill>
                            <a:srgbClr val="336E9F"/>
                          </a:solidFill>
                          <a:latin typeface="Arial" panose="020B0604020202020204" pitchFamily="34" charset="0"/>
                          <a:cs typeface="Arial" panose="020B0604020202020204" pitchFamily="34" charset="0"/>
                        </a:rPr>
                        <a:t>TREATMENT</a:t>
                      </a:r>
                      <a:endParaRPr lang="en-GB" sz="1050" dirty="0">
                        <a:latin typeface="Arial" panose="020B0604020202020204" pitchFamily="34" charset="0"/>
                        <a:cs typeface="Arial" panose="020B0604020202020204" pitchFamily="34" charset="0"/>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gridSpan="6">
                  <a:txBody>
                    <a:bodyPr/>
                    <a:lstStyle/>
                    <a:p>
                      <a:pPr marL="0" algn="ctr">
                        <a:lnSpc>
                          <a:spcPct val="100000"/>
                        </a:lnSpc>
                      </a:pPr>
                      <a:r>
                        <a:rPr sz="750" spc="-20" dirty="0">
                          <a:latin typeface="Arial" panose="020B0604020202020204" pitchFamily="34" charset="0"/>
                          <a:cs typeface="Arial" panose="020B0604020202020204" pitchFamily="34" charset="0"/>
                        </a:rPr>
                        <a:t>Unadjusted</a:t>
                      </a:r>
                      <a:r>
                        <a:rPr sz="750" spc="3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gridSpan="3">
                  <a:txBody>
                    <a:bodyPr/>
                    <a:lstStyle/>
                    <a:p>
                      <a:pPr marL="0" algn="ctr">
                        <a:lnSpc>
                          <a:spcPct val="100000"/>
                        </a:lnSpc>
                      </a:pPr>
                      <a:r>
                        <a:rPr sz="750" spc="-10" dirty="0">
                          <a:latin typeface="Arial" panose="020B0604020202020204" pitchFamily="34" charset="0"/>
                          <a:cs typeface="Arial" panose="020B0604020202020204" pitchFamily="34" charset="0"/>
                        </a:rPr>
                        <a:t>Case</a:t>
                      </a:r>
                      <a:r>
                        <a:rPr sz="750" spc="-1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mix</a:t>
                      </a:r>
                      <a:r>
                        <a:rPr sz="750" spc="-15" dirty="0">
                          <a:latin typeface="Arial" panose="020B0604020202020204" pitchFamily="34" charset="0"/>
                          <a:cs typeface="Arial" panose="020B0604020202020204" pitchFamily="34" charset="0"/>
                        </a:rPr>
                        <a:t> </a:t>
                      </a:r>
                      <a:r>
                        <a:rPr sz="750" spc="-20" dirty="0">
                          <a:latin typeface="Arial" panose="020B0604020202020204" pitchFamily="34" charset="0"/>
                          <a:cs typeface="Arial" panose="020B0604020202020204" pitchFamily="34" charset="0"/>
                        </a:rPr>
                        <a:t>adjusted</a:t>
                      </a:r>
                      <a:r>
                        <a:rPr sz="750" spc="-10" dirty="0">
                          <a:latin typeface="Arial" panose="020B0604020202020204" pitchFamily="34" charset="0"/>
                          <a:cs typeface="Arial" panose="020B0604020202020204" pitchFamily="34" charset="0"/>
                        </a:rPr>
                        <a:t> 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rowSpan="2">
                  <a:txBody>
                    <a:bodyPr/>
                    <a:lstStyle/>
                    <a:p>
                      <a:pPr algn="ctr">
                        <a:lnSpc>
                          <a:spcPct val="100000"/>
                        </a:lnSpc>
                        <a:spcBef>
                          <a:spcPts val="200"/>
                        </a:spcBef>
                      </a:pPr>
                      <a:r>
                        <a:rPr lang="en-GB" sz="750">
                          <a:latin typeface="Arial" panose="020B0604020202020204" pitchFamily="34" charset="0"/>
                          <a:cs typeface="Arial" panose="020B0604020202020204" pitchFamily="34" charset="0"/>
                        </a:rPr>
                        <a:t>National score</a:t>
                      </a:r>
                      <a:endParaRPr sz="750" dirty="0">
                        <a:latin typeface="Arial" panose="020B0604020202020204" pitchFamily="34" charset="0"/>
                        <a:cs typeface="Arial" panose="020B0604020202020204" pitchFamily="34" charset="0"/>
                      </a:endParaRPr>
                    </a:p>
                  </a:txBody>
                  <a:tcPr marL="0" marR="0" marT="25400" marB="0" anchor="ctr">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329565">
                <a:tc vMerge="1">
                  <a:txBody>
                    <a:bodyPr/>
                    <a:lstStyle/>
                    <a:p>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dirty="0">
                          <a:latin typeface="Arial" panose="020B0604020202020204" pitchFamily="34" charset="0"/>
                          <a:cs typeface="Arial" panose="020B0604020202020204" pitchFamily="34" charset="0"/>
                        </a:rPr>
                        <a:t>202</a:t>
                      </a:r>
                      <a:r>
                        <a:rPr lang="en-GB" sz="750" spc="-20" dirty="0">
                          <a:latin typeface="Arial" panose="020B0604020202020204" pitchFamily="34" charset="0"/>
                          <a:cs typeface="Arial" panose="020B0604020202020204" pitchFamily="34" charset="0"/>
                        </a:rPr>
                        <a:t>3</a:t>
                      </a:r>
                      <a:endParaRPr sz="750" dirty="0">
                        <a:latin typeface="Arial" panose="020B0604020202020204" pitchFamily="34" charset="0"/>
                        <a:cs typeface="Arial" panose="020B0604020202020204" pitchFamily="34" charset="0"/>
                      </a:endParaRPr>
                    </a:p>
                    <a:p>
                      <a:pPr algn="ctr">
                        <a:lnSpc>
                          <a:spcPts val="830"/>
                        </a:lnSpc>
                      </a:pPr>
                      <a:r>
                        <a:rPr sz="750" spc="-50" dirty="0">
                          <a:latin typeface="Arial" panose="020B0604020202020204" pitchFamily="34" charset="0"/>
                          <a:cs typeface="Arial" panose="020B0604020202020204" pitchFamily="34" charset="0"/>
                        </a:rPr>
                        <a:t>n</a:t>
                      </a:r>
                      <a:endParaRPr sz="750" dirty="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1594" marR="12065" indent="-44450">
                        <a:lnSpc>
                          <a:spcPts val="760"/>
                        </a:lnSpc>
                        <a:spcBef>
                          <a:spcPts val="13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202</a:t>
                      </a:r>
                      <a:r>
                        <a:rPr lang="en-GB" sz="750" spc="-10">
                          <a:latin typeface="Arial" panose="020B0604020202020204" pitchFamily="34" charset="0"/>
                          <a:cs typeface="Arial" panose="020B0604020202020204" pitchFamily="34" charset="0"/>
                        </a:rPr>
                        <a:t>3</a:t>
                      </a:r>
                      <a:r>
                        <a:rPr sz="750" spc="-10">
                          <a:latin typeface="Arial" panose="020B0604020202020204" pitchFamily="34" charset="0"/>
                          <a:cs typeface="Arial" panose="020B0604020202020204" pitchFamily="34" charset="0"/>
                        </a:rPr>
                        <a:t>-</a:t>
                      </a:r>
                      <a:endParaRPr sz="750">
                        <a:latin typeface="Arial" panose="020B0604020202020204" pitchFamily="34" charset="0"/>
                        <a:cs typeface="Arial" panose="020B0604020202020204" pitchFamily="34" charset="0"/>
                      </a:endParaRPr>
                    </a:p>
                    <a:p>
                      <a:pPr marL="76835">
                        <a:lnSpc>
                          <a:spcPts val="755"/>
                        </a:lnSpc>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2865" marR="29845" indent="-27940">
                        <a:lnSpc>
                          <a:spcPts val="760"/>
                        </a:lnSpc>
                        <a:spcBef>
                          <a:spcPts val="51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overall</a:t>
                      </a:r>
                      <a:endParaRPr sz="7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Lower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Upper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vMerge="1">
                  <a:txBody>
                    <a:bodyPr/>
                    <a:lstStyle/>
                    <a:p>
                      <a:endParaRPr/>
                    </a:p>
                  </a:txBody>
                  <a:tcPr marL="0" marR="0" marT="25400" marB="0">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94005">
                <a:tc>
                  <a:txBody>
                    <a:bodyPr/>
                    <a:lstStyle/>
                    <a:p>
                      <a:pPr marL="27940" marR="473075">
                        <a:lnSpc>
                          <a:spcPts val="860"/>
                        </a:lnSpc>
                        <a:spcBef>
                          <a:spcPts val="270"/>
                        </a:spcBef>
                      </a:pPr>
                      <a:r>
                        <a:rPr lang="en-GB" sz="850" dirty="0">
                          <a:latin typeface="Arial" panose="020B0604020202020204" pitchFamily="34" charset="0"/>
                          <a:cs typeface="Arial" panose="020B0604020202020204" pitchFamily="34" charset="0"/>
                        </a:rPr>
                        <a:t>Q41_1.</a:t>
                      </a:r>
                      <a:r>
                        <a:rPr lang="en-GB" sz="850" spc="-3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Beforehand</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patient</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completely</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had</a:t>
                      </a:r>
                      <a:r>
                        <a:rPr lang="en-GB" sz="850" spc="-30"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enough </a:t>
                      </a:r>
                      <a:r>
                        <a:rPr lang="en-GB" sz="850" dirty="0">
                          <a:latin typeface="Arial" panose="020B0604020202020204" pitchFamily="34" charset="0"/>
                          <a:cs typeface="Arial" panose="020B0604020202020204" pitchFamily="34" charset="0"/>
                        </a:rPr>
                        <a:t>understandable</a:t>
                      </a:r>
                      <a:r>
                        <a:rPr lang="en-GB" sz="850" spc="-4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information</a:t>
                      </a:r>
                      <a:r>
                        <a:rPr lang="en-GB" sz="850" spc="-4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about</a:t>
                      </a:r>
                      <a:r>
                        <a:rPr lang="en-GB" sz="850" spc="-40"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surgery</a:t>
                      </a:r>
                      <a:endParaRPr lang="en-GB"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358</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88%</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411</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91%</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92%</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93%</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90%</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95200">
                <a:tc>
                  <a:txBody>
                    <a:bodyPr/>
                    <a:lstStyle/>
                    <a:p>
                      <a:pPr marL="27940" marR="473075">
                        <a:lnSpc>
                          <a:spcPts val="860"/>
                        </a:lnSpc>
                        <a:spcBef>
                          <a:spcPts val="270"/>
                        </a:spcBef>
                      </a:pPr>
                      <a:r>
                        <a:rPr lang="en-GB" sz="850" dirty="0">
                          <a:latin typeface="Arial" panose="020B0604020202020204" pitchFamily="34" charset="0"/>
                          <a:cs typeface="Arial" panose="020B0604020202020204" pitchFamily="34" charset="0"/>
                        </a:rPr>
                        <a:t>Q41_2.</a:t>
                      </a:r>
                      <a:r>
                        <a:rPr lang="en-GB" sz="850" spc="-3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Beforehand</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patient</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completely</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had</a:t>
                      </a:r>
                      <a:r>
                        <a:rPr lang="en-GB" sz="850" spc="-30"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enough </a:t>
                      </a:r>
                      <a:r>
                        <a:rPr lang="en-GB" sz="850" dirty="0">
                          <a:latin typeface="Arial" panose="020B0604020202020204" pitchFamily="34" charset="0"/>
                          <a:cs typeface="Arial" panose="020B0604020202020204" pitchFamily="34" charset="0"/>
                        </a:rPr>
                        <a:t>understandable</a:t>
                      </a:r>
                      <a:r>
                        <a:rPr lang="en-GB" sz="850" spc="-4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information</a:t>
                      </a:r>
                      <a:r>
                        <a:rPr lang="en-GB" sz="850" spc="-4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about</a:t>
                      </a:r>
                      <a:r>
                        <a:rPr lang="en-GB" sz="850" spc="-40"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chemotherapy</a:t>
                      </a:r>
                      <a:endParaRPr lang="en-GB"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356</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87%</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320</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93%</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00">
                          <a:latin typeface="Arial" panose="020B0604020202020204" pitchFamily="34" charset="0"/>
                          <a:cs typeface="Arial" panose="020B0604020202020204" pitchFamily="34" charset="0"/>
                        </a:rPr>
                        <a:t>▲</a:t>
                      </a: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FFFFFF"/>
                          </a:solidFill>
                          <a:latin typeface="Arial" panose="020B0604020202020204" pitchFamily="34" charset="0"/>
                          <a:cs typeface="Arial" panose="020B0604020202020204" pitchFamily="34" charset="0"/>
                        </a:rPr>
                        <a:t>93%</a:t>
                      </a:r>
                      <a:endParaRPr sz="850" b="1">
                        <a:solidFill>
                          <a:srgbClr val="FFFFF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0A74BB"/>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90%</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86%</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94005">
                <a:tc>
                  <a:txBody>
                    <a:bodyPr/>
                    <a:lstStyle/>
                    <a:p>
                      <a:pPr marL="27940" marR="473075">
                        <a:lnSpc>
                          <a:spcPts val="860"/>
                        </a:lnSpc>
                        <a:spcBef>
                          <a:spcPts val="270"/>
                        </a:spcBef>
                      </a:pPr>
                      <a:r>
                        <a:rPr lang="en-GB" sz="850" dirty="0">
                          <a:latin typeface="Arial" panose="020B0604020202020204" pitchFamily="34" charset="0"/>
                          <a:cs typeface="Arial" panose="020B0604020202020204" pitchFamily="34" charset="0"/>
                        </a:rPr>
                        <a:t>Q41_3.</a:t>
                      </a:r>
                      <a:r>
                        <a:rPr lang="en-GB" sz="850" spc="-3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Beforehand</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patient</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completely</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had</a:t>
                      </a:r>
                      <a:r>
                        <a:rPr lang="en-GB" sz="850" spc="-30"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enough </a:t>
                      </a:r>
                      <a:r>
                        <a:rPr lang="en-GB" sz="850" dirty="0">
                          <a:latin typeface="Arial" panose="020B0604020202020204" pitchFamily="34" charset="0"/>
                          <a:cs typeface="Arial" panose="020B0604020202020204" pitchFamily="34" charset="0"/>
                        </a:rPr>
                        <a:t>understandable</a:t>
                      </a:r>
                      <a:r>
                        <a:rPr lang="en-GB" sz="850" spc="-4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information</a:t>
                      </a:r>
                      <a:r>
                        <a:rPr lang="en-GB" sz="850" spc="-4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about</a:t>
                      </a:r>
                      <a:r>
                        <a:rPr lang="en-GB" sz="850" spc="-40"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radiotherapy</a:t>
                      </a:r>
                      <a:endParaRPr lang="en-GB"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239</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91%</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190</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91%</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90%</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93%</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89%</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94005">
                <a:tc>
                  <a:txBody>
                    <a:bodyPr/>
                    <a:lstStyle/>
                    <a:p>
                      <a:pPr marL="27940" marR="461009">
                        <a:lnSpc>
                          <a:spcPts val="860"/>
                        </a:lnSpc>
                        <a:spcBef>
                          <a:spcPts val="270"/>
                        </a:spcBef>
                      </a:pPr>
                      <a:r>
                        <a:rPr lang="en-GB" sz="850" dirty="0">
                          <a:latin typeface="Arial" panose="020B0604020202020204" pitchFamily="34" charset="0"/>
                          <a:cs typeface="Arial" panose="020B0604020202020204" pitchFamily="34" charset="0"/>
                        </a:rPr>
                        <a:t>Q41_4.</a:t>
                      </a:r>
                      <a:r>
                        <a:rPr lang="en-GB" sz="850" spc="-3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Beforehand</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patient</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completely</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had</a:t>
                      </a:r>
                      <a:r>
                        <a:rPr lang="en-GB" sz="850" spc="-30"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enough </a:t>
                      </a:r>
                      <a:r>
                        <a:rPr lang="en-GB" sz="850" dirty="0">
                          <a:latin typeface="Arial" panose="020B0604020202020204" pitchFamily="34" charset="0"/>
                          <a:cs typeface="Arial" panose="020B0604020202020204" pitchFamily="34" charset="0"/>
                        </a:rPr>
                        <a:t>understandable</a:t>
                      </a:r>
                      <a:r>
                        <a:rPr lang="en-GB" sz="850" spc="-4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information</a:t>
                      </a:r>
                      <a:r>
                        <a:rPr lang="en-GB" sz="850" spc="-4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about</a:t>
                      </a:r>
                      <a:r>
                        <a:rPr lang="en-GB" sz="850" spc="-4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hormone</a:t>
                      </a:r>
                      <a:r>
                        <a:rPr lang="en-GB" sz="850" spc="-40"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therapy</a:t>
                      </a:r>
                      <a:endParaRPr lang="en-GB"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68</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81%</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62</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90%</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FFFFFF"/>
                          </a:solidFill>
                          <a:latin typeface="Arial" panose="020B0604020202020204" pitchFamily="34" charset="0"/>
                          <a:cs typeface="Arial" panose="020B0604020202020204" pitchFamily="34" charset="0"/>
                        </a:rPr>
                        <a:t>91%</a:t>
                      </a:r>
                      <a:endParaRPr sz="850" b="1">
                        <a:solidFill>
                          <a:srgbClr val="FFFFF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0A74BB"/>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70%</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90%</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80%</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94005">
                <a:tc>
                  <a:txBody>
                    <a:bodyPr/>
                    <a:lstStyle/>
                    <a:p>
                      <a:pPr marL="27940" marR="473075">
                        <a:lnSpc>
                          <a:spcPts val="860"/>
                        </a:lnSpc>
                        <a:spcBef>
                          <a:spcPts val="270"/>
                        </a:spcBef>
                      </a:pPr>
                      <a:r>
                        <a:rPr lang="en-GB" sz="850" dirty="0">
                          <a:latin typeface="Arial" panose="020B0604020202020204" pitchFamily="34" charset="0"/>
                          <a:cs typeface="Arial" panose="020B0604020202020204" pitchFamily="34" charset="0"/>
                        </a:rPr>
                        <a:t>Q41_5.</a:t>
                      </a:r>
                      <a:r>
                        <a:rPr lang="en-GB" sz="850" spc="-3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Beforehand</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patient</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completely</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had</a:t>
                      </a:r>
                      <a:r>
                        <a:rPr lang="en-GB" sz="850" spc="-30"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enough </a:t>
                      </a:r>
                      <a:r>
                        <a:rPr lang="en-GB" sz="850" dirty="0">
                          <a:latin typeface="Arial" panose="020B0604020202020204" pitchFamily="34" charset="0"/>
                          <a:cs typeface="Arial" panose="020B0604020202020204" pitchFamily="34" charset="0"/>
                        </a:rPr>
                        <a:t>understandable</a:t>
                      </a:r>
                      <a:r>
                        <a:rPr lang="en-GB" sz="850" spc="-4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information</a:t>
                      </a:r>
                      <a:r>
                        <a:rPr lang="en-GB" sz="850" spc="-4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about</a:t>
                      </a:r>
                      <a:r>
                        <a:rPr lang="en-GB" sz="850" spc="-40"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immunotherapy</a:t>
                      </a:r>
                      <a:endParaRPr lang="en-GB"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95</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91%</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96</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85%</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85%</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77%</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91%</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84%</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94005">
                <a:tc>
                  <a:txBody>
                    <a:bodyPr/>
                    <a:lstStyle/>
                    <a:p>
                      <a:pPr marL="27940" marR="274955">
                        <a:lnSpc>
                          <a:spcPts val="860"/>
                        </a:lnSpc>
                        <a:spcBef>
                          <a:spcPts val="270"/>
                        </a:spcBef>
                      </a:pPr>
                      <a:r>
                        <a:rPr lang="en-GB" sz="850" dirty="0">
                          <a:latin typeface="Arial" panose="020B0604020202020204" pitchFamily="34" charset="0"/>
                          <a:cs typeface="Arial" panose="020B0604020202020204" pitchFamily="34" charset="0"/>
                        </a:rPr>
                        <a:t>Q42_1.</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Patient</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completely</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had</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enough</a:t>
                      </a:r>
                      <a:r>
                        <a:rPr lang="en-GB" sz="850" spc="-25"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understandable </a:t>
                      </a:r>
                      <a:r>
                        <a:rPr lang="en-GB" sz="850" dirty="0">
                          <a:latin typeface="Arial" panose="020B0604020202020204" pitchFamily="34" charset="0"/>
                          <a:cs typeface="Arial" panose="020B0604020202020204" pitchFamily="34" charset="0"/>
                        </a:rPr>
                        <a:t>information</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about</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their</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response</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to</a:t>
                      </a:r>
                      <a:r>
                        <a:rPr lang="en-GB" sz="850" spc="-25"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surgery</a:t>
                      </a:r>
                      <a:endParaRPr lang="en-GB"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356</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86%</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407</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90%</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FFFFFF"/>
                          </a:solidFill>
                          <a:latin typeface="Arial" panose="020B0604020202020204" pitchFamily="34" charset="0"/>
                          <a:cs typeface="Arial" panose="020B0604020202020204" pitchFamily="34" charset="0"/>
                        </a:rPr>
                        <a:t>90%</a:t>
                      </a:r>
                      <a:endParaRPr sz="850" b="1" dirty="0">
                        <a:solidFill>
                          <a:srgbClr val="FFFFF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0A74BB"/>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90%</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87%</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7"/>
                  </a:ext>
                </a:extLst>
              </a:tr>
              <a:tr h="294005">
                <a:tc>
                  <a:txBody>
                    <a:bodyPr/>
                    <a:lstStyle/>
                    <a:p>
                      <a:pPr marL="27940" marR="274955">
                        <a:lnSpc>
                          <a:spcPts val="860"/>
                        </a:lnSpc>
                        <a:spcBef>
                          <a:spcPts val="270"/>
                        </a:spcBef>
                      </a:pPr>
                      <a:r>
                        <a:rPr lang="en-GB" sz="850" dirty="0">
                          <a:latin typeface="Arial" panose="020B0604020202020204" pitchFamily="34" charset="0"/>
                          <a:cs typeface="Arial" panose="020B0604020202020204" pitchFamily="34" charset="0"/>
                        </a:rPr>
                        <a:t>Q42_2.</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Patient</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completely</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had</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enough</a:t>
                      </a:r>
                      <a:r>
                        <a:rPr lang="en-GB" sz="850" spc="-25"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understandable </a:t>
                      </a:r>
                      <a:r>
                        <a:rPr lang="en-GB" sz="850" dirty="0">
                          <a:latin typeface="Arial" panose="020B0604020202020204" pitchFamily="34" charset="0"/>
                          <a:cs typeface="Arial" panose="020B0604020202020204" pitchFamily="34" charset="0"/>
                        </a:rPr>
                        <a:t>information</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about</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their</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response</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to</a:t>
                      </a:r>
                      <a:r>
                        <a:rPr lang="en-GB" sz="850" spc="-25"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chemotherapy</a:t>
                      </a:r>
                      <a:endParaRPr lang="en-GB"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357</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81%</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317</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88%</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00">
                          <a:latin typeface="Arial" panose="020B0604020202020204" pitchFamily="34" charset="0"/>
                          <a:cs typeface="Arial" panose="020B0604020202020204" pitchFamily="34" charset="0"/>
                        </a:rPr>
                        <a:t>▲</a:t>
                      </a: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FFFFFF"/>
                          </a:solidFill>
                          <a:latin typeface="Arial" panose="020B0604020202020204" pitchFamily="34" charset="0"/>
                          <a:cs typeface="Arial" panose="020B0604020202020204" pitchFamily="34" charset="0"/>
                        </a:rPr>
                        <a:t>88%</a:t>
                      </a:r>
                      <a:endParaRPr sz="850" b="1" dirty="0">
                        <a:solidFill>
                          <a:srgbClr val="FFFFF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0A74BB"/>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78%</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82%</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295200">
                <a:tc>
                  <a:txBody>
                    <a:bodyPr/>
                    <a:lstStyle/>
                    <a:p>
                      <a:pPr marL="27940" marR="274955">
                        <a:lnSpc>
                          <a:spcPts val="860"/>
                        </a:lnSpc>
                        <a:spcBef>
                          <a:spcPts val="270"/>
                        </a:spcBef>
                      </a:pPr>
                      <a:r>
                        <a:rPr lang="en-GB" sz="850" dirty="0">
                          <a:latin typeface="Arial" panose="020B0604020202020204" pitchFamily="34" charset="0"/>
                          <a:cs typeface="Arial" panose="020B0604020202020204" pitchFamily="34" charset="0"/>
                        </a:rPr>
                        <a:t>Q42_3.</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Patient</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completely</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had</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enough</a:t>
                      </a:r>
                      <a:r>
                        <a:rPr lang="en-GB" sz="850" spc="-25"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understandable </a:t>
                      </a:r>
                      <a:r>
                        <a:rPr lang="en-GB" sz="850" dirty="0">
                          <a:latin typeface="Arial" panose="020B0604020202020204" pitchFamily="34" charset="0"/>
                          <a:cs typeface="Arial" panose="020B0604020202020204" pitchFamily="34" charset="0"/>
                        </a:rPr>
                        <a:t>information</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about</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their</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response</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to</a:t>
                      </a:r>
                      <a:r>
                        <a:rPr lang="en-GB" sz="850" spc="-25"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radiotherapy</a:t>
                      </a:r>
                      <a:endParaRPr lang="en-GB"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238</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86%</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193</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85%</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86%</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80%</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90%</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85%</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295200">
                <a:tc>
                  <a:txBody>
                    <a:bodyPr/>
                    <a:lstStyle/>
                    <a:p>
                      <a:pPr marL="27940" marR="274955">
                        <a:lnSpc>
                          <a:spcPts val="860"/>
                        </a:lnSpc>
                        <a:spcBef>
                          <a:spcPts val="270"/>
                        </a:spcBef>
                      </a:pPr>
                      <a:r>
                        <a:rPr lang="en-GB" sz="850" dirty="0">
                          <a:latin typeface="Arial" panose="020B0604020202020204" pitchFamily="34" charset="0"/>
                          <a:cs typeface="Arial" panose="020B0604020202020204" pitchFamily="34" charset="0"/>
                        </a:rPr>
                        <a:t>Q42_4.</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Patient</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completely</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had</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enough</a:t>
                      </a:r>
                      <a:r>
                        <a:rPr lang="en-GB" sz="850" spc="-25"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understandable </a:t>
                      </a:r>
                      <a:r>
                        <a:rPr lang="en-GB" sz="850" dirty="0">
                          <a:latin typeface="Arial" panose="020B0604020202020204" pitchFamily="34" charset="0"/>
                          <a:cs typeface="Arial" panose="020B0604020202020204" pitchFamily="34" charset="0"/>
                        </a:rPr>
                        <a:t>information</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about</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their</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response</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to</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hormone</a:t>
                      </a:r>
                      <a:r>
                        <a:rPr lang="en-GB" sz="850" spc="-25"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therapy</a:t>
                      </a:r>
                      <a:endParaRPr lang="en-GB"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67</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73%</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63</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83%</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83%</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cap="flat" cmpd="sng" algn="ctr">
                      <a:solidFill>
                        <a:srgbClr val="939598"/>
                      </a:solidFill>
                      <a:prstDash val="solid"/>
                      <a:round/>
                      <a:headEnd type="none" w="med" len="med"/>
                      <a:tailEnd type="none" w="med" len="me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66%</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87%</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77%</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10"/>
                  </a:ext>
                </a:extLst>
              </a:tr>
              <a:tr h="295200">
                <a:tc>
                  <a:txBody>
                    <a:bodyPr/>
                    <a:lstStyle/>
                    <a:p>
                      <a:pPr marL="27940" marR="274955" lvl="0" indent="0" defTabSz="914400" eaLnBrk="1" fontAlgn="auto" latinLnBrk="0" hangingPunct="1">
                        <a:lnSpc>
                          <a:spcPts val="860"/>
                        </a:lnSpc>
                        <a:spcBef>
                          <a:spcPts val="270"/>
                        </a:spcBef>
                        <a:spcAft>
                          <a:spcPts val="0"/>
                        </a:spcAft>
                        <a:buClrTx/>
                        <a:buSzTx/>
                        <a:buFontTx/>
                        <a:buNone/>
                        <a:tabLst/>
                        <a:defRPr/>
                      </a:pPr>
                      <a:r>
                        <a:rPr lang="en-GB" sz="850" dirty="0">
                          <a:latin typeface="Arial" panose="020B0604020202020204" pitchFamily="34" charset="0"/>
                          <a:cs typeface="Arial" panose="020B0604020202020204" pitchFamily="34" charset="0"/>
                        </a:rPr>
                        <a:t>Q42_5.</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Patient</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completely</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had</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enough</a:t>
                      </a:r>
                      <a:r>
                        <a:rPr lang="en-GB" sz="850" spc="-25"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understandable </a:t>
                      </a:r>
                      <a:r>
                        <a:rPr lang="en-GB" sz="850" dirty="0">
                          <a:latin typeface="Arial" panose="020B0604020202020204" pitchFamily="34" charset="0"/>
                          <a:cs typeface="Arial" panose="020B0604020202020204" pitchFamily="34" charset="0"/>
                        </a:rPr>
                        <a:t>information</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about</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their</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response</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to</a:t>
                      </a:r>
                      <a:r>
                        <a:rPr lang="en-GB" sz="850" spc="-25"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immunotherapy</a:t>
                      </a:r>
                      <a:endParaRPr lang="en-GB"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91</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82%</a:t>
                      </a:r>
                      <a:endParaRPr sz="850" b="1">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93</a:t>
                      </a:r>
                      <a:endParaRPr sz="85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73%</a:t>
                      </a:r>
                      <a:endParaRPr sz="850" b="1">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73%</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solidFill>
                      <a:srgbClr val="A8C7E9"/>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73%</a:t>
                      </a:r>
                      <a:endParaRPr sz="85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89%</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81%</a:t>
                      </a:r>
                      <a:endParaRPr sz="850" b="1"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784725828"/>
                  </a:ext>
                </a:extLst>
              </a:tr>
              <a:tr h="295200">
                <a:tc>
                  <a:txBody>
                    <a:bodyPr/>
                    <a:lstStyle/>
                    <a:p>
                      <a:pPr marL="27940" marR="274955" lvl="0" indent="0" defTabSz="914400" eaLnBrk="1" fontAlgn="auto" latinLnBrk="0" hangingPunct="1">
                        <a:lnSpc>
                          <a:spcPts val="860"/>
                        </a:lnSpc>
                        <a:spcBef>
                          <a:spcPts val="270"/>
                        </a:spcBef>
                        <a:spcAft>
                          <a:spcPts val="0"/>
                        </a:spcAft>
                        <a:buClrTx/>
                        <a:buSzTx/>
                        <a:buFontTx/>
                        <a:buNone/>
                        <a:tabLst/>
                        <a:defRPr/>
                      </a:pPr>
                      <a:r>
                        <a:rPr lang="en-GB" sz="850" dirty="0">
                          <a:latin typeface="Arial" panose="020B0604020202020204" pitchFamily="34" charset="0"/>
                          <a:cs typeface="Arial" panose="020B0604020202020204" pitchFamily="34" charset="0"/>
                        </a:rPr>
                        <a:t>Q43.</a:t>
                      </a:r>
                      <a:r>
                        <a:rPr lang="en-GB" sz="850" spc="-1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Patient</a:t>
                      </a:r>
                      <a:r>
                        <a:rPr lang="en-GB" sz="850" spc="-1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felt</a:t>
                      </a:r>
                      <a:r>
                        <a:rPr lang="en-GB" sz="850" spc="-1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the</a:t>
                      </a:r>
                      <a:r>
                        <a:rPr lang="en-GB" sz="850" spc="-1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length</a:t>
                      </a:r>
                      <a:r>
                        <a:rPr lang="en-GB" sz="850" spc="-1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of</a:t>
                      </a:r>
                      <a:r>
                        <a:rPr lang="en-GB" sz="850" spc="-1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waiting</a:t>
                      </a:r>
                      <a:r>
                        <a:rPr lang="en-GB" sz="850" spc="-1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time</a:t>
                      </a:r>
                      <a:r>
                        <a:rPr lang="en-GB" sz="850" spc="-1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at</a:t>
                      </a:r>
                      <a:r>
                        <a:rPr lang="en-GB" sz="850" spc="-1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clinic</a:t>
                      </a:r>
                      <a:r>
                        <a:rPr lang="en-GB" sz="850" spc="-15" dirty="0">
                          <a:latin typeface="Arial" panose="020B0604020202020204" pitchFamily="34" charset="0"/>
                          <a:cs typeface="Arial" panose="020B0604020202020204" pitchFamily="34" charset="0"/>
                        </a:rPr>
                        <a:t> </a:t>
                      </a:r>
                      <a:r>
                        <a:rPr lang="en-GB" sz="850" spc="0" dirty="0">
                          <a:latin typeface="Arial" panose="020B0604020202020204" pitchFamily="34" charset="0"/>
                          <a:cs typeface="Arial" panose="020B0604020202020204" pitchFamily="34" charset="0"/>
                        </a:rPr>
                        <a:t>and day </a:t>
                      </a:r>
                      <a:r>
                        <a:rPr lang="en-GB" sz="850" dirty="0">
                          <a:latin typeface="Arial" panose="020B0604020202020204" pitchFamily="34" charset="0"/>
                          <a:cs typeface="Arial" panose="020B0604020202020204" pitchFamily="34" charset="0"/>
                        </a:rPr>
                        <a:t>unit</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for</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cancer</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treatment</a:t>
                      </a:r>
                      <a:r>
                        <a:rPr lang="en-GB" sz="850" spc="-1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was</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about</a:t>
                      </a:r>
                      <a:r>
                        <a:rPr lang="en-GB" sz="850" spc="-20"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right</a:t>
                      </a:r>
                      <a:endParaRPr lang="en-GB"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cap="flat" cmpd="sng" algn="ctr">
                      <a:solidFill>
                        <a:srgbClr val="939598"/>
                      </a:solidFill>
                      <a:prstDash val="solid"/>
                      <a:round/>
                      <a:headEnd type="none" w="med" len="med"/>
                      <a:tailEnd type="none" w="med" len="me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621</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75%</a:t>
                      </a:r>
                      <a:endParaRPr sz="850" b="1">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642</a:t>
                      </a:r>
                      <a:endParaRPr sz="85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78%</a:t>
                      </a:r>
                      <a:endParaRPr sz="850" b="1">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00">
                          <a:latin typeface="Arial" panose="020B0604020202020204" pitchFamily="34" charset="0"/>
                          <a:cs typeface="Arial" panose="020B0604020202020204" pitchFamily="34" charset="0"/>
                        </a:rPr>
                        <a:t>▲</a:t>
                      </a:r>
                      <a:endParaRPr sz="80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78%</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72%</a:t>
                      </a:r>
                      <a:endParaRPr sz="85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86%</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79%</a:t>
                      </a:r>
                      <a:endParaRPr sz="850" b="1"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3774069184"/>
                  </a:ext>
                </a:extLst>
              </a:tr>
            </a:tbl>
          </a:graphicData>
        </a:graphic>
      </p:graphicFrame>
      <p:sp>
        <p:nvSpPr>
          <p:cNvPr id="46" name="txt_org_name">
            <a:extLst>
              <a:ext uri="{FF2B5EF4-FFF2-40B4-BE49-F238E27FC236}">
                <a16:creationId xmlns:a16="http://schemas.microsoft.com/office/drawing/2014/main" id="{06737406-C931-6659-CAB2-A8F208DC536F}"/>
              </a:ext>
              <a:ext uri="{C183D7F6-B498-43B3-948B-1728B52AA6E4}">
                <adec:decorative xmlns:adec="http://schemas.microsoft.com/office/drawing/2017/decorative" val="1"/>
              </a:ext>
            </a:extLst>
          </p:cNvPr>
          <p:cNvSpPr txBox="1"/>
          <p:nvPr/>
        </p:nvSpPr>
        <p:spPr>
          <a:xfrm>
            <a:off x="4524343" y="622300"/>
            <a:ext cx="2754280" cy="276999"/>
          </a:xfrm>
          <a:prstGeom prst="rect">
            <a:avLst/>
          </a:prstGeom>
          <a:noFill/>
        </p:spPr>
        <p:txBody>
          <a:bodyPr wrap="none" rtlCol="0">
            <a:spAutoFit/>
          </a:bodyPr>
          <a:lstStyle/>
          <a:p>
            <a:pPr algn="r"/>
            <a:r>
              <a:rPr lang="en-GB" sz="1200" b="1">
                <a:solidFill>
                  <a:srgbClr val="336E9F"/>
                </a:solidFill>
                <a:latin typeface="Arial"/>
                <a:cs typeface="Arial"/>
              </a:rPr>
              <a:t>The Christie NHS Foundation Trust</a:t>
            </a:r>
            <a:endParaRPr lang="en-GB" sz="1200">
              <a:solidFill>
                <a:srgbClr val="336E9F"/>
              </a:solidFill>
            </a:endParaRPr>
          </a:p>
        </p:txBody>
      </p:sp>
      <p:sp>
        <p:nvSpPr>
          <p:cNvPr id="47" name="txt_survey">
            <a:extLst>
              <a:ext uri="{FF2B5EF4-FFF2-40B4-BE49-F238E27FC236}">
                <a16:creationId xmlns:a16="http://schemas.microsoft.com/office/drawing/2014/main" id="{E384A5C1-A7D5-FACE-8E48-B05A0D5ED838}"/>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9" name="Group 1">
            <a:extLst>
              <a:ext uri="{FF2B5EF4-FFF2-40B4-BE49-F238E27FC236}">
                <a16:creationId xmlns:a16="http://schemas.microsoft.com/office/drawing/2014/main" id="{48B7C759-F6EA-4CE5-EBD6-77D31A15FBE0}"/>
              </a:ext>
              <a:ext uri="{C183D7F6-B498-43B3-948B-1728B52AA6E4}">
                <adec:decorative xmlns:adec="http://schemas.microsoft.com/office/drawing/2017/decorative" val="1"/>
              </a:ext>
            </a:extLst>
          </p:cNvPr>
          <p:cNvGrpSpPr/>
          <p:nvPr/>
        </p:nvGrpSpPr>
        <p:grpSpPr>
          <a:xfrm>
            <a:off x="349101" y="1242200"/>
            <a:ext cx="6775785" cy="760591"/>
            <a:chOff x="349101" y="1242200"/>
            <a:chExt cx="6775785" cy="760591"/>
          </a:xfrm>
        </p:grpSpPr>
        <p:sp>
          <p:nvSpPr>
            <p:cNvPr id="10" name="object 11">
              <a:extLst>
                <a:ext uri="{FF2B5EF4-FFF2-40B4-BE49-F238E27FC236}">
                  <a16:creationId xmlns:a16="http://schemas.microsoft.com/office/drawing/2014/main" id="{57DBD2A7-8343-E6D4-EE9C-FB54DE756688}"/>
                </a:ext>
              </a:extLst>
            </p:cNvPr>
            <p:cNvSpPr txBox="1"/>
            <p:nvPr/>
          </p:nvSpPr>
          <p:spPr>
            <a:xfrm>
              <a:off x="5615788" y="1266191"/>
              <a:ext cx="1348105" cy="736600"/>
            </a:xfrm>
            <a:prstGeom prst="rect">
              <a:avLst/>
            </a:prstGeom>
          </p:spPr>
          <p:txBody>
            <a:bodyPr vert="horz" wrap="square" lIns="0" tIns="31750" rIns="0" bIns="0" rtlCol="0">
              <a:spAutoFit/>
            </a:bodyPr>
            <a:lstStyle/>
            <a:p>
              <a:pPr marR="118110">
                <a:lnSpc>
                  <a:spcPts val="810"/>
                </a:lnSpc>
                <a:spcBef>
                  <a:spcPts val="250"/>
                </a:spcBef>
              </a:pPr>
              <a:r>
                <a:rPr sz="800" spc="-25">
                  <a:latin typeface="Arial"/>
                  <a:cs typeface="Arial"/>
                </a:rPr>
                <a:t>Adjusted</a:t>
              </a:r>
              <a:r>
                <a:rPr sz="800" spc="-15">
                  <a:latin typeface="Arial"/>
                  <a:cs typeface="Arial"/>
                </a:rPr>
                <a:t> </a:t>
              </a:r>
              <a:r>
                <a:rPr lang="en-GB" sz="800" spc="-25">
                  <a:latin typeface="Arial"/>
                  <a:cs typeface="Arial"/>
                </a:rPr>
                <a:t>s</a:t>
              </a:r>
              <a:r>
                <a:rPr sz="800" spc="-25">
                  <a:latin typeface="Arial"/>
                  <a:cs typeface="Arial"/>
                </a:rPr>
                <a:t>core</a:t>
              </a:r>
              <a:r>
                <a:rPr sz="800" spc="-15">
                  <a:latin typeface="Arial"/>
                  <a:cs typeface="Arial"/>
                </a:rPr>
                <a:t> </a:t>
              </a:r>
              <a:r>
                <a:rPr sz="800" spc="-25">
                  <a:latin typeface="Arial"/>
                  <a:cs typeface="Arial"/>
                </a:rPr>
                <a:t>below</a:t>
              </a:r>
              <a:r>
                <a:rPr sz="800" spc="-15">
                  <a:latin typeface="Arial"/>
                  <a:cs typeface="Arial"/>
                </a:rPr>
                <a:t> </a:t>
              </a:r>
              <a:r>
                <a:rPr lang="en-GB" sz="800" spc="-30">
                  <a:latin typeface="Arial"/>
                  <a:cs typeface="Arial"/>
                </a:rPr>
                <a:t>l</a:t>
              </a:r>
              <a:r>
                <a:rPr sz="800" spc="-30" err="1">
                  <a:latin typeface="Arial"/>
                  <a:cs typeface="Arial"/>
                </a:rPr>
                <a:t>ower</a:t>
              </a:r>
              <a:r>
                <a:rPr sz="800" spc="500">
                  <a:latin typeface="Arial"/>
                  <a:cs typeface="Arial"/>
                </a:rPr>
                <a:t> </a:t>
              </a:r>
              <a:r>
                <a:rPr lang="en-GB" sz="800" spc="-25">
                  <a:latin typeface="Arial"/>
                  <a:cs typeface="Arial"/>
                </a:rPr>
                <a:t>e</a:t>
              </a:r>
              <a:r>
                <a:rPr sz="800" spc="-25" err="1">
                  <a:latin typeface="Arial"/>
                  <a:cs typeface="Arial"/>
                </a:rPr>
                <a:t>xpected</a:t>
              </a:r>
              <a:r>
                <a:rPr sz="800" spc="-15">
                  <a:latin typeface="Arial"/>
                  <a:cs typeface="Arial"/>
                </a:rPr>
                <a:t> </a:t>
              </a:r>
              <a:r>
                <a:rPr lang="en-GB" sz="800" spc="-10">
                  <a:latin typeface="Arial"/>
                  <a:cs typeface="Arial"/>
                </a:rPr>
                <a:t>r</a:t>
              </a:r>
              <a:r>
                <a:rPr sz="800" spc="-10" err="1">
                  <a:latin typeface="Arial"/>
                  <a:cs typeface="Arial"/>
                </a:rPr>
                <a:t>ange</a:t>
              </a:r>
              <a:endParaRPr sz="800">
                <a:latin typeface="Arial"/>
                <a:cs typeface="Arial"/>
              </a:endParaRPr>
            </a:p>
            <a:p>
              <a:pPr marR="5080">
                <a:lnSpc>
                  <a:spcPts val="810"/>
                </a:lnSpc>
                <a:spcBef>
                  <a:spcPts val="295"/>
                </a:spcBef>
              </a:pPr>
              <a:r>
                <a:rPr sz="800" spc="-25">
                  <a:latin typeface="Arial"/>
                  <a:cs typeface="Arial"/>
                </a:rPr>
                <a:t>Adjusted</a:t>
              </a:r>
              <a:r>
                <a:rPr sz="800" spc="-15">
                  <a:latin typeface="Arial"/>
                  <a:cs typeface="Arial"/>
                </a:rPr>
                <a:t> </a:t>
              </a:r>
              <a:r>
                <a:rPr lang="en-GB" sz="800" spc="-25">
                  <a:latin typeface="Arial"/>
                  <a:cs typeface="Arial"/>
                </a:rPr>
                <a:t>s</a:t>
              </a:r>
              <a:r>
                <a:rPr sz="800" spc="-25">
                  <a:latin typeface="Arial"/>
                  <a:cs typeface="Arial"/>
                </a:rPr>
                <a:t>core</a:t>
              </a:r>
              <a:r>
                <a:rPr sz="800" spc="-15">
                  <a:latin typeface="Arial"/>
                  <a:cs typeface="Arial"/>
                </a:rPr>
                <a:t> </a:t>
              </a:r>
              <a:r>
                <a:rPr sz="800" spc="-25">
                  <a:latin typeface="Arial"/>
                  <a:cs typeface="Arial"/>
                </a:rPr>
                <a:t>between</a:t>
              </a:r>
              <a:r>
                <a:rPr sz="800" spc="-15">
                  <a:latin typeface="Arial"/>
                  <a:cs typeface="Arial"/>
                </a:rPr>
                <a:t> </a:t>
              </a:r>
              <a:r>
                <a:rPr lang="en-GB" sz="800" spc="-35">
                  <a:latin typeface="Arial"/>
                  <a:cs typeface="Arial"/>
                </a:rPr>
                <a:t>u</a:t>
              </a:r>
              <a:r>
                <a:rPr sz="800" spc="-35" err="1">
                  <a:latin typeface="Arial"/>
                  <a:cs typeface="Arial"/>
                </a:rPr>
                <a:t>pper</a:t>
              </a:r>
              <a:r>
                <a:rPr sz="800" spc="500">
                  <a:latin typeface="Arial"/>
                  <a:cs typeface="Arial"/>
                </a:rPr>
                <a:t> </a:t>
              </a:r>
              <a:r>
                <a:rPr sz="800" spc="-25">
                  <a:latin typeface="Arial"/>
                  <a:cs typeface="Arial"/>
                </a:rPr>
                <a:t>and </a:t>
              </a:r>
              <a:r>
                <a:rPr lang="en-GB" sz="800" spc="-25">
                  <a:latin typeface="Arial"/>
                  <a:cs typeface="Arial"/>
                </a:rPr>
                <a:t>l</a:t>
              </a:r>
              <a:r>
                <a:rPr sz="800" spc="-25" err="1">
                  <a:latin typeface="Arial"/>
                  <a:cs typeface="Arial"/>
                </a:rPr>
                <a:t>ower</a:t>
              </a:r>
              <a:r>
                <a:rPr sz="800" spc="-20">
                  <a:latin typeface="Arial"/>
                  <a:cs typeface="Arial"/>
                </a:rPr>
                <a:t> </a:t>
              </a:r>
              <a:r>
                <a:rPr lang="en-GB" sz="800" spc="-25">
                  <a:latin typeface="Arial"/>
                  <a:cs typeface="Arial"/>
                </a:rPr>
                <a:t>e</a:t>
              </a:r>
              <a:r>
                <a:rPr sz="800" spc="-25" err="1">
                  <a:latin typeface="Arial"/>
                  <a:cs typeface="Arial"/>
                </a:rPr>
                <a:t>xpected</a:t>
              </a:r>
              <a:r>
                <a:rPr sz="800" spc="-20">
                  <a:latin typeface="Arial"/>
                  <a:cs typeface="Arial"/>
                </a:rPr>
                <a:t> </a:t>
              </a:r>
              <a:r>
                <a:rPr lang="en-GB" sz="800" spc="-10">
                  <a:latin typeface="Arial"/>
                  <a:cs typeface="Arial"/>
                </a:rPr>
                <a:t>r</a:t>
              </a:r>
              <a:r>
                <a:rPr sz="800" spc="-10" err="1">
                  <a:latin typeface="Arial"/>
                  <a:cs typeface="Arial"/>
                </a:rPr>
                <a:t>anges</a:t>
              </a:r>
              <a:endParaRPr sz="800">
                <a:latin typeface="Arial"/>
                <a:cs typeface="Arial"/>
              </a:endParaRPr>
            </a:p>
            <a:p>
              <a:pPr marR="106680">
                <a:lnSpc>
                  <a:spcPts val="810"/>
                </a:lnSpc>
                <a:spcBef>
                  <a:spcPts val="295"/>
                </a:spcBef>
              </a:pPr>
              <a:r>
                <a:rPr sz="800" spc="-25">
                  <a:latin typeface="Arial"/>
                  <a:cs typeface="Arial"/>
                </a:rPr>
                <a:t>Adjusted</a:t>
              </a:r>
              <a:r>
                <a:rPr sz="800" spc="-15">
                  <a:latin typeface="Arial"/>
                  <a:cs typeface="Arial"/>
                </a:rPr>
                <a:t> </a:t>
              </a:r>
              <a:r>
                <a:rPr lang="en-GB" sz="800" spc="-25">
                  <a:latin typeface="Arial"/>
                  <a:cs typeface="Arial"/>
                </a:rPr>
                <a:t>s</a:t>
              </a:r>
              <a:r>
                <a:rPr sz="800" spc="-25">
                  <a:latin typeface="Arial"/>
                  <a:cs typeface="Arial"/>
                </a:rPr>
                <a:t>core</a:t>
              </a:r>
              <a:r>
                <a:rPr sz="800" spc="-15">
                  <a:latin typeface="Arial"/>
                  <a:cs typeface="Arial"/>
                </a:rPr>
                <a:t> </a:t>
              </a:r>
              <a:r>
                <a:rPr sz="800" spc="-25">
                  <a:latin typeface="Arial"/>
                  <a:cs typeface="Arial"/>
                </a:rPr>
                <a:t>above</a:t>
              </a:r>
              <a:r>
                <a:rPr sz="800" spc="-15">
                  <a:latin typeface="Arial"/>
                  <a:cs typeface="Arial"/>
                </a:rPr>
                <a:t> </a:t>
              </a:r>
              <a:r>
                <a:rPr lang="en-GB" sz="800" spc="-35">
                  <a:latin typeface="Arial"/>
                  <a:cs typeface="Arial"/>
                </a:rPr>
                <a:t>u</a:t>
              </a:r>
              <a:r>
                <a:rPr sz="800" spc="-35" err="1">
                  <a:latin typeface="Arial"/>
                  <a:cs typeface="Arial"/>
                </a:rPr>
                <a:t>pper</a:t>
              </a:r>
              <a:r>
                <a:rPr sz="800" spc="500">
                  <a:latin typeface="Arial"/>
                  <a:cs typeface="Arial"/>
                </a:rPr>
                <a:t> </a:t>
              </a:r>
              <a:r>
                <a:rPr lang="en-GB" sz="800" spc="-25">
                  <a:latin typeface="Arial"/>
                  <a:cs typeface="Arial"/>
                </a:rPr>
                <a:t>e</a:t>
              </a:r>
              <a:r>
                <a:rPr sz="800" spc="-25" err="1">
                  <a:latin typeface="Arial"/>
                  <a:cs typeface="Arial"/>
                </a:rPr>
                <a:t>xpected</a:t>
              </a:r>
              <a:r>
                <a:rPr sz="800" spc="-15">
                  <a:latin typeface="Arial"/>
                  <a:cs typeface="Arial"/>
                </a:rPr>
                <a:t> </a:t>
              </a:r>
              <a:r>
                <a:rPr lang="en-GB" sz="800" spc="-10">
                  <a:latin typeface="Arial"/>
                  <a:cs typeface="Arial"/>
                </a:rPr>
                <a:t>r</a:t>
              </a:r>
              <a:r>
                <a:rPr sz="800" spc="-10" err="1">
                  <a:latin typeface="Arial"/>
                  <a:cs typeface="Arial"/>
                </a:rPr>
                <a:t>ange</a:t>
              </a:r>
              <a:endParaRPr sz="800">
                <a:latin typeface="Arial"/>
                <a:cs typeface="Arial"/>
              </a:endParaRPr>
            </a:p>
          </p:txBody>
        </p:sp>
        <p:sp>
          <p:nvSpPr>
            <p:cNvPr id="11" name="object 10">
              <a:extLst>
                <a:ext uri="{FF2B5EF4-FFF2-40B4-BE49-F238E27FC236}">
                  <a16:creationId xmlns:a16="http://schemas.microsoft.com/office/drawing/2014/main" id="{01C47069-2809-C0CA-DB77-4B416E371E01}"/>
                </a:ext>
              </a:extLst>
            </p:cNvPr>
            <p:cNvSpPr/>
            <p:nvPr/>
          </p:nvSpPr>
          <p:spPr>
            <a:xfrm>
              <a:off x="5203223" y="1795650"/>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0A74BB"/>
            </a:solidFill>
          </p:spPr>
          <p:txBody>
            <a:bodyPr wrap="square" lIns="0" tIns="0" rIns="0" bIns="0" rtlCol="0"/>
            <a:lstStyle/>
            <a:p>
              <a:endParaRPr/>
            </a:p>
          </p:txBody>
        </p:sp>
        <p:sp>
          <p:nvSpPr>
            <p:cNvPr id="12" name="object 9">
              <a:extLst>
                <a:ext uri="{FF2B5EF4-FFF2-40B4-BE49-F238E27FC236}">
                  <a16:creationId xmlns:a16="http://schemas.microsoft.com/office/drawing/2014/main" id="{C41266BB-6191-6946-E82E-CC6E890FA09B}"/>
                </a:ext>
              </a:extLst>
            </p:cNvPr>
            <p:cNvSpPr/>
            <p:nvPr/>
          </p:nvSpPr>
          <p:spPr>
            <a:xfrm>
              <a:off x="5203223" y="1544611"/>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DCDDDE"/>
            </a:solidFill>
          </p:spPr>
          <p:txBody>
            <a:bodyPr wrap="square" lIns="0" tIns="0" rIns="0" bIns="0" rtlCol="0"/>
            <a:lstStyle/>
            <a:p>
              <a:endParaRPr/>
            </a:p>
          </p:txBody>
        </p:sp>
        <p:sp>
          <p:nvSpPr>
            <p:cNvPr id="13" name="object 8">
              <a:extLst>
                <a:ext uri="{FF2B5EF4-FFF2-40B4-BE49-F238E27FC236}">
                  <a16:creationId xmlns:a16="http://schemas.microsoft.com/office/drawing/2014/main" id="{E339C87C-C1DB-F18E-1537-F0587AC1BF4F}"/>
                </a:ext>
              </a:extLst>
            </p:cNvPr>
            <p:cNvSpPr/>
            <p:nvPr/>
          </p:nvSpPr>
          <p:spPr>
            <a:xfrm>
              <a:off x="5203223" y="1299701"/>
              <a:ext cx="288290" cy="144145"/>
            </a:xfrm>
            <a:custGeom>
              <a:avLst/>
              <a:gdLst/>
              <a:ahLst/>
              <a:cxnLst/>
              <a:rect l="l" t="t" r="r" b="b"/>
              <a:pathLst>
                <a:path w="288290" h="144144">
                  <a:moveTo>
                    <a:pt x="288000" y="144000"/>
                  </a:moveTo>
                  <a:lnTo>
                    <a:pt x="0" y="144000"/>
                  </a:lnTo>
                  <a:lnTo>
                    <a:pt x="0" y="0"/>
                  </a:lnTo>
                  <a:lnTo>
                    <a:pt x="288000" y="0"/>
                  </a:lnTo>
                  <a:lnTo>
                    <a:pt x="288000" y="144000"/>
                  </a:lnTo>
                  <a:close/>
                </a:path>
              </a:pathLst>
            </a:custGeom>
            <a:solidFill>
              <a:srgbClr val="A8C7E9"/>
            </a:solidFill>
          </p:spPr>
          <p:txBody>
            <a:bodyPr wrap="square" lIns="0" tIns="0" rIns="0" bIns="0" rtlCol="0"/>
            <a:lstStyle/>
            <a:p>
              <a:endParaRPr/>
            </a:p>
          </p:txBody>
        </p:sp>
        <p:sp>
          <p:nvSpPr>
            <p:cNvPr id="14" name="object 7">
              <a:extLst>
                <a:ext uri="{FF2B5EF4-FFF2-40B4-BE49-F238E27FC236}">
                  <a16:creationId xmlns:a16="http://schemas.microsoft.com/office/drawing/2014/main" id="{93D394C5-3C24-17A1-2EFD-DA58FA89F1CB}"/>
                </a:ext>
              </a:extLst>
            </p:cNvPr>
            <p:cNvSpPr txBox="1"/>
            <p:nvPr/>
          </p:nvSpPr>
          <p:spPr>
            <a:xfrm>
              <a:off x="2702547" y="1377700"/>
              <a:ext cx="2304000" cy="500137"/>
            </a:xfrm>
            <a:prstGeom prst="rect">
              <a:avLst/>
            </a:prstGeom>
          </p:spPr>
          <p:txBody>
            <a:bodyPr vert="horz" wrap="square" lIns="0" tIns="0" rIns="0" bIns="0" rtlCol="0" anchor="t" anchorCtr="0">
              <a:spAutoFit/>
            </a:bodyPr>
            <a:lstStyle/>
            <a:p>
              <a:pPr marR="49530">
                <a:lnSpc>
                  <a:spcPts val="810"/>
                </a:lnSpc>
                <a:spcBef>
                  <a:spcPts val="250"/>
                </a:spcBef>
              </a:pPr>
              <a:r>
                <a:rPr sz="800">
                  <a:latin typeface="Arial"/>
                  <a:cs typeface="Arial"/>
                </a:rPr>
                <a:t>Change</a:t>
              </a:r>
              <a:r>
                <a:rPr sz="800" spc="-25">
                  <a:latin typeface="Arial"/>
                  <a:cs typeface="Arial"/>
                </a:rPr>
                <a:t> </a:t>
              </a:r>
              <a:r>
                <a:rPr sz="800" spc="-10">
                  <a:latin typeface="Arial"/>
                  <a:cs typeface="Arial"/>
                </a:rPr>
                <a:t>202</a:t>
              </a:r>
              <a:r>
                <a:rPr lang="en-GB" sz="800" spc="-10">
                  <a:latin typeface="Arial"/>
                  <a:cs typeface="Arial"/>
                </a:rPr>
                <a:t>3</a:t>
              </a:r>
              <a:r>
                <a:rPr sz="800" spc="-10">
                  <a:latin typeface="Arial"/>
                  <a:cs typeface="Arial"/>
                </a:rPr>
                <a:t>-</a:t>
              </a:r>
              <a:r>
                <a:rPr sz="800">
                  <a:latin typeface="Arial"/>
                  <a:cs typeface="Arial"/>
                </a:rPr>
                <a:t>202</a:t>
              </a:r>
              <a:r>
                <a:rPr lang="en-GB" sz="800">
                  <a:latin typeface="Arial"/>
                  <a:cs typeface="Arial"/>
                </a:rPr>
                <a:t>4</a:t>
              </a:r>
              <a:r>
                <a:rPr sz="800">
                  <a:latin typeface="Arial"/>
                  <a:cs typeface="Arial"/>
                </a:rPr>
                <a:t>:</a:t>
              </a:r>
              <a:r>
                <a:rPr sz="800" spc="-20">
                  <a:latin typeface="Arial"/>
                  <a:cs typeface="Arial"/>
                </a:rPr>
                <a:t> </a:t>
              </a:r>
              <a:r>
                <a:rPr sz="800">
                  <a:latin typeface="Arial"/>
                  <a:cs typeface="Arial"/>
                </a:rPr>
                <a:t>Indicates</a:t>
              </a:r>
              <a:r>
                <a:rPr sz="800" spc="-20">
                  <a:latin typeface="Arial"/>
                  <a:cs typeface="Arial"/>
                </a:rPr>
                <a:t> </a:t>
              </a:r>
              <a:r>
                <a:rPr sz="800">
                  <a:latin typeface="Arial"/>
                  <a:cs typeface="Arial"/>
                </a:rPr>
                <a:t>where</a:t>
              </a:r>
              <a:r>
                <a:rPr sz="800" spc="-25">
                  <a:latin typeface="Arial"/>
                  <a:cs typeface="Arial"/>
                </a:rPr>
                <a:t> </a:t>
              </a:r>
              <a:r>
                <a:rPr sz="800">
                  <a:latin typeface="Arial"/>
                  <a:cs typeface="Arial"/>
                </a:rPr>
                <a:t>202</a:t>
              </a:r>
              <a:r>
                <a:rPr lang="en-GB" sz="800">
                  <a:latin typeface="Arial"/>
                  <a:cs typeface="Arial"/>
                </a:rPr>
                <a:t>4</a:t>
              </a:r>
              <a:r>
                <a:rPr sz="800" spc="-20">
                  <a:latin typeface="Arial"/>
                  <a:cs typeface="Arial"/>
                </a:rPr>
                <a:t> </a:t>
              </a:r>
              <a:r>
                <a:rPr sz="800">
                  <a:latin typeface="Arial"/>
                  <a:cs typeface="Arial"/>
                </a:rPr>
                <a:t>score</a:t>
              </a:r>
              <a:r>
                <a:rPr sz="800" spc="-20">
                  <a:latin typeface="Arial"/>
                  <a:cs typeface="Arial"/>
                </a:rPr>
                <a:t> </a:t>
              </a:r>
              <a:r>
                <a:rPr sz="800" spc="-25">
                  <a:latin typeface="Arial"/>
                  <a:cs typeface="Arial"/>
                </a:rPr>
                <a:t>is</a:t>
              </a:r>
              <a:r>
                <a:rPr sz="800">
                  <a:latin typeface="Arial"/>
                  <a:cs typeface="Arial"/>
                </a:rPr>
                <a:t> significantly</a:t>
              </a:r>
              <a:r>
                <a:rPr sz="800" spc="-30">
                  <a:latin typeface="Arial"/>
                  <a:cs typeface="Arial"/>
                </a:rPr>
                <a:t> </a:t>
              </a:r>
              <a:r>
                <a:rPr sz="800">
                  <a:latin typeface="Arial"/>
                  <a:cs typeface="Arial"/>
                </a:rPr>
                <a:t>higher</a:t>
              </a:r>
              <a:r>
                <a:rPr sz="800" spc="-25">
                  <a:latin typeface="Arial"/>
                  <a:cs typeface="Arial"/>
                </a:rPr>
                <a:t> </a:t>
              </a:r>
              <a:r>
                <a:rPr sz="800">
                  <a:latin typeface="Arial"/>
                  <a:cs typeface="Arial"/>
                </a:rPr>
                <a:t>or</a:t>
              </a:r>
              <a:r>
                <a:rPr sz="800" spc="-25">
                  <a:latin typeface="Arial"/>
                  <a:cs typeface="Arial"/>
                </a:rPr>
                <a:t> </a:t>
              </a:r>
              <a:r>
                <a:rPr sz="800">
                  <a:latin typeface="Arial"/>
                  <a:cs typeface="Arial"/>
                </a:rPr>
                <a:t>lower</a:t>
              </a:r>
              <a:r>
                <a:rPr sz="800" spc="-30">
                  <a:latin typeface="Arial"/>
                  <a:cs typeface="Arial"/>
                </a:rPr>
                <a:t> </a:t>
              </a:r>
              <a:r>
                <a:rPr sz="800">
                  <a:latin typeface="Arial"/>
                  <a:cs typeface="Arial"/>
                </a:rPr>
                <a:t>than</a:t>
              </a:r>
              <a:r>
                <a:rPr sz="800" spc="-25">
                  <a:latin typeface="Arial"/>
                  <a:cs typeface="Arial"/>
                </a:rPr>
                <a:t> </a:t>
              </a:r>
              <a:r>
                <a:rPr sz="800">
                  <a:latin typeface="Arial"/>
                  <a:cs typeface="Arial"/>
                </a:rPr>
                <a:t>202</a:t>
              </a:r>
              <a:r>
                <a:rPr lang="en-GB" sz="800">
                  <a:latin typeface="Arial"/>
                  <a:cs typeface="Arial"/>
                </a:rPr>
                <a:t>3</a:t>
              </a:r>
              <a:r>
                <a:rPr sz="800" spc="-25">
                  <a:latin typeface="Arial"/>
                  <a:cs typeface="Arial"/>
                </a:rPr>
                <a:t> </a:t>
              </a:r>
              <a:r>
                <a:rPr sz="800" spc="-10">
                  <a:latin typeface="Arial"/>
                  <a:cs typeface="Arial"/>
                </a:rPr>
                <a:t>score.</a:t>
              </a:r>
              <a:endParaRPr sz="800">
                <a:latin typeface="Arial"/>
                <a:cs typeface="Arial"/>
              </a:endParaRPr>
            </a:p>
            <a:p>
              <a:pPr>
                <a:lnSpc>
                  <a:spcPts val="730"/>
                </a:lnSpc>
              </a:pPr>
              <a:endParaRPr lang="en-GB" sz="800">
                <a:latin typeface="Arial"/>
                <a:cs typeface="Arial"/>
              </a:endParaRPr>
            </a:p>
            <a:p>
              <a:pPr>
                <a:lnSpc>
                  <a:spcPts val="730"/>
                </a:lnSpc>
              </a:pPr>
              <a:r>
                <a:rPr sz="800">
                  <a:latin typeface="Arial"/>
                  <a:cs typeface="Arial"/>
                </a:rPr>
                <a:t>Change</a:t>
              </a:r>
              <a:r>
                <a:rPr sz="800" spc="-30">
                  <a:latin typeface="Arial"/>
                  <a:cs typeface="Arial"/>
                </a:rPr>
                <a:t> </a:t>
              </a:r>
              <a:r>
                <a:rPr sz="800">
                  <a:latin typeface="Arial"/>
                  <a:cs typeface="Arial"/>
                </a:rPr>
                <a:t>overall:</a:t>
              </a:r>
              <a:r>
                <a:rPr sz="800" spc="-30">
                  <a:latin typeface="Arial"/>
                  <a:cs typeface="Arial"/>
                </a:rPr>
                <a:t> </a:t>
              </a:r>
              <a:r>
                <a:rPr sz="800">
                  <a:latin typeface="Arial"/>
                  <a:cs typeface="Arial"/>
                </a:rPr>
                <a:t>Indicates</a:t>
              </a:r>
              <a:r>
                <a:rPr sz="800" spc="-30">
                  <a:latin typeface="Arial"/>
                  <a:cs typeface="Arial"/>
                </a:rPr>
                <a:t> </a:t>
              </a:r>
              <a:r>
                <a:rPr sz="800">
                  <a:latin typeface="Arial"/>
                  <a:cs typeface="Arial"/>
                </a:rPr>
                <a:t>significant</a:t>
              </a:r>
              <a:r>
                <a:rPr sz="800" spc="-30">
                  <a:latin typeface="Arial"/>
                  <a:cs typeface="Arial"/>
                </a:rPr>
                <a:t> </a:t>
              </a:r>
              <a:r>
                <a:rPr sz="800">
                  <a:latin typeface="Arial"/>
                  <a:cs typeface="Arial"/>
                </a:rPr>
                <a:t>change</a:t>
              </a:r>
              <a:r>
                <a:rPr sz="800" spc="-30">
                  <a:latin typeface="Arial"/>
                  <a:cs typeface="Arial"/>
                </a:rPr>
                <a:t> </a:t>
              </a:r>
              <a:r>
                <a:rPr sz="800" spc="-10">
                  <a:latin typeface="Arial"/>
                  <a:cs typeface="Arial"/>
                </a:rPr>
                <a:t>overall</a:t>
              </a:r>
              <a:endParaRPr sz="800">
                <a:latin typeface="Arial"/>
                <a:cs typeface="Arial"/>
              </a:endParaRPr>
            </a:p>
            <a:p>
              <a:pPr>
                <a:lnSpc>
                  <a:spcPts val="885"/>
                </a:lnSpc>
              </a:pPr>
              <a:r>
                <a:rPr sz="800">
                  <a:latin typeface="Arial"/>
                  <a:cs typeface="Arial"/>
                </a:rPr>
                <a:t>(2021,</a:t>
              </a:r>
              <a:r>
                <a:rPr sz="800" spc="-35">
                  <a:latin typeface="Arial"/>
                  <a:cs typeface="Arial"/>
                </a:rPr>
                <a:t> </a:t>
              </a:r>
              <a:r>
                <a:rPr sz="800">
                  <a:latin typeface="Arial"/>
                  <a:cs typeface="Arial"/>
                </a:rPr>
                <a:t>2022,</a:t>
              </a:r>
              <a:r>
                <a:rPr sz="800" spc="-30">
                  <a:latin typeface="Arial"/>
                  <a:cs typeface="Arial"/>
                </a:rPr>
                <a:t> </a:t>
              </a:r>
              <a:r>
                <a:rPr sz="800" spc="-10">
                  <a:latin typeface="Arial"/>
                  <a:cs typeface="Arial"/>
                </a:rPr>
                <a:t>2023</a:t>
              </a:r>
              <a:r>
                <a:rPr lang="en-GB" sz="800" spc="-10">
                  <a:latin typeface="Arial"/>
                  <a:cs typeface="Arial"/>
                </a:rPr>
                <a:t> and 2024</a:t>
              </a:r>
              <a:r>
                <a:rPr sz="800" spc="-10">
                  <a:latin typeface="Arial"/>
                  <a:cs typeface="Arial"/>
                </a:rPr>
                <a:t>).</a:t>
              </a:r>
              <a:endParaRPr sz="800">
                <a:latin typeface="Arial"/>
                <a:cs typeface="Arial"/>
              </a:endParaRPr>
            </a:p>
          </p:txBody>
        </p:sp>
        <p:sp>
          <p:nvSpPr>
            <p:cNvPr id="16" name="object 6">
              <a:extLst>
                <a:ext uri="{FF2B5EF4-FFF2-40B4-BE49-F238E27FC236}">
                  <a16:creationId xmlns:a16="http://schemas.microsoft.com/office/drawing/2014/main" id="{A09CDB3F-E404-B232-CF6D-3A6AAF08DC4A}"/>
                </a:ext>
              </a:extLst>
            </p:cNvPr>
            <p:cNvSpPr/>
            <p:nvPr/>
          </p:nvSpPr>
          <p:spPr>
            <a:xfrm>
              <a:off x="2546412" y="1598833"/>
              <a:ext cx="74295" cy="74295"/>
            </a:xfrm>
            <a:custGeom>
              <a:avLst/>
              <a:gdLst/>
              <a:ahLst/>
              <a:cxnLst/>
              <a:rect l="l" t="t" r="r" b="b"/>
              <a:pathLst>
                <a:path w="74294" h="74294">
                  <a:moveTo>
                    <a:pt x="36982" y="73913"/>
                  </a:moveTo>
                  <a:lnTo>
                    <a:pt x="0" y="0"/>
                  </a:lnTo>
                  <a:lnTo>
                    <a:pt x="73977" y="0"/>
                  </a:lnTo>
                  <a:lnTo>
                    <a:pt x="36982" y="73913"/>
                  </a:lnTo>
                  <a:close/>
                </a:path>
              </a:pathLst>
            </a:custGeom>
            <a:solidFill>
              <a:srgbClr val="000000"/>
            </a:solidFill>
          </p:spPr>
          <p:txBody>
            <a:bodyPr wrap="square" lIns="0" tIns="0" rIns="0" bIns="0" rtlCol="0"/>
            <a:lstStyle/>
            <a:p>
              <a:endParaRPr/>
            </a:p>
          </p:txBody>
        </p:sp>
        <p:sp>
          <p:nvSpPr>
            <p:cNvPr id="25" name="object 5">
              <a:extLst>
                <a:ext uri="{FF2B5EF4-FFF2-40B4-BE49-F238E27FC236}">
                  <a16:creationId xmlns:a16="http://schemas.microsoft.com/office/drawing/2014/main" id="{BDE76918-7C35-67F2-D21F-0E0CB2B4A476}"/>
                </a:ext>
              </a:extLst>
            </p:cNvPr>
            <p:cNvSpPr txBox="1"/>
            <p:nvPr/>
          </p:nvSpPr>
          <p:spPr>
            <a:xfrm>
              <a:off x="2317228" y="1521545"/>
              <a:ext cx="288290" cy="215444"/>
            </a:xfrm>
            <a:prstGeom prst="rect">
              <a:avLst/>
            </a:prstGeom>
            <a:noFill/>
          </p:spPr>
          <p:txBody>
            <a:bodyPr wrap="square">
              <a:spAutoFit/>
            </a:bodyPr>
            <a:lstStyle/>
            <a:p>
              <a:r>
                <a:rPr lang="en-GB" sz="800" spc="-25">
                  <a:latin typeface="Arial"/>
                  <a:cs typeface="Arial"/>
                </a:rPr>
                <a:t>or</a:t>
              </a:r>
              <a:endParaRPr lang="en-GB" sz="800"/>
            </a:p>
          </p:txBody>
        </p:sp>
        <p:sp>
          <p:nvSpPr>
            <p:cNvPr id="26" name="object 4">
              <a:extLst>
                <a:ext uri="{FF2B5EF4-FFF2-40B4-BE49-F238E27FC236}">
                  <a16:creationId xmlns:a16="http://schemas.microsoft.com/office/drawing/2014/main" id="{A1BE164B-EA3B-C775-9F5A-CEC2610D2AC9}"/>
                </a:ext>
              </a:extLst>
            </p:cNvPr>
            <p:cNvSpPr/>
            <p:nvPr/>
          </p:nvSpPr>
          <p:spPr>
            <a:xfrm>
              <a:off x="2278055" y="1598833"/>
              <a:ext cx="74295" cy="74295"/>
            </a:xfrm>
            <a:custGeom>
              <a:avLst/>
              <a:gdLst/>
              <a:ahLst/>
              <a:cxnLst/>
              <a:rect l="l" t="t" r="r" b="b"/>
              <a:pathLst>
                <a:path w="74294" h="74294">
                  <a:moveTo>
                    <a:pt x="73964" y="73914"/>
                  </a:moveTo>
                  <a:lnTo>
                    <a:pt x="0" y="73914"/>
                  </a:lnTo>
                  <a:lnTo>
                    <a:pt x="36982" y="0"/>
                  </a:lnTo>
                  <a:lnTo>
                    <a:pt x="73964" y="73914"/>
                  </a:lnTo>
                  <a:close/>
                </a:path>
              </a:pathLst>
            </a:custGeom>
            <a:solidFill>
              <a:srgbClr val="000000"/>
            </a:solidFill>
          </p:spPr>
          <p:txBody>
            <a:bodyPr wrap="square" lIns="0" tIns="0" rIns="0" bIns="0" rtlCol="0"/>
            <a:lstStyle/>
            <a:p>
              <a:endParaRPr/>
            </a:p>
          </p:txBody>
        </p:sp>
        <p:sp>
          <p:nvSpPr>
            <p:cNvPr id="27" name="object 3">
              <a:extLst>
                <a:ext uri="{FF2B5EF4-FFF2-40B4-BE49-F238E27FC236}">
                  <a16:creationId xmlns:a16="http://schemas.microsoft.com/office/drawing/2014/main" id="{C8D3D66F-2135-7F95-E983-6306181DC8CB}"/>
                </a:ext>
              </a:extLst>
            </p:cNvPr>
            <p:cNvSpPr txBox="1"/>
            <p:nvPr/>
          </p:nvSpPr>
          <p:spPr>
            <a:xfrm>
              <a:off x="421305" y="1371773"/>
              <a:ext cx="1967864" cy="501419"/>
            </a:xfrm>
            <a:prstGeom prst="rect">
              <a:avLst/>
            </a:prstGeom>
          </p:spPr>
          <p:txBody>
            <a:bodyPr vert="horz" wrap="square" lIns="0" tIns="31750" rIns="0" bIns="0" rtlCol="0">
              <a:spAutoFit/>
            </a:bodyPr>
            <a:lstStyle/>
            <a:p>
              <a:pPr marL="143510" marR="324485" indent="-144145">
                <a:lnSpc>
                  <a:spcPts val="810"/>
                </a:lnSpc>
                <a:spcBef>
                  <a:spcPts val="250"/>
                </a:spcBef>
              </a:pPr>
              <a:r>
                <a:rPr sz="1200" baseline="3472">
                  <a:latin typeface="Arial"/>
                  <a:cs typeface="Arial"/>
                </a:rPr>
                <a:t>*</a:t>
              </a:r>
              <a:r>
                <a:rPr sz="1200" spc="254" baseline="3472">
                  <a:latin typeface="Arial"/>
                  <a:cs typeface="Arial"/>
                </a:rPr>
                <a:t>  </a:t>
              </a:r>
              <a:r>
                <a:rPr sz="800">
                  <a:latin typeface="Arial"/>
                  <a:cs typeface="Arial"/>
                </a:rPr>
                <a:t>Indicates</a:t>
              </a:r>
              <a:r>
                <a:rPr sz="800" spc="-10">
                  <a:latin typeface="Arial"/>
                  <a:cs typeface="Arial"/>
                </a:rPr>
                <a:t> </a:t>
              </a:r>
              <a:r>
                <a:rPr sz="800">
                  <a:latin typeface="Arial"/>
                  <a:cs typeface="Arial"/>
                </a:rPr>
                <a:t>where</a:t>
              </a:r>
              <a:r>
                <a:rPr sz="800" spc="-10">
                  <a:latin typeface="Arial"/>
                  <a:cs typeface="Arial"/>
                </a:rPr>
                <a:t> </a:t>
              </a:r>
              <a:r>
                <a:rPr sz="800">
                  <a:latin typeface="Arial"/>
                  <a:cs typeface="Arial"/>
                </a:rPr>
                <a:t>a</a:t>
              </a:r>
              <a:r>
                <a:rPr sz="800" spc="-10">
                  <a:latin typeface="Arial"/>
                  <a:cs typeface="Arial"/>
                </a:rPr>
                <a:t> </a:t>
              </a:r>
              <a:r>
                <a:rPr sz="800">
                  <a:latin typeface="Arial"/>
                  <a:cs typeface="Arial"/>
                </a:rPr>
                <a:t>score</a:t>
              </a:r>
              <a:r>
                <a:rPr lang="en-GB" sz="800" spc="-10">
                  <a:latin typeface="Arial"/>
                  <a:cs typeface="Arial"/>
                </a:rPr>
                <a:t> </a:t>
              </a:r>
              <a:r>
                <a:rPr sz="800">
                  <a:latin typeface="Arial"/>
                  <a:cs typeface="Arial"/>
                </a:rPr>
                <a:t>is</a:t>
              </a:r>
              <a:r>
                <a:rPr sz="800" spc="-10">
                  <a:latin typeface="Arial"/>
                  <a:cs typeface="Arial"/>
                </a:rPr>
                <a:t> </a:t>
              </a:r>
              <a:r>
                <a:rPr sz="800" spc="-25">
                  <a:latin typeface="Arial"/>
                  <a:cs typeface="Arial"/>
                </a:rPr>
                <a:t>not</a:t>
              </a:r>
              <a:r>
                <a:rPr lang="en-GB" sz="800">
                  <a:latin typeface="Arial"/>
                  <a:cs typeface="Arial"/>
                </a:rPr>
                <a:t> </a:t>
              </a:r>
              <a:r>
                <a:rPr sz="800">
                  <a:latin typeface="Arial"/>
                  <a:cs typeface="Arial"/>
                </a:rPr>
                <a:t>available</a:t>
              </a:r>
              <a:r>
                <a:rPr sz="800" spc="-25">
                  <a:latin typeface="Arial"/>
                  <a:cs typeface="Arial"/>
                </a:rPr>
                <a:t> </a:t>
              </a:r>
              <a:r>
                <a:rPr sz="800">
                  <a:latin typeface="Arial"/>
                  <a:cs typeface="Arial"/>
                </a:rPr>
                <a:t>due</a:t>
              </a:r>
              <a:r>
                <a:rPr sz="800" spc="-25">
                  <a:latin typeface="Arial"/>
                  <a:cs typeface="Arial"/>
                </a:rPr>
                <a:t> </a:t>
              </a:r>
              <a:r>
                <a:rPr sz="800">
                  <a:latin typeface="Arial"/>
                  <a:cs typeface="Arial"/>
                </a:rPr>
                <a:t>to</a:t>
              </a:r>
              <a:r>
                <a:rPr lang="en-GB" sz="800" spc="-25">
                  <a:latin typeface="Arial"/>
                  <a:cs typeface="Arial"/>
                </a:rPr>
                <a:t> </a:t>
              </a:r>
              <a:r>
                <a:rPr sz="800">
                  <a:latin typeface="Arial"/>
                  <a:cs typeface="Arial"/>
                </a:rPr>
                <a:t>suppression</a:t>
              </a:r>
              <a:r>
                <a:rPr sz="800" spc="-25">
                  <a:latin typeface="Arial"/>
                  <a:cs typeface="Arial"/>
                </a:rPr>
                <a:t> </a:t>
              </a:r>
              <a:r>
                <a:rPr sz="800">
                  <a:latin typeface="Arial"/>
                  <a:cs typeface="Arial"/>
                </a:rPr>
                <a:t>or</a:t>
              </a:r>
              <a:r>
                <a:rPr sz="800" spc="-25">
                  <a:latin typeface="Arial"/>
                  <a:cs typeface="Arial"/>
                </a:rPr>
                <a:t> </a:t>
              </a:r>
              <a:r>
                <a:rPr sz="800" spc="-50">
                  <a:latin typeface="Arial"/>
                  <a:cs typeface="Arial"/>
                </a:rPr>
                <a:t>a</a:t>
              </a:r>
              <a:endParaRPr lang="en-GB" sz="800">
                <a:latin typeface="Arial"/>
                <a:cs typeface="Arial"/>
              </a:endParaRPr>
            </a:p>
            <a:p>
              <a:pPr marL="143510">
                <a:lnSpc>
                  <a:spcPts val="880"/>
                </a:lnSpc>
                <a:tabLst>
                  <a:tab pos="1863725" algn="l"/>
                </a:tabLst>
              </a:pPr>
              <a:r>
                <a:rPr lang="en-GB" sz="1200" baseline="6944">
                  <a:latin typeface="Arial"/>
                  <a:cs typeface="Arial"/>
                </a:rPr>
                <a:t>low</a:t>
              </a:r>
              <a:r>
                <a:rPr lang="en-GB" sz="1200" spc="-15" baseline="6944">
                  <a:latin typeface="Arial"/>
                  <a:cs typeface="Arial"/>
                </a:rPr>
                <a:t> </a:t>
              </a:r>
              <a:r>
                <a:rPr lang="en-GB" sz="1200" baseline="6944">
                  <a:latin typeface="Arial"/>
                  <a:cs typeface="Arial"/>
                </a:rPr>
                <a:t>base</a:t>
              </a:r>
              <a:r>
                <a:rPr lang="en-GB" sz="1200" spc="-15" baseline="6944">
                  <a:latin typeface="Arial"/>
                  <a:cs typeface="Arial"/>
                </a:rPr>
                <a:t> size.</a:t>
              </a:r>
              <a:r>
                <a:rPr lang="en-GB" sz="1200" baseline="6944">
                  <a:latin typeface="Arial"/>
                  <a:cs typeface="Arial"/>
                </a:rPr>
                <a:t>	</a:t>
              </a:r>
              <a:endParaRPr lang="en-GB" sz="800">
                <a:latin typeface="Arial"/>
                <a:cs typeface="Arial"/>
              </a:endParaRPr>
            </a:p>
            <a:p>
              <a:pPr>
                <a:lnSpc>
                  <a:spcPct val="100000"/>
                </a:lnSpc>
                <a:spcBef>
                  <a:spcPts val="215"/>
                </a:spcBef>
              </a:pPr>
              <a:r>
                <a:rPr lang="en-GB" sz="800" spc="260">
                  <a:latin typeface="Arial"/>
                  <a:cs typeface="Arial"/>
                </a:rPr>
                <a:t>-</a:t>
              </a:r>
              <a:r>
                <a:rPr sz="800" spc="260">
                  <a:latin typeface="Arial"/>
                  <a:cs typeface="Arial"/>
                </a:rPr>
                <a:t> </a:t>
              </a:r>
              <a:r>
                <a:rPr sz="1200" baseline="3472">
                  <a:latin typeface="Arial"/>
                  <a:cs typeface="Arial"/>
                </a:rPr>
                <a:t>No</a:t>
              </a:r>
              <a:r>
                <a:rPr sz="1200" spc="-22" baseline="3472">
                  <a:latin typeface="Arial"/>
                  <a:cs typeface="Arial"/>
                </a:rPr>
                <a:t> </a:t>
              </a:r>
              <a:r>
                <a:rPr sz="1200" baseline="3472">
                  <a:latin typeface="Arial"/>
                  <a:cs typeface="Arial"/>
                </a:rPr>
                <a:t>score</a:t>
              </a:r>
              <a:r>
                <a:rPr sz="1200" spc="-15" baseline="3472">
                  <a:latin typeface="Arial"/>
                  <a:cs typeface="Arial"/>
                </a:rPr>
                <a:t> </a:t>
              </a:r>
              <a:r>
                <a:rPr sz="1200" baseline="3472">
                  <a:latin typeface="Arial"/>
                  <a:cs typeface="Arial"/>
                </a:rPr>
                <a:t>available</a:t>
              </a:r>
              <a:r>
                <a:rPr sz="1200" spc="-15" baseline="3472">
                  <a:latin typeface="Arial"/>
                  <a:cs typeface="Arial"/>
                </a:rPr>
                <a:t>.</a:t>
              </a:r>
              <a:endParaRPr sz="1200" baseline="3472">
                <a:latin typeface="Arial"/>
                <a:cs typeface="Arial"/>
              </a:endParaRPr>
            </a:p>
          </p:txBody>
        </p:sp>
        <p:sp>
          <p:nvSpPr>
            <p:cNvPr id="28" name="object 2">
              <a:extLst>
                <a:ext uri="{FF2B5EF4-FFF2-40B4-BE49-F238E27FC236}">
                  <a16:creationId xmlns:a16="http://schemas.microsoft.com/office/drawing/2014/main" id="{C2B15E25-ABCE-204E-5D31-51EE432B34AC}"/>
                </a:ext>
              </a:extLst>
            </p:cNvPr>
            <p:cNvSpPr/>
            <p:nvPr/>
          </p:nvSpPr>
          <p:spPr>
            <a:xfrm>
              <a:off x="349101" y="1242200"/>
              <a:ext cx="6775785" cy="760591"/>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pSp>
        <p:nvGrpSpPr>
          <p:cNvPr id="6" name="Group 5">
            <a:extLst>
              <a:ext uri="{FF2B5EF4-FFF2-40B4-BE49-F238E27FC236}">
                <a16:creationId xmlns:a16="http://schemas.microsoft.com/office/drawing/2014/main" id="{46E12402-D36E-F68C-8171-1B9C74CB7254}"/>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7" name="object 4">
              <a:hlinkClick r:id="rId2" action="ppaction://hlinksldjump"/>
              <a:extLst>
                <a:ext uri="{FF2B5EF4-FFF2-40B4-BE49-F238E27FC236}">
                  <a16:creationId xmlns:a16="http://schemas.microsoft.com/office/drawing/2014/main" id="{5C6121CF-B09B-C01E-CFE2-4FB43D8C6908}"/>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5" name="object 3">
              <a:hlinkClick r:id="rId2" action="ppaction://hlinksldjump"/>
              <a:extLst>
                <a:ext uri="{FF2B5EF4-FFF2-40B4-BE49-F238E27FC236}">
                  <a16:creationId xmlns:a16="http://schemas.microsoft.com/office/drawing/2014/main" id="{76AA10AC-4C38-531F-ED57-35B8815AD3C3}"/>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Slide Number Placeholder 1">
            <a:extLst>
              <a:ext uri="{FF2B5EF4-FFF2-40B4-BE49-F238E27FC236}">
                <a16:creationId xmlns:a16="http://schemas.microsoft.com/office/drawing/2014/main" id="{2FFFF12C-8B3A-0E8D-D806-A925B3C19586}"/>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4C50D55D-28E2-4F72-9D76-181D874B74D0}" type="slidenum">
              <a:rPr lang="en-GB" spc="-25"/>
              <a:t>18</a:t>
            </a:fld>
            <a:endParaRPr lang="en-GB" spc="-25"/>
          </a:p>
        </p:txBody>
      </p:sp>
      <p:sp>
        <p:nvSpPr>
          <p:cNvPr id="47" name="object 1">
            <a:extLst>
              <a:ext uri="{FF2B5EF4-FFF2-40B4-BE49-F238E27FC236}">
                <a16:creationId xmlns:a16="http://schemas.microsoft.com/office/drawing/2014/main" id="{3CDBB4FB-912C-E777-AB76-266103BD9D4D}"/>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Comparability 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29" name="comp_tbl_section10"/>
          <p:cNvGraphicFramePr>
            <a:graphicFrameLocks noGrp="1"/>
          </p:cNvGraphicFramePr>
          <p:nvPr>
            <p:extLst>
              <p:ext uri="{D42A27DB-BD31-4B8C-83A1-F6EECF244321}">
                <p14:modId xmlns:p14="http://schemas.microsoft.com/office/powerpoint/2010/main" val="3216003622"/>
              </p:ext>
            </p:extLst>
          </p:nvPr>
        </p:nvGraphicFramePr>
        <p:xfrm>
          <a:off x="349095" y="2160310"/>
          <a:ext cx="6775791" cy="2176780"/>
        </p:xfrm>
        <a:graphic>
          <a:graphicData uri="http://schemas.openxmlformats.org/drawingml/2006/table">
            <a:tbl>
              <a:tblPr firstRow="1" bandRow="1">
                <a:tableStyleId>{2D5ABB26-0587-4C30-8999-92F81FD0307C}</a:tableStyleId>
              </a:tblPr>
              <a:tblGrid>
                <a:gridCol w="3031200">
                  <a:extLst>
                    <a:ext uri="{9D8B030D-6E8A-4147-A177-3AD203B41FA5}">
                      <a16:colId xmlns:a16="http://schemas.microsoft.com/office/drawing/2014/main" val="20000"/>
                    </a:ext>
                  </a:extLst>
                </a:gridCol>
                <a:gridCol w="360044">
                  <a:extLst>
                    <a:ext uri="{9D8B030D-6E8A-4147-A177-3AD203B41FA5}">
                      <a16:colId xmlns:a16="http://schemas.microsoft.com/office/drawing/2014/main" val="20001"/>
                    </a:ext>
                  </a:extLst>
                </a:gridCol>
                <a:gridCol w="360045">
                  <a:extLst>
                    <a:ext uri="{9D8B030D-6E8A-4147-A177-3AD203B41FA5}">
                      <a16:colId xmlns:a16="http://schemas.microsoft.com/office/drawing/2014/main" val="20002"/>
                    </a:ext>
                  </a:extLst>
                </a:gridCol>
                <a:gridCol w="360045">
                  <a:extLst>
                    <a:ext uri="{9D8B030D-6E8A-4147-A177-3AD203B41FA5}">
                      <a16:colId xmlns:a16="http://schemas.microsoft.com/office/drawing/2014/main" val="20003"/>
                    </a:ext>
                  </a:extLst>
                </a:gridCol>
                <a:gridCol w="360045">
                  <a:extLst>
                    <a:ext uri="{9D8B030D-6E8A-4147-A177-3AD203B41FA5}">
                      <a16:colId xmlns:a16="http://schemas.microsoft.com/office/drawing/2014/main" val="20004"/>
                    </a:ext>
                  </a:extLst>
                </a:gridCol>
                <a:gridCol w="360045">
                  <a:extLst>
                    <a:ext uri="{9D8B030D-6E8A-4147-A177-3AD203B41FA5}">
                      <a16:colId xmlns:a16="http://schemas.microsoft.com/office/drawing/2014/main" val="20005"/>
                    </a:ext>
                  </a:extLst>
                </a:gridCol>
                <a:gridCol w="396239">
                  <a:extLst>
                    <a:ext uri="{9D8B030D-6E8A-4147-A177-3AD203B41FA5}">
                      <a16:colId xmlns:a16="http://schemas.microsoft.com/office/drawing/2014/main" val="20006"/>
                    </a:ext>
                  </a:extLst>
                </a:gridCol>
                <a:gridCol w="360045">
                  <a:extLst>
                    <a:ext uri="{9D8B030D-6E8A-4147-A177-3AD203B41FA5}">
                      <a16:colId xmlns:a16="http://schemas.microsoft.com/office/drawing/2014/main" val="20007"/>
                    </a:ext>
                  </a:extLst>
                </a:gridCol>
                <a:gridCol w="396239">
                  <a:extLst>
                    <a:ext uri="{9D8B030D-6E8A-4147-A177-3AD203B41FA5}">
                      <a16:colId xmlns:a16="http://schemas.microsoft.com/office/drawing/2014/main" val="20008"/>
                    </a:ext>
                  </a:extLst>
                </a:gridCol>
                <a:gridCol w="396239">
                  <a:extLst>
                    <a:ext uri="{9D8B030D-6E8A-4147-A177-3AD203B41FA5}">
                      <a16:colId xmlns:a16="http://schemas.microsoft.com/office/drawing/2014/main" val="20009"/>
                    </a:ext>
                  </a:extLst>
                </a:gridCol>
                <a:gridCol w="395605">
                  <a:extLst>
                    <a:ext uri="{9D8B030D-6E8A-4147-A177-3AD203B41FA5}">
                      <a16:colId xmlns:a16="http://schemas.microsoft.com/office/drawing/2014/main" val="20010"/>
                    </a:ext>
                  </a:extLst>
                </a:gridCol>
              </a:tblGrid>
              <a:tr h="0">
                <a:tc rowSpan="2">
                  <a:txBody>
                    <a:bodyPr/>
                    <a:lstStyle/>
                    <a:p>
                      <a:pPr marL="27940">
                        <a:lnSpc>
                          <a:spcPct val="100000"/>
                        </a:lnSpc>
                        <a:spcBef>
                          <a:spcPts val="1150"/>
                        </a:spcBef>
                      </a:pPr>
                      <a:r>
                        <a:rPr sz="1050" b="1" spc="-20">
                          <a:solidFill>
                            <a:srgbClr val="336E9F"/>
                          </a:solidFill>
                          <a:latin typeface="Arial" panose="020B0604020202020204" pitchFamily="34" charset="0"/>
                          <a:cs typeface="Arial" panose="020B0604020202020204" pitchFamily="34" charset="0"/>
                        </a:rPr>
                        <a:t>IMMEDIATE</a:t>
                      </a:r>
                      <a:r>
                        <a:rPr sz="1050" b="1" spc="-50">
                          <a:solidFill>
                            <a:srgbClr val="336E9F"/>
                          </a:solidFill>
                          <a:latin typeface="Arial" panose="020B0604020202020204" pitchFamily="34" charset="0"/>
                          <a:cs typeface="Arial" panose="020B0604020202020204" pitchFamily="34" charset="0"/>
                        </a:rPr>
                        <a:t> </a:t>
                      </a:r>
                      <a:r>
                        <a:rPr sz="1050" b="1" spc="-20">
                          <a:solidFill>
                            <a:srgbClr val="336E9F"/>
                          </a:solidFill>
                          <a:latin typeface="Arial" panose="020B0604020202020204" pitchFamily="34" charset="0"/>
                          <a:cs typeface="Arial" panose="020B0604020202020204" pitchFamily="34" charset="0"/>
                        </a:rPr>
                        <a:t>AND</a:t>
                      </a:r>
                      <a:r>
                        <a:rPr sz="1050" b="1" spc="-45">
                          <a:solidFill>
                            <a:srgbClr val="336E9F"/>
                          </a:solidFill>
                          <a:latin typeface="Arial" panose="020B0604020202020204" pitchFamily="34" charset="0"/>
                          <a:cs typeface="Arial" panose="020B0604020202020204" pitchFamily="34" charset="0"/>
                        </a:rPr>
                        <a:t> </a:t>
                      </a:r>
                      <a:r>
                        <a:rPr sz="1050" b="1" spc="-10">
                          <a:solidFill>
                            <a:srgbClr val="336E9F"/>
                          </a:solidFill>
                          <a:latin typeface="Arial" panose="020B0604020202020204" pitchFamily="34" charset="0"/>
                          <a:cs typeface="Arial" panose="020B0604020202020204" pitchFamily="34" charset="0"/>
                        </a:rPr>
                        <a:t>LONG</a:t>
                      </a:r>
                      <a:r>
                        <a:rPr lang="en-GB" sz="1050" b="1" spc="-10">
                          <a:solidFill>
                            <a:srgbClr val="336E9F"/>
                          </a:solidFill>
                          <a:latin typeface="Arial" panose="020B0604020202020204" pitchFamily="34" charset="0"/>
                          <a:cs typeface="Arial" panose="020B0604020202020204" pitchFamily="34" charset="0"/>
                        </a:rPr>
                        <a:t>-</a:t>
                      </a:r>
                      <a:r>
                        <a:rPr sz="1050" b="1" spc="-20">
                          <a:solidFill>
                            <a:srgbClr val="336E9F"/>
                          </a:solidFill>
                          <a:latin typeface="Arial" panose="020B0604020202020204" pitchFamily="34" charset="0"/>
                          <a:cs typeface="Arial" panose="020B0604020202020204" pitchFamily="34" charset="0"/>
                        </a:rPr>
                        <a:t>TERM</a:t>
                      </a:r>
                      <a:r>
                        <a:rPr sz="1050" b="1" spc="-50">
                          <a:solidFill>
                            <a:srgbClr val="336E9F"/>
                          </a:solidFill>
                          <a:latin typeface="Arial" panose="020B0604020202020204" pitchFamily="34" charset="0"/>
                          <a:cs typeface="Arial" panose="020B0604020202020204" pitchFamily="34" charset="0"/>
                        </a:rPr>
                        <a:t> </a:t>
                      </a:r>
                      <a:r>
                        <a:rPr sz="1050" b="1" spc="-10">
                          <a:solidFill>
                            <a:srgbClr val="336E9F"/>
                          </a:solidFill>
                          <a:latin typeface="Arial" panose="020B0604020202020204" pitchFamily="34" charset="0"/>
                          <a:cs typeface="Arial" panose="020B0604020202020204" pitchFamily="34" charset="0"/>
                        </a:rPr>
                        <a:t>SIDE</a:t>
                      </a:r>
                      <a:r>
                        <a:rPr sz="1050" b="1" spc="-45">
                          <a:solidFill>
                            <a:srgbClr val="336E9F"/>
                          </a:solidFill>
                          <a:latin typeface="Arial" panose="020B0604020202020204" pitchFamily="34" charset="0"/>
                          <a:cs typeface="Arial" panose="020B0604020202020204" pitchFamily="34" charset="0"/>
                        </a:rPr>
                        <a:t> </a:t>
                      </a:r>
                      <a:r>
                        <a:rPr sz="1050" b="1" spc="-10">
                          <a:solidFill>
                            <a:srgbClr val="336E9F"/>
                          </a:solidFill>
                          <a:latin typeface="Arial" panose="020B0604020202020204" pitchFamily="34" charset="0"/>
                          <a:cs typeface="Arial" panose="020B0604020202020204" pitchFamily="34" charset="0"/>
                        </a:rPr>
                        <a:t>EFFECTS</a:t>
                      </a:r>
                      <a:endParaRPr sz="1050">
                        <a:latin typeface="Arial" panose="020B0604020202020204" pitchFamily="34" charset="0"/>
                        <a:cs typeface="Arial" panose="020B0604020202020204" pitchFamily="34" charset="0"/>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gridSpan="6">
                  <a:txBody>
                    <a:bodyPr/>
                    <a:lstStyle/>
                    <a:p>
                      <a:pPr marL="0" algn="ctr">
                        <a:lnSpc>
                          <a:spcPct val="100000"/>
                        </a:lnSpc>
                      </a:pPr>
                      <a:r>
                        <a:rPr sz="750" spc="-20" dirty="0">
                          <a:latin typeface="Arial" panose="020B0604020202020204" pitchFamily="34" charset="0"/>
                          <a:cs typeface="Arial" panose="020B0604020202020204" pitchFamily="34" charset="0"/>
                        </a:rPr>
                        <a:t>Unadjusted</a:t>
                      </a:r>
                      <a:r>
                        <a:rPr sz="750" spc="3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gridSpan="3">
                  <a:txBody>
                    <a:bodyPr/>
                    <a:lstStyle/>
                    <a:p>
                      <a:pPr marL="0" algn="ctr">
                        <a:lnSpc>
                          <a:spcPct val="100000"/>
                        </a:lnSpc>
                      </a:pPr>
                      <a:r>
                        <a:rPr sz="750" spc="-10" dirty="0">
                          <a:latin typeface="Arial" panose="020B0604020202020204" pitchFamily="34" charset="0"/>
                          <a:cs typeface="Arial" panose="020B0604020202020204" pitchFamily="34" charset="0"/>
                        </a:rPr>
                        <a:t>Case</a:t>
                      </a:r>
                      <a:r>
                        <a:rPr sz="750" spc="-1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mix</a:t>
                      </a:r>
                      <a:r>
                        <a:rPr sz="750" spc="-15" dirty="0">
                          <a:latin typeface="Arial" panose="020B0604020202020204" pitchFamily="34" charset="0"/>
                          <a:cs typeface="Arial" panose="020B0604020202020204" pitchFamily="34" charset="0"/>
                        </a:rPr>
                        <a:t> </a:t>
                      </a:r>
                      <a:r>
                        <a:rPr sz="750" spc="-20" dirty="0">
                          <a:latin typeface="Arial" panose="020B0604020202020204" pitchFamily="34" charset="0"/>
                          <a:cs typeface="Arial" panose="020B0604020202020204" pitchFamily="34" charset="0"/>
                        </a:rPr>
                        <a:t>adjusted</a:t>
                      </a:r>
                      <a:r>
                        <a:rPr sz="750" spc="-10" dirty="0">
                          <a:latin typeface="Arial" panose="020B0604020202020204" pitchFamily="34" charset="0"/>
                          <a:cs typeface="Arial" panose="020B0604020202020204" pitchFamily="34" charset="0"/>
                        </a:rPr>
                        <a:t> 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rowSpan="2">
                  <a:txBody>
                    <a:bodyPr/>
                    <a:lstStyle/>
                    <a:p>
                      <a:pPr algn="ctr">
                        <a:lnSpc>
                          <a:spcPct val="100000"/>
                        </a:lnSpc>
                        <a:spcBef>
                          <a:spcPts val="200"/>
                        </a:spcBef>
                      </a:pPr>
                      <a:r>
                        <a:rPr lang="en-GB" sz="750">
                          <a:latin typeface="Arial" panose="020B0604020202020204" pitchFamily="34" charset="0"/>
                          <a:cs typeface="Arial" panose="020B0604020202020204" pitchFamily="34" charset="0"/>
                        </a:rPr>
                        <a:t>National score</a:t>
                      </a:r>
                      <a:endParaRPr sz="750" dirty="0">
                        <a:latin typeface="Arial" panose="020B0604020202020204" pitchFamily="34" charset="0"/>
                        <a:cs typeface="Arial" panose="020B0604020202020204" pitchFamily="34" charset="0"/>
                      </a:endParaRPr>
                    </a:p>
                  </a:txBody>
                  <a:tcPr marL="0" marR="0" marT="25400" marB="0" anchor="ctr">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329565">
                <a:tc vMerge="1">
                  <a:txBody>
                    <a:bodyPr/>
                    <a:lstStyle/>
                    <a:p>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1594" marR="12065" indent="-44450">
                        <a:lnSpc>
                          <a:spcPts val="760"/>
                        </a:lnSpc>
                        <a:spcBef>
                          <a:spcPts val="13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202</a:t>
                      </a:r>
                      <a:r>
                        <a:rPr lang="en-GB" sz="750" spc="-10">
                          <a:latin typeface="Arial" panose="020B0604020202020204" pitchFamily="34" charset="0"/>
                          <a:cs typeface="Arial" panose="020B0604020202020204" pitchFamily="34" charset="0"/>
                        </a:rPr>
                        <a:t>3</a:t>
                      </a:r>
                      <a:r>
                        <a:rPr sz="750" spc="-10">
                          <a:latin typeface="Arial" panose="020B0604020202020204" pitchFamily="34" charset="0"/>
                          <a:cs typeface="Arial" panose="020B0604020202020204" pitchFamily="34" charset="0"/>
                        </a:rPr>
                        <a:t>-</a:t>
                      </a:r>
                      <a:endParaRPr sz="750">
                        <a:latin typeface="Arial" panose="020B0604020202020204" pitchFamily="34" charset="0"/>
                        <a:cs typeface="Arial" panose="020B0604020202020204" pitchFamily="34" charset="0"/>
                      </a:endParaRPr>
                    </a:p>
                    <a:p>
                      <a:pPr marL="76835">
                        <a:lnSpc>
                          <a:spcPts val="755"/>
                        </a:lnSpc>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2865" marR="29845" indent="-27940">
                        <a:lnSpc>
                          <a:spcPts val="760"/>
                        </a:lnSpc>
                        <a:spcBef>
                          <a:spcPts val="51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overall</a:t>
                      </a:r>
                      <a:endParaRPr sz="7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Lower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Upper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vMerge="1">
                  <a:txBody>
                    <a:bodyPr/>
                    <a:lstStyle/>
                    <a:p>
                      <a:endParaRPr/>
                    </a:p>
                  </a:txBody>
                  <a:tcPr marL="0" marR="0" marT="25400" marB="0">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94005">
                <a:tc>
                  <a:txBody>
                    <a:bodyPr/>
                    <a:lstStyle/>
                    <a:p>
                      <a:pPr marL="27940" marR="215265">
                        <a:lnSpc>
                          <a:spcPts val="860"/>
                        </a:lnSpc>
                        <a:spcBef>
                          <a:spcPts val="270"/>
                        </a:spcBef>
                      </a:pPr>
                      <a:r>
                        <a:rPr sz="850">
                          <a:latin typeface="Arial" panose="020B0604020202020204" pitchFamily="34" charset="0"/>
                          <a:cs typeface="Arial" panose="020B0604020202020204" pitchFamily="34" charset="0"/>
                        </a:rPr>
                        <a:t>Q44.</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Possible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side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effects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were</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definitely </a:t>
                      </a:r>
                      <a:r>
                        <a:rPr sz="850">
                          <a:latin typeface="Arial" panose="020B0604020202020204" pitchFamily="34" charset="0"/>
                          <a:cs typeface="Arial" panose="020B0604020202020204" pitchFamily="34" charset="0"/>
                        </a:rPr>
                        <a:t>explained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609</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76%</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621</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79%</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78%</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71%</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78%</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75%</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94005">
                <a:tc>
                  <a:txBody>
                    <a:bodyPr/>
                    <a:lstStyle/>
                    <a:p>
                      <a:pPr marL="27940" marR="65405">
                        <a:lnSpc>
                          <a:spcPts val="860"/>
                        </a:lnSpc>
                        <a:spcBef>
                          <a:spcPts val="270"/>
                        </a:spcBef>
                      </a:pPr>
                      <a:r>
                        <a:rPr sz="850" dirty="0">
                          <a:latin typeface="Arial" panose="020B0604020202020204" pitchFamily="34" charset="0"/>
                          <a:cs typeface="Arial" panose="020B0604020202020204" pitchFamily="34" charset="0"/>
                        </a:rPr>
                        <a:t>Q45.</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always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offered</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practical</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advice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on</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dealing </a:t>
                      </a:r>
                      <a:r>
                        <a:rPr sz="850" dirty="0">
                          <a:latin typeface="Arial" panose="020B0604020202020204" pitchFamily="34" charset="0"/>
                          <a:cs typeface="Arial" panose="020B0604020202020204" pitchFamily="34" charset="0"/>
                        </a:rPr>
                        <a:t>with</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immediate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side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effects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from</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treatment</a:t>
                      </a:r>
                      <a:endParaRPr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594</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71%</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598</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77%</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00">
                          <a:latin typeface="Arial" panose="020B0604020202020204" pitchFamily="34" charset="0"/>
                          <a:cs typeface="Arial" panose="020B0604020202020204" pitchFamily="34" charset="0"/>
                        </a:rPr>
                        <a:t>▲</a:t>
                      </a: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FFFFFF"/>
                          </a:solidFill>
                          <a:latin typeface="Arial" panose="020B0604020202020204" pitchFamily="34" charset="0"/>
                          <a:cs typeface="Arial" panose="020B0604020202020204" pitchFamily="34" charset="0"/>
                        </a:rPr>
                        <a:t>76%</a:t>
                      </a:r>
                      <a:endParaRPr sz="850" b="1">
                        <a:solidFill>
                          <a:srgbClr val="FFFFF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0A74BB"/>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66%</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76%</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71%</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650">
                <a:tc>
                  <a:txBody>
                    <a:bodyPr/>
                    <a:lstStyle/>
                    <a:p>
                      <a:pPr marL="27940" marR="143510">
                        <a:lnSpc>
                          <a:spcPts val="860"/>
                        </a:lnSpc>
                        <a:spcBef>
                          <a:spcPts val="155"/>
                        </a:spcBef>
                      </a:pPr>
                      <a:r>
                        <a:rPr sz="850" dirty="0">
                          <a:latin typeface="Arial" panose="020B0604020202020204" pitchFamily="34" charset="0"/>
                          <a:cs typeface="Arial" panose="020B0604020202020204" pitchFamily="34" charset="0"/>
                        </a:rPr>
                        <a:t>Q46.</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given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information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that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could</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access </a:t>
                      </a:r>
                      <a:r>
                        <a:rPr sz="850" dirty="0">
                          <a:latin typeface="Arial" panose="020B0604020202020204" pitchFamily="34" charset="0"/>
                          <a:cs typeface="Arial" panose="020B0604020202020204" pitchFamily="34" charset="0"/>
                        </a:rPr>
                        <a:t>about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support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dealing</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with</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immediate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side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effects</a:t>
                      </a:r>
                      <a:r>
                        <a:rPr sz="850" spc="-20" dirty="0">
                          <a:latin typeface="Arial" panose="020B0604020202020204" pitchFamily="34" charset="0"/>
                          <a:cs typeface="Arial" panose="020B0604020202020204" pitchFamily="34" charset="0"/>
                        </a:rPr>
                        <a:t> from </a:t>
                      </a:r>
                      <a:r>
                        <a:rPr sz="850" spc="-10" dirty="0">
                          <a:latin typeface="Arial" panose="020B0604020202020204" pitchFamily="34" charset="0"/>
                          <a:cs typeface="Arial" panose="020B0604020202020204" pitchFamily="34" charset="0"/>
                        </a:rPr>
                        <a:t>treatment</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489</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90%</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501</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90%</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90%</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91%</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88%</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374650">
                <a:tc>
                  <a:txBody>
                    <a:bodyPr/>
                    <a:lstStyle/>
                    <a:p>
                      <a:pPr marL="27940" marR="365125" algn="just">
                        <a:lnSpc>
                          <a:spcPts val="860"/>
                        </a:lnSpc>
                        <a:spcBef>
                          <a:spcPts val="155"/>
                        </a:spcBef>
                      </a:pPr>
                      <a:r>
                        <a:rPr sz="850">
                          <a:latin typeface="Arial" panose="020B0604020202020204" pitchFamily="34" charset="0"/>
                          <a:cs typeface="Arial" panose="020B0604020202020204" pitchFamily="34" charset="0"/>
                        </a:rPr>
                        <a:t>Q47.</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felt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possible</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long-</a:t>
                      </a:r>
                      <a:r>
                        <a:rPr sz="850">
                          <a:latin typeface="Arial" panose="020B0604020202020204" pitchFamily="34" charset="0"/>
                          <a:cs typeface="Arial" panose="020B0604020202020204" pitchFamily="34" charset="0"/>
                        </a:rPr>
                        <a:t>term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side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effects</a:t>
                      </a:r>
                      <a:r>
                        <a:rPr sz="850" spc="-1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were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explained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understand</a:t>
                      </a:r>
                      <a:r>
                        <a:rPr sz="850" spc="-25">
                          <a:latin typeface="Arial" panose="020B0604020202020204" pitchFamily="34" charset="0"/>
                          <a:cs typeface="Arial" panose="020B0604020202020204" pitchFamily="34" charset="0"/>
                        </a:rPr>
                        <a:t> in </a:t>
                      </a:r>
                      <a:r>
                        <a:rPr sz="850">
                          <a:latin typeface="Arial" panose="020B0604020202020204" pitchFamily="34" charset="0"/>
                          <a:cs typeface="Arial" panose="020B0604020202020204" pitchFamily="34" charset="0"/>
                        </a:rPr>
                        <a:t>advance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treatment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581</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59%</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592</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67%</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00">
                          <a:latin typeface="Arial" panose="020B0604020202020204" pitchFamily="34" charset="0"/>
                          <a:cs typeface="Arial" panose="020B0604020202020204" pitchFamily="34" charset="0"/>
                        </a:rPr>
                        <a:t>▲</a:t>
                      </a: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FFFFFF"/>
                          </a:solidFill>
                          <a:latin typeface="Arial" panose="020B0604020202020204" pitchFamily="34" charset="0"/>
                          <a:cs typeface="Arial" panose="020B0604020202020204" pitchFamily="34" charset="0"/>
                        </a:rPr>
                        <a:t>66%</a:t>
                      </a:r>
                      <a:endParaRPr sz="850" b="1" dirty="0">
                        <a:solidFill>
                          <a:srgbClr val="FFFFF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0A74BB"/>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56%</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66%</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61%</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93370">
                <a:tc>
                  <a:txBody>
                    <a:bodyPr/>
                    <a:lstStyle/>
                    <a:p>
                      <a:pPr marL="27940" marR="359410">
                        <a:lnSpc>
                          <a:spcPts val="860"/>
                        </a:lnSpc>
                        <a:spcBef>
                          <a:spcPts val="270"/>
                        </a:spcBef>
                      </a:pPr>
                      <a:r>
                        <a:rPr sz="850">
                          <a:latin typeface="Arial" panose="020B0604020202020204" pitchFamily="34" charset="0"/>
                          <a:cs typeface="Arial" panose="020B0604020202020204" pitchFamily="34" charset="0"/>
                        </a:rPr>
                        <a:t>Q48.</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able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discuss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options</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for </a:t>
                      </a:r>
                      <a:r>
                        <a:rPr sz="850">
                          <a:latin typeface="Arial" panose="020B0604020202020204" pitchFamily="34" charset="0"/>
                          <a:cs typeface="Arial" panose="020B0604020202020204" pitchFamily="34" charset="0"/>
                        </a:rPr>
                        <a:t>managing</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impact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any</a:t>
                      </a:r>
                      <a:r>
                        <a:rPr sz="850" spc="-10">
                          <a:latin typeface="Arial" panose="020B0604020202020204" pitchFamily="34" charset="0"/>
                          <a:cs typeface="Arial" panose="020B0604020202020204" pitchFamily="34" charset="0"/>
                        </a:rPr>
                        <a:t> long-</a:t>
                      </a:r>
                      <a:r>
                        <a:rPr sz="850">
                          <a:latin typeface="Arial" panose="020B0604020202020204" pitchFamily="34" charset="0"/>
                          <a:cs typeface="Arial" panose="020B0604020202020204" pitchFamily="34" charset="0"/>
                        </a:rPr>
                        <a:t>term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side</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effects</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527</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55%</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527</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61%</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60%</a:t>
                      </a:r>
                      <a:endParaRPr sz="850" b="1" dirty="0">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50%</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61%</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56%</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30" name="comp_tbl_section11"/>
          <p:cNvGraphicFramePr>
            <a:graphicFrameLocks noGrp="1"/>
          </p:cNvGraphicFramePr>
          <p:nvPr>
            <p:extLst>
              <p:ext uri="{D42A27DB-BD31-4B8C-83A1-F6EECF244321}">
                <p14:modId xmlns:p14="http://schemas.microsoft.com/office/powerpoint/2010/main" val="889664659"/>
              </p:ext>
            </p:extLst>
          </p:nvPr>
        </p:nvGraphicFramePr>
        <p:xfrm>
          <a:off x="349094" y="4462913"/>
          <a:ext cx="6775791" cy="1214120"/>
        </p:xfrm>
        <a:graphic>
          <a:graphicData uri="http://schemas.openxmlformats.org/drawingml/2006/table">
            <a:tbl>
              <a:tblPr firstRow="1" bandRow="1">
                <a:tableStyleId>{2D5ABB26-0587-4C30-8999-92F81FD0307C}</a:tableStyleId>
              </a:tblPr>
              <a:tblGrid>
                <a:gridCol w="3031200">
                  <a:extLst>
                    <a:ext uri="{9D8B030D-6E8A-4147-A177-3AD203B41FA5}">
                      <a16:colId xmlns:a16="http://schemas.microsoft.com/office/drawing/2014/main" val="20000"/>
                    </a:ext>
                  </a:extLst>
                </a:gridCol>
                <a:gridCol w="360044">
                  <a:extLst>
                    <a:ext uri="{9D8B030D-6E8A-4147-A177-3AD203B41FA5}">
                      <a16:colId xmlns:a16="http://schemas.microsoft.com/office/drawing/2014/main" val="20001"/>
                    </a:ext>
                  </a:extLst>
                </a:gridCol>
                <a:gridCol w="360045">
                  <a:extLst>
                    <a:ext uri="{9D8B030D-6E8A-4147-A177-3AD203B41FA5}">
                      <a16:colId xmlns:a16="http://schemas.microsoft.com/office/drawing/2014/main" val="20002"/>
                    </a:ext>
                  </a:extLst>
                </a:gridCol>
                <a:gridCol w="360045">
                  <a:extLst>
                    <a:ext uri="{9D8B030D-6E8A-4147-A177-3AD203B41FA5}">
                      <a16:colId xmlns:a16="http://schemas.microsoft.com/office/drawing/2014/main" val="20003"/>
                    </a:ext>
                  </a:extLst>
                </a:gridCol>
                <a:gridCol w="360045">
                  <a:extLst>
                    <a:ext uri="{9D8B030D-6E8A-4147-A177-3AD203B41FA5}">
                      <a16:colId xmlns:a16="http://schemas.microsoft.com/office/drawing/2014/main" val="20004"/>
                    </a:ext>
                  </a:extLst>
                </a:gridCol>
                <a:gridCol w="360045">
                  <a:extLst>
                    <a:ext uri="{9D8B030D-6E8A-4147-A177-3AD203B41FA5}">
                      <a16:colId xmlns:a16="http://schemas.microsoft.com/office/drawing/2014/main" val="20005"/>
                    </a:ext>
                  </a:extLst>
                </a:gridCol>
                <a:gridCol w="396239">
                  <a:extLst>
                    <a:ext uri="{9D8B030D-6E8A-4147-A177-3AD203B41FA5}">
                      <a16:colId xmlns:a16="http://schemas.microsoft.com/office/drawing/2014/main" val="20006"/>
                    </a:ext>
                  </a:extLst>
                </a:gridCol>
                <a:gridCol w="360045">
                  <a:extLst>
                    <a:ext uri="{9D8B030D-6E8A-4147-A177-3AD203B41FA5}">
                      <a16:colId xmlns:a16="http://schemas.microsoft.com/office/drawing/2014/main" val="20007"/>
                    </a:ext>
                  </a:extLst>
                </a:gridCol>
                <a:gridCol w="396239">
                  <a:extLst>
                    <a:ext uri="{9D8B030D-6E8A-4147-A177-3AD203B41FA5}">
                      <a16:colId xmlns:a16="http://schemas.microsoft.com/office/drawing/2014/main" val="20008"/>
                    </a:ext>
                  </a:extLst>
                </a:gridCol>
                <a:gridCol w="396239">
                  <a:extLst>
                    <a:ext uri="{9D8B030D-6E8A-4147-A177-3AD203B41FA5}">
                      <a16:colId xmlns:a16="http://schemas.microsoft.com/office/drawing/2014/main" val="20009"/>
                    </a:ext>
                  </a:extLst>
                </a:gridCol>
                <a:gridCol w="395605">
                  <a:extLst>
                    <a:ext uri="{9D8B030D-6E8A-4147-A177-3AD203B41FA5}">
                      <a16:colId xmlns:a16="http://schemas.microsoft.com/office/drawing/2014/main" val="20010"/>
                    </a:ext>
                  </a:extLst>
                </a:gridCol>
              </a:tblGrid>
              <a:tr h="0">
                <a:tc rowSpan="2">
                  <a:txBody>
                    <a:bodyPr/>
                    <a:lstStyle/>
                    <a:p>
                      <a:pPr marL="27940">
                        <a:lnSpc>
                          <a:spcPct val="100000"/>
                        </a:lnSpc>
                        <a:spcBef>
                          <a:spcPts val="1150"/>
                        </a:spcBef>
                      </a:pPr>
                      <a:r>
                        <a:rPr sz="1050" b="1" spc="-20" dirty="0">
                          <a:solidFill>
                            <a:srgbClr val="336E9F"/>
                          </a:solidFill>
                          <a:latin typeface="Arial" panose="020B0604020202020204" pitchFamily="34" charset="0"/>
                          <a:cs typeface="Arial" panose="020B0604020202020204" pitchFamily="34" charset="0"/>
                        </a:rPr>
                        <a:t>SUPPORT</a:t>
                      </a:r>
                      <a:r>
                        <a:rPr sz="1050" b="1" spc="-35"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WHILE</a:t>
                      </a:r>
                      <a:r>
                        <a:rPr sz="1050" b="1" spc="-3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AT</a:t>
                      </a:r>
                      <a:r>
                        <a:rPr sz="1050" b="1" spc="-3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HOME</a:t>
                      </a:r>
                      <a:endParaRPr sz="1050" dirty="0">
                        <a:latin typeface="Arial" panose="020B0604020202020204" pitchFamily="34" charset="0"/>
                        <a:cs typeface="Arial" panose="020B0604020202020204" pitchFamily="34" charset="0"/>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gridSpan="6">
                  <a:txBody>
                    <a:bodyPr/>
                    <a:lstStyle/>
                    <a:p>
                      <a:pPr marL="0" algn="ctr">
                        <a:lnSpc>
                          <a:spcPct val="100000"/>
                        </a:lnSpc>
                      </a:pPr>
                      <a:r>
                        <a:rPr sz="750" spc="-20" dirty="0">
                          <a:latin typeface="Arial" panose="020B0604020202020204" pitchFamily="34" charset="0"/>
                          <a:cs typeface="Arial" panose="020B0604020202020204" pitchFamily="34" charset="0"/>
                        </a:rPr>
                        <a:t>Unadjusted</a:t>
                      </a:r>
                      <a:r>
                        <a:rPr sz="750" spc="3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gridSpan="3">
                  <a:txBody>
                    <a:bodyPr/>
                    <a:lstStyle/>
                    <a:p>
                      <a:pPr marL="0" algn="ctr">
                        <a:lnSpc>
                          <a:spcPct val="100000"/>
                        </a:lnSpc>
                      </a:pPr>
                      <a:r>
                        <a:rPr sz="750" spc="-10" dirty="0">
                          <a:latin typeface="Arial" panose="020B0604020202020204" pitchFamily="34" charset="0"/>
                          <a:cs typeface="Arial" panose="020B0604020202020204" pitchFamily="34" charset="0"/>
                        </a:rPr>
                        <a:t>Case</a:t>
                      </a:r>
                      <a:r>
                        <a:rPr sz="750" spc="-1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mix</a:t>
                      </a:r>
                      <a:r>
                        <a:rPr sz="750" spc="-15" dirty="0">
                          <a:latin typeface="Arial" panose="020B0604020202020204" pitchFamily="34" charset="0"/>
                          <a:cs typeface="Arial" panose="020B0604020202020204" pitchFamily="34" charset="0"/>
                        </a:rPr>
                        <a:t> </a:t>
                      </a:r>
                      <a:r>
                        <a:rPr sz="750" spc="-20" dirty="0">
                          <a:latin typeface="Arial" panose="020B0604020202020204" pitchFamily="34" charset="0"/>
                          <a:cs typeface="Arial" panose="020B0604020202020204" pitchFamily="34" charset="0"/>
                        </a:rPr>
                        <a:t>adjusted</a:t>
                      </a:r>
                      <a:r>
                        <a:rPr sz="750" spc="-10" dirty="0">
                          <a:latin typeface="Arial" panose="020B0604020202020204" pitchFamily="34" charset="0"/>
                          <a:cs typeface="Arial" panose="020B0604020202020204" pitchFamily="34" charset="0"/>
                        </a:rPr>
                        <a:t> 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rowSpan="2">
                  <a:txBody>
                    <a:bodyPr/>
                    <a:lstStyle/>
                    <a:p>
                      <a:pPr algn="ctr">
                        <a:lnSpc>
                          <a:spcPct val="100000"/>
                        </a:lnSpc>
                        <a:spcBef>
                          <a:spcPts val="200"/>
                        </a:spcBef>
                      </a:pPr>
                      <a:r>
                        <a:rPr lang="en-GB" sz="750">
                          <a:latin typeface="Arial" panose="020B0604020202020204" pitchFamily="34" charset="0"/>
                          <a:cs typeface="Arial" panose="020B0604020202020204" pitchFamily="34" charset="0"/>
                        </a:rPr>
                        <a:t>National score</a:t>
                      </a:r>
                      <a:endParaRPr sz="750" dirty="0">
                        <a:latin typeface="Arial" panose="020B0604020202020204" pitchFamily="34" charset="0"/>
                        <a:cs typeface="Arial" panose="020B0604020202020204" pitchFamily="34" charset="0"/>
                      </a:endParaRPr>
                    </a:p>
                  </a:txBody>
                  <a:tcPr marL="0" marR="0" marT="25400" marB="0" anchor="ctr">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329565">
                <a:tc vMerge="1">
                  <a:txBody>
                    <a:bodyPr/>
                    <a:lstStyle/>
                    <a:p>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1594" marR="12065" indent="-44450">
                        <a:lnSpc>
                          <a:spcPts val="760"/>
                        </a:lnSpc>
                        <a:spcBef>
                          <a:spcPts val="13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202</a:t>
                      </a:r>
                      <a:r>
                        <a:rPr lang="en-GB" sz="750" spc="-10">
                          <a:latin typeface="Arial" panose="020B0604020202020204" pitchFamily="34" charset="0"/>
                          <a:cs typeface="Arial" panose="020B0604020202020204" pitchFamily="34" charset="0"/>
                        </a:rPr>
                        <a:t>3</a:t>
                      </a:r>
                      <a:r>
                        <a:rPr sz="750" spc="-10">
                          <a:latin typeface="Arial" panose="020B0604020202020204" pitchFamily="34" charset="0"/>
                          <a:cs typeface="Arial" panose="020B0604020202020204" pitchFamily="34" charset="0"/>
                        </a:rPr>
                        <a:t>-</a:t>
                      </a:r>
                      <a:endParaRPr sz="750">
                        <a:latin typeface="Arial" panose="020B0604020202020204" pitchFamily="34" charset="0"/>
                        <a:cs typeface="Arial" panose="020B0604020202020204" pitchFamily="34" charset="0"/>
                      </a:endParaRPr>
                    </a:p>
                    <a:p>
                      <a:pPr marL="76835">
                        <a:lnSpc>
                          <a:spcPts val="755"/>
                        </a:lnSpc>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2865" marR="29845" indent="-27940">
                        <a:lnSpc>
                          <a:spcPts val="760"/>
                        </a:lnSpc>
                        <a:spcBef>
                          <a:spcPts val="51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overall</a:t>
                      </a:r>
                      <a:endParaRPr sz="7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dirty="0">
                          <a:latin typeface="Arial" panose="020B0604020202020204" pitchFamily="34" charset="0"/>
                          <a:cs typeface="Arial" panose="020B0604020202020204" pitchFamily="34" charset="0"/>
                        </a:rPr>
                        <a:t>202</a:t>
                      </a:r>
                      <a:r>
                        <a:rPr lang="en-GB" sz="750" spc="-20" dirty="0">
                          <a:latin typeface="Arial" panose="020B0604020202020204" pitchFamily="34" charset="0"/>
                          <a:cs typeface="Arial" panose="020B0604020202020204" pitchFamily="34" charset="0"/>
                        </a:rPr>
                        <a:t>4</a:t>
                      </a:r>
                      <a:endParaRPr sz="750" dirty="0">
                        <a:latin typeface="Arial" panose="020B0604020202020204" pitchFamily="34" charset="0"/>
                        <a:cs typeface="Arial" panose="020B0604020202020204" pitchFamily="34" charset="0"/>
                      </a:endParaRPr>
                    </a:p>
                    <a:p>
                      <a:pPr marL="67310">
                        <a:lnSpc>
                          <a:spcPts val="830"/>
                        </a:lnSpc>
                      </a:pPr>
                      <a:r>
                        <a:rPr sz="750" spc="-10" dirty="0">
                          <a:latin typeface="Arial" panose="020B0604020202020204" pitchFamily="34" charset="0"/>
                          <a:cs typeface="Arial" panose="020B0604020202020204" pitchFamily="34" charset="0"/>
                        </a:rPr>
                        <a:t>score</a:t>
                      </a:r>
                      <a:endParaRPr sz="750" dirty="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Lower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Upper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vMerge="1">
                  <a:txBody>
                    <a:bodyPr/>
                    <a:lstStyle/>
                    <a:p>
                      <a:endParaRPr/>
                    </a:p>
                  </a:txBody>
                  <a:tcPr marL="0" marR="0" marT="25400" marB="0">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94005">
                <a:tc>
                  <a:txBody>
                    <a:bodyPr/>
                    <a:lstStyle/>
                    <a:p>
                      <a:pPr marL="27940" marR="287020">
                        <a:lnSpc>
                          <a:spcPts val="860"/>
                        </a:lnSpc>
                        <a:spcBef>
                          <a:spcPts val="270"/>
                        </a:spcBef>
                      </a:pPr>
                      <a:r>
                        <a:rPr sz="850" dirty="0">
                          <a:latin typeface="Arial" panose="020B0604020202020204" pitchFamily="34" charset="0"/>
                          <a:cs typeface="Arial" panose="020B0604020202020204" pitchFamily="34" charset="0"/>
                        </a:rPr>
                        <a:t>Q49.</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team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gave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family,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someone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close,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all</a:t>
                      </a:r>
                      <a:r>
                        <a:rPr sz="850" spc="-15"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the </a:t>
                      </a:r>
                      <a:r>
                        <a:rPr sz="850" dirty="0">
                          <a:latin typeface="Arial" panose="020B0604020202020204" pitchFamily="34" charset="0"/>
                          <a:cs typeface="Arial" panose="020B0604020202020204" pitchFamily="34" charset="0"/>
                        </a:rPr>
                        <a:t>information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needed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help</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for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at</a:t>
                      </a:r>
                      <a:r>
                        <a:rPr sz="850" spc="-20" dirty="0">
                          <a:latin typeface="Arial" panose="020B0604020202020204" pitchFamily="34" charset="0"/>
                          <a:cs typeface="Arial" panose="020B0604020202020204" pitchFamily="34" charset="0"/>
                        </a:rPr>
                        <a:t> home</a:t>
                      </a:r>
                      <a:endParaRPr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440</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64%</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448</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71%</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00">
                          <a:latin typeface="Arial" panose="020B0604020202020204" pitchFamily="34" charset="0"/>
                          <a:cs typeface="Arial" panose="020B0604020202020204" pitchFamily="34" charset="0"/>
                        </a:rPr>
                        <a:t>▲</a:t>
                      </a: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00">
                          <a:latin typeface="Arial" panose="020B0604020202020204" pitchFamily="34" charset="0"/>
                          <a:cs typeface="Arial" panose="020B0604020202020204" pitchFamily="34" charset="0"/>
                        </a:rPr>
                        <a:t>▲</a:t>
                      </a: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solidFill>
                            <a:srgbClr val="FFFFFF"/>
                          </a:solidFill>
                          <a:latin typeface="Arial" panose="020B0604020202020204" pitchFamily="34" charset="0"/>
                          <a:cs typeface="Arial" panose="020B0604020202020204" pitchFamily="34" charset="0"/>
                        </a:rPr>
                        <a:t>71%</a:t>
                      </a:r>
                      <a:endParaRPr sz="850" b="1">
                        <a:solidFill>
                          <a:srgbClr val="FFFFF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solidFill>
                      <a:srgbClr val="0A74BB"/>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58%</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68%</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63%</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015">
                <a:tc>
                  <a:txBody>
                    <a:bodyPr/>
                    <a:lstStyle/>
                    <a:p>
                      <a:pPr marL="27940" marR="257175">
                        <a:lnSpc>
                          <a:spcPts val="860"/>
                        </a:lnSpc>
                        <a:spcBef>
                          <a:spcPts val="155"/>
                        </a:spcBef>
                      </a:pPr>
                      <a:r>
                        <a:rPr sz="850">
                          <a:latin typeface="Arial" panose="020B0604020202020204" pitchFamily="34" charset="0"/>
                          <a:cs typeface="Arial" panose="020B0604020202020204" pitchFamily="34" charset="0"/>
                        </a:rPr>
                        <a:t>Q50.</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During</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got</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enough </a:t>
                      </a:r>
                      <a:r>
                        <a:rPr sz="850">
                          <a:latin typeface="Arial" panose="020B0604020202020204" pitchFamily="34" charset="0"/>
                          <a:cs typeface="Arial" panose="020B0604020202020204" pitchFamily="34" charset="0"/>
                        </a:rPr>
                        <a:t>care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support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home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community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voluntary services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313</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51%</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294</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60%</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00">
                          <a:latin typeface="Arial" panose="020B0604020202020204" pitchFamily="34" charset="0"/>
                          <a:cs typeface="Arial" panose="020B0604020202020204" pitchFamily="34" charset="0"/>
                        </a:rPr>
                        <a:t>▲</a:t>
                      </a:r>
                      <a:endParaRPr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60%</a:t>
                      </a:r>
                      <a:endParaRPr sz="850" b="1" dirty="0">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47%</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60%</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53%</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31" name="comp_tbl_section12"/>
          <p:cNvGraphicFramePr>
            <a:graphicFrameLocks noGrp="1"/>
          </p:cNvGraphicFramePr>
          <p:nvPr>
            <p:extLst>
              <p:ext uri="{D42A27DB-BD31-4B8C-83A1-F6EECF244321}">
                <p14:modId xmlns:p14="http://schemas.microsoft.com/office/powerpoint/2010/main" val="2616956302"/>
              </p:ext>
            </p:extLst>
          </p:nvPr>
        </p:nvGraphicFramePr>
        <p:xfrm>
          <a:off x="345830" y="5811044"/>
          <a:ext cx="6775791" cy="1134745"/>
        </p:xfrm>
        <a:graphic>
          <a:graphicData uri="http://schemas.openxmlformats.org/drawingml/2006/table">
            <a:tbl>
              <a:tblPr firstRow="1" bandRow="1">
                <a:tableStyleId>{2D5ABB26-0587-4C30-8999-92F81FD0307C}</a:tableStyleId>
              </a:tblPr>
              <a:tblGrid>
                <a:gridCol w="3031200">
                  <a:extLst>
                    <a:ext uri="{9D8B030D-6E8A-4147-A177-3AD203B41FA5}">
                      <a16:colId xmlns:a16="http://schemas.microsoft.com/office/drawing/2014/main" val="20000"/>
                    </a:ext>
                  </a:extLst>
                </a:gridCol>
                <a:gridCol w="360044">
                  <a:extLst>
                    <a:ext uri="{9D8B030D-6E8A-4147-A177-3AD203B41FA5}">
                      <a16:colId xmlns:a16="http://schemas.microsoft.com/office/drawing/2014/main" val="20001"/>
                    </a:ext>
                  </a:extLst>
                </a:gridCol>
                <a:gridCol w="360045">
                  <a:extLst>
                    <a:ext uri="{9D8B030D-6E8A-4147-A177-3AD203B41FA5}">
                      <a16:colId xmlns:a16="http://schemas.microsoft.com/office/drawing/2014/main" val="20002"/>
                    </a:ext>
                  </a:extLst>
                </a:gridCol>
                <a:gridCol w="360045">
                  <a:extLst>
                    <a:ext uri="{9D8B030D-6E8A-4147-A177-3AD203B41FA5}">
                      <a16:colId xmlns:a16="http://schemas.microsoft.com/office/drawing/2014/main" val="20003"/>
                    </a:ext>
                  </a:extLst>
                </a:gridCol>
                <a:gridCol w="360045">
                  <a:extLst>
                    <a:ext uri="{9D8B030D-6E8A-4147-A177-3AD203B41FA5}">
                      <a16:colId xmlns:a16="http://schemas.microsoft.com/office/drawing/2014/main" val="20004"/>
                    </a:ext>
                  </a:extLst>
                </a:gridCol>
                <a:gridCol w="360045">
                  <a:extLst>
                    <a:ext uri="{9D8B030D-6E8A-4147-A177-3AD203B41FA5}">
                      <a16:colId xmlns:a16="http://schemas.microsoft.com/office/drawing/2014/main" val="20005"/>
                    </a:ext>
                  </a:extLst>
                </a:gridCol>
                <a:gridCol w="396239">
                  <a:extLst>
                    <a:ext uri="{9D8B030D-6E8A-4147-A177-3AD203B41FA5}">
                      <a16:colId xmlns:a16="http://schemas.microsoft.com/office/drawing/2014/main" val="20006"/>
                    </a:ext>
                  </a:extLst>
                </a:gridCol>
                <a:gridCol w="360045">
                  <a:extLst>
                    <a:ext uri="{9D8B030D-6E8A-4147-A177-3AD203B41FA5}">
                      <a16:colId xmlns:a16="http://schemas.microsoft.com/office/drawing/2014/main" val="20007"/>
                    </a:ext>
                  </a:extLst>
                </a:gridCol>
                <a:gridCol w="396239">
                  <a:extLst>
                    <a:ext uri="{9D8B030D-6E8A-4147-A177-3AD203B41FA5}">
                      <a16:colId xmlns:a16="http://schemas.microsoft.com/office/drawing/2014/main" val="20008"/>
                    </a:ext>
                  </a:extLst>
                </a:gridCol>
                <a:gridCol w="396239">
                  <a:extLst>
                    <a:ext uri="{9D8B030D-6E8A-4147-A177-3AD203B41FA5}">
                      <a16:colId xmlns:a16="http://schemas.microsoft.com/office/drawing/2014/main" val="20009"/>
                    </a:ext>
                  </a:extLst>
                </a:gridCol>
                <a:gridCol w="395605">
                  <a:extLst>
                    <a:ext uri="{9D8B030D-6E8A-4147-A177-3AD203B41FA5}">
                      <a16:colId xmlns:a16="http://schemas.microsoft.com/office/drawing/2014/main" val="20010"/>
                    </a:ext>
                  </a:extLst>
                </a:gridCol>
              </a:tblGrid>
              <a:tr h="0">
                <a:tc rowSpan="2">
                  <a:txBody>
                    <a:bodyPr/>
                    <a:lstStyle/>
                    <a:p>
                      <a:pPr marL="27940">
                        <a:lnSpc>
                          <a:spcPct val="100000"/>
                        </a:lnSpc>
                        <a:spcBef>
                          <a:spcPts val="1150"/>
                        </a:spcBef>
                      </a:pPr>
                      <a:r>
                        <a:rPr sz="1050" b="1" spc="-20" dirty="0">
                          <a:solidFill>
                            <a:srgbClr val="336E9F"/>
                          </a:solidFill>
                          <a:latin typeface="Arial" panose="020B0604020202020204" pitchFamily="34" charset="0"/>
                          <a:cs typeface="Arial" panose="020B0604020202020204" pitchFamily="34" charset="0"/>
                        </a:rPr>
                        <a:t>CARE</a:t>
                      </a:r>
                      <a:r>
                        <a:rPr sz="1050" b="1" spc="-5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FROM</a:t>
                      </a:r>
                      <a:r>
                        <a:rPr sz="1050" b="1" spc="-6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YOUR</a:t>
                      </a:r>
                      <a:r>
                        <a:rPr sz="1050" b="1" spc="-55" dirty="0">
                          <a:solidFill>
                            <a:srgbClr val="336E9F"/>
                          </a:solidFill>
                          <a:latin typeface="Arial" panose="020B0604020202020204" pitchFamily="34" charset="0"/>
                          <a:cs typeface="Arial" panose="020B0604020202020204" pitchFamily="34" charset="0"/>
                        </a:rPr>
                        <a:t> </a:t>
                      </a:r>
                      <a:r>
                        <a:rPr sz="1050" b="1" dirty="0">
                          <a:solidFill>
                            <a:srgbClr val="336E9F"/>
                          </a:solidFill>
                          <a:latin typeface="Arial" panose="020B0604020202020204" pitchFamily="34" charset="0"/>
                          <a:cs typeface="Arial" panose="020B0604020202020204" pitchFamily="34" charset="0"/>
                        </a:rPr>
                        <a:t>GP</a:t>
                      </a:r>
                      <a:r>
                        <a:rPr sz="1050" b="1" spc="-5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PRACTICE</a:t>
                      </a:r>
                      <a:endParaRPr sz="1050" dirty="0">
                        <a:latin typeface="Arial" panose="020B0604020202020204" pitchFamily="34" charset="0"/>
                        <a:cs typeface="Arial" panose="020B0604020202020204" pitchFamily="34" charset="0"/>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gridSpan="6">
                  <a:txBody>
                    <a:bodyPr/>
                    <a:lstStyle/>
                    <a:p>
                      <a:pPr marL="0" algn="ctr">
                        <a:lnSpc>
                          <a:spcPct val="100000"/>
                        </a:lnSpc>
                      </a:pPr>
                      <a:r>
                        <a:rPr sz="750" spc="-20" dirty="0">
                          <a:latin typeface="Arial" panose="020B0604020202020204" pitchFamily="34" charset="0"/>
                          <a:cs typeface="Arial" panose="020B0604020202020204" pitchFamily="34" charset="0"/>
                        </a:rPr>
                        <a:t>Unadjusted</a:t>
                      </a:r>
                      <a:r>
                        <a:rPr sz="750" spc="3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gridSpan="3">
                  <a:txBody>
                    <a:bodyPr/>
                    <a:lstStyle/>
                    <a:p>
                      <a:pPr marL="0" algn="ctr">
                        <a:lnSpc>
                          <a:spcPct val="100000"/>
                        </a:lnSpc>
                      </a:pPr>
                      <a:r>
                        <a:rPr sz="750" spc="-10" dirty="0">
                          <a:latin typeface="Arial" panose="020B0604020202020204" pitchFamily="34" charset="0"/>
                          <a:cs typeface="Arial" panose="020B0604020202020204" pitchFamily="34" charset="0"/>
                        </a:rPr>
                        <a:t>Case</a:t>
                      </a:r>
                      <a:r>
                        <a:rPr sz="750" spc="-1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mix</a:t>
                      </a:r>
                      <a:r>
                        <a:rPr sz="750" spc="-15" dirty="0">
                          <a:latin typeface="Arial" panose="020B0604020202020204" pitchFamily="34" charset="0"/>
                          <a:cs typeface="Arial" panose="020B0604020202020204" pitchFamily="34" charset="0"/>
                        </a:rPr>
                        <a:t> </a:t>
                      </a:r>
                      <a:r>
                        <a:rPr sz="750" spc="-20" dirty="0">
                          <a:latin typeface="Arial" panose="020B0604020202020204" pitchFamily="34" charset="0"/>
                          <a:cs typeface="Arial" panose="020B0604020202020204" pitchFamily="34" charset="0"/>
                        </a:rPr>
                        <a:t>adjusted</a:t>
                      </a:r>
                      <a:r>
                        <a:rPr sz="750" spc="-10" dirty="0">
                          <a:latin typeface="Arial" panose="020B0604020202020204" pitchFamily="34" charset="0"/>
                          <a:cs typeface="Arial" panose="020B0604020202020204" pitchFamily="34" charset="0"/>
                        </a:rPr>
                        <a:t> 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rowSpan="2">
                  <a:txBody>
                    <a:bodyPr/>
                    <a:lstStyle/>
                    <a:p>
                      <a:pPr algn="ctr">
                        <a:lnSpc>
                          <a:spcPct val="100000"/>
                        </a:lnSpc>
                        <a:spcBef>
                          <a:spcPts val="200"/>
                        </a:spcBef>
                      </a:pPr>
                      <a:r>
                        <a:rPr lang="en-GB" sz="750">
                          <a:latin typeface="Arial" panose="020B0604020202020204" pitchFamily="34" charset="0"/>
                          <a:cs typeface="Arial" panose="020B0604020202020204" pitchFamily="34" charset="0"/>
                        </a:rPr>
                        <a:t>National score</a:t>
                      </a:r>
                      <a:endParaRPr sz="750" dirty="0">
                        <a:latin typeface="Arial" panose="020B0604020202020204" pitchFamily="34" charset="0"/>
                        <a:cs typeface="Arial" panose="020B0604020202020204" pitchFamily="34" charset="0"/>
                      </a:endParaRPr>
                    </a:p>
                  </a:txBody>
                  <a:tcPr marL="0" marR="0" marT="25400" marB="0" anchor="ctr">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329565">
                <a:tc vMerge="1">
                  <a:txBody>
                    <a:bodyPr/>
                    <a:lstStyle/>
                    <a:p>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1594" marR="12065" indent="-44450">
                        <a:lnSpc>
                          <a:spcPts val="760"/>
                        </a:lnSpc>
                        <a:spcBef>
                          <a:spcPts val="13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202</a:t>
                      </a:r>
                      <a:r>
                        <a:rPr lang="en-GB" sz="750" spc="-10">
                          <a:latin typeface="Arial" panose="020B0604020202020204" pitchFamily="34" charset="0"/>
                          <a:cs typeface="Arial" panose="020B0604020202020204" pitchFamily="34" charset="0"/>
                        </a:rPr>
                        <a:t>3</a:t>
                      </a:r>
                      <a:r>
                        <a:rPr sz="750" spc="-10">
                          <a:latin typeface="Arial" panose="020B0604020202020204" pitchFamily="34" charset="0"/>
                          <a:cs typeface="Arial" panose="020B0604020202020204" pitchFamily="34" charset="0"/>
                        </a:rPr>
                        <a:t>-</a:t>
                      </a:r>
                      <a:endParaRPr sz="750">
                        <a:latin typeface="Arial" panose="020B0604020202020204" pitchFamily="34" charset="0"/>
                        <a:cs typeface="Arial" panose="020B0604020202020204" pitchFamily="34" charset="0"/>
                      </a:endParaRPr>
                    </a:p>
                    <a:p>
                      <a:pPr marL="76835">
                        <a:lnSpc>
                          <a:spcPts val="755"/>
                        </a:lnSpc>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2865" marR="29845" indent="-27940">
                        <a:lnSpc>
                          <a:spcPts val="760"/>
                        </a:lnSpc>
                        <a:spcBef>
                          <a:spcPts val="51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overall</a:t>
                      </a:r>
                      <a:endParaRPr sz="7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Lower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Upper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vMerge="1">
                  <a:txBody>
                    <a:bodyPr/>
                    <a:lstStyle/>
                    <a:p>
                      <a:endParaRPr/>
                    </a:p>
                  </a:txBody>
                  <a:tcPr marL="0" marR="0" marT="25400" marB="0">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94005">
                <a:tc>
                  <a:txBody>
                    <a:bodyPr/>
                    <a:lstStyle/>
                    <a:p>
                      <a:pPr marL="27940" marR="100965">
                        <a:lnSpc>
                          <a:spcPts val="860"/>
                        </a:lnSpc>
                        <a:spcBef>
                          <a:spcPts val="270"/>
                        </a:spcBef>
                      </a:pPr>
                      <a:r>
                        <a:rPr sz="850" dirty="0">
                          <a:latin typeface="Arial" panose="020B0604020202020204" pitchFamily="34" charset="0"/>
                          <a:cs typeface="Arial" panose="020B0604020202020204" pitchFamily="34" charset="0"/>
                        </a:rPr>
                        <a:t>Q51.</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received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right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amount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support </a:t>
                      </a:r>
                      <a:r>
                        <a:rPr sz="850" dirty="0">
                          <a:latin typeface="Arial" panose="020B0604020202020204" pitchFamily="34" charset="0"/>
                          <a:cs typeface="Arial" panose="020B0604020202020204" pitchFamily="34" charset="0"/>
                        </a:rPr>
                        <a:t>from</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GP</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practice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during</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treatment</a:t>
                      </a:r>
                      <a:endParaRPr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385</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46%</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393</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51%</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00">
                          <a:latin typeface="Arial" panose="020B0604020202020204" pitchFamily="34" charset="0"/>
                          <a:cs typeface="Arial" panose="020B0604020202020204" pitchFamily="34" charset="0"/>
                        </a:rPr>
                        <a:t>▲</a:t>
                      </a:r>
                      <a:endParaRPr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51%</a:t>
                      </a:r>
                      <a:endParaRPr sz="850" b="1" dirty="0">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43%</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53%</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48%</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94640">
                <a:tc>
                  <a:txBody>
                    <a:bodyPr/>
                    <a:lstStyle/>
                    <a:p>
                      <a:pPr marL="27940" marR="425450">
                        <a:lnSpc>
                          <a:spcPts val="860"/>
                        </a:lnSpc>
                        <a:spcBef>
                          <a:spcPts val="270"/>
                        </a:spcBef>
                      </a:pPr>
                      <a:r>
                        <a:rPr lang="en-GB" sz="850">
                          <a:latin typeface="Arial" panose="020B0604020202020204" pitchFamily="34" charset="0"/>
                          <a:cs typeface="Arial" panose="020B0604020202020204" pitchFamily="34" charset="0"/>
                        </a:rPr>
                        <a:t>Q52.</a:t>
                      </a:r>
                      <a:r>
                        <a:rPr lang="en-GB" sz="850" spc="-20">
                          <a:latin typeface="Arial" panose="020B0604020202020204" pitchFamily="34" charset="0"/>
                          <a:cs typeface="Arial" panose="020B0604020202020204" pitchFamily="34" charset="0"/>
                        </a:rPr>
                        <a:t> </a:t>
                      </a:r>
                      <a:r>
                        <a:rPr lang="en-GB" sz="850">
                          <a:latin typeface="Arial" panose="020B0604020202020204" pitchFamily="34" charset="0"/>
                          <a:cs typeface="Arial" panose="020B0604020202020204" pitchFamily="34" charset="0"/>
                        </a:rPr>
                        <a:t>Patient</a:t>
                      </a:r>
                      <a:r>
                        <a:rPr lang="en-GB" sz="850" spc="-15">
                          <a:latin typeface="Arial" panose="020B0604020202020204" pitchFamily="34" charset="0"/>
                          <a:cs typeface="Arial" panose="020B0604020202020204" pitchFamily="34" charset="0"/>
                        </a:rPr>
                        <a:t> </a:t>
                      </a:r>
                      <a:r>
                        <a:rPr lang="en-GB" sz="850">
                          <a:latin typeface="Arial" panose="020B0604020202020204" pitchFamily="34" charset="0"/>
                          <a:cs typeface="Arial" panose="020B0604020202020204" pitchFamily="34" charset="0"/>
                        </a:rPr>
                        <a:t>has</a:t>
                      </a:r>
                      <a:r>
                        <a:rPr lang="en-GB" sz="850" spc="-20">
                          <a:latin typeface="Arial" panose="020B0604020202020204" pitchFamily="34" charset="0"/>
                          <a:cs typeface="Arial" panose="020B0604020202020204" pitchFamily="34" charset="0"/>
                        </a:rPr>
                        <a:t> </a:t>
                      </a:r>
                      <a:r>
                        <a:rPr lang="en-GB" sz="850">
                          <a:latin typeface="Arial" panose="020B0604020202020204" pitchFamily="34" charset="0"/>
                          <a:cs typeface="Arial" panose="020B0604020202020204" pitchFamily="34" charset="0"/>
                        </a:rPr>
                        <a:t>had</a:t>
                      </a:r>
                      <a:r>
                        <a:rPr lang="en-GB" sz="850" spc="-15">
                          <a:latin typeface="Arial" panose="020B0604020202020204" pitchFamily="34" charset="0"/>
                          <a:cs typeface="Arial" panose="020B0604020202020204" pitchFamily="34" charset="0"/>
                        </a:rPr>
                        <a:t> </a:t>
                      </a:r>
                      <a:r>
                        <a:rPr lang="en-GB" sz="850">
                          <a:latin typeface="Arial" panose="020B0604020202020204" pitchFamily="34" charset="0"/>
                          <a:cs typeface="Arial" panose="020B0604020202020204" pitchFamily="34" charset="0"/>
                        </a:rPr>
                        <a:t>a</a:t>
                      </a:r>
                      <a:r>
                        <a:rPr lang="en-GB" sz="850" spc="-15">
                          <a:latin typeface="Arial" panose="020B0604020202020204" pitchFamily="34" charset="0"/>
                          <a:cs typeface="Arial" panose="020B0604020202020204" pitchFamily="34" charset="0"/>
                        </a:rPr>
                        <a:t> </a:t>
                      </a:r>
                      <a:r>
                        <a:rPr lang="en-GB" sz="850">
                          <a:latin typeface="Arial" panose="020B0604020202020204" pitchFamily="34" charset="0"/>
                          <a:cs typeface="Arial" panose="020B0604020202020204" pitchFamily="34" charset="0"/>
                        </a:rPr>
                        <a:t>review</a:t>
                      </a:r>
                      <a:r>
                        <a:rPr lang="en-GB" sz="850" spc="-20">
                          <a:latin typeface="Arial" panose="020B0604020202020204" pitchFamily="34" charset="0"/>
                          <a:cs typeface="Arial" panose="020B0604020202020204" pitchFamily="34" charset="0"/>
                        </a:rPr>
                        <a:t> </a:t>
                      </a:r>
                      <a:r>
                        <a:rPr lang="en-GB" sz="850">
                          <a:latin typeface="Arial" panose="020B0604020202020204" pitchFamily="34" charset="0"/>
                          <a:cs typeface="Arial" panose="020B0604020202020204" pitchFamily="34" charset="0"/>
                        </a:rPr>
                        <a:t>of</a:t>
                      </a:r>
                      <a:r>
                        <a:rPr lang="en-GB" sz="850" spc="-15">
                          <a:latin typeface="Arial" panose="020B0604020202020204" pitchFamily="34" charset="0"/>
                          <a:cs typeface="Arial" panose="020B0604020202020204" pitchFamily="34" charset="0"/>
                        </a:rPr>
                        <a:t> </a:t>
                      </a:r>
                      <a:r>
                        <a:rPr lang="en-GB" sz="850">
                          <a:latin typeface="Arial" panose="020B0604020202020204" pitchFamily="34" charset="0"/>
                          <a:cs typeface="Arial" panose="020B0604020202020204" pitchFamily="34" charset="0"/>
                        </a:rPr>
                        <a:t>cancer</a:t>
                      </a:r>
                      <a:r>
                        <a:rPr lang="en-GB" sz="850" spc="-15">
                          <a:latin typeface="Arial" panose="020B0604020202020204" pitchFamily="34" charset="0"/>
                          <a:cs typeface="Arial" panose="020B0604020202020204" pitchFamily="34" charset="0"/>
                        </a:rPr>
                        <a:t> </a:t>
                      </a:r>
                      <a:r>
                        <a:rPr lang="en-GB" sz="850">
                          <a:latin typeface="Arial" panose="020B0604020202020204" pitchFamily="34" charset="0"/>
                          <a:cs typeface="Arial" panose="020B0604020202020204" pitchFamily="34" charset="0"/>
                        </a:rPr>
                        <a:t>care</a:t>
                      </a:r>
                      <a:r>
                        <a:rPr lang="en-GB" sz="850" spc="-20">
                          <a:latin typeface="Arial" panose="020B0604020202020204" pitchFamily="34" charset="0"/>
                          <a:cs typeface="Arial" panose="020B0604020202020204" pitchFamily="34" charset="0"/>
                        </a:rPr>
                        <a:t> </a:t>
                      </a:r>
                      <a:r>
                        <a:rPr lang="en-GB" sz="850" spc="0">
                          <a:latin typeface="Arial" panose="020B0604020202020204" pitchFamily="34" charset="0"/>
                          <a:cs typeface="Arial" panose="020B0604020202020204" pitchFamily="34" charset="0"/>
                        </a:rPr>
                        <a:t>by GP </a:t>
                      </a:r>
                      <a:r>
                        <a:rPr lang="en-GB" sz="850" spc="-10">
                          <a:latin typeface="Arial" panose="020B0604020202020204" pitchFamily="34" charset="0"/>
                          <a:cs typeface="Arial" panose="020B0604020202020204" pitchFamily="34" charset="0"/>
                        </a:rPr>
                        <a:t>practice</a:t>
                      </a:r>
                      <a:endParaRPr lang="en-GB"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618</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26%</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614</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24%</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00">
                          <a:latin typeface="Arial" panose="020B0604020202020204" pitchFamily="34" charset="0"/>
                          <a:cs typeface="Arial" panose="020B0604020202020204" pitchFamily="34" charset="0"/>
                        </a:rPr>
                        <a:t>▲</a:t>
                      </a:r>
                      <a:endParaRPr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24%</a:t>
                      </a:r>
                      <a:endParaRPr sz="850" b="1" dirty="0">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20%</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27%</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23%</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32" name="comp_tbl_section13"/>
          <p:cNvGraphicFramePr>
            <a:graphicFrameLocks noGrp="1"/>
          </p:cNvGraphicFramePr>
          <p:nvPr>
            <p:extLst>
              <p:ext uri="{D42A27DB-BD31-4B8C-83A1-F6EECF244321}">
                <p14:modId xmlns:p14="http://schemas.microsoft.com/office/powerpoint/2010/main" val="3720007282"/>
              </p:ext>
            </p:extLst>
          </p:nvPr>
        </p:nvGraphicFramePr>
        <p:xfrm>
          <a:off x="345829" y="7060895"/>
          <a:ext cx="6775791" cy="1590040"/>
        </p:xfrm>
        <a:graphic>
          <a:graphicData uri="http://schemas.openxmlformats.org/drawingml/2006/table">
            <a:tbl>
              <a:tblPr firstRow="1" bandRow="1">
                <a:tableStyleId>{2D5ABB26-0587-4C30-8999-92F81FD0307C}</a:tableStyleId>
              </a:tblPr>
              <a:tblGrid>
                <a:gridCol w="3031200">
                  <a:extLst>
                    <a:ext uri="{9D8B030D-6E8A-4147-A177-3AD203B41FA5}">
                      <a16:colId xmlns:a16="http://schemas.microsoft.com/office/drawing/2014/main" val="20000"/>
                    </a:ext>
                  </a:extLst>
                </a:gridCol>
                <a:gridCol w="360044">
                  <a:extLst>
                    <a:ext uri="{9D8B030D-6E8A-4147-A177-3AD203B41FA5}">
                      <a16:colId xmlns:a16="http://schemas.microsoft.com/office/drawing/2014/main" val="20001"/>
                    </a:ext>
                  </a:extLst>
                </a:gridCol>
                <a:gridCol w="360045">
                  <a:extLst>
                    <a:ext uri="{9D8B030D-6E8A-4147-A177-3AD203B41FA5}">
                      <a16:colId xmlns:a16="http://schemas.microsoft.com/office/drawing/2014/main" val="20002"/>
                    </a:ext>
                  </a:extLst>
                </a:gridCol>
                <a:gridCol w="360045">
                  <a:extLst>
                    <a:ext uri="{9D8B030D-6E8A-4147-A177-3AD203B41FA5}">
                      <a16:colId xmlns:a16="http://schemas.microsoft.com/office/drawing/2014/main" val="20003"/>
                    </a:ext>
                  </a:extLst>
                </a:gridCol>
                <a:gridCol w="360045">
                  <a:extLst>
                    <a:ext uri="{9D8B030D-6E8A-4147-A177-3AD203B41FA5}">
                      <a16:colId xmlns:a16="http://schemas.microsoft.com/office/drawing/2014/main" val="20004"/>
                    </a:ext>
                  </a:extLst>
                </a:gridCol>
                <a:gridCol w="360045">
                  <a:extLst>
                    <a:ext uri="{9D8B030D-6E8A-4147-A177-3AD203B41FA5}">
                      <a16:colId xmlns:a16="http://schemas.microsoft.com/office/drawing/2014/main" val="20005"/>
                    </a:ext>
                  </a:extLst>
                </a:gridCol>
                <a:gridCol w="396239">
                  <a:extLst>
                    <a:ext uri="{9D8B030D-6E8A-4147-A177-3AD203B41FA5}">
                      <a16:colId xmlns:a16="http://schemas.microsoft.com/office/drawing/2014/main" val="20006"/>
                    </a:ext>
                  </a:extLst>
                </a:gridCol>
                <a:gridCol w="360045">
                  <a:extLst>
                    <a:ext uri="{9D8B030D-6E8A-4147-A177-3AD203B41FA5}">
                      <a16:colId xmlns:a16="http://schemas.microsoft.com/office/drawing/2014/main" val="20007"/>
                    </a:ext>
                  </a:extLst>
                </a:gridCol>
                <a:gridCol w="396239">
                  <a:extLst>
                    <a:ext uri="{9D8B030D-6E8A-4147-A177-3AD203B41FA5}">
                      <a16:colId xmlns:a16="http://schemas.microsoft.com/office/drawing/2014/main" val="20008"/>
                    </a:ext>
                  </a:extLst>
                </a:gridCol>
                <a:gridCol w="396239">
                  <a:extLst>
                    <a:ext uri="{9D8B030D-6E8A-4147-A177-3AD203B41FA5}">
                      <a16:colId xmlns:a16="http://schemas.microsoft.com/office/drawing/2014/main" val="20009"/>
                    </a:ext>
                  </a:extLst>
                </a:gridCol>
                <a:gridCol w="395605">
                  <a:extLst>
                    <a:ext uri="{9D8B030D-6E8A-4147-A177-3AD203B41FA5}">
                      <a16:colId xmlns:a16="http://schemas.microsoft.com/office/drawing/2014/main" val="20010"/>
                    </a:ext>
                  </a:extLst>
                </a:gridCol>
              </a:tblGrid>
              <a:tr h="0">
                <a:tc rowSpan="2">
                  <a:txBody>
                    <a:bodyPr/>
                    <a:lstStyle/>
                    <a:p>
                      <a:pPr marL="27940">
                        <a:lnSpc>
                          <a:spcPct val="100000"/>
                        </a:lnSpc>
                        <a:spcBef>
                          <a:spcPts val="1150"/>
                        </a:spcBef>
                      </a:pPr>
                      <a:r>
                        <a:rPr sz="1050" b="1" spc="-20">
                          <a:solidFill>
                            <a:srgbClr val="336E9F"/>
                          </a:solidFill>
                          <a:latin typeface="Arial" panose="020B0604020202020204" pitchFamily="34" charset="0"/>
                          <a:cs typeface="Arial" panose="020B0604020202020204" pitchFamily="34" charset="0"/>
                        </a:rPr>
                        <a:t>LIVING</a:t>
                      </a:r>
                      <a:r>
                        <a:rPr sz="1050" b="1" spc="-40">
                          <a:solidFill>
                            <a:srgbClr val="336E9F"/>
                          </a:solidFill>
                          <a:latin typeface="Arial" panose="020B0604020202020204" pitchFamily="34" charset="0"/>
                          <a:cs typeface="Arial" panose="020B0604020202020204" pitchFamily="34" charset="0"/>
                        </a:rPr>
                        <a:t> </a:t>
                      </a:r>
                      <a:r>
                        <a:rPr sz="1050" b="1" spc="-10">
                          <a:solidFill>
                            <a:srgbClr val="336E9F"/>
                          </a:solidFill>
                          <a:latin typeface="Arial" panose="020B0604020202020204" pitchFamily="34" charset="0"/>
                          <a:cs typeface="Arial" panose="020B0604020202020204" pitchFamily="34" charset="0"/>
                        </a:rPr>
                        <a:t>WITH</a:t>
                      </a:r>
                      <a:r>
                        <a:rPr sz="1050" b="1" spc="-40">
                          <a:solidFill>
                            <a:srgbClr val="336E9F"/>
                          </a:solidFill>
                          <a:latin typeface="Arial" panose="020B0604020202020204" pitchFamily="34" charset="0"/>
                          <a:cs typeface="Arial" panose="020B0604020202020204" pitchFamily="34" charset="0"/>
                        </a:rPr>
                        <a:t> </a:t>
                      </a:r>
                      <a:r>
                        <a:rPr sz="1050" b="1" spc="-20">
                          <a:solidFill>
                            <a:srgbClr val="336E9F"/>
                          </a:solidFill>
                          <a:latin typeface="Arial" panose="020B0604020202020204" pitchFamily="34" charset="0"/>
                          <a:cs typeface="Arial" panose="020B0604020202020204" pitchFamily="34" charset="0"/>
                        </a:rPr>
                        <a:t>AND</a:t>
                      </a:r>
                      <a:r>
                        <a:rPr sz="1050" b="1" spc="-40">
                          <a:solidFill>
                            <a:srgbClr val="336E9F"/>
                          </a:solidFill>
                          <a:latin typeface="Arial" panose="020B0604020202020204" pitchFamily="34" charset="0"/>
                          <a:cs typeface="Arial" panose="020B0604020202020204" pitchFamily="34" charset="0"/>
                        </a:rPr>
                        <a:t> </a:t>
                      </a:r>
                      <a:r>
                        <a:rPr sz="1050" b="1" spc="-25">
                          <a:solidFill>
                            <a:srgbClr val="336E9F"/>
                          </a:solidFill>
                          <a:latin typeface="Arial" panose="020B0604020202020204" pitchFamily="34" charset="0"/>
                          <a:cs typeface="Arial" panose="020B0604020202020204" pitchFamily="34" charset="0"/>
                        </a:rPr>
                        <a:t>BEYOND</a:t>
                      </a:r>
                      <a:r>
                        <a:rPr sz="1050" b="1" spc="-40">
                          <a:solidFill>
                            <a:srgbClr val="336E9F"/>
                          </a:solidFill>
                          <a:latin typeface="Arial" panose="020B0604020202020204" pitchFamily="34" charset="0"/>
                          <a:cs typeface="Arial" panose="020B0604020202020204" pitchFamily="34" charset="0"/>
                        </a:rPr>
                        <a:t> </a:t>
                      </a:r>
                      <a:r>
                        <a:rPr sz="1050" b="1" spc="-10">
                          <a:solidFill>
                            <a:srgbClr val="336E9F"/>
                          </a:solidFill>
                          <a:latin typeface="Arial" panose="020B0604020202020204" pitchFamily="34" charset="0"/>
                          <a:cs typeface="Arial" panose="020B0604020202020204" pitchFamily="34" charset="0"/>
                        </a:rPr>
                        <a:t>CANCER</a:t>
                      </a:r>
                      <a:endParaRPr sz="1050">
                        <a:latin typeface="Arial" panose="020B0604020202020204" pitchFamily="34" charset="0"/>
                        <a:cs typeface="Arial" panose="020B0604020202020204" pitchFamily="34" charset="0"/>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gridSpan="6">
                  <a:txBody>
                    <a:bodyPr/>
                    <a:lstStyle/>
                    <a:p>
                      <a:pPr marL="0" algn="ctr">
                        <a:lnSpc>
                          <a:spcPct val="100000"/>
                        </a:lnSpc>
                      </a:pPr>
                      <a:r>
                        <a:rPr sz="750" spc="-20" dirty="0">
                          <a:latin typeface="Arial" panose="020B0604020202020204" pitchFamily="34" charset="0"/>
                          <a:cs typeface="Arial" panose="020B0604020202020204" pitchFamily="34" charset="0"/>
                        </a:rPr>
                        <a:t>Unadjusted</a:t>
                      </a:r>
                      <a:r>
                        <a:rPr sz="750" spc="3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gridSpan="3">
                  <a:txBody>
                    <a:bodyPr/>
                    <a:lstStyle/>
                    <a:p>
                      <a:pPr marL="0" algn="ctr">
                        <a:lnSpc>
                          <a:spcPct val="100000"/>
                        </a:lnSpc>
                      </a:pPr>
                      <a:r>
                        <a:rPr sz="750" spc="-10" dirty="0">
                          <a:latin typeface="Arial" panose="020B0604020202020204" pitchFamily="34" charset="0"/>
                          <a:cs typeface="Arial" panose="020B0604020202020204" pitchFamily="34" charset="0"/>
                        </a:rPr>
                        <a:t>Case</a:t>
                      </a:r>
                      <a:r>
                        <a:rPr sz="750" spc="-1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mix</a:t>
                      </a:r>
                      <a:r>
                        <a:rPr sz="750" spc="-15" dirty="0">
                          <a:latin typeface="Arial" panose="020B0604020202020204" pitchFamily="34" charset="0"/>
                          <a:cs typeface="Arial" panose="020B0604020202020204" pitchFamily="34" charset="0"/>
                        </a:rPr>
                        <a:t> </a:t>
                      </a:r>
                      <a:r>
                        <a:rPr sz="750" spc="-20" dirty="0">
                          <a:latin typeface="Arial" panose="020B0604020202020204" pitchFamily="34" charset="0"/>
                          <a:cs typeface="Arial" panose="020B0604020202020204" pitchFamily="34" charset="0"/>
                        </a:rPr>
                        <a:t>adjusted</a:t>
                      </a:r>
                      <a:r>
                        <a:rPr sz="750" spc="-10" dirty="0">
                          <a:latin typeface="Arial" panose="020B0604020202020204" pitchFamily="34" charset="0"/>
                          <a:cs typeface="Arial" panose="020B0604020202020204" pitchFamily="34" charset="0"/>
                        </a:rPr>
                        <a:t> 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rowSpan="2">
                  <a:txBody>
                    <a:bodyPr/>
                    <a:lstStyle/>
                    <a:p>
                      <a:pPr algn="ctr">
                        <a:lnSpc>
                          <a:spcPct val="100000"/>
                        </a:lnSpc>
                        <a:spcBef>
                          <a:spcPts val="200"/>
                        </a:spcBef>
                      </a:pPr>
                      <a:r>
                        <a:rPr lang="en-GB" sz="750">
                          <a:latin typeface="Arial" panose="020B0604020202020204" pitchFamily="34" charset="0"/>
                          <a:cs typeface="Arial" panose="020B0604020202020204" pitchFamily="34" charset="0"/>
                        </a:rPr>
                        <a:t>National score</a:t>
                      </a:r>
                      <a:endParaRPr sz="750" dirty="0">
                        <a:latin typeface="Arial" panose="020B0604020202020204" pitchFamily="34" charset="0"/>
                        <a:cs typeface="Arial" panose="020B0604020202020204" pitchFamily="34" charset="0"/>
                      </a:endParaRPr>
                    </a:p>
                  </a:txBody>
                  <a:tcPr marL="0" marR="0" marT="25400" marB="0" anchor="ctr">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329565">
                <a:tc vMerge="1">
                  <a:txBody>
                    <a:bodyPr/>
                    <a:lstStyle/>
                    <a:p>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1594" marR="12065" indent="-44450">
                        <a:lnSpc>
                          <a:spcPts val="760"/>
                        </a:lnSpc>
                        <a:spcBef>
                          <a:spcPts val="13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202</a:t>
                      </a:r>
                      <a:r>
                        <a:rPr lang="en-GB" sz="750" spc="-10">
                          <a:latin typeface="Arial" panose="020B0604020202020204" pitchFamily="34" charset="0"/>
                          <a:cs typeface="Arial" panose="020B0604020202020204" pitchFamily="34" charset="0"/>
                        </a:rPr>
                        <a:t>3</a:t>
                      </a:r>
                      <a:r>
                        <a:rPr sz="750" spc="-10">
                          <a:latin typeface="Arial" panose="020B0604020202020204" pitchFamily="34" charset="0"/>
                          <a:cs typeface="Arial" panose="020B0604020202020204" pitchFamily="34" charset="0"/>
                        </a:rPr>
                        <a:t>-</a:t>
                      </a:r>
                      <a:endParaRPr sz="750">
                        <a:latin typeface="Arial" panose="020B0604020202020204" pitchFamily="34" charset="0"/>
                        <a:cs typeface="Arial" panose="020B0604020202020204" pitchFamily="34" charset="0"/>
                      </a:endParaRPr>
                    </a:p>
                    <a:p>
                      <a:pPr marL="76835">
                        <a:lnSpc>
                          <a:spcPts val="755"/>
                        </a:lnSpc>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2865" marR="29845" indent="-27940">
                        <a:lnSpc>
                          <a:spcPts val="760"/>
                        </a:lnSpc>
                        <a:spcBef>
                          <a:spcPts val="51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overall</a:t>
                      </a:r>
                      <a:endParaRPr sz="7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Lower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Upper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vMerge="1">
                  <a:txBody>
                    <a:bodyPr/>
                    <a:lstStyle/>
                    <a:p>
                      <a:endParaRPr/>
                    </a:p>
                  </a:txBody>
                  <a:tcPr marL="0" marR="0" marT="25400" marB="0">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374650">
                <a:tc>
                  <a:txBody>
                    <a:bodyPr/>
                    <a:lstStyle/>
                    <a:p>
                      <a:pPr marL="27940" marR="59055">
                        <a:lnSpc>
                          <a:spcPts val="860"/>
                        </a:lnSpc>
                        <a:spcBef>
                          <a:spcPts val="155"/>
                        </a:spcBef>
                      </a:pPr>
                      <a:r>
                        <a:rPr sz="850">
                          <a:latin typeface="Arial" panose="020B0604020202020204" pitchFamily="34" charset="0"/>
                          <a:cs typeface="Arial" panose="020B0604020202020204" pitchFamily="34" charset="0"/>
                        </a:rPr>
                        <a:t>Q53.</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After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get</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enough </a:t>
                      </a:r>
                      <a:r>
                        <a:rPr sz="850">
                          <a:latin typeface="Arial" panose="020B0604020202020204" pitchFamily="34" charset="0"/>
                          <a:cs typeface="Arial" panose="020B0604020202020204" pitchFamily="34" charset="0"/>
                        </a:rPr>
                        <a:t>emotional</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support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home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community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voluntary services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176</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32%</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191</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39%</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40%</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27%</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40%</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34%</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650">
                <a:tc>
                  <a:txBody>
                    <a:bodyPr/>
                    <a:lstStyle/>
                    <a:p>
                      <a:pPr marL="27940" marR="76835">
                        <a:lnSpc>
                          <a:spcPts val="860"/>
                        </a:lnSpc>
                        <a:spcBef>
                          <a:spcPts val="155"/>
                        </a:spcBef>
                      </a:pPr>
                      <a:r>
                        <a:rPr sz="850">
                          <a:latin typeface="Arial" panose="020B0604020202020204" pitchFamily="34" charset="0"/>
                          <a:cs typeface="Arial" panose="020B0604020202020204" pitchFamily="34" charset="0"/>
                        </a:rPr>
                        <a:t>Q54.</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right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amount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information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support</a:t>
                      </a:r>
                      <a:r>
                        <a:rPr sz="850" spc="-25">
                          <a:latin typeface="Arial" panose="020B0604020202020204" pitchFamily="34" charset="0"/>
                          <a:cs typeface="Arial" panose="020B0604020202020204" pitchFamily="34" charset="0"/>
                        </a:rPr>
                        <a:t> was </a:t>
                      </a:r>
                      <a:r>
                        <a:rPr sz="850">
                          <a:latin typeface="Arial" panose="020B0604020202020204" pitchFamily="34" charset="0"/>
                          <a:cs typeface="Arial" panose="020B0604020202020204" pitchFamily="34" charset="0"/>
                        </a:rPr>
                        <a:t>offered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between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final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follow </a:t>
                      </a:r>
                      <a:r>
                        <a:rPr sz="850">
                          <a:latin typeface="Arial" panose="020B0604020202020204" pitchFamily="34" charset="0"/>
                          <a:cs typeface="Arial" panose="020B0604020202020204" pitchFamily="34" charset="0"/>
                        </a:rPr>
                        <a:t>up</a:t>
                      </a:r>
                      <a:r>
                        <a:rPr sz="850" spc="-10">
                          <a:latin typeface="Arial" panose="020B0604020202020204" pitchFamily="34" charset="0"/>
                          <a:cs typeface="Arial" panose="020B0604020202020204" pitchFamily="34" charset="0"/>
                        </a:rPr>
                        <a:t> appointment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324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83%</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370</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83%</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84%</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76%</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81%</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94640">
                <a:tc>
                  <a:txBody>
                    <a:bodyPr/>
                    <a:lstStyle/>
                    <a:p>
                      <a:pPr marL="27940" marR="215265">
                        <a:lnSpc>
                          <a:spcPts val="860"/>
                        </a:lnSpc>
                        <a:spcBef>
                          <a:spcPts val="270"/>
                        </a:spcBef>
                      </a:pPr>
                      <a:r>
                        <a:rPr sz="850">
                          <a:latin typeface="Arial" panose="020B0604020202020204" pitchFamily="34" charset="0"/>
                          <a:cs typeface="Arial" panose="020B0604020202020204" pitchFamily="34" charset="0"/>
                        </a:rPr>
                        <a:t>Q55.</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given</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enough</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information</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the </a:t>
                      </a:r>
                      <a:r>
                        <a:rPr sz="850">
                          <a:latin typeface="Arial" panose="020B0604020202020204" pitchFamily="34" charset="0"/>
                          <a:cs typeface="Arial" panose="020B0604020202020204" pitchFamily="34" charset="0"/>
                        </a:rPr>
                        <a:t>possibility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signs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cancer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coming</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back</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spreading</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511</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63%</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533</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70%</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69%</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60%</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70%</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65%</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sp>
        <p:nvSpPr>
          <p:cNvPr id="48" name="txt_org_name">
            <a:extLst>
              <a:ext uri="{FF2B5EF4-FFF2-40B4-BE49-F238E27FC236}">
                <a16:creationId xmlns:a16="http://schemas.microsoft.com/office/drawing/2014/main" id="{C0B5EC6E-3181-E4F5-A97F-ECA6166579E1}"/>
              </a:ext>
              <a:ext uri="{C183D7F6-B498-43B3-948B-1728B52AA6E4}">
                <adec:decorative xmlns:adec="http://schemas.microsoft.com/office/drawing/2017/decorative" val="1"/>
              </a:ext>
            </a:extLst>
          </p:cNvPr>
          <p:cNvSpPr txBox="1"/>
          <p:nvPr/>
        </p:nvSpPr>
        <p:spPr>
          <a:xfrm>
            <a:off x="4524343" y="622300"/>
            <a:ext cx="2754280" cy="276999"/>
          </a:xfrm>
          <a:prstGeom prst="rect">
            <a:avLst/>
          </a:prstGeom>
          <a:noFill/>
        </p:spPr>
        <p:txBody>
          <a:bodyPr wrap="none" rtlCol="0">
            <a:spAutoFit/>
          </a:bodyPr>
          <a:lstStyle/>
          <a:p>
            <a:pPr algn="r"/>
            <a:r>
              <a:rPr lang="en-GB" sz="1200" b="1">
                <a:solidFill>
                  <a:srgbClr val="336E9F"/>
                </a:solidFill>
                <a:latin typeface="Arial"/>
                <a:cs typeface="Arial"/>
              </a:rPr>
              <a:t>The Christie NHS Foundation Trust</a:t>
            </a:r>
            <a:endParaRPr lang="en-GB" sz="1200">
              <a:solidFill>
                <a:srgbClr val="336E9F"/>
              </a:solidFill>
            </a:endParaRPr>
          </a:p>
        </p:txBody>
      </p:sp>
      <p:sp>
        <p:nvSpPr>
          <p:cNvPr id="49" name="txt_survey">
            <a:extLst>
              <a:ext uri="{FF2B5EF4-FFF2-40B4-BE49-F238E27FC236}">
                <a16:creationId xmlns:a16="http://schemas.microsoft.com/office/drawing/2014/main" id="{AC2FB2D4-B522-D1A9-5166-3CC18D709DF5}"/>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8" name="Group 1">
            <a:extLst>
              <a:ext uri="{FF2B5EF4-FFF2-40B4-BE49-F238E27FC236}">
                <a16:creationId xmlns:a16="http://schemas.microsoft.com/office/drawing/2014/main" id="{843A1919-DBF1-CAEC-BC71-E0CAF23C0FD5}"/>
              </a:ext>
              <a:ext uri="{C183D7F6-B498-43B3-948B-1728B52AA6E4}">
                <adec:decorative xmlns:adec="http://schemas.microsoft.com/office/drawing/2017/decorative" val="1"/>
              </a:ext>
            </a:extLst>
          </p:cNvPr>
          <p:cNvGrpSpPr/>
          <p:nvPr/>
        </p:nvGrpSpPr>
        <p:grpSpPr>
          <a:xfrm>
            <a:off x="349101" y="1242200"/>
            <a:ext cx="6775785" cy="760591"/>
            <a:chOff x="349101" y="1242200"/>
            <a:chExt cx="6775785" cy="760591"/>
          </a:xfrm>
        </p:grpSpPr>
        <p:sp>
          <p:nvSpPr>
            <p:cNvPr id="9" name="object 11">
              <a:extLst>
                <a:ext uri="{FF2B5EF4-FFF2-40B4-BE49-F238E27FC236}">
                  <a16:creationId xmlns:a16="http://schemas.microsoft.com/office/drawing/2014/main" id="{D4FF7ED1-A5BD-A2CB-F28A-1B36DBC44203}"/>
                </a:ext>
              </a:extLst>
            </p:cNvPr>
            <p:cNvSpPr txBox="1"/>
            <p:nvPr/>
          </p:nvSpPr>
          <p:spPr>
            <a:xfrm>
              <a:off x="5615788" y="1266191"/>
              <a:ext cx="1348105" cy="736600"/>
            </a:xfrm>
            <a:prstGeom prst="rect">
              <a:avLst/>
            </a:prstGeom>
          </p:spPr>
          <p:txBody>
            <a:bodyPr vert="horz" wrap="square" lIns="0" tIns="31750" rIns="0" bIns="0" rtlCol="0">
              <a:spAutoFit/>
            </a:bodyPr>
            <a:lstStyle/>
            <a:p>
              <a:pPr marR="118110">
                <a:lnSpc>
                  <a:spcPts val="810"/>
                </a:lnSpc>
                <a:spcBef>
                  <a:spcPts val="250"/>
                </a:spcBef>
              </a:pPr>
              <a:r>
                <a:rPr sz="800" spc="-25">
                  <a:latin typeface="Arial"/>
                  <a:cs typeface="Arial"/>
                </a:rPr>
                <a:t>Adjusted</a:t>
              </a:r>
              <a:r>
                <a:rPr sz="800" spc="-15">
                  <a:latin typeface="Arial"/>
                  <a:cs typeface="Arial"/>
                </a:rPr>
                <a:t> </a:t>
              </a:r>
              <a:r>
                <a:rPr lang="en-GB" sz="800" spc="-25">
                  <a:latin typeface="Arial"/>
                  <a:cs typeface="Arial"/>
                </a:rPr>
                <a:t>s</a:t>
              </a:r>
              <a:r>
                <a:rPr sz="800" spc="-25">
                  <a:latin typeface="Arial"/>
                  <a:cs typeface="Arial"/>
                </a:rPr>
                <a:t>core</a:t>
              </a:r>
              <a:r>
                <a:rPr sz="800" spc="-15">
                  <a:latin typeface="Arial"/>
                  <a:cs typeface="Arial"/>
                </a:rPr>
                <a:t> </a:t>
              </a:r>
              <a:r>
                <a:rPr sz="800" spc="-25">
                  <a:latin typeface="Arial"/>
                  <a:cs typeface="Arial"/>
                </a:rPr>
                <a:t>below</a:t>
              </a:r>
              <a:r>
                <a:rPr sz="800" spc="-15">
                  <a:latin typeface="Arial"/>
                  <a:cs typeface="Arial"/>
                </a:rPr>
                <a:t> </a:t>
              </a:r>
              <a:r>
                <a:rPr lang="en-GB" sz="800" spc="-30">
                  <a:latin typeface="Arial"/>
                  <a:cs typeface="Arial"/>
                </a:rPr>
                <a:t>l</a:t>
              </a:r>
              <a:r>
                <a:rPr sz="800" spc="-30" err="1">
                  <a:latin typeface="Arial"/>
                  <a:cs typeface="Arial"/>
                </a:rPr>
                <a:t>ower</a:t>
              </a:r>
              <a:r>
                <a:rPr sz="800" spc="500">
                  <a:latin typeface="Arial"/>
                  <a:cs typeface="Arial"/>
                </a:rPr>
                <a:t> </a:t>
              </a:r>
              <a:r>
                <a:rPr lang="en-GB" sz="800" spc="-25">
                  <a:latin typeface="Arial"/>
                  <a:cs typeface="Arial"/>
                </a:rPr>
                <a:t>e</a:t>
              </a:r>
              <a:r>
                <a:rPr sz="800" spc="-25" err="1">
                  <a:latin typeface="Arial"/>
                  <a:cs typeface="Arial"/>
                </a:rPr>
                <a:t>xpected</a:t>
              </a:r>
              <a:r>
                <a:rPr sz="800" spc="-15">
                  <a:latin typeface="Arial"/>
                  <a:cs typeface="Arial"/>
                </a:rPr>
                <a:t> </a:t>
              </a:r>
              <a:r>
                <a:rPr lang="en-GB" sz="800" spc="-10">
                  <a:latin typeface="Arial"/>
                  <a:cs typeface="Arial"/>
                </a:rPr>
                <a:t>r</a:t>
              </a:r>
              <a:r>
                <a:rPr sz="800" spc="-10" err="1">
                  <a:latin typeface="Arial"/>
                  <a:cs typeface="Arial"/>
                </a:rPr>
                <a:t>ange</a:t>
              </a:r>
              <a:endParaRPr sz="800">
                <a:latin typeface="Arial"/>
                <a:cs typeface="Arial"/>
              </a:endParaRPr>
            </a:p>
            <a:p>
              <a:pPr marR="5080">
                <a:lnSpc>
                  <a:spcPts val="810"/>
                </a:lnSpc>
                <a:spcBef>
                  <a:spcPts val="295"/>
                </a:spcBef>
              </a:pPr>
              <a:r>
                <a:rPr sz="800" spc="-25">
                  <a:latin typeface="Arial"/>
                  <a:cs typeface="Arial"/>
                </a:rPr>
                <a:t>Adjusted</a:t>
              </a:r>
              <a:r>
                <a:rPr sz="800" spc="-15">
                  <a:latin typeface="Arial"/>
                  <a:cs typeface="Arial"/>
                </a:rPr>
                <a:t> </a:t>
              </a:r>
              <a:r>
                <a:rPr lang="en-GB" sz="800" spc="-25">
                  <a:latin typeface="Arial"/>
                  <a:cs typeface="Arial"/>
                </a:rPr>
                <a:t>s</a:t>
              </a:r>
              <a:r>
                <a:rPr sz="800" spc="-25">
                  <a:latin typeface="Arial"/>
                  <a:cs typeface="Arial"/>
                </a:rPr>
                <a:t>core</a:t>
              </a:r>
              <a:r>
                <a:rPr sz="800" spc="-15">
                  <a:latin typeface="Arial"/>
                  <a:cs typeface="Arial"/>
                </a:rPr>
                <a:t> </a:t>
              </a:r>
              <a:r>
                <a:rPr sz="800" spc="-25">
                  <a:latin typeface="Arial"/>
                  <a:cs typeface="Arial"/>
                </a:rPr>
                <a:t>between</a:t>
              </a:r>
              <a:r>
                <a:rPr sz="800" spc="-15">
                  <a:latin typeface="Arial"/>
                  <a:cs typeface="Arial"/>
                </a:rPr>
                <a:t> </a:t>
              </a:r>
              <a:r>
                <a:rPr lang="en-GB" sz="800" spc="-35">
                  <a:latin typeface="Arial"/>
                  <a:cs typeface="Arial"/>
                </a:rPr>
                <a:t>u</a:t>
              </a:r>
              <a:r>
                <a:rPr sz="800" spc="-35" err="1">
                  <a:latin typeface="Arial"/>
                  <a:cs typeface="Arial"/>
                </a:rPr>
                <a:t>pper</a:t>
              </a:r>
              <a:r>
                <a:rPr sz="800" spc="500">
                  <a:latin typeface="Arial"/>
                  <a:cs typeface="Arial"/>
                </a:rPr>
                <a:t> </a:t>
              </a:r>
              <a:r>
                <a:rPr sz="800" spc="-25">
                  <a:latin typeface="Arial"/>
                  <a:cs typeface="Arial"/>
                </a:rPr>
                <a:t>and </a:t>
              </a:r>
              <a:r>
                <a:rPr lang="en-GB" sz="800" spc="-25">
                  <a:latin typeface="Arial"/>
                  <a:cs typeface="Arial"/>
                </a:rPr>
                <a:t>l</a:t>
              </a:r>
              <a:r>
                <a:rPr sz="800" spc="-25" err="1">
                  <a:latin typeface="Arial"/>
                  <a:cs typeface="Arial"/>
                </a:rPr>
                <a:t>ower</a:t>
              </a:r>
              <a:r>
                <a:rPr sz="800" spc="-20">
                  <a:latin typeface="Arial"/>
                  <a:cs typeface="Arial"/>
                </a:rPr>
                <a:t> </a:t>
              </a:r>
              <a:r>
                <a:rPr lang="en-GB" sz="800" spc="-25">
                  <a:latin typeface="Arial"/>
                  <a:cs typeface="Arial"/>
                </a:rPr>
                <a:t>e</a:t>
              </a:r>
              <a:r>
                <a:rPr sz="800" spc="-25" err="1">
                  <a:latin typeface="Arial"/>
                  <a:cs typeface="Arial"/>
                </a:rPr>
                <a:t>xpected</a:t>
              </a:r>
              <a:r>
                <a:rPr sz="800" spc="-20">
                  <a:latin typeface="Arial"/>
                  <a:cs typeface="Arial"/>
                </a:rPr>
                <a:t> </a:t>
              </a:r>
              <a:r>
                <a:rPr lang="en-GB" sz="800" spc="-10">
                  <a:latin typeface="Arial"/>
                  <a:cs typeface="Arial"/>
                </a:rPr>
                <a:t>r</a:t>
              </a:r>
              <a:r>
                <a:rPr sz="800" spc="-10" err="1">
                  <a:latin typeface="Arial"/>
                  <a:cs typeface="Arial"/>
                </a:rPr>
                <a:t>anges</a:t>
              </a:r>
              <a:endParaRPr sz="800">
                <a:latin typeface="Arial"/>
                <a:cs typeface="Arial"/>
              </a:endParaRPr>
            </a:p>
            <a:p>
              <a:pPr marR="106680">
                <a:lnSpc>
                  <a:spcPts val="810"/>
                </a:lnSpc>
                <a:spcBef>
                  <a:spcPts val="295"/>
                </a:spcBef>
              </a:pPr>
              <a:r>
                <a:rPr sz="800" spc="-25">
                  <a:latin typeface="Arial"/>
                  <a:cs typeface="Arial"/>
                </a:rPr>
                <a:t>Adjusted</a:t>
              </a:r>
              <a:r>
                <a:rPr sz="800" spc="-15">
                  <a:latin typeface="Arial"/>
                  <a:cs typeface="Arial"/>
                </a:rPr>
                <a:t> </a:t>
              </a:r>
              <a:r>
                <a:rPr lang="en-GB" sz="800" spc="-25">
                  <a:latin typeface="Arial"/>
                  <a:cs typeface="Arial"/>
                </a:rPr>
                <a:t>s</a:t>
              </a:r>
              <a:r>
                <a:rPr sz="800" spc="-25">
                  <a:latin typeface="Arial"/>
                  <a:cs typeface="Arial"/>
                </a:rPr>
                <a:t>core</a:t>
              </a:r>
              <a:r>
                <a:rPr sz="800" spc="-15">
                  <a:latin typeface="Arial"/>
                  <a:cs typeface="Arial"/>
                </a:rPr>
                <a:t> </a:t>
              </a:r>
              <a:r>
                <a:rPr sz="800" spc="-25">
                  <a:latin typeface="Arial"/>
                  <a:cs typeface="Arial"/>
                </a:rPr>
                <a:t>above</a:t>
              </a:r>
              <a:r>
                <a:rPr sz="800" spc="-15">
                  <a:latin typeface="Arial"/>
                  <a:cs typeface="Arial"/>
                </a:rPr>
                <a:t> </a:t>
              </a:r>
              <a:r>
                <a:rPr lang="en-GB" sz="800" spc="-35">
                  <a:latin typeface="Arial"/>
                  <a:cs typeface="Arial"/>
                </a:rPr>
                <a:t>u</a:t>
              </a:r>
              <a:r>
                <a:rPr sz="800" spc="-35" err="1">
                  <a:latin typeface="Arial"/>
                  <a:cs typeface="Arial"/>
                </a:rPr>
                <a:t>pper</a:t>
              </a:r>
              <a:r>
                <a:rPr sz="800" spc="500">
                  <a:latin typeface="Arial"/>
                  <a:cs typeface="Arial"/>
                </a:rPr>
                <a:t> </a:t>
              </a:r>
              <a:r>
                <a:rPr lang="en-GB" sz="800" spc="-25">
                  <a:latin typeface="Arial"/>
                  <a:cs typeface="Arial"/>
                </a:rPr>
                <a:t>e</a:t>
              </a:r>
              <a:r>
                <a:rPr sz="800" spc="-25" err="1">
                  <a:latin typeface="Arial"/>
                  <a:cs typeface="Arial"/>
                </a:rPr>
                <a:t>xpected</a:t>
              </a:r>
              <a:r>
                <a:rPr sz="800" spc="-15">
                  <a:latin typeface="Arial"/>
                  <a:cs typeface="Arial"/>
                </a:rPr>
                <a:t> </a:t>
              </a:r>
              <a:r>
                <a:rPr lang="en-GB" sz="800" spc="-10">
                  <a:latin typeface="Arial"/>
                  <a:cs typeface="Arial"/>
                </a:rPr>
                <a:t>r</a:t>
              </a:r>
              <a:r>
                <a:rPr sz="800" spc="-10" err="1">
                  <a:latin typeface="Arial"/>
                  <a:cs typeface="Arial"/>
                </a:rPr>
                <a:t>ange</a:t>
              </a:r>
              <a:endParaRPr sz="800">
                <a:latin typeface="Arial"/>
                <a:cs typeface="Arial"/>
              </a:endParaRPr>
            </a:p>
          </p:txBody>
        </p:sp>
        <p:sp>
          <p:nvSpPr>
            <p:cNvPr id="10" name="object 10">
              <a:extLst>
                <a:ext uri="{FF2B5EF4-FFF2-40B4-BE49-F238E27FC236}">
                  <a16:creationId xmlns:a16="http://schemas.microsoft.com/office/drawing/2014/main" id="{213EB3DF-D7DB-5950-8925-A81A6BB1E5DE}"/>
                </a:ext>
              </a:extLst>
            </p:cNvPr>
            <p:cNvSpPr/>
            <p:nvPr/>
          </p:nvSpPr>
          <p:spPr>
            <a:xfrm>
              <a:off x="5203223" y="1795650"/>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0A74BB"/>
            </a:solidFill>
          </p:spPr>
          <p:txBody>
            <a:bodyPr wrap="square" lIns="0" tIns="0" rIns="0" bIns="0" rtlCol="0"/>
            <a:lstStyle/>
            <a:p>
              <a:endParaRPr/>
            </a:p>
          </p:txBody>
        </p:sp>
        <p:sp>
          <p:nvSpPr>
            <p:cNvPr id="11" name="object 9">
              <a:extLst>
                <a:ext uri="{FF2B5EF4-FFF2-40B4-BE49-F238E27FC236}">
                  <a16:creationId xmlns:a16="http://schemas.microsoft.com/office/drawing/2014/main" id="{DA0FE4BB-8073-4008-290A-915541409CF6}"/>
                </a:ext>
              </a:extLst>
            </p:cNvPr>
            <p:cNvSpPr/>
            <p:nvPr/>
          </p:nvSpPr>
          <p:spPr>
            <a:xfrm>
              <a:off x="5203223" y="1544611"/>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DCDDDE"/>
            </a:solidFill>
          </p:spPr>
          <p:txBody>
            <a:bodyPr wrap="square" lIns="0" tIns="0" rIns="0" bIns="0" rtlCol="0"/>
            <a:lstStyle/>
            <a:p>
              <a:endParaRPr/>
            </a:p>
          </p:txBody>
        </p:sp>
        <p:sp>
          <p:nvSpPr>
            <p:cNvPr id="12" name="object 8">
              <a:extLst>
                <a:ext uri="{FF2B5EF4-FFF2-40B4-BE49-F238E27FC236}">
                  <a16:creationId xmlns:a16="http://schemas.microsoft.com/office/drawing/2014/main" id="{CD11F581-1B35-55E0-4421-953999D1965D}"/>
                </a:ext>
              </a:extLst>
            </p:cNvPr>
            <p:cNvSpPr/>
            <p:nvPr/>
          </p:nvSpPr>
          <p:spPr>
            <a:xfrm>
              <a:off x="5203223" y="1299701"/>
              <a:ext cx="288290" cy="144145"/>
            </a:xfrm>
            <a:custGeom>
              <a:avLst/>
              <a:gdLst/>
              <a:ahLst/>
              <a:cxnLst/>
              <a:rect l="l" t="t" r="r" b="b"/>
              <a:pathLst>
                <a:path w="288290" h="144144">
                  <a:moveTo>
                    <a:pt x="288000" y="144000"/>
                  </a:moveTo>
                  <a:lnTo>
                    <a:pt x="0" y="144000"/>
                  </a:lnTo>
                  <a:lnTo>
                    <a:pt x="0" y="0"/>
                  </a:lnTo>
                  <a:lnTo>
                    <a:pt x="288000" y="0"/>
                  </a:lnTo>
                  <a:lnTo>
                    <a:pt x="288000" y="144000"/>
                  </a:lnTo>
                  <a:close/>
                </a:path>
              </a:pathLst>
            </a:custGeom>
            <a:solidFill>
              <a:srgbClr val="A8C7E9"/>
            </a:solidFill>
          </p:spPr>
          <p:txBody>
            <a:bodyPr wrap="square" lIns="0" tIns="0" rIns="0" bIns="0" rtlCol="0"/>
            <a:lstStyle/>
            <a:p>
              <a:endParaRPr/>
            </a:p>
          </p:txBody>
        </p:sp>
        <p:sp>
          <p:nvSpPr>
            <p:cNvPr id="13" name="object 7">
              <a:extLst>
                <a:ext uri="{FF2B5EF4-FFF2-40B4-BE49-F238E27FC236}">
                  <a16:creationId xmlns:a16="http://schemas.microsoft.com/office/drawing/2014/main" id="{DC3912AB-1C83-338C-B5F5-BE531E8B2537}"/>
                </a:ext>
              </a:extLst>
            </p:cNvPr>
            <p:cNvSpPr txBox="1"/>
            <p:nvPr/>
          </p:nvSpPr>
          <p:spPr>
            <a:xfrm>
              <a:off x="2702547" y="1377700"/>
              <a:ext cx="2304000" cy="500137"/>
            </a:xfrm>
            <a:prstGeom prst="rect">
              <a:avLst/>
            </a:prstGeom>
          </p:spPr>
          <p:txBody>
            <a:bodyPr vert="horz" wrap="square" lIns="0" tIns="0" rIns="0" bIns="0" rtlCol="0" anchor="t" anchorCtr="0">
              <a:spAutoFit/>
            </a:bodyPr>
            <a:lstStyle/>
            <a:p>
              <a:pPr marR="49530">
                <a:lnSpc>
                  <a:spcPts val="810"/>
                </a:lnSpc>
                <a:spcBef>
                  <a:spcPts val="250"/>
                </a:spcBef>
              </a:pPr>
              <a:r>
                <a:rPr sz="800">
                  <a:latin typeface="Arial"/>
                  <a:cs typeface="Arial"/>
                </a:rPr>
                <a:t>Change</a:t>
              </a:r>
              <a:r>
                <a:rPr sz="800" spc="-25">
                  <a:latin typeface="Arial"/>
                  <a:cs typeface="Arial"/>
                </a:rPr>
                <a:t> </a:t>
              </a:r>
              <a:r>
                <a:rPr sz="800" spc="-10">
                  <a:latin typeface="Arial"/>
                  <a:cs typeface="Arial"/>
                </a:rPr>
                <a:t>202</a:t>
              </a:r>
              <a:r>
                <a:rPr lang="en-GB" sz="800" spc="-10">
                  <a:latin typeface="Arial"/>
                  <a:cs typeface="Arial"/>
                </a:rPr>
                <a:t>3</a:t>
              </a:r>
              <a:r>
                <a:rPr sz="800" spc="-10">
                  <a:latin typeface="Arial"/>
                  <a:cs typeface="Arial"/>
                </a:rPr>
                <a:t>-</a:t>
              </a:r>
              <a:r>
                <a:rPr sz="800">
                  <a:latin typeface="Arial"/>
                  <a:cs typeface="Arial"/>
                </a:rPr>
                <a:t>202</a:t>
              </a:r>
              <a:r>
                <a:rPr lang="en-GB" sz="800">
                  <a:latin typeface="Arial"/>
                  <a:cs typeface="Arial"/>
                </a:rPr>
                <a:t>4</a:t>
              </a:r>
              <a:r>
                <a:rPr sz="800">
                  <a:latin typeface="Arial"/>
                  <a:cs typeface="Arial"/>
                </a:rPr>
                <a:t>:</a:t>
              </a:r>
              <a:r>
                <a:rPr sz="800" spc="-20">
                  <a:latin typeface="Arial"/>
                  <a:cs typeface="Arial"/>
                </a:rPr>
                <a:t> </a:t>
              </a:r>
              <a:r>
                <a:rPr sz="800">
                  <a:latin typeface="Arial"/>
                  <a:cs typeface="Arial"/>
                </a:rPr>
                <a:t>Indicates</a:t>
              </a:r>
              <a:r>
                <a:rPr sz="800" spc="-20">
                  <a:latin typeface="Arial"/>
                  <a:cs typeface="Arial"/>
                </a:rPr>
                <a:t> </a:t>
              </a:r>
              <a:r>
                <a:rPr sz="800">
                  <a:latin typeface="Arial"/>
                  <a:cs typeface="Arial"/>
                </a:rPr>
                <a:t>where</a:t>
              </a:r>
              <a:r>
                <a:rPr sz="800" spc="-25">
                  <a:latin typeface="Arial"/>
                  <a:cs typeface="Arial"/>
                </a:rPr>
                <a:t> </a:t>
              </a:r>
              <a:r>
                <a:rPr sz="800">
                  <a:latin typeface="Arial"/>
                  <a:cs typeface="Arial"/>
                </a:rPr>
                <a:t>202</a:t>
              </a:r>
              <a:r>
                <a:rPr lang="en-GB" sz="800">
                  <a:latin typeface="Arial"/>
                  <a:cs typeface="Arial"/>
                </a:rPr>
                <a:t>4</a:t>
              </a:r>
              <a:r>
                <a:rPr sz="800" spc="-20">
                  <a:latin typeface="Arial"/>
                  <a:cs typeface="Arial"/>
                </a:rPr>
                <a:t> </a:t>
              </a:r>
              <a:r>
                <a:rPr sz="800">
                  <a:latin typeface="Arial"/>
                  <a:cs typeface="Arial"/>
                </a:rPr>
                <a:t>score</a:t>
              </a:r>
              <a:r>
                <a:rPr sz="800" spc="-20">
                  <a:latin typeface="Arial"/>
                  <a:cs typeface="Arial"/>
                </a:rPr>
                <a:t> </a:t>
              </a:r>
              <a:r>
                <a:rPr sz="800" spc="-25">
                  <a:latin typeface="Arial"/>
                  <a:cs typeface="Arial"/>
                </a:rPr>
                <a:t>is</a:t>
              </a:r>
              <a:r>
                <a:rPr sz="800">
                  <a:latin typeface="Arial"/>
                  <a:cs typeface="Arial"/>
                </a:rPr>
                <a:t> significantly</a:t>
              </a:r>
              <a:r>
                <a:rPr sz="800" spc="-30">
                  <a:latin typeface="Arial"/>
                  <a:cs typeface="Arial"/>
                </a:rPr>
                <a:t> </a:t>
              </a:r>
              <a:r>
                <a:rPr sz="800">
                  <a:latin typeface="Arial"/>
                  <a:cs typeface="Arial"/>
                </a:rPr>
                <a:t>higher</a:t>
              </a:r>
              <a:r>
                <a:rPr sz="800" spc="-25">
                  <a:latin typeface="Arial"/>
                  <a:cs typeface="Arial"/>
                </a:rPr>
                <a:t> </a:t>
              </a:r>
              <a:r>
                <a:rPr sz="800">
                  <a:latin typeface="Arial"/>
                  <a:cs typeface="Arial"/>
                </a:rPr>
                <a:t>or</a:t>
              </a:r>
              <a:r>
                <a:rPr sz="800" spc="-25">
                  <a:latin typeface="Arial"/>
                  <a:cs typeface="Arial"/>
                </a:rPr>
                <a:t> </a:t>
              </a:r>
              <a:r>
                <a:rPr sz="800">
                  <a:latin typeface="Arial"/>
                  <a:cs typeface="Arial"/>
                </a:rPr>
                <a:t>lower</a:t>
              </a:r>
              <a:r>
                <a:rPr sz="800" spc="-30">
                  <a:latin typeface="Arial"/>
                  <a:cs typeface="Arial"/>
                </a:rPr>
                <a:t> </a:t>
              </a:r>
              <a:r>
                <a:rPr sz="800">
                  <a:latin typeface="Arial"/>
                  <a:cs typeface="Arial"/>
                </a:rPr>
                <a:t>than</a:t>
              </a:r>
              <a:r>
                <a:rPr sz="800" spc="-25">
                  <a:latin typeface="Arial"/>
                  <a:cs typeface="Arial"/>
                </a:rPr>
                <a:t> </a:t>
              </a:r>
              <a:r>
                <a:rPr sz="800">
                  <a:latin typeface="Arial"/>
                  <a:cs typeface="Arial"/>
                </a:rPr>
                <a:t>202</a:t>
              </a:r>
              <a:r>
                <a:rPr lang="en-GB" sz="800">
                  <a:latin typeface="Arial"/>
                  <a:cs typeface="Arial"/>
                </a:rPr>
                <a:t>3</a:t>
              </a:r>
              <a:r>
                <a:rPr sz="800" spc="-25">
                  <a:latin typeface="Arial"/>
                  <a:cs typeface="Arial"/>
                </a:rPr>
                <a:t> </a:t>
              </a:r>
              <a:r>
                <a:rPr sz="800" spc="-10">
                  <a:latin typeface="Arial"/>
                  <a:cs typeface="Arial"/>
                </a:rPr>
                <a:t>score.</a:t>
              </a:r>
              <a:endParaRPr sz="800">
                <a:latin typeface="Arial"/>
                <a:cs typeface="Arial"/>
              </a:endParaRPr>
            </a:p>
            <a:p>
              <a:pPr>
                <a:lnSpc>
                  <a:spcPts val="730"/>
                </a:lnSpc>
              </a:pPr>
              <a:endParaRPr lang="en-GB" sz="800">
                <a:latin typeface="Arial"/>
                <a:cs typeface="Arial"/>
              </a:endParaRPr>
            </a:p>
            <a:p>
              <a:pPr>
                <a:lnSpc>
                  <a:spcPts val="730"/>
                </a:lnSpc>
              </a:pPr>
              <a:r>
                <a:rPr sz="800">
                  <a:latin typeface="Arial"/>
                  <a:cs typeface="Arial"/>
                </a:rPr>
                <a:t>Change</a:t>
              </a:r>
              <a:r>
                <a:rPr sz="800" spc="-30">
                  <a:latin typeface="Arial"/>
                  <a:cs typeface="Arial"/>
                </a:rPr>
                <a:t> </a:t>
              </a:r>
              <a:r>
                <a:rPr sz="800">
                  <a:latin typeface="Arial"/>
                  <a:cs typeface="Arial"/>
                </a:rPr>
                <a:t>overall:</a:t>
              </a:r>
              <a:r>
                <a:rPr sz="800" spc="-30">
                  <a:latin typeface="Arial"/>
                  <a:cs typeface="Arial"/>
                </a:rPr>
                <a:t> </a:t>
              </a:r>
              <a:r>
                <a:rPr sz="800">
                  <a:latin typeface="Arial"/>
                  <a:cs typeface="Arial"/>
                </a:rPr>
                <a:t>Indicates</a:t>
              </a:r>
              <a:r>
                <a:rPr sz="800" spc="-30">
                  <a:latin typeface="Arial"/>
                  <a:cs typeface="Arial"/>
                </a:rPr>
                <a:t> </a:t>
              </a:r>
              <a:r>
                <a:rPr sz="800">
                  <a:latin typeface="Arial"/>
                  <a:cs typeface="Arial"/>
                </a:rPr>
                <a:t>significant</a:t>
              </a:r>
              <a:r>
                <a:rPr sz="800" spc="-30">
                  <a:latin typeface="Arial"/>
                  <a:cs typeface="Arial"/>
                </a:rPr>
                <a:t> </a:t>
              </a:r>
              <a:r>
                <a:rPr sz="800">
                  <a:latin typeface="Arial"/>
                  <a:cs typeface="Arial"/>
                </a:rPr>
                <a:t>change</a:t>
              </a:r>
              <a:r>
                <a:rPr sz="800" spc="-30">
                  <a:latin typeface="Arial"/>
                  <a:cs typeface="Arial"/>
                </a:rPr>
                <a:t> </a:t>
              </a:r>
              <a:r>
                <a:rPr sz="800" spc="-10">
                  <a:latin typeface="Arial"/>
                  <a:cs typeface="Arial"/>
                </a:rPr>
                <a:t>overall</a:t>
              </a:r>
              <a:endParaRPr sz="800">
                <a:latin typeface="Arial"/>
                <a:cs typeface="Arial"/>
              </a:endParaRPr>
            </a:p>
            <a:p>
              <a:pPr>
                <a:lnSpc>
                  <a:spcPts val="885"/>
                </a:lnSpc>
              </a:pPr>
              <a:r>
                <a:rPr sz="800">
                  <a:latin typeface="Arial"/>
                  <a:cs typeface="Arial"/>
                </a:rPr>
                <a:t>(2021,</a:t>
              </a:r>
              <a:r>
                <a:rPr sz="800" spc="-35">
                  <a:latin typeface="Arial"/>
                  <a:cs typeface="Arial"/>
                </a:rPr>
                <a:t> </a:t>
              </a:r>
              <a:r>
                <a:rPr sz="800">
                  <a:latin typeface="Arial"/>
                  <a:cs typeface="Arial"/>
                </a:rPr>
                <a:t>2022,</a:t>
              </a:r>
              <a:r>
                <a:rPr sz="800" spc="-30">
                  <a:latin typeface="Arial"/>
                  <a:cs typeface="Arial"/>
                </a:rPr>
                <a:t> </a:t>
              </a:r>
              <a:r>
                <a:rPr sz="800" spc="-10">
                  <a:latin typeface="Arial"/>
                  <a:cs typeface="Arial"/>
                </a:rPr>
                <a:t>2023</a:t>
              </a:r>
              <a:r>
                <a:rPr lang="en-GB" sz="800" spc="-10">
                  <a:latin typeface="Arial"/>
                  <a:cs typeface="Arial"/>
                </a:rPr>
                <a:t> and 2024</a:t>
              </a:r>
              <a:r>
                <a:rPr sz="800" spc="-10">
                  <a:latin typeface="Arial"/>
                  <a:cs typeface="Arial"/>
                </a:rPr>
                <a:t>).</a:t>
              </a:r>
              <a:endParaRPr sz="800">
                <a:latin typeface="Arial"/>
                <a:cs typeface="Arial"/>
              </a:endParaRPr>
            </a:p>
          </p:txBody>
        </p:sp>
        <p:sp>
          <p:nvSpPr>
            <p:cNvPr id="14" name="object 6">
              <a:extLst>
                <a:ext uri="{FF2B5EF4-FFF2-40B4-BE49-F238E27FC236}">
                  <a16:creationId xmlns:a16="http://schemas.microsoft.com/office/drawing/2014/main" id="{1E961618-1E7E-76F6-8C16-4C991B5305D2}"/>
                </a:ext>
              </a:extLst>
            </p:cNvPr>
            <p:cNvSpPr/>
            <p:nvPr/>
          </p:nvSpPr>
          <p:spPr>
            <a:xfrm>
              <a:off x="2546412" y="1598833"/>
              <a:ext cx="74295" cy="74295"/>
            </a:xfrm>
            <a:custGeom>
              <a:avLst/>
              <a:gdLst/>
              <a:ahLst/>
              <a:cxnLst/>
              <a:rect l="l" t="t" r="r" b="b"/>
              <a:pathLst>
                <a:path w="74294" h="74294">
                  <a:moveTo>
                    <a:pt x="36982" y="73913"/>
                  </a:moveTo>
                  <a:lnTo>
                    <a:pt x="0" y="0"/>
                  </a:lnTo>
                  <a:lnTo>
                    <a:pt x="73977" y="0"/>
                  </a:lnTo>
                  <a:lnTo>
                    <a:pt x="36982" y="73913"/>
                  </a:lnTo>
                  <a:close/>
                </a:path>
              </a:pathLst>
            </a:custGeom>
            <a:solidFill>
              <a:srgbClr val="000000"/>
            </a:solidFill>
          </p:spPr>
          <p:txBody>
            <a:bodyPr wrap="square" lIns="0" tIns="0" rIns="0" bIns="0" rtlCol="0"/>
            <a:lstStyle/>
            <a:p>
              <a:endParaRPr/>
            </a:p>
          </p:txBody>
        </p:sp>
        <p:sp>
          <p:nvSpPr>
            <p:cNvPr id="15" name="object 5">
              <a:extLst>
                <a:ext uri="{FF2B5EF4-FFF2-40B4-BE49-F238E27FC236}">
                  <a16:creationId xmlns:a16="http://schemas.microsoft.com/office/drawing/2014/main" id="{D2565F6B-24EA-9325-CFEB-BFB29D1EB87C}"/>
                </a:ext>
              </a:extLst>
            </p:cNvPr>
            <p:cNvSpPr txBox="1"/>
            <p:nvPr/>
          </p:nvSpPr>
          <p:spPr>
            <a:xfrm>
              <a:off x="2317228" y="1521545"/>
              <a:ext cx="288290" cy="215444"/>
            </a:xfrm>
            <a:prstGeom prst="rect">
              <a:avLst/>
            </a:prstGeom>
            <a:noFill/>
          </p:spPr>
          <p:txBody>
            <a:bodyPr wrap="square">
              <a:spAutoFit/>
            </a:bodyPr>
            <a:lstStyle/>
            <a:p>
              <a:r>
                <a:rPr lang="en-GB" sz="800" spc="-25">
                  <a:latin typeface="Arial"/>
                  <a:cs typeface="Arial"/>
                </a:rPr>
                <a:t>or</a:t>
              </a:r>
              <a:endParaRPr lang="en-GB" sz="800"/>
            </a:p>
          </p:txBody>
        </p:sp>
        <p:sp>
          <p:nvSpPr>
            <p:cNvPr id="16" name="object 4">
              <a:extLst>
                <a:ext uri="{FF2B5EF4-FFF2-40B4-BE49-F238E27FC236}">
                  <a16:creationId xmlns:a16="http://schemas.microsoft.com/office/drawing/2014/main" id="{C117128F-E313-99CC-E883-DCE71B2FBC9D}"/>
                </a:ext>
              </a:extLst>
            </p:cNvPr>
            <p:cNvSpPr/>
            <p:nvPr/>
          </p:nvSpPr>
          <p:spPr>
            <a:xfrm>
              <a:off x="2278055" y="1598833"/>
              <a:ext cx="74295" cy="74295"/>
            </a:xfrm>
            <a:custGeom>
              <a:avLst/>
              <a:gdLst/>
              <a:ahLst/>
              <a:cxnLst/>
              <a:rect l="l" t="t" r="r" b="b"/>
              <a:pathLst>
                <a:path w="74294" h="74294">
                  <a:moveTo>
                    <a:pt x="73964" y="73914"/>
                  </a:moveTo>
                  <a:lnTo>
                    <a:pt x="0" y="73914"/>
                  </a:lnTo>
                  <a:lnTo>
                    <a:pt x="36982" y="0"/>
                  </a:lnTo>
                  <a:lnTo>
                    <a:pt x="73964" y="73914"/>
                  </a:lnTo>
                  <a:close/>
                </a:path>
              </a:pathLst>
            </a:custGeom>
            <a:solidFill>
              <a:srgbClr val="000000"/>
            </a:solidFill>
          </p:spPr>
          <p:txBody>
            <a:bodyPr wrap="square" lIns="0" tIns="0" rIns="0" bIns="0" rtlCol="0"/>
            <a:lstStyle/>
            <a:p>
              <a:endParaRPr/>
            </a:p>
          </p:txBody>
        </p:sp>
        <p:sp>
          <p:nvSpPr>
            <p:cNvPr id="17" name="object 3">
              <a:extLst>
                <a:ext uri="{FF2B5EF4-FFF2-40B4-BE49-F238E27FC236}">
                  <a16:creationId xmlns:a16="http://schemas.microsoft.com/office/drawing/2014/main" id="{6370F2C7-8901-99E8-B384-F5778EE5E1FC}"/>
                </a:ext>
              </a:extLst>
            </p:cNvPr>
            <p:cNvSpPr txBox="1"/>
            <p:nvPr/>
          </p:nvSpPr>
          <p:spPr>
            <a:xfrm>
              <a:off x="421305" y="1371773"/>
              <a:ext cx="1967864" cy="501419"/>
            </a:xfrm>
            <a:prstGeom prst="rect">
              <a:avLst/>
            </a:prstGeom>
          </p:spPr>
          <p:txBody>
            <a:bodyPr vert="horz" wrap="square" lIns="0" tIns="31750" rIns="0" bIns="0" rtlCol="0">
              <a:spAutoFit/>
            </a:bodyPr>
            <a:lstStyle/>
            <a:p>
              <a:pPr marL="143510" marR="324485" indent="-144145">
                <a:lnSpc>
                  <a:spcPts val="810"/>
                </a:lnSpc>
                <a:spcBef>
                  <a:spcPts val="250"/>
                </a:spcBef>
              </a:pPr>
              <a:r>
                <a:rPr sz="1200" baseline="3472">
                  <a:latin typeface="Arial"/>
                  <a:cs typeface="Arial"/>
                </a:rPr>
                <a:t>*</a:t>
              </a:r>
              <a:r>
                <a:rPr sz="1200" spc="254" baseline="3472">
                  <a:latin typeface="Arial"/>
                  <a:cs typeface="Arial"/>
                </a:rPr>
                <a:t>  </a:t>
              </a:r>
              <a:r>
                <a:rPr sz="800">
                  <a:latin typeface="Arial"/>
                  <a:cs typeface="Arial"/>
                </a:rPr>
                <a:t>Indicates</a:t>
              </a:r>
              <a:r>
                <a:rPr sz="800" spc="-10">
                  <a:latin typeface="Arial"/>
                  <a:cs typeface="Arial"/>
                </a:rPr>
                <a:t> </a:t>
              </a:r>
              <a:r>
                <a:rPr sz="800">
                  <a:latin typeface="Arial"/>
                  <a:cs typeface="Arial"/>
                </a:rPr>
                <a:t>where</a:t>
              </a:r>
              <a:r>
                <a:rPr sz="800" spc="-10">
                  <a:latin typeface="Arial"/>
                  <a:cs typeface="Arial"/>
                </a:rPr>
                <a:t> </a:t>
              </a:r>
              <a:r>
                <a:rPr sz="800">
                  <a:latin typeface="Arial"/>
                  <a:cs typeface="Arial"/>
                </a:rPr>
                <a:t>a</a:t>
              </a:r>
              <a:r>
                <a:rPr sz="800" spc="-10">
                  <a:latin typeface="Arial"/>
                  <a:cs typeface="Arial"/>
                </a:rPr>
                <a:t> </a:t>
              </a:r>
              <a:r>
                <a:rPr sz="800">
                  <a:latin typeface="Arial"/>
                  <a:cs typeface="Arial"/>
                </a:rPr>
                <a:t>score</a:t>
              </a:r>
              <a:r>
                <a:rPr lang="en-GB" sz="800" spc="-10">
                  <a:latin typeface="Arial"/>
                  <a:cs typeface="Arial"/>
                </a:rPr>
                <a:t> </a:t>
              </a:r>
              <a:r>
                <a:rPr sz="800">
                  <a:latin typeface="Arial"/>
                  <a:cs typeface="Arial"/>
                </a:rPr>
                <a:t>is</a:t>
              </a:r>
              <a:r>
                <a:rPr sz="800" spc="-10">
                  <a:latin typeface="Arial"/>
                  <a:cs typeface="Arial"/>
                </a:rPr>
                <a:t> </a:t>
              </a:r>
              <a:r>
                <a:rPr sz="800" spc="-25">
                  <a:latin typeface="Arial"/>
                  <a:cs typeface="Arial"/>
                </a:rPr>
                <a:t>not</a:t>
              </a:r>
              <a:r>
                <a:rPr lang="en-GB" sz="800">
                  <a:latin typeface="Arial"/>
                  <a:cs typeface="Arial"/>
                </a:rPr>
                <a:t> </a:t>
              </a:r>
              <a:r>
                <a:rPr sz="800">
                  <a:latin typeface="Arial"/>
                  <a:cs typeface="Arial"/>
                </a:rPr>
                <a:t>available</a:t>
              </a:r>
              <a:r>
                <a:rPr sz="800" spc="-25">
                  <a:latin typeface="Arial"/>
                  <a:cs typeface="Arial"/>
                </a:rPr>
                <a:t> </a:t>
              </a:r>
              <a:r>
                <a:rPr sz="800">
                  <a:latin typeface="Arial"/>
                  <a:cs typeface="Arial"/>
                </a:rPr>
                <a:t>due</a:t>
              </a:r>
              <a:r>
                <a:rPr sz="800" spc="-25">
                  <a:latin typeface="Arial"/>
                  <a:cs typeface="Arial"/>
                </a:rPr>
                <a:t> </a:t>
              </a:r>
              <a:r>
                <a:rPr sz="800">
                  <a:latin typeface="Arial"/>
                  <a:cs typeface="Arial"/>
                </a:rPr>
                <a:t>to</a:t>
              </a:r>
              <a:r>
                <a:rPr lang="en-GB" sz="800" spc="-25">
                  <a:latin typeface="Arial"/>
                  <a:cs typeface="Arial"/>
                </a:rPr>
                <a:t> </a:t>
              </a:r>
              <a:r>
                <a:rPr sz="800">
                  <a:latin typeface="Arial"/>
                  <a:cs typeface="Arial"/>
                </a:rPr>
                <a:t>suppression</a:t>
              </a:r>
              <a:r>
                <a:rPr sz="800" spc="-25">
                  <a:latin typeface="Arial"/>
                  <a:cs typeface="Arial"/>
                </a:rPr>
                <a:t> </a:t>
              </a:r>
              <a:r>
                <a:rPr sz="800">
                  <a:latin typeface="Arial"/>
                  <a:cs typeface="Arial"/>
                </a:rPr>
                <a:t>or</a:t>
              </a:r>
              <a:r>
                <a:rPr sz="800" spc="-25">
                  <a:latin typeface="Arial"/>
                  <a:cs typeface="Arial"/>
                </a:rPr>
                <a:t> </a:t>
              </a:r>
              <a:r>
                <a:rPr sz="800" spc="-50">
                  <a:latin typeface="Arial"/>
                  <a:cs typeface="Arial"/>
                </a:rPr>
                <a:t>a</a:t>
              </a:r>
              <a:endParaRPr lang="en-GB" sz="800">
                <a:latin typeface="Arial"/>
                <a:cs typeface="Arial"/>
              </a:endParaRPr>
            </a:p>
            <a:p>
              <a:pPr marL="143510">
                <a:lnSpc>
                  <a:spcPts val="880"/>
                </a:lnSpc>
                <a:tabLst>
                  <a:tab pos="1863725" algn="l"/>
                </a:tabLst>
              </a:pPr>
              <a:r>
                <a:rPr lang="en-GB" sz="1200" baseline="6944">
                  <a:latin typeface="Arial"/>
                  <a:cs typeface="Arial"/>
                </a:rPr>
                <a:t>low</a:t>
              </a:r>
              <a:r>
                <a:rPr lang="en-GB" sz="1200" spc="-15" baseline="6944">
                  <a:latin typeface="Arial"/>
                  <a:cs typeface="Arial"/>
                </a:rPr>
                <a:t> </a:t>
              </a:r>
              <a:r>
                <a:rPr lang="en-GB" sz="1200" baseline="6944">
                  <a:latin typeface="Arial"/>
                  <a:cs typeface="Arial"/>
                </a:rPr>
                <a:t>base</a:t>
              </a:r>
              <a:r>
                <a:rPr lang="en-GB" sz="1200" spc="-15" baseline="6944">
                  <a:latin typeface="Arial"/>
                  <a:cs typeface="Arial"/>
                </a:rPr>
                <a:t> size.</a:t>
              </a:r>
              <a:r>
                <a:rPr lang="en-GB" sz="1200" baseline="6944">
                  <a:latin typeface="Arial"/>
                  <a:cs typeface="Arial"/>
                </a:rPr>
                <a:t>	</a:t>
              </a:r>
              <a:endParaRPr lang="en-GB" sz="800">
                <a:latin typeface="Arial"/>
                <a:cs typeface="Arial"/>
              </a:endParaRPr>
            </a:p>
            <a:p>
              <a:pPr>
                <a:lnSpc>
                  <a:spcPct val="100000"/>
                </a:lnSpc>
                <a:spcBef>
                  <a:spcPts val="215"/>
                </a:spcBef>
              </a:pPr>
              <a:r>
                <a:rPr lang="en-GB" sz="800" spc="260">
                  <a:latin typeface="Arial"/>
                  <a:cs typeface="Arial"/>
                </a:rPr>
                <a:t>-</a:t>
              </a:r>
              <a:r>
                <a:rPr sz="800" spc="260">
                  <a:latin typeface="Arial"/>
                  <a:cs typeface="Arial"/>
                </a:rPr>
                <a:t> </a:t>
              </a:r>
              <a:r>
                <a:rPr sz="1200" baseline="3472">
                  <a:latin typeface="Arial"/>
                  <a:cs typeface="Arial"/>
                </a:rPr>
                <a:t>No</a:t>
              </a:r>
              <a:r>
                <a:rPr sz="1200" spc="-22" baseline="3472">
                  <a:latin typeface="Arial"/>
                  <a:cs typeface="Arial"/>
                </a:rPr>
                <a:t> </a:t>
              </a:r>
              <a:r>
                <a:rPr sz="1200" baseline="3472">
                  <a:latin typeface="Arial"/>
                  <a:cs typeface="Arial"/>
                </a:rPr>
                <a:t>score</a:t>
              </a:r>
              <a:r>
                <a:rPr sz="1200" spc="-15" baseline="3472">
                  <a:latin typeface="Arial"/>
                  <a:cs typeface="Arial"/>
                </a:rPr>
                <a:t> </a:t>
              </a:r>
              <a:r>
                <a:rPr sz="1200" baseline="3472">
                  <a:latin typeface="Arial"/>
                  <a:cs typeface="Arial"/>
                </a:rPr>
                <a:t>available</a:t>
              </a:r>
              <a:r>
                <a:rPr sz="1200" spc="-15" baseline="3472">
                  <a:latin typeface="Arial"/>
                  <a:cs typeface="Arial"/>
                </a:rPr>
                <a:t>.</a:t>
              </a:r>
              <a:endParaRPr sz="1200" baseline="3472">
                <a:latin typeface="Arial"/>
                <a:cs typeface="Arial"/>
              </a:endParaRPr>
            </a:p>
          </p:txBody>
        </p:sp>
        <p:sp>
          <p:nvSpPr>
            <p:cNvPr id="18" name="object 2">
              <a:extLst>
                <a:ext uri="{FF2B5EF4-FFF2-40B4-BE49-F238E27FC236}">
                  <a16:creationId xmlns:a16="http://schemas.microsoft.com/office/drawing/2014/main" id="{8651787E-8B2D-1724-6AC8-2A78406CDBE0}"/>
                </a:ext>
              </a:extLst>
            </p:cNvPr>
            <p:cNvSpPr/>
            <p:nvPr/>
          </p:nvSpPr>
          <p:spPr>
            <a:xfrm>
              <a:off x="349101" y="1242200"/>
              <a:ext cx="6775785" cy="760591"/>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pSp>
        <p:nvGrpSpPr>
          <p:cNvPr id="6" name="Group 5">
            <a:extLst>
              <a:ext uri="{FF2B5EF4-FFF2-40B4-BE49-F238E27FC236}">
                <a16:creationId xmlns:a16="http://schemas.microsoft.com/office/drawing/2014/main" id="{2C4EA7F1-3DF4-5F4D-B134-EC3C2FCA18B9}"/>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7" name="object 4">
              <a:hlinkClick r:id="rId2" action="ppaction://hlinksldjump"/>
              <a:extLst>
                <a:ext uri="{FF2B5EF4-FFF2-40B4-BE49-F238E27FC236}">
                  <a16:creationId xmlns:a16="http://schemas.microsoft.com/office/drawing/2014/main" id="{F0F03A18-2588-255A-7501-247DB4BA5F66}"/>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9" name="object 3">
              <a:hlinkClick r:id="rId2" action="ppaction://hlinksldjump"/>
              <a:extLst>
                <a:ext uri="{FF2B5EF4-FFF2-40B4-BE49-F238E27FC236}">
                  <a16:creationId xmlns:a16="http://schemas.microsoft.com/office/drawing/2014/main" id="{AA49DC07-E141-6678-443F-D4C9A020EE0E}"/>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C0FED7D9-5DAE-5BF3-831D-EEBE3F4E3F51}"/>
            </a:ext>
          </a:extLst>
        </p:cNvPr>
        <p:cNvGrpSpPr/>
        <p:nvPr/>
      </p:nvGrpSpPr>
      <p:grpSpPr>
        <a:xfrm>
          <a:off x="0" y="0"/>
          <a:ext cx="0" cy="0"/>
          <a:chOff x="0" y="0"/>
          <a:chExt cx="0" cy="0"/>
        </a:xfrm>
      </p:grpSpPr>
      <p:sp>
        <p:nvSpPr>
          <p:cNvPr id="3" name="Slide Number Placeholder 1">
            <a:extLst>
              <a:ext uri="{FF2B5EF4-FFF2-40B4-BE49-F238E27FC236}">
                <a16:creationId xmlns:a16="http://schemas.microsoft.com/office/drawing/2014/main" id="{283C29CB-5FB1-8667-D2A0-850194E54449}"/>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58D55B84-44B4-48B5-B605-C4EBC503C925}" type="slidenum">
              <a:rPr lang="en-GB" spc="-25"/>
              <a:t>19</a:t>
            </a:fld>
            <a:endParaRPr lang="en-GB" spc="-25"/>
          </a:p>
        </p:txBody>
      </p:sp>
      <p:sp>
        <p:nvSpPr>
          <p:cNvPr id="47" name="object 1">
            <a:extLst>
              <a:ext uri="{FF2B5EF4-FFF2-40B4-BE49-F238E27FC236}">
                <a16:creationId xmlns:a16="http://schemas.microsoft.com/office/drawing/2014/main" id="{8580D25F-0294-32B3-54CA-8467DF7B7AD9}"/>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Comparability 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33" name="comp_tbl_section14">
            <a:extLst>
              <a:ext uri="{FF2B5EF4-FFF2-40B4-BE49-F238E27FC236}">
                <a16:creationId xmlns:a16="http://schemas.microsoft.com/office/drawing/2014/main" id="{1B8F236B-F2C4-9407-FB9C-D143157179D1}"/>
              </a:ext>
            </a:extLst>
          </p:cNvPr>
          <p:cNvGraphicFramePr>
            <a:graphicFrameLocks noGrp="1"/>
          </p:cNvGraphicFramePr>
          <p:nvPr>
            <p:extLst>
              <p:ext uri="{D42A27DB-BD31-4B8C-83A1-F6EECF244321}">
                <p14:modId xmlns:p14="http://schemas.microsoft.com/office/powerpoint/2010/main" val="2469796269"/>
              </p:ext>
            </p:extLst>
          </p:nvPr>
        </p:nvGraphicFramePr>
        <p:xfrm>
          <a:off x="345828" y="2176145"/>
          <a:ext cx="6775791" cy="1722755"/>
        </p:xfrm>
        <a:graphic>
          <a:graphicData uri="http://schemas.openxmlformats.org/drawingml/2006/table">
            <a:tbl>
              <a:tblPr firstRow="1" bandRow="1">
                <a:tableStyleId>{2D5ABB26-0587-4C30-8999-92F81FD0307C}</a:tableStyleId>
              </a:tblPr>
              <a:tblGrid>
                <a:gridCol w="3031200">
                  <a:extLst>
                    <a:ext uri="{9D8B030D-6E8A-4147-A177-3AD203B41FA5}">
                      <a16:colId xmlns:a16="http://schemas.microsoft.com/office/drawing/2014/main" val="20000"/>
                    </a:ext>
                  </a:extLst>
                </a:gridCol>
                <a:gridCol w="360044">
                  <a:extLst>
                    <a:ext uri="{9D8B030D-6E8A-4147-A177-3AD203B41FA5}">
                      <a16:colId xmlns:a16="http://schemas.microsoft.com/office/drawing/2014/main" val="20001"/>
                    </a:ext>
                  </a:extLst>
                </a:gridCol>
                <a:gridCol w="360045">
                  <a:extLst>
                    <a:ext uri="{9D8B030D-6E8A-4147-A177-3AD203B41FA5}">
                      <a16:colId xmlns:a16="http://schemas.microsoft.com/office/drawing/2014/main" val="20002"/>
                    </a:ext>
                  </a:extLst>
                </a:gridCol>
                <a:gridCol w="360045">
                  <a:extLst>
                    <a:ext uri="{9D8B030D-6E8A-4147-A177-3AD203B41FA5}">
                      <a16:colId xmlns:a16="http://schemas.microsoft.com/office/drawing/2014/main" val="20003"/>
                    </a:ext>
                  </a:extLst>
                </a:gridCol>
                <a:gridCol w="360045">
                  <a:extLst>
                    <a:ext uri="{9D8B030D-6E8A-4147-A177-3AD203B41FA5}">
                      <a16:colId xmlns:a16="http://schemas.microsoft.com/office/drawing/2014/main" val="20004"/>
                    </a:ext>
                  </a:extLst>
                </a:gridCol>
                <a:gridCol w="360045">
                  <a:extLst>
                    <a:ext uri="{9D8B030D-6E8A-4147-A177-3AD203B41FA5}">
                      <a16:colId xmlns:a16="http://schemas.microsoft.com/office/drawing/2014/main" val="20005"/>
                    </a:ext>
                  </a:extLst>
                </a:gridCol>
                <a:gridCol w="396239">
                  <a:extLst>
                    <a:ext uri="{9D8B030D-6E8A-4147-A177-3AD203B41FA5}">
                      <a16:colId xmlns:a16="http://schemas.microsoft.com/office/drawing/2014/main" val="20006"/>
                    </a:ext>
                  </a:extLst>
                </a:gridCol>
                <a:gridCol w="360045">
                  <a:extLst>
                    <a:ext uri="{9D8B030D-6E8A-4147-A177-3AD203B41FA5}">
                      <a16:colId xmlns:a16="http://schemas.microsoft.com/office/drawing/2014/main" val="20007"/>
                    </a:ext>
                  </a:extLst>
                </a:gridCol>
                <a:gridCol w="396239">
                  <a:extLst>
                    <a:ext uri="{9D8B030D-6E8A-4147-A177-3AD203B41FA5}">
                      <a16:colId xmlns:a16="http://schemas.microsoft.com/office/drawing/2014/main" val="20008"/>
                    </a:ext>
                  </a:extLst>
                </a:gridCol>
                <a:gridCol w="396239">
                  <a:extLst>
                    <a:ext uri="{9D8B030D-6E8A-4147-A177-3AD203B41FA5}">
                      <a16:colId xmlns:a16="http://schemas.microsoft.com/office/drawing/2014/main" val="20009"/>
                    </a:ext>
                  </a:extLst>
                </a:gridCol>
                <a:gridCol w="395605">
                  <a:extLst>
                    <a:ext uri="{9D8B030D-6E8A-4147-A177-3AD203B41FA5}">
                      <a16:colId xmlns:a16="http://schemas.microsoft.com/office/drawing/2014/main" val="20010"/>
                    </a:ext>
                  </a:extLst>
                </a:gridCol>
              </a:tblGrid>
              <a:tr h="0">
                <a:tc rowSpan="2">
                  <a:txBody>
                    <a:bodyPr/>
                    <a:lstStyle/>
                    <a:p>
                      <a:pPr marL="27940">
                        <a:lnSpc>
                          <a:spcPct val="100000"/>
                        </a:lnSpc>
                        <a:spcBef>
                          <a:spcPts val="1150"/>
                        </a:spcBef>
                      </a:pPr>
                      <a:r>
                        <a:rPr sz="1050" b="1" spc="-20" dirty="0">
                          <a:solidFill>
                            <a:srgbClr val="336E9F"/>
                          </a:solidFill>
                          <a:latin typeface="Arial" panose="020B0604020202020204" pitchFamily="34" charset="0"/>
                          <a:cs typeface="Arial" panose="020B0604020202020204" pitchFamily="34" charset="0"/>
                        </a:rPr>
                        <a:t>YOUR</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OVERALL</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NHS</a:t>
                      </a:r>
                      <a:r>
                        <a:rPr sz="1050" b="1" spc="-35"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CARE</a:t>
                      </a:r>
                      <a:endParaRPr sz="1050" dirty="0">
                        <a:latin typeface="Arial" panose="020B0604020202020204" pitchFamily="34" charset="0"/>
                        <a:cs typeface="Arial" panose="020B0604020202020204" pitchFamily="34" charset="0"/>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gridSpan="6">
                  <a:txBody>
                    <a:bodyPr/>
                    <a:lstStyle/>
                    <a:p>
                      <a:pPr marL="0" algn="ctr">
                        <a:lnSpc>
                          <a:spcPct val="100000"/>
                        </a:lnSpc>
                      </a:pPr>
                      <a:r>
                        <a:rPr sz="750" spc="-20" dirty="0">
                          <a:latin typeface="Arial" panose="020B0604020202020204" pitchFamily="34" charset="0"/>
                          <a:cs typeface="Arial" panose="020B0604020202020204" pitchFamily="34" charset="0"/>
                        </a:rPr>
                        <a:t>Unadjusted</a:t>
                      </a:r>
                      <a:r>
                        <a:rPr sz="750" spc="3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gridSpan="3">
                  <a:txBody>
                    <a:bodyPr/>
                    <a:lstStyle/>
                    <a:p>
                      <a:pPr marL="0" algn="ctr">
                        <a:lnSpc>
                          <a:spcPct val="100000"/>
                        </a:lnSpc>
                      </a:pPr>
                      <a:r>
                        <a:rPr sz="750" spc="-10" dirty="0">
                          <a:latin typeface="Arial" panose="020B0604020202020204" pitchFamily="34" charset="0"/>
                          <a:cs typeface="Arial" panose="020B0604020202020204" pitchFamily="34" charset="0"/>
                        </a:rPr>
                        <a:t>Case</a:t>
                      </a:r>
                      <a:r>
                        <a:rPr sz="750" spc="-1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mix</a:t>
                      </a:r>
                      <a:r>
                        <a:rPr sz="750" spc="-15" dirty="0">
                          <a:latin typeface="Arial" panose="020B0604020202020204" pitchFamily="34" charset="0"/>
                          <a:cs typeface="Arial" panose="020B0604020202020204" pitchFamily="34" charset="0"/>
                        </a:rPr>
                        <a:t> </a:t>
                      </a:r>
                      <a:r>
                        <a:rPr sz="750" spc="-20" dirty="0">
                          <a:latin typeface="Arial" panose="020B0604020202020204" pitchFamily="34" charset="0"/>
                          <a:cs typeface="Arial" panose="020B0604020202020204" pitchFamily="34" charset="0"/>
                        </a:rPr>
                        <a:t>adjusted</a:t>
                      </a:r>
                      <a:r>
                        <a:rPr sz="750" spc="-10" dirty="0">
                          <a:latin typeface="Arial" panose="020B0604020202020204" pitchFamily="34" charset="0"/>
                          <a:cs typeface="Arial" panose="020B0604020202020204" pitchFamily="34" charset="0"/>
                        </a:rPr>
                        <a:t> 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rowSpan="2">
                  <a:txBody>
                    <a:bodyPr/>
                    <a:lstStyle/>
                    <a:p>
                      <a:pPr algn="ctr">
                        <a:lnSpc>
                          <a:spcPct val="100000"/>
                        </a:lnSpc>
                        <a:spcBef>
                          <a:spcPts val="200"/>
                        </a:spcBef>
                      </a:pPr>
                      <a:r>
                        <a:rPr lang="en-GB" sz="750">
                          <a:latin typeface="Arial" panose="020B0604020202020204" pitchFamily="34" charset="0"/>
                          <a:cs typeface="Arial" panose="020B0604020202020204" pitchFamily="34" charset="0"/>
                        </a:rPr>
                        <a:t>National score</a:t>
                      </a:r>
                      <a:endParaRPr sz="750" dirty="0">
                        <a:latin typeface="Arial" panose="020B0604020202020204" pitchFamily="34" charset="0"/>
                        <a:cs typeface="Arial" panose="020B0604020202020204" pitchFamily="34" charset="0"/>
                      </a:endParaRPr>
                    </a:p>
                  </a:txBody>
                  <a:tcPr marL="0" marR="0" marT="25400" marB="0" anchor="ctr">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329565">
                <a:tc vMerge="1">
                  <a:txBody>
                    <a:bodyPr/>
                    <a:lstStyle/>
                    <a:p>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dirty="0">
                          <a:latin typeface="Arial" panose="020B0604020202020204" pitchFamily="34" charset="0"/>
                          <a:cs typeface="Arial" panose="020B0604020202020204" pitchFamily="34" charset="0"/>
                        </a:rPr>
                        <a:t>202</a:t>
                      </a:r>
                      <a:r>
                        <a:rPr lang="en-GB" sz="750" spc="-20" dirty="0">
                          <a:latin typeface="Arial" panose="020B0604020202020204" pitchFamily="34" charset="0"/>
                          <a:cs typeface="Arial" panose="020B0604020202020204" pitchFamily="34" charset="0"/>
                        </a:rPr>
                        <a:t>3</a:t>
                      </a:r>
                      <a:endParaRPr sz="750" dirty="0">
                        <a:latin typeface="Arial" panose="020B0604020202020204" pitchFamily="34" charset="0"/>
                        <a:cs typeface="Arial" panose="020B0604020202020204" pitchFamily="34" charset="0"/>
                      </a:endParaRPr>
                    </a:p>
                    <a:p>
                      <a:pPr algn="ctr">
                        <a:lnSpc>
                          <a:spcPts val="830"/>
                        </a:lnSpc>
                      </a:pPr>
                      <a:r>
                        <a:rPr sz="750" spc="-50" dirty="0">
                          <a:latin typeface="Arial" panose="020B0604020202020204" pitchFamily="34" charset="0"/>
                          <a:cs typeface="Arial" panose="020B0604020202020204" pitchFamily="34" charset="0"/>
                        </a:rPr>
                        <a:t>n</a:t>
                      </a:r>
                      <a:endParaRPr sz="750" dirty="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1594" marR="12065" indent="-44450">
                        <a:lnSpc>
                          <a:spcPts val="760"/>
                        </a:lnSpc>
                        <a:spcBef>
                          <a:spcPts val="13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202</a:t>
                      </a:r>
                      <a:r>
                        <a:rPr lang="en-GB" sz="750" spc="-10">
                          <a:latin typeface="Arial" panose="020B0604020202020204" pitchFamily="34" charset="0"/>
                          <a:cs typeface="Arial" panose="020B0604020202020204" pitchFamily="34" charset="0"/>
                        </a:rPr>
                        <a:t>3</a:t>
                      </a:r>
                      <a:r>
                        <a:rPr sz="750" spc="-10">
                          <a:latin typeface="Arial" panose="020B0604020202020204" pitchFamily="34" charset="0"/>
                          <a:cs typeface="Arial" panose="020B0604020202020204" pitchFamily="34" charset="0"/>
                        </a:rPr>
                        <a:t>-</a:t>
                      </a:r>
                      <a:endParaRPr sz="750">
                        <a:latin typeface="Arial" panose="020B0604020202020204" pitchFamily="34" charset="0"/>
                        <a:cs typeface="Arial" panose="020B0604020202020204" pitchFamily="34" charset="0"/>
                      </a:endParaRPr>
                    </a:p>
                    <a:p>
                      <a:pPr marL="76835">
                        <a:lnSpc>
                          <a:spcPts val="755"/>
                        </a:lnSpc>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2865" marR="29845" indent="-27940">
                        <a:lnSpc>
                          <a:spcPts val="760"/>
                        </a:lnSpc>
                        <a:spcBef>
                          <a:spcPts val="51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overall</a:t>
                      </a:r>
                      <a:endParaRPr sz="7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Lower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Upper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vMerge="1">
                  <a:txBody>
                    <a:bodyPr/>
                    <a:lstStyle/>
                    <a:p>
                      <a:endParaRPr/>
                    </a:p>
                  </a:txBody>
                  <a:tcPr marL="0" marR="0" marT="25400" marB="0">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94005">
                <a:tc>
                  <a:txBody>
                    <a:bodyPr/>
                    <a:lstStyle/>
                    <a:p>
                      <a:pPr marL="27940">
                        <a:lnSpc>
                          <a:spcPct val="100000"/>
                        </a:lnSpc>
                        <a:spcBef>
                          <a:spcPts val="535"/>
                        </a:spcBef>
                      </a:pPr>
                      <a:r>
                        <a:rPr sz="850" dirty="0">
                          <a:latin typeface="Arial" panose="020B0604020202020204" pitchFamily="34" charset="0"/>
                          <a:cs typeface="Arial" panose="020B0604020202020204" pitchFamily="34" charset="0"/>
                        </a:rPr>
                        <a:t>Q</a:t>
                      </a:r>
                      <a:r>
                        <a:rPr lang="en-GB" sz="850" dirty="0">
                          <a:latin typeface="Arial" panose="020B0604020202020204" pitchFamily="34" charset="0"/>
                          <a:cs typeface="Arial" panose="020B0604020202020204" pitchFamily="34" charset="0"/>
                        </a:rPr>
                        <a:t>56</a:t>
                      </a:r>
                      <a:r>
                        <a:rPr sz="850" dirty="0">
                          <a:latin typeface="Arial" panose="020B0604020202020204" pitchFamily="34" charset="0"/>
                          <a:cs typeface="Arial" panose="020B0604020202020204" pitchFamily="34" charset="0"/>
                        </a:rPr>
                        <a: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whole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team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worked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well</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together</a:t>
                      </a:r>
                      <a:endParaRPr sz="850" dirty="0">
                        <a:latin typeface="Arial" panose="020B0604020202020204" pitchFamily="34" charset="0"/>
                        <a:cs typeface="Arial" panose="020B0604020202020204" pitchFamily="34" charset="0"/>
                      </a:endParaRPr>
                    </a:p>
                  </a:txBody>
                  <a:tcPr marL="0" marR="0" marT="6794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616</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90%</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627</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91%</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91%</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R="81915" algn="ctr">
                        <a:lnSpc>
                          <a:spcPct val="100000"/>
                        </a:lnSpc>
                        <a:spcBef>
                          <a:spcPts val="0"/>
                        </a:spcBef>
                      </a:pPr>
                      <a:r>
                        <a:rPr lang="en-GB" sz="850">
                          <a:latin typeface="Arial" panose="020B0604020202020204" pitchFamily="34" charset="0"/>
                          <a:cs typeface="Arial" panose="020B0604020202020204" pitchFamily="34" charset="0"/>
                        </a:rPr>
                        <a:t>93%</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90%</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94005">
                <a:tc>
                  <a:txBody>
                    <a:bodyPr/>
                    <a:lstStyle/>
                    <a:p>
                      <a:pPr marL="27940">
                        <a:lnSpc>
                          <a:spcPct val="100000"/>
                        </a:lnSpc>
                        <a:spcBef>
                          <a:spcPts val="535"/>
                        </a:spcBef>
                      </a:pPr>
                      <a:r>
                        <a:rPr sz="850">
                          <a:latin typeface="Arial" panose="020B0604020202020204" pitchFamily="34" charset="0"/>
                          <a:cs typeface="Arial" panose="020B0604020202020204" pitchFamily="34" charset="0"/>
                        </a:rPr>
                        <a:t>Q57.</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Administration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very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good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0">
                          <a:latin typeface="Arial" panose="020B0604020202020204" pitchFamily="34" charset="0"/>
                          <a:cs typeface="Arial" panose="020B0604020202020204" pitchFamily="34" charset="0"/>
                        </a:rPr>
                        <a:t> good</a:t>
                      </a:r>
                      <a:endParaRPr sz="850">
                        <a:latin typeface="Arial" panose="020B0604020202020204" pitchFamily="34" charset="0"/>
                        <a:cs typeface="Arial" panose="020B0604020202020204" pitchFamily="34" charset="0"/>
                      </a:endParaRPr>
                    </a:p>
                  </a:txBody>
                  <a:tcPr marL="0" marR="0" marT="6794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639</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88%</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642</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89%</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90%</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81915" algn="ctr">
                        <a:lnSpc>
                          <a:spcPct val="100000"/>
                        </a:lnSpc>
                        <a:spcBef>
                          <a:spcPts val="0"/>
                        </a:spcBef>
                      </a:pPr>
                      <a:r>
                        <a:rPr lang="en-GB" sz="850">
                          <a:latin typeface="Arial" panose="020B0604020202020204" pitchFamily="34" charset="0"/>
                          <a:cs typeface="Arial" panose="020B0604020202020204" pitchFamily="34" charset="0"/>
                        </a:rPr>
                        <a:t>91%</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88%</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94005">
                <a:tc>
                  <a:txBody>
                    <a:bodyPr/>
                    <a:lstStyle/>
                    <a:p>
                      <a:pPr marL="27940" marR="209550">
                        <a:lnSpc>
                          <a:spcPts val="860"/>
                        </a:lnSpc>
                        <a:spcBef>
                          <a:spcPts val="270"/>
                        </a:spcBef>
                      </a:pPr>
                      <a:r>
                        <a:rPr sz="850" dirty="0">
                          <a:latin typeface="Arial" panose="020B0604020202020204" pitchFamily="34" charset="0"/>
                          <a:cs typeface="Arial" panose="020B0604020202020204" pitchFamily="34" charset="0"/>
                        </a:rPr>
                        <a:t>Q58.</a:t>
                      </a:r>
                      <a:r>
                        <a:rPr sz="850" spc="-3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Cancer</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research</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opportunities</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were</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discussed</a:t>
                      </a:r>
                      <a:r>
                        <a:rPr sz="850" spc="-30" dirty="0">
                          <a:latin typeface="Arial" panose="020B0604020202020204" pitchFamily="34" charset="0"/>
                          <a:cs typeface="Arial" panose="020B0604020202020204" pitchFamily="34" charset="0"/>
                        </a:rPr>
                        <a:t> </a:t>
                      </a:r>
                      <a:r>
                        <a:rPr sz="850" spc="-20" dirty="0">
                          <a:latin typeface="Arial" panose="020B0604020202020204" pitchFamily="34" charset="0"/>
                          <a:cs typeface="Arial" panose="020B0604020202020204" pitchFamily="34" charset="0"/>
                        </a:rPr>
                        <a:t>with </a:t>
                      </a:r>
                      <a:r>
                        <a:rPr sz="850" spc="-10" dirty="0">
                          <a:latin typeface="Arial" panose="020B0604020202020204" pitchFamily="34" charset="0"/>
                          <a:cs typeface="Arial" panose="020B0604020202020204" pitchFamily="34" charset="0"/>
                        </a:rPr>
                        <a:t>patient</a:t>
                      </a:r>
                      <a:endParaRPr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454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57%</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424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54%</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00">
                          <a:latin typeface="Arial" panose="020B0604020202020204" pitchFamily="34" charset="0"/>
                          <a:cs typeface="Arial" panose="020B0604020202020204" pitchFamily="34" charset="0"/>
                        </a:rPr>
                        <a:t>▼</a:t>
                      </a: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54%</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37%</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81915" algn="ctr">
                        <a:lnSpc>
                          <a:spcPct val="100000"/>
                        </a:lnSpc>
                        <a:spcBef>
                          <a:spcPts val="0"/>
                        </a:spcBef>
                      </a:pPr>
                      <a:r>
                        <a:rPr lang="en-GB" sz="850">
                          <a:latin typeface="Arial" panose="020B0604020202020204" pitchFamily="34" charset="0"/>
                          <a:cs typeface="Arial" panose="020B0604020202020204" pitchFamily="34" charset="0"/>
                        </a:rPr>
                        <a:t>55%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46%</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94640">
                <a:tc>
                  <a:txBody>
                    <a:bodyPr/>
                    <a:lstStyle/>
                    <a:p>
                      <a:pPr marL="27940" marR="80645">
                        <a:lnSpc>
                          <a:spcPts val="860"/>
                        </a:lnSpc>
                        <a:spcBef>
                          <a:spcPts val="270"/>
                        </a:spcBef>
                      </a:pPr>
                      <a:r>
                        <a:rPr sz="850">
                          <a:latin typeface="Arial" panose="020B0604020202020204" pitchFamily="34" charset="0"/>
                          <a:cs typeface="Arial" panose="020B0604020202020204" pitchFamily="34" charset="0"/>
                        </a:rPr>
                        <a:t>Q59.</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average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rating</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scored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very</a:t>
                      </a:r>
                      <a:r>
                        <a:rPr sz="850" spc="-20">
                          <a:latin typeface="Arial" panose="020B0604020202020204" pitchFamily="34" charset="0"/>
                          <a:cs typeface="Arial" panose="020B0604020202020204" pitchFamily="34" charset="0"/>
                        </a:rPr>
                        <a:t> poor </a:t>
                      </a:r>
                      <a:r>
                        <a:rPr sz="850">
                          <a:latin typeface="Arial" panose="020B0604020202020204" pitchFamily="34" charset="0"/>
                          <a:cs typeface="Arial" panose="020B0604020202020204" pitchFamily="34" charset="0"/>
                        </a:rPr>
                        <a:t>to</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very</a:t>
                      </a:r>
                      <a:r>
                        <a:rPr sz="850" spc="-10">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good</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630</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9.0</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628</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9.1</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00">
                          <a:latin typeface="Arial" panose="020B0604020202020204" pitchFamily="34" charset="0"/>
                          <a:cs typeface="Arial" panose="020B0604020202020204" pitchFamily="34" charset="0"/>
                        </a:rPr>
                        <a:t>▲</a:t>
                      </a: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FFFFFF"/>
                          </a:solidFill>
                          <a:latin typeface="Arial" panose="020B0604020202020204" pitchFamily="34" charset="0"/>
                          <a:cs typeface="Arial" panose="020B0604020202020204" pitchFamily="34" charset="0"/>
                        </a:rPr>
                        <a:t>9.2</a:t>
                      </a:r>
                      <a:endParaRPr sz="850" b="1">
                        <a:solidFill>
                          <a:srgbClr val="FFFFF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0A74BB"/>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114935" algn="ctr">
                        <a:lnSpc>
                          <a:spcPct val="100000"/>
                        </a:lnSpc>
                        <a:spcBef>
                          <a:spcPts val="0"/>
                        </a:spcBef>
                      </a:pPr>
                      <a:r>
                        <a:rPr lang="en-GB" sz="850">
                          <a:latin typeface="Arial" panose="020B0604020202020204" pitchFamily="34" charset="0"/>
                          <a:cs typeface="Arial" panose="020B0604020202020204" pitchFamily="34" charset="0"/>
                        </a:rPr>
                        <a:t>9.1</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8.9</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bl>
          </a:graphicData>
        </a:graphic>
      </p:graphicFrame>
      <p:sp>
        <p:nvSpPr>
          <p:cNvPr id="48" name="txt_org_name">
            <a:extLst>
              <a:ext uri="{FF2B5EF4-FFF2-40B4-BE49-F238E27FC236}">
                <a16:creationId xmlns:a16="http://schemas.microsoft.com/office/drawing/2014/main" id="{9FC9777C-D164-605F-132C-FF9F5A263E84}"/>
              </a:ext>
              <a:ext uri="{C183D7F6-B498-43B3-948B-1728B52AA6E4}">
                <adec:decorative xmlns:adec="http://schemas.microsoft.com/office/drawing/2017/decorative" val="1"/>
              </a:ext>
            </a:extLst>
          </p:cNvPr>
          <p:cNvSpPr txBox="1"/>
          <p:nvPr/>
        </p:nvSpPr>
        <p:spPr>
          <a:xfrm>
            <a:off x="4524343" y="622300"/>
            <a:ext cx="2754280" cy="276999"/>
          </a:xfrm>
          <a:prstGeom prst="rect">
            <a:avLst/>
          </a:prstGeom>
          <a:noFill/>
        </p:spPr>
        <p:txBody>
          <a:bodyPr wrap="none" rtlCol="0">
            <a:spAutoFit/>
          </a:bodyPr>
          <a:lstStyle/>
          <a:p>
            <a:pPr algn="r"/>
            <a:r>
              <a:rPr lang="en-GB" sz="1200" b="1">
                <a:solidFill>
                  <a:srgbClr val="336E9F"/>
                </a:solidFill>
                <a:latin typeface="Arial"/>
                <a:cs typeface="Arial"/>
              </a:rPr>
              <a:t>The Christie NHS Foundation Trust</a:t>
            </a:r>
            <a:endParaRPr lang="en-GB" sz="1200">
              <a:solidFill>
                <a:srgbClr val="336E9F"/>
              </a:solidFill>
            </a:endParaRPr>
          </a:p>
        </p:txBody>
      </p:sp>
      <p:sp>
        <p:nvSpPr>
          <p:cNvPr id="49" name="txt_survey">
            <a:extLst>
              <a:ext uri="{FF2B5EF4-FFF2-40B4-BE49-F238E27FC236}">
                <a16:creationId xmlns:a16="http://schemas.microsoft.com/office/drawing/2014/main" id="{6E93EE5E-9E9A-6CE5-DAF0-3A3778E1C013}"/>
              </a:ext>
              <a:ext uri="{C183D7F6-B498-43B3-948B-1728B52AA6E4}">
                <adec:decorative xmlns:adec="http://schemas.microsoft.com/office/drawing/2017/decorative" val="1"/>
              </a:ext>
            </a:extLst>
          </p:cNvPr>
          <p:cNvSpPr txBox="1"/>
          <p:nvPr/>
        </p:nvSpPr>
        <p:spPr>
          <a:xfrm>
            <a:off x="3582738" y="416491"/>
            <a:ext cx="3695885"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8" name="Group 1">
            <a:extLst>
              <a:ext uri="{FF2B5EF4-FFF2-40B4-BE49-F238E27FC236}">
                <a16:creationId xmlns:a16="http://schemas.microsoft.com/office/drawing/2014/main" id="{D5EEBD47-AD2E-0526-7697-BE265BA5974D}"/>
              </a:ext>
              <a:ext uri="{C183D7F6-B498-43B3-948B-1728B52AA6E4}">
                <adec:decorative xmlns:adec="http://schemas.microsoft.com/office/drawing/2017/decorative" val="1"/>
              </a:ext>
            </a:extLst>
          </p:cNvPr>
          <p:cNvGrpSpPr/>
          <p:nvPr/>
        </p:nvGrpSpPr>
        <p:grpSpPr>
          <a:xfrm>
            <a:off x="349101" y="1242200"/>
            <a:ext cx="6775785" cy="760591"/>
            <a:chOff x="349101" y="1242200"/>
            <a:chExt cx="6775785" cy="760591"/>
          </a:xfrm>
        </p:grpSpPr>
        <p:sp>
          <p:nvSpPr>
            <p:cNvPr id="9" name="object 11">
              <a:extLst>
                <a:ext uri="{FF2B5EF4-FFF2-40B4-BE49-F238E27FC236}">
                  <a16:creationId xmlns:a16="http://schemas.microsoft.com/office/drawing/2014/main" id="{B0379430-FD2F-466F-30B0-860CE2C0064D}"/>
                </a:ext>
              </a:extLst>
            </p:cNvPr>
            <p:cNvSpPr txBox="1"/>
            <p:nvPr/>
          </p:nvSpPr>
          <p:spPr>
            <a:xfrm>
              <a:off x="5615788" y="1266191"/>
              <a:ext cx="1348105" cy="736600"/>
            </a:xfrm>
            <a:prstGeom prst="rect">
              <a:avLst/>
            </a:prstGeom>
          </p:spPr>
          <p:txBody>
            <a:bodyPr vert="horz" wrap="square" lIns="0" tIns="31750" rIns="0" bIns="0" rtlCol="0">
              <a:spAutoFit/>
            </a:bodyPr>
            <a:lstStyle/>
            <a:p>
              <a:pPr marR="118110">
                <a:lnSpc>
                  <a:spcPts val="810"/>
                </a:lnSpc>
                <a:spcBef>
                  <a:spcPts val="250"/>
                </a:spcBef>
              </a:pPr>
              <a:r>
                <a:rPr sz="800" spc="-25">
                  <a:latin typeface="Arial"/>
                  <a:cs typeface="Arial"/>
                </a:rPr>
                <a:t>Adjusted</a:t>
              </a:r>
              <a:r>
                <a:rPr sz="800" spc="-15">
                  <a:latin typeface="Arial"/>
                  <a:cs typeface="Arial"/>
                </a:rPr>
                <a:t> </a:t>
              </a:r>
              <a:r>
                <a:rPr lang="en-GB" sz="800" spc="-25">
                  <a:latin typeface="Arial"/>
                  <a:cs typeface="Arial"/>
                </a:rPr>
                <a:t>s</a:t>
              </a:r>
              <a:r>
                <a:rPr sz="800" spc="-25">
                  <a:latin typeface="Arial"/>
                  <a:cs typeface="Arial"/>
                </a:rPr>
                <a:t>core</a:t>
              </a:r>
              <a:r>
                <a:rPr sz="800" spc="-15">
                  <a:latin typeface="Arial"/>
                  <a:cs typeface="Arial"/>
                </a:rPr>
                <a:t> </a:t>
              </a:r>
              <a:r>
                <a:rPr sz="800" spc="-25">
                  <a:latin typeface="Arial"/>
                  <a:cs typeface="Arial"/>
                </a:rPr>
                <a:t>below</a:t>
              </a:r>
              <a:r>
                <a:rPr sz="800" spc="-15">
                  <a:latin typeface="Arial"/>
                  <a:cs typeface="Arial"/>
                </a:rPr>
                <a:t> </a:t>
              </a:r>
              <a:r>
                <a:rPr lang="en-GB" sz="800" spc="-30">
                  <a:latin typeface="Arial"/>
                  <a:cs typeface="Arial"/>
                </a:rPr>
                <a:t>l</a:t>
              </a:r>
              <a:r>
                <a:rPr sz="800" spc="-30" err="1">
                  <a:latin typeface="Arial"/>
                  <a:cs typeface="Arial"/>
                </a:rPr>
                <a:t>ower</a:t>
              </a:r>
              <a:r>
                <a:rPr sz="800" spc="500">
                  <a:latin typeface="Arial"/>
                  <a:cs typeface="Arial"/>
                </a:rPr>
                <a:t> </a:t>
              </a:r>
              <a:r>
                <a:rPr lang="en-GB" sz="800" spc="-25">
                  <a:latin typeface="Arial"/>
                  <a:cs typeface="Arial"/>
                </a:rPr>
                <a:t>e</a:t>
              </a:r>
              <a:r>
                <a:rPr sz="800" spc="-25" err="1">
                  <a:latin typeface="Arial"/>
                  <a:cs typeface="Arial"/>
                </a:rPr>
                <a:t>xpected</a:t>
              </a:r>
              <a:r>
                <a:rPr sz="800" spc="-15">
                  <a:latin typeface="Arial"/>
                  <a:cs typeface="Arial"/>
                </a:rPr>
                <a:t> </a:t>
              </a:r>
              <a:r>
                <a:rPr lang="en-GB" sz="800" spc="-10">
                  <a:latin typeface="Arial"/>
                  <a:cs typeface="Arial"/>
                </a:rPr>
                <a:t>r</a:t>
              </a:r>
              <a:r>
                <a:rPr sz="800" spc="-10" err="1">
                  <a:latin typeface="Arial"/>
                  <a:cs typeface="Arial"/>
                </a:rPr>
                <a:t>ange</a:t>
              </a:r>
              <a:endParaRPr sz="800">
                <a:latin typeface="Arial"/>
                <a:cs typeface="Arial"/>
              </a:endParaRPr>
            </a:p>
            <a:p>
              <a:pPr marR="5080">
                <a:lnSpc>
                  <a:spcPts val="810"/>
                </a:lnSpc>
                <a:spcBef>
                  <a:spcPts val="295"/>
                </a:spcBef>
              </a:pPr>
              <a:r>
                <a:rPr sz="800" spc="-25">
                  <a:latin typeface="Arial"/>
                  <a:cs typeface="Arial"/>
                </a:rPr>
                <a:t>Adjusted</a:t>
              </a:r>
              <a:r>
                <a:rPr sz="800" spc="-15">
                  <a:latin typeface="Arial"/>
                  <a:cs typeface="Arial"/>
                </a:rPr>
                <a:t> </a:t>
              </a:r>
              <a:r>
                <a:rPr lang="en-GB" sz="800" spc="-25">
                  <a:latin typeface="Arial"/>
                  <a:cs typeface="Arial"/>
                </a:rPr>
                <a:t>s</a:t>
              </a:r>
              <a:r>
                <a:rPr sz="800" spc="-25">
                  <a:latin typeface="Arial"/>
                  <a:cs typeface="Arial"/>
                </a:rPr>
                <a:t>core</a:t>
              </a:r>
              <a:r>
                <a:rPr sz="800" spc="-15">
                  <a:latin typeface="Arial"/>
                  <a:cs typeface="Arial"/>
                </a:rPr>
                <a:t> </a:t>
              </a:r>
              <a:r>
                <a:rPr sz="800" spc="-25">
                  <a:latin typeface="Arial"/>
                  <a:cs typeface="Arial"/>
                </a:rPr>
                <a:t>between</a:t>
              </a:r>
              <a:r>
                <a:rPr sz="800" spc="-15">
                  <a:latin typeface="Arial"/>
                  <a:cs typeface="Arial"/>
                </a:rPr>
                <a:t> </a:t>
              </a:r>
              <a:r>
                <a:rPr lang="en-GB" sz="800" spc="-35">
                  <a:latin typeface="Arial"/>
                  <a:cs typeface="Arial"/>
                </a:rPr>
                <a:t>u</a:t>
              </a:r>
              <a:r>
                <a:rPr sz="800" spc="-35" err="1">
                  <a:latin typeface="Arial"/>
                  <a:cs typeface="Arial"/>
                </a:rPr>
                <a:t>pper</a:t>
              </a:r>
              <a:r>
                <a:rPr sz="800" spc="500">
                  <a:latin typeface="Arial"/>
                  <a:cs typeface="Arial"/>
                </a:rPr>
                <a:t> </a:t>
              </a:r>
              <a:r>
                <a:rPr sz="800" spc="-25">
                  <a:latin typeface="Arial"/>
                  <a:cs typeface="Arial"/>
                </a:rPr>
                <a:t>and </a:t>
              </a:r>
              <a:r>
                <a:rPr lang="en-GB" sz="800" spc="-25">
                  <a:latin typeface="Arial"/>
                  <a:cs typeface="Arial"/>
                </a:rPr>
                <a:t>l</a:t>
              </a:r>
              <a:r>
                <a:rPr sz="800" spc="-25" err="1">
                  <a:latin typeface="Arial"/>
                  <a:cs typeface="Arial"/>
                </a:rPr>
                <a:t>ower</a:t>
              </a:r>
              <a:r>
                <a:rPr sz="800" spc="-20">
                  <a:latin typeface="Arial"/>
                  <a:cs typeface="Arial"/>
                </a:rPr>
                <a:t> </a:t>
              </a:r>
              <a:r>
                <a:rPr lang="en-GB" sz="800" spc="-25">
                  <a:latin typeface="Arial"/>
                  <a:cs typeface="Arial"/>
                </a:rPr>
                <a:t>e</a:t>
              </a:r>
              <a:r>
                <a:rPr sz="800" spc="-25" err="1">
                  <a:latin typeface="Arial"/>
                  <a:cs typeface="Arial"/>
                </a:rPr>
                <a:t>xpected</a:t>
              </a:r>
              <a:r>
                <a:rPr sz="800" spc="-20">
                  <a:latin typeface="Arial"/>
                  <a:cs typeface="Arial"/>
                </a:rPr>
                <a:t> </a:t>
              </a:r>
              <a:r>
                <a:rPr lang="en-GB" sz="800" spc="-10">
                  <a:latin typeface="Arial"/>
                  <a:cs typeface="Arial"/>
                </a:rPr>
                <a:t>r</a:t>
              </a:r>
              <a:r>
                <a:rPr sz="800" spc="-10" err="1">
                  <a:latin typeface="Arial"/>
                  <a:cs typeface="Arial"/>
                </a:rPr>
                <a:t>anges</a:t>
              </a:r>
              <a:endParaRPr sz="800">
                <a:latin typeface="Arial"/>
                <a:cs typeface="Arial"/>
              </a:endParaRPr>
            </a:p>
            <a:p>
              <a:pPr marR="106680">
                <a:lnSpc>
                  <a:spcPts val="810"/>
                </a:lnSpc>
                <a:spcBef>
                  <a:spcPts val="295"/>
                </a:spcBef>
              </a:pPr>
              <a:r>
                <a:rPr sz="800" spc="-25">
                  <a:latin typeface="Arial"/>
                  <a:cs typeface="Arial"/>
                </a:rPr>
                <a:t>Adjusted</a:t>
              </a:r>
              <a:r>
                <a:rPr sz="800" spc="-15">
                  <a:latin typeface="Arial"/>
                  <a:cs typeface="Arial"/>
                </a:rPr>
                <a:t> </a:t>
              </a:r>
              <a:r>
                <a:rPr lang="en-GB" sz="800" spc="-25">
                  <a:latin typeface="Arial"/>
                  <a:cs typeface="Arial"/>
                </a:rPr>
                <a:t>s</a:t>
              </a:r>
              <a:r>
                <a:rPr sz="800" spc="-25">
                  <a:latin typeface="Arial"/>
                  <a:cs typeface="Arial"/>
                </a:rPr>
                <a:t>core</a:t>
              </a:r>
              <a:r>
                <a:rPr sz="800" spc="-15">
                  <a:latin typeface="Arial"/>
                  <a:cs typeface="Arial"/>
                </a:rPr>
                <a:t> </a:t>
              </a:r>
              <a:r>
                <a:rPr sz="800" spc="-25">
                  <a:latin typeface="Arial"/>
                  <a:cs typeface="Arial"/>
                </a:rPr>
                <a:t>above</a:t>
              </a:r>
              <a:r>
                <a:rPr sz="800" spc="-15">
                  <a:latin typeface="Arial"/>
                  <a:cs typeface="Arial"/>
                </a:rPr>
                <a:t> </a:t>
              </a:r>
              <a:r>
                <a:rPr lang="en-GB" sz="800" spc="-35">
                  <a:latin typeface="Arial"/>
                  <a:cs typeface="Arial"/>
                </a:rPr>
                <a:t>u</a:t>
              </a:r>
              <a:r>
                <a:rPr sz="800" spc="-35" err="1">
                  <a:latin typeface="Arial"/>
                  <a:cs typeface="Arial"/>
                </a:rPr>
                <a:t>pper</a:t>
              </a:r>
              <a:r>
                <a:rPr sz="800" spc="500">
                  <a:latin typeface="Arial"/>
                  <a:cs typeface="Arial"/>
                </a:rPr>
                <a:t> </a:t>
              </a:r>
              <a:r>
                <a:rPr lang="en-GB" sz="800" spc="-25">
                  <a:latin typeface="Arial"/>
                  <a:cs typeface="Arial"/>
                </a:rPr>
                <a:t>e</a:t>
              </a:r>
              <a:r>
                <a:rPr sz="800" spc="-25" err="1">
                  <a:latin typeface="Arial"/>
                  <a:cs typeface="Arial"/>
                </a:rPr>
                <a:t>xpected</a:t>
              </a:r>
              <a:r>
                <a:rPr sz="800" spc="-15">
                  <a:latin typeface="Arial"/>
                  <a:cs typeface="Arial"/>
                </a:rPr>
                <a:t> </a:t>
              </a:r>
              <a:r>
                <a:rPr lang="en-GB" sz="800" spc="-10">
                  <a:latin typeface="Arial"/>
                  <a:cs typeface="Arial"/>
                </a:rPr>
                <a:t>r</a:t>
              </a:r>
              <a:r>
                <a:rPr sz="800" spc="-10" err="1">
                  <a:latin typeface="Arial"/>
                  <a:cs typeface="Arial"/>
                </a:rPr>
                <a:t>ange</a:t>
              </a:r>
              <a:endParaRPr sz="800">
                <a:latin typeface="Arial"/>
                <a:cs typeface="Arial"/>
              </a:endParaRPr>
            </a:p>
          </p:txBody>
        </p:sp>
        <p:sp>
          <p:nvSpPr>
            <p:cNvPr id="10" name="object 10">
              <a:extLst>
                <a:ext uri="{FF2B5EF4-FFF2-40B4-BE49-F238E27FC236}">
                  <a16:creationId xmlns:a16="http://schemas.microsoft.com/office/drawing/2014/main" id="{EF25BB62-7E06-320B-AABC-727C565CF487}"/>
                </a:ext>
              </a:extLst>
            </p:cNvPr>
            <p:cNvSpPr/>
            <p:nvPr/>
          </p:nvSpPr>
          <p:spPr>
            <a:xfrm>
              <a:off x="5203223" y="1795650"/>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0A74BB"/>
            </a:solidFill>
          </p:spPr>
          <p:txBody>
            <a:bodyPr wrap="square" lIns="0" tIns="0" rIns="0" bIns="0" rtlCol="0"/>
            <a:lstStyle/>
            <a:p>
              <a:endParaRPr/>
            </a:p>
          </p:txBody>
        </p:sp>
        <p:sp>
          <p:nvSpPr>
            <p:cNvPr id="11" name="object 9">
              <a:extLst>
                <a:ext uri="{FF2B5EF4-FFF2-40B4-BE49-F238E27FC236}">
                  <a16:creationId xmlns:a16="http://schemas.microsoft.com/office/drawing/2014/main" id="{2A80623B-B663-2A22-5A71-86A45F4C0DBA}"/>
                </a:ext>
              </a:extLst>
            </p:cNvPr>
            <p:cNvSpPr/>
            <p:nvPr/>
          </p:nvSpPr>
          <p:spPr>
            <a:xfrm>
              <a:off x="5203223" y="1544611"/>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DCDDDE"/>
            </a:solidFill>
          </p:spPr>
          <p:txBody>
            <a:bodyPr wrap="square" lIns="0" tIns="0" rIns="0" bIns="0" rtlCol="0"/>
            <a:lstStyle/>
            <a:p>
              <a:endParaRPr/>
            </a:p>
          </p:txBody>
        </p:sp>
        <p:sp>
          <p:nvSpPr>
            <p:cNvPr id="12" name="object 8">
              <a:extLst>
                <a:ext uri="{FF2B5EF4-FFF2-40B4-BE49-F238E27FC236}">
                  <a16:creationId xmlns:a16="http://schemas.microsoft.com/office/drawing/2014/main" id="{EBD1E85C-2039-38BB-C411-2181B8F976A2}"/>
                </a:ext>
              </a:extLst>
            </p:cNvPr>
            <p:cNvSpPr/>
            <p:nvPr/>
          </p:nvSpPr>
          <p:spPr>
            <a:xfrm>
              <a:off x="5203223" y="1299701"/>
              <a:ext cx="288290" cy="144145"/>
            </a:xfrm>
            <a:custGeom>
              <a:avLst/>
              <a:gdLst/>
              <a:ahLst/>
              <a:cxnLst/>
              <a:rect l="l" t="t" r="r" b="b"/>
              <a:pathLst>
                <a:path w="288290" h="144144">
                  <a:moveTo>
                    <a:pt x="288000" y="144000"/>
                  </a:moveTo>
                  <a:lnTo>
                    <a:pt x="0" y="144000"/>
                  </a:lnTo>
                  <a:lnTo>
                    <a:pt x="0" y="0"/>
                  </a:lnTo>
                  <a:lnTo>
                    <a:pt x="288000" y="0"/>
                  </a:lnTo>
                  <a:lnTo>
                    <a:pt x="288000" y="144000"/>
                  </a:lnTo>
                  <a:close/>
                </a:path>
              </a:pathLst>
            </a:custGeom>
            <a:solidFill>
              <a:srgbClr val="A8C7E9"/>
            </a:solidFill>
          </p:spPr>
          <p:txBody>
            <a:bodyPr wrap="square" lIns="0" tIns="0" rIns="0" bIns="0" rtlCol="0"/>
            <a:lstStyle/>
            <a:p>
              <a:endParaRPr/>
            </a:p>
          </p:txBody>
        </p:sp>
        <p:sp>
          <p:nvSpPr>
            <p:cNvPr id="13" name="object 7">
              <a:extLst>
                <a:ext uri="{FF2B5EF4-FFF2-40B4-BE49-F238E27FC236}">
                  <a16:creationId xmlns:a16="http://schemas.microsoft.com/office/drawing/2014/main" id="{1777B97A-95A3-8C94-4DBD-CB7ADCBD8436}"/>
                </a:ext>
              </a:extLst>
            </p:cNvPr>
            <p:cNvSpPr txBox="1"/>
            <p:nvPr/>
          </p:nvSpPr>
          <p:spPr>
            <a:xfrm>
              <a:off x="2702547" y="1377700"/>
              <a:ext cx="2304000" cy="500137"/>
            </a:xfrm>
            <a:prstGeom prst="rect">
              <a:avLst/>
            </a:prstGeom>
          </p:spPr>
          <p:txBody>
            <a:bodyPr vert="horz" wrap="square" lIns="0" tIns="0" rIns="0" bIns="0" rtlCol="0" anchor="t" anchorCtr="0">
              <a:spAutoFit/>
            </a:bodyPr>
            <a:lstStyle/>
            <a:p>
              <a:pPr marR="49530">
                <a:lnSpc>
                  <a:spcPts val="810"/>
                </a:lnSpc>
                <a:spcBef>
                  <a:spcPts val="250"/>
                </a:spcBef>
              </a:pPr>
              <a:r>
                <a:rPr sz="800">
                  <a:latin typeface="Arial"/>
                  <a:cs typeface="Arial"/>
                </a:rPr>
                <a:t>Change</a:t>
              </a:r>
              <a:r>
                <a:rPr sz="800" spc="-25">
                  <a:latin typeface="Arial"/>
                  <a:cs typeface="Arial"/>
                </a:rPr>
                <a:t> </a:t>
              </a:r>
              <a:r>
                <a:rPr sz="800" spc="-10">
                  <a:latin typeface="Arial"/>
                  <a:cs typeface="Arial"/>
                </a:rPr>
                <a:t>202</a:t>
              </a:r>
              <a:r>
                <a:rPr lang="en-GB" sz="800" spc="-10">
                  <a:latin typeface="Arial"/>
                  <a:cs typeface="Arial"/>
                </a:rPr>
                <a:t>3</a:t>
              </a:r>
              <a:r>
                <a:rPr sz="800" spc="-10">
                  <a:latin typeface="Arial"/>
                  <a:cs typeface="Arial"/>
                </a:rPr>
                <a:t>-</a:t>
              </a:r>
              <a:r>
                <a:rPr sz="800">
                  <a:latin typeface="Arial"/>
                  <a:cs typeface="Arial"/>
                </a:rPr>
                <a:t>202</a:t>
              </a:r>
              <a:r>
                <a:rPr lang="en-GB" sz="800">
                  <a:latin typeface="Arial"/>
                  <a:cs typeface="Arial"/>
                </a:rPr>
                <a:t>4</a:t>
              </a:r>
              <a:r>
                <a:rPr sz="800">
                  <a:latin typeface="Arial"/>
                  <a:cs typeface="Arial"/>
                </a:rPr>
                <a:t>:</a:t>
              </a:r>
              <a:r>
                <a:rPr sz="800" spc="-20">
                  <a:latin typeface="Arial"/>
                  <a:cs typeface="Arial"/>
                </a:rPr>
                <a:t> </a:t>
              </a:r>
              <a:r>
                <a:rPr sz="800">
                  <a:latin typeface="Arial"/>
                  <a:cs typeface="Arial"/>
                </a:rPr>
                <a:t>Indicates</a:t>
              </a:r>
              <a:r>
                <a:rPr sz="800" spc="-20">
                  <a:latin typeface="Arial"/>
                  <a:cs typeface="Arial"/>
                </a:rPr>
                <a:t> </a:t>
              </a:r>
              <a:r>
                <a:rPr sz="800">
                  <a:latin typeface="Arial"/>
                  <a:cs typeface="Arial"/>
                </a:rPr>
                <a:t>where</a:t>
              </a:r>
              <a:r>
                <a:rPr sz="800" spc="-25">
                  <a:latin typeface="Arial"/>
                  <a:cs typeface="Arial"/>
                </a:rPr>
                <a:t> </a:t>
              </a:r>
              <a:r>
                <a:rPr sz="800">
                  <a:latin typeface="Arial"/>
                  <a:cs typeface="Arial"/>
                </a:rPr>
                <a:t>202</a:t>
              </a:r>
              <a:r>
                <a:rPr lang="en-GB" sz="800">
                  <a:latin typeface="Arial"/>
                  <a:cs typeface="Arial"/>
                </a:rPr>
                <a:t>4</a:t>
              </a:r>
              <a:r>
                <a:rPr sz="800" spc="-20">
                  <a:latin typeface="Arial"/>
                  <a:cs typeface="Arial"/>
                </a:rPr>
                <a:t> </a:t>
              </a:r>
              <a:r>
                <a:rPr sz="800">
                  <a:latin typeface="Arial"/>
                  <a:cs typeface="Arial"/>
                </a:rPr>
                <a:t>score</a:t>
              </a:r>
              <a:r>
                <a:rPr sz="800" spc="-20">
                  <a:latin typeface="Arial"/>
                  <a:cs typeface="Arial"/>
                </a:rPr>
                <a:t> </a:t>
              </a:r>
              <a:r>
                <a:rPr sz="800" spc="-25">
                  <a:latin typeface="Arial"/>
                  <a:cs typeface="Arial"/>
                </a:rPr>
                <a:t>is</a:t>
              </a:r>
              <a:r>
                <a:rPr sz="800">
                  <a:latin typeface="Arial"/>
                  <a:cs typeface="Arial"/>
                </a:rPr>
                <a:t> significantly</a:t>
              </a:r>
              <a:r>
                <a:rPr sz="800" spc="-30">
                  <a:latin typeface="Arial"/>
                  <a:cs typeface="Arial"/>
                </a:rPr>
                <a:t> </a:t>
              </a:r>
              <a:r>
                <a:rPr sz="800">
                  <a:latin typeface="Arial"/>
                  <a:cs typeface="Arial"/>
                </a:rPr>
                <a:t>higher</a:t>
              </a:r>
              <a:r>
                <a:rPr sz="800" spc="-25">
                  <a:latin typeface="Arial"/>
                  <a:cs typeface="Arial"/>
                </a:rPr>
                <a:t> </a:t>
              </a:r>
              <a:r>
                <a:rPr sz="800">
                  <a:latin typeface="Arial"/>
                  <a:cs typeface="Arial"/>
                </a:rPr>
                <a:t>or</a:t>
              </a:r>
              <a:r>
                <a:rPr sz="800" spc="-25">
                  <a:latin typeface="Arial"/>
                  <a:cs typeface="Arial"/>
                </a:rPr>
                <a:t> </a:t>
              </a:r>
              <a:r>
                <a:rPr sz="800">
                  <a:latin typeface="Arial"/>
                  <a:cs typeface="Arial"/>
                </a:rPr>
                <a:t>lower</a:t>
              </a:r>
              <a:r>
                <a:rPr sz="800" spc="-30">
                  <a:latin typeface="Arial"/>
                  <a:cs typeface="Arial"/>
                </a:rPr>
                <a:t> </a:t>
              </a:r>
              <a:r>
                <a:rPr sz="800">
                  <a:latin typeface="Arial"/>
                  <a:cs typeface="Arial"/>
                </a:rPr>
                <a:t>than</a:t>
              </a:r>
              <a:r>
                <a:rPr sz="800" spc="-25">
                  <a:latin typeface="Arial"/>
                  <a:cs typeface="Arial"/>
                </a:rPr>
                <a:t> </a:t>
              </a:r>
              <a:r>
                <a:rPr sz="800">
                  <a:latin typeface="Arial"/>
                  <a:cs typeface="Arial"/>
                </a:rPr>
                <a:t>202</a:t>
              </a:r>
              <a:r>
                <a:rPr lang="en-GB" sz="800">
                  <a:latin typeface="Arial"/>
                  <a:cs typeface="Arial"/>
                </a:rPr>
                <a:t>3</a:t>
              </a:r>
              <a:r>
                <a:rPr sz="800" spc="-25">
                  <a:latin typeface="Arial"/>
                  <a:cs typeface="Arial"/>
                </a:rPr>
                <a:t> </a:t>
              </a:r>
              <a:r>
                <a:rPr sz="800" spc="-10">
                  <a:latin typeface="Arial"/>
                  <a:cs typeface="Arial"/>
                </a:rPr>
                <a:t>score.</a:t>
              </a:r>
              <a:endParaRPr sz="800">
                <a:latin typeface="Arial"/>
                <a:cs typeface="Arial"/>
              </a:endParaRPr>
            </a:p>
            <a:p>
              <a:pPr>
                <a:lnSpc>
                  <a:spcPts val="730"/>
                </a:lnSpc>
              </a:pPr>
              <a:endParaRPr lang="en-GB" sz="800">
                <a:latin typeface="Arial"/>
                <a:cs typeface="Arial"/>
              </a:endParaRPr>
            </a:p>
            <a:p>
              <a:pPr>
                <a:lnSpc>
                  <a:spcPts val="730"/>
                </a:lnSpc>
              </a:pPr>
              <a:r>
                <a:rPr sz="800">
                  <a:latin typeface="Arial"/>
                  <a:cs typeface="Arial"/>
                </a:rPr>
                <a:t>Change</a:t>
              </a:r>
              <a:r>
                <a:rPr sz="800" spc="-30">
                  <a:latin typeface="Arial"/>
                  <a:cs typeface="Arial"/>
                </a:rPr>
                <a:t> </a:t>
              </a:r>
              <a:r>
                <a:rPr sz="800">
                  <a:latin typeface="Arial"/>
                  <a:cs typeface="Arial"/>
                </a:rPr>
                <a:t>overall:</a:t>
              </a:r>
              <a:r>
                <a:rPr sz="800" spc="-30">
                  <a:latin typeface="Arial"/>
                  <a:cs typeface="Arial"/>
                </a:rPr>
                <a:t> </a:t>
              </a:r>
              <a:r>
                <a:rPr sz="800">
                  <a:latin typeface="Arial"/>
                  <a:cs typeface="Arial"/>
                </a:rPr>
                <a:t>Indicates</a:t>
              </a:r>
              <a:r>
                <a:rPr sz="800" spc="-30">
                  <a:latin typeface="Arial"/>
                  <a:cs typeface="Arial"/>
                </a:rPr>
                <a:t> </a:t>
              </a:r>
              <a:r>
                <a:rPr sz="800">
                  <a:latin typeface="Arial"/>
                  <a:cs typeface="Arial"/>
                </a:rPr>
                <a:t>significant</a:t>
              </a:r>
              <a:r>
                <a:rPr sz="800" spc="-30">
                  <a:latin typeface="Arial"/>
                  <a:cs typeface="Arial"/>
                </a:rPr>
                <a:t> </a:t>
              </a:r>
              <a:r>
                <a:rPr sz="800">
                  <a:latin typeface="Arial"/>
                  <a:cs typeface="Arial"/>
                </a:rPr>
                <a:t>change</a:t>
              </a:r>
              <a:r>
                <a:rPr sz="800" spc="-30">
                  <a:latin typeface="Arial"/>
                  <a:cs typeface="Arial"/>
                </a:rPr>
                <a:t> </a:t>
              </a:r>
              <a:r>
                <a:rPr sz="800" spc="-10">
                  <a:latin typeface="Arial"/>
                  <a:cs typeface="Arial"/>
                </a:rPr>
                <a:t>overall</a:t>
              </a:r>
              <a:endParaRPr sz="800">
                <a:latin typeface="Arial"/>
                <a:cs typeface="Arial"/>
              </a:endParaRPr>
            </a:p>
            <a:p>
              <a:pPr>
                <a:lnSpc>
                  <a:spcPts val="885"/>
                </a:lnSpc>
              </a:pPr>
              <a:r>
                <a:rPr sz="800">
                  <a:latin typeface="Arial"/>
                  <a:cs typeface="Arial"/>
                </a:rPr>
                <a:t>(2021,</a:t>
              </a:r>
              <a:r>
                <a:rPr sz="800" spc="-35">
                  <a:latin typeface="Arial"/>
                  <a:cs typeface="Arial"/>
                </a:rPr>
                <a:t> </a:t>
              </a:r>
              <a:r>
                <a:rPr sz="800">
                  <a:latin typeface="Arial"/>
                  <a:cs typeface="Arial"/>
                </a:rPr>
                <a:t>2022,</a:t>
              </a:r>
              <a:r>
                <a:rPr sz="800" spc="-30">
                  <a:latin typeface="Arial"/>
                  <a:cs typeface="Arial"/>
                </a:rPr>
                <a:t> </a:t>
              </a:r>
              <a:r>
                <a:rPr sz="800" spc="-10">
                  <a:latin typeface="Arial"/>
                  <a:cs typeface="Arial"/>
                </a:rPr>
                <a:t>2023</a:t>
              </a:r>
              <a:r>
                <a:rPr lang="en-GB" sz="800" spc="-10">
                  <a:latin typeface="Arial"/>
                  <a:cs typeface="Arial"/>
                </a:rPr>
                <a:t> and 2024</a:t>
              </a:r>
              <a:r>
                <a:rPr sz="800" spc="-10">
                  <a:latin typeface="Arial"/>
                  <a:cs typeface="Arial"/>
                </a:rPr>
                <a:t>).</a:t>
              </a:r>
              <a:endParaRPr sz="800">
                <a:latin typeface="Arial"/>
                <a:cs typeface="Arial"/>
              </a:endParaRPr>
            </a:p>
          </p:txBody>
        </p:sp>
        <p:sp>
          <p:nvSpPr>
            <p:cNvPr id="14" name="object 6">
              <a:extLst>
                <a:ext uri="{FF2B5EF4-FFF2-40B4-BE49-F238E27FC236}">
                  <a16:creationId xmlns:a16="http://schemas.microsoft.com/office/drawing/2014/main" id="{8537B167-D8DA-46BB-88F5-042B12470AEC}"/>
                </a:ext>
              </a:extLst>
            </p:cNvPr>
            <p:cNvSpPr/>
            <p:nvPr/>
          </p:nvSpPr>
          <p:spPr>
            <a:xfrm>
              <a:off x="2546412" y="1598833"/>
              <a:ext cx="74295" cy="74295"/>
            </a:xfrm>
            <a:custGeom>
              <a:avLst/>
              <a:gdLst/>
              <a:ahLst/>
              <a:cxnLst/>
              <a:rect l="l" t="t" r="r" b="b"/>
              <a:pathLst>
                <a:path w="74294" h="74294">
                  <a:moveTo>
                    <a:pt x="36982" y="73913"/>
                  </a:moveTo>
                  <a:lnTo>
                    <a:pt x="0" y="0"/>
                  </a:lnTo>
                  <a:lnTo>
                    <a:pt x="73977" y="0"/>
                  </a:lnTo>
                  <a:lnTo>
                    <a:pt x="36982" y="73913"/>
                  </a:lnTo>
                  <a:close/>
                </a:path>
              </a:pathLst>
            </a:custGeom>
            <a:solidFill>
              <a:srgbClr val="000000"/>
            </a:solidFill>
          </p:spPr>
          <p:txBody>
            <a:bodyPr wrap="square" lIns="0" tIns="0" rIns="0" bIns="0" rtlCol="0"/>
            <a:lstStyle/>
            <a:p>
              <a:endParaRPr/>
            </a:p>
          </p:txBody>
        </p:sp>
        <p:sp>
          <p:nvSpPr>
            <p:cNvPr id="15" name="object 5">
              <a:extLst>
                <a:ext uri="{FF2B5EF4-FFF2-40B4-BE49-F238E27FC236}">
                  <a16:creationId xmlns:a16="http://schemas.microsoft.com/office/drawing/2014/main" id="{FDD948E4-3B17-D05B-629D-CD225F8AA46D}"/>
                </a:ext>
              </a:extLst>
            </p:cNvPr>
            <p:cNvSpPr txBox="1"/>
            <p:nvPr/>
          </p:nvSpPr>
          <p:spPr>
            <a:xfrm>
              <a:off x="2317228" y="1521545"/>
              <a:ext cx="288290" cy="215444"/>
            </a:xfrm>
            <a:prstGeom prst="rect">
              <a:avLst/>
            </a:prstGeom>
            <a:noFill/>
          </p:spPr>
          <p:txBody>
            <a:bodyPr wrap="square">
              <a:spAutoFit/>
            </a:bodyPr>
            <a:lstStyle/>
            <a:p>
              <a:r>
                <a:rPr lang="en-GB" sz="800" spc="-25">
                  <a:latin typeface="Arial"/>
                  <a:cs typeface="Arial"/>
                </a:rPr>
                <a:t>or</a:t>
              </a:r>
              <a:endParaRPr lang="en-GB" sz="800"/>
            </a:p>
          </p:txBody>
        </p:sp>
        <p:sp>
          <p:nvSpPr>
            <p:cNvPr id="16" name="object 4">
              <a:extLst>
                <a:ext uri="{FF2B5EF4-FFF2-40B4-BE49-F238E27FC236}">
                  <a16:creationId xmlns:a16="http://schemas.microsoft.com/office/drawing/2014/main" id="{9E3724DB-131D-BFCB-55A5-AE9B64FC3CD8}"/>
                </a:ext>
              </a:extLst>
            </p:cNvPr>
            <p:cNvSpPr/>
            <p:nvPr/>
          </p:nvSpPr>
          <p:spPr>
            <a:xfrm>
              <a:off x="2278055" y="1598833"/>
              <a:ext cx="74295" cy="74295"/>
            </a:xfrm>
            <a:custGeom>
              <a:avLst/>
              <a:gdLst/>
              <a:ahLst/>
              <a:cxnLst/>
              <a:rect l="l" t="t" r="r" b="b"/>
              <a:pathLst>
                <a:path w="74294" h="74294">
                  <a:moveTo>
                    <a:pt x="73964" y="73914"/>
                  </a:moveTo>
                  <a:lnTo>
                    <a:pt x="0" y="73914"/>
                  </a:lnTo>
                  <a:lnTo>
                    <a:pt x="36982" y="0"/>
                  </a:lnTo>
                  <a:lnTo>
                    <a:pt x="73964" y="73914"/>
                  </a:lnTo>
                  <a:close/>
                </a:path>
              </a:pathLst>
            </a:custGeom>
            <a:solidFill>
              <a:srgbClr val="000000"/>
            </a:solidFill>
          </p:spPr>
          <p:txBody>
            <a:bodyPr wrap="square" lIns="0" tIns="0" rIns="0" bIns="0" rtlCol="0"/>
            <a:lstStyle/>
            <a:p>
              <a:endParaRPr/>
            </a:p>
          </p:txBody>
        </p:sp>
        <p:sp>
          <p:nvSpPr>
            <p:cNvPr id="17" name="object 3">
              <a:extLst>
                <a:ext uri="{FF2B5EF4-FFF2-40B4-BE49-F238E27FC236}">
                  <a16:creationId xmlns:a16="http://schemas.microsoft.com/office/drawing/2014/main" id="{A5E63A05-DE5C-60E3-4728-6B0B7795B1D7}"/>
                </a:ext>
              </a:extLst>
            </p:cNvPr>
            <p:cNvSpPr txBox="1"/>
            <p:nvPr/>
          </p:nvSpPr>
          <p:spPr>
            <a:xfrm>
              <a:off x="421305" y="1371773"/>
              <a:ext cx="1967864" cy="501419"/>
            </a:xfrm>
            <a:prstGeom prst="rect">
              <a:avLst/>
            </a:prstGeom>
          </p:spPr>
          <p:txBody>
            <a:bodyPr vert="horz" wrap="square" lIns="0" tIns="31750" rIns="0" bIns="0" rtlCol="0">
              <a:spAutoFit/>
            </a:bodyPr>
            <a:lstStyle/>
            <a:p>
              <a:pPr marL="143510" marR="324485" indent="-144145">
                <a:lnSpc>
                  <a:spcPts val="810"/>
                </a:lnSpc>
                <a:spcBef>
                  <a:spcPts val="250"/>
                </a:spcBef>
              </a:pPr>
              <a:r>
                <a:rPr sz="1200" baseline="3472">
                  <a:latin typeface="Arial"/>
                  <a:cs typeface="Arial"/>
                </a:rPr>
                <a:t>*</a:t>
              </a:r>
              <a:r>
                <a:rPr sz="1200" spc="254" baseline="3472">
                  <a:latin typeface="Arial"/>
                  <a:cs typeface="Arial"/>
                </a:rPr>
                <a:t>  </a:t>
              </a:r>
              <a:r>
                <a:rPr sz="800">
                  <a:latin typeface="Arial"/>
                  <a:cs typeface="Arial"/>
                </a:rPr>
                <a:t>Indicates</a:t>
              </a:r>
              <a:r>
                <a:rPr sz="800" spc="-10">
                  <a:latin typeface="Arial"/>
                  <a:cs typeface="Arial"/>
                </a:rPr>
                <a:t> </a:t>
              </a:r>
              <a:r>
                <a:rPr sz="800">
                  <a:latin typeface="Arial"/>
                  <a:cs typeface="Arial"/>
                </a:rPr>
                <a:t>where</a:t>
              </a:r>
              <a:r>
                <a:rPr sz="800" spc="-10">
                  <a:latin typeface="Arial"/>
                  <a:cs typeface="Arial"/>
                </a:rPr>
                <a:t> </a:t>
              </a:r>
              <a:r>
                <a:rPr sz="800">
                  <a:latin typeface="Arial"/>
                  <a:cs typeface="Arial"/>
                </a:rPr>
                <a:t>a</a:t>
              </a:r>
              <a:r>
                <a:rPr sz="800" spc="-10">
                  <a:latin typeface="Arial"/>
                  <a:cs typeface="Arial"/>
                </a:rPr>
                <a:t> </a:t>
              </a:r>
              <a:r>
                <a:rPr sz="800">
                  <a:latin typeface="Arial"/>
                  <a:cs typeface="Arial"/>
                </a:rPr>
                <a:t>score</a:t>
              </a:r>
              <a:r>
                <a:rPr lang="en-GB" sz="800" spc="-10">
                  <a:latin typeface="Arial"/>
                  <a:cs typeface="Arial"/>
                </a:rPr>
                <a:t> </a:t>
              </a:r>
              <a:r>
                <a:rPr sz="800">
                  <a:latin typeface="Arial"/>
                  <a:cs typeface="Arial"/>
                </a:rPr>
                <a:t>is</a:t>
              </a:r>
              <a:r>
                <a:rPr sz="800" spc="-10">
                  <a:latin typeface="Arial"/>
                  <a:cs typeface="Arial"/>
                </a:rPr>
                <a:t> </a:t>
              </a:r>
              <a:r>
                <a:rPr sz="800" spc="-25">
                  <a:latin typeface="Arial"/>
                  <a:cs typeface="Arial"/>
                </a:rPr>
                <a:t>not</a:t>
              </a:r>
              <a:r>
                <a:rPr lang="en-GB" sz="800">
                  <a:latin typeface="Arial"/>
                  <a:cs typeface="Arial"/>
                </a:rPr>
                <a:t> </a:t>
              </a:r>
              <a:r>
                <a:rPr sz="800">
                  <a:latin typeface="Arial"/>
                  <a:cs typeface="Arial"/>
                </a:rPr>
                <a:t>available</a:t>
              </a:r>
              <a:r>
                <a:rPr sz="800" spc="-25">
                  <a:latin typeface="Arial"/>
                  <a:cs typeface="Arial"/>
                </a:rPr>
                <a:t> </a:t>
              </a:r>
              <a:r>
                <a:rPr sz="800">
                  <a:latin typeface="Arial"/>
                  <a:cs typeface="Arial"/>
                </a:rPr>
                <a:t>due</a:t>
              </a:r>
              <a:r>
                <a:rPr sz="800" spc="-25">
                  <a:latin typeface="Arial"/>
                  <a:cs typeface="Arial"/>
                </a:rPr>
                <a:t> </a:t>
              </a:r>
              <a:r>
                <a:rPr sz="800">
                  <a:latin typeface="Arial"/>
                  <a:cs typeface="Arial"/>
                </a:rPr>
                <a:t>to</a:t>
              </a:r>
              <a:r>
                <a:rPr lang="en-GB" sz="800" spc="-25">
                  <a:latin typeface="Arial"/>
                  <a:cs typeface="Arial"/>
                </a:rPr>
                <a:t> </a:t>
              </a:r>
              <a:r>
                <a:rPr sz="800">
                  <a:latin typeface="Arial"/>
                  <a:cs typeface="Arial"/>
                </a:rPr>
                <a:t>suppression</a:t>
              </a:r>
              <a:r>
                <a:rPr sz="800" spc="-25">
                  <a:latin typeface="Arial"/>
                  <a:cs typeface="Arial"/>
                </a:rPr>
                <a:t> </a:t>
              </a:r>
              <a:r>
                <a:rPr sz="800">
                  <a:latin typeface="Arial"/>
                  <a:cs typeface="Arial"/>
                </a:rPr>
                <a:t>or</a:t>
              </a:r>
              <a:r>
                <a:rPr sz="800" spc="-25">
                  <a:latin typeface="Arial"/>
                  <a:cs typeface="Arial"/>
                </a:rPr>
                <a:t> </a:t>
              </a:r>
              <a:r>
                <a:rPr sz="800" spc="-50">
                  <a:latin typeface="Arial"/>
                  <a:cs typeface="Arial"/>
                </a:rPr>
                <a:t>a</a:t>
              </a:r>
              <a:endParaRPr lang="en-GB" sz="800">
                <a:latin typeface="Arial"/>
                <a:cs typeface="Arial"/>
              </a:endParaRPr>
            </a:p>
            <a:p>
              <a:pPr marL="143510">
                <a:lnSpc>
                  <a:spcPts val="880"/>
                </a:lnSpc>
                <a:tabLst>
                  <a:tab pos="1863725" algn="l"/>
                </a:tabLst>
              </a:pPr>
              <a:r>
                <a:rPr lang="en-GB" sz="1200" baseline="6944">
                  <a:latin typeface="Arial"/>
                  <a:cs typeface="Arial"/>
                </a:rPr>
                <a:t>low</a:t>
              </a:r>
              <a:r>
                <a:rPr lang="en-GB" sz="1200" spc="-15" baseline="6944">
                  <a:latin typeface="Arial"/>
                  <a:cs typeface="Arial"/>
                </a:rPr>
                <a:t> </a:t>
              </a:r>
              <a:r>
                <a:rPr lang="en-GB" sz="1200" baseline="6944">
                  <a:latin typeface="Arial"/>
                  <a:cs typeface="Arial"/>
                </a:rPr>
                <a:t>base</a:t>
              </a:r>
              <a:r>
                <a:rPr lang="en-GB" sz="1200" spc="-15" baseline="6944">
                  <a:latin typeface="Arial"/>
                  <a:cs typeface="Arial"/>
                </a:rPr>
                <a:t> size.</a:t>
              </a:r>
              <a:r>
                <a:rPr lang="en-GB" sz="1200" baseline="6944">
                  <a:latin typeface="Arial"/>
                  <a:cs typeface="Arial"/>
                </a:rPr>
                <a:t>	</a:t>
              </a:r>
              <a:endParaRPr lang="en-GB" sz="800">
                <a:latin typeface="Arial"/>
                <a:cs typeface="Arial"/>
              </a:endParaRPr>
            </a:p>
            <a:p>
              <a:pPr>
                <a:lnSpc>
                  <a:spcPct val="100000"/>
                </a:lnSpc>
                <a:spcBef>
                  <a:spcPts val="215"/>
                </a:spcBef>
              </a:pPr>
              <a:r>
                <a:rPr lang="en-GB" sz="800" spc="260">
                  <a:latin typeface="Arial"/>
                  <a:cs typeface="Arial"/>
                </a:rPr>
                <a:t>-</a:t>
              </a:r>
              <a:r>
                <a:rPr sz="800" spc="260">
                  <a:latin typeface="Arial"/>
                  <a:cs typeface="Arial"/>
                </a:rPr>
                <a:t> </a:t>
              </a:r>
              <a:r>
                <a:rPr sz="1200" baseline="3472">
                  <a:latin typeface="Arial"/>
                  <a:cs typeface="Arial"/>
                </a:rPr>
                <a:t>No</a:t>
              </a:r>
              <a:r>
                <a:rPr sz="1200" spc="-22" baseline="3472">
                  <a:latin typeface="Arial"/>
                  <a:cs typeface="Arial"/>
                </a:rPr>
                <a:t> </a:t>
              </a:r>
              <a:r>
                <a:rPr sz="1200" baseline="3472">
                  <a:latin typeface="Arial"/>
                  <a:cs typeface="Arial"/>
                </a:rPr>
                <a:t>score</a:t>
              </a:r>
              <a:r>
                <a:rPr sz="1200" spc="-15" baseline="3472">
                  <a:latin typeface="Arial"/>
                  <a:cs typeface="Arial"/>
                </a:rPr>
                <a:t> </a:t>
              </a:r>
              <a:r>
                <a:rPr sz="1200" baseline="3472">
                  <a:latin typeface="Arial"/>
                  <a:cs typeface="Arial"/>
                </a:rPr>
                <a:t>available</a:t>
              </a:r>
              <a:r>
                <a:rPr sz="1200" spc="-15" baseline="3472">
                  <a:latin typeface="Arial"/>
                  <a:cs typeface="Arial"/>
                </a:rPr>
                <a:t>.</a:t>
              </a:r>
              <a:endParaRPr sz="1200" baseline="3472">
                <a:latin typeface="Arial"/>
                <a:cs typeface="Arial"/>
              </a:endParaRPr>
            </a:p>
          </p:txBody>
        </p:sp>
        <p:sp>
          <p:nvSpPr>
            <p:cNvPr id="18" name="object 2">
              <a:extLst>
                <a:ext uri="{FF2B5EF4-FFF2-40B4-BE49-F238E27FC236}">
                  <a16:creationId xmlns:a16="http://schemas.microsoft.com/office/drawing/2014/main" id="{5B00A38E-56EF-FE4B-C2C2-450FCC9D2E6A}"/>
                </a:ext>
              </a:extLst>
            </p:cNvPr>
            <p:cNvSpPr/>
            <p:nvPr/>
          </p:nvSpPr>
          <p:spPr>
            <a:xfrm>
              <a:off x="349101" y="1242200"/>
              <a:ext cx="6775785" cy="760591"/>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pSp>
        <p:nvGrpSpPr>
          <p:cNvPr id="6" name="Group 5">
            <a:extLst>
              <a:ext uri="{FF2B5EF4-FFF2-40B4-BE49-F238E27FC236}">
                <a16:creationId xmlns:a16="http://schemas.microsoft.com/office/drawing/2014/main" id="{F77FC575-2F71-8D21-0D57-B4AF5395D3D2}"/>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7" name="object 4">
              <a:hlinkClick r:id="rId2" action="ppaction://hlinksldjump"/>
              <a:extLst>
                <a:ext uri="{FF2B5EF4-FFF2-40B4-BE49-F238E27FC236}">
                  <a16:creationId xmlns:a16="http://schemas.microsoft.com/office/drawing/2014/main" id="{C035BF4A-786E-15EC-F1F6-05BEA9433F11}"/>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9" name="object 3">
              <a:hlinkClick r:id="rId2" action="ppaction://hlinksldjump"/>
              <a:extLst>
                <a:ext uri="{FF2B5EF4-FFF2-40B4-BE49-F238E27FC236}">
                  <a16:creationId xmlns:a16="http://schemas.microsoft.com/office/drawing/2014/main" id="{189FE12F-AB47-38FF-C28A-BF91535C2EE2}"/>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281434504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9339C4AA-DB8A-C5C6-DF81-27662A90096E}"/>
            </a:ext>
          </a:extLst>
        </p:cNvPr>
        <p:cNvGrpSpPr/>
        <p:nvPr/>
      </p:nvGrpSpPr>
      <p:grpSpPr>
        <a:xfrm>
          <a:off x="0" y="0"/>
          <a:ext cx="0" cy="0"/>
          <a:chOff x="0" y="0"/>
          <a:chExt cx="0" cy="0"/>
        </a:xfrm>
      </p:grpSpPr>
      <p:sp>
        <p:nvSpPr>
          <p:cNvPr id="9" name="Slide Number Placeholder 1">
            <a:extLst>
              <a:ext uri="{FF2B5EF4-FFF2-40B4-BE49-F238E27FC236}">
                <a16:creationId xmlns:a16="http://schemas.microsoft.com/office/drawing/2014/main" id="{077AE7C8-C3E8-CCEF-867B-32C1FD016894}"/>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20F10A4C-C747-499C-98D2-2E99147A58B6}" type="slidenum">
              <a:rPr lang="en-GB" spc="-25" smtClean="0"/>
              <a:t>2</a:t>
            </a:fld>
            <a:endParaRPr lang="en-GB" spc="-25" dirty="0"/>
          </a:p>
        </p:txBody>
      </p:sp>
      <p:sp>
        <p:nvSpPr>
          <p:cNvPr id="5" name="txt_survey">
            <a:extLst>
              <a:ext uri="{FF2B5EF4-FFF2-40B4-BE49-F238E27FC236}">
                <a16:creationId xmlns:a16="http://schemas.microsoft.com/office/drawing/2014/main" id="{3EB6B051-6073-911F-FA31-E40482B691FB}"/>
              </a:ext>
              <a:ext uri="{C183D7F6-B498-43B3-948B-1728B52AA6E4}">
                <adec:decorative xmlns:adec="http://schemas.microsoft.com/office/drawing/2017/decorative" val="0"/>
              </a:ext>
            </a:extLst>
          </p:cNvPr>
          <p:cNvSpPr txBox="1"/>
          <p:nvPr/>
        </p:nvSpPr>
        <p:spPr>
          <a:xfrm>
            <a:off x="3582738" y="416491"/>
            <a:ext cx="3695885" cy="276999"/>
          </a:xfrm>
          <a:prstGeom prst="rect">
            <a:avLst/>
          </a:prstGeom>
          <a:noFill/>
        </p:spPr>
        <p:txBody>
          <a:bodyPr wrap="none" rtlCol="0">
            <a:spAutoFit/>
          </a:bodyPr>
          <a:lstStyle/>
          <a:p>
            <a:pPr algn="r"/>
            <a:r>
              <a:rPr lang="fr-FR" sz="1200" b="1" dirty="0">
                <a:solidFill>
                  <a:srgbClr val="336E9F"/>
                </a:solidFill>
                <a:latin typeface="Arial"/>
                <a:cs typeface="Arial"/>
              </a:rPr>
              <a:t>National Cancer</a:t>
            </a:r>
            <a:r>
              <a:rPr lang="fr-FR" sz="1200" b="1" spc="-10" dirty="0">
                <a:solidFill>
                  <a:srgbClr val="336E9F"/>
                </a:solidFill>
                <a:latin typeface="Arial"/>
                <a:cs typeface="Arial"/>
              </a:rPr>
              <a:t> </a:t>
            </a:r>
            <a:r>
              <a:rPr lang="fr-FR" sz="1200" b="1" dirty="0">
                <a:solidFill>
                  <a:srgbClr val="336E9F"/>
                </a:solidFill>
                <a:latin typeface="Arial"/>
                <a:cs typeface="Arial"/>
              </a:rPr>
              <a:t>Patient</a:t>
            </a:r>
            <a:r>
              <a:rPr lang="fr-FR" sz="1200" b="1" spc="-10" dirty="0">
                <a:solidFill>
                  <a:srgbClr val="336E9F"/>
                </a:solidFill>
                <a:latin typeface="Arial"/>
                <a:cs typeface="Arial"/>
              </a:rPr>
              <a:t> </a:t>
            </a:r>
            <a:r>
              <a:rPr lang="fr-FR" sz="1200" b="1" dirty="0">
                <a:solidFill>
                  <a:srgbClr val="336E9F"/>
                </a:solidFill>
                <a:latin typeface="Arial"/>
                <a:cs typeface="Arial"/>
              </a:rPr>
              <a:t>Experience</a:t>
            </a:r>
            <a:r>
              <a:rPr lang="fr-FR" sz="1200" b="1" spc="-10" dirty="0">
                <a:solidFill>
                  <a:srgbClr val="336E9F"/>
                </a:solidFill>
                <a:latin typeface="Arial"/>
                <a:cs typeface="Arial"/>
              </a:rPr>
              <a:t> </a:t>
            </a:r>
            <a:r>
              <a:rPr lang="fr-FR" sz="1200" b="1" dirty="0">
                <a:solidFill>
                  <a:srgbClr val="336E9F"/>
                </a:solidFill>
                <a:latin typeface="Arial"/>
                <a:cs typeface="Arial"/>
              </a:rPr>
              <a:t>Survey</a:t>
            </a:r>
            <a:r>
              <a:rPr lang="fr-FR" sz="1200" b="1" spc="-10" dirty="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sp>
        <p:nvSpPr>
          <p:cNvPr id="6" name="txt_org_name">
            <a:extLst>
              <a:ext uri="{FF2B5EF4-FFF2-40B4-BE49-F238E27FC236}">
                <a16:creationId xmlns:a16="http://schemas.microsoft.com/office/drawing/2014/main" id="{E98D70DA-65A9-EFF0-887C-957B66D26BC4}"/>
              </a:ext>
              <a:ext uri="{C183D7F6-B498-43B3-948B-1728B52AA6E4}">
                <adec:decorative xmlns:adec="http://schemas.microsoft.com/office/drawing/2017/decorative" val="0"/>
              </a:ext>
            </a:extLst>
          </p:cNvPr>
          <p:cNvSpPr txBox="1"/>
          <p:nvPr/>
        </p:nvSpPr>
        <p:spPr>
          <a:xfrm>
            <a:off x="4524343" y="622300"/>
            <a:ext cx="2754280" cy="276999"/>
          </a:xfrm>
          <a:prstGeom prst="rect">
            <a:avLst/>
          </a:prstGeom>
          <a:noFill/>
        </p:spPr>
        <p:txBody>
          <a:bodyPr wrap="none" rtlCol="0">
            <a:spAutoFit/>
          </a:bodyPr>
          <a:lstStyle/>
          <a:p>
            <a:pPr algn="r"/>
            <a:r>
              <a:rPr lang="en-GB" sz="1200" b="1">
                <a:solidFill>
                  <a:srgbClr val="336E9F"/>
                </a:solidFill>
                <a:latin typeface="Arial"/>
                <a:cs typeface="Arial"/>
              </a:rPr>
              <a:t>The Christie NHS Foundation Trust</a:t>
            </a:r>
            <a:endParaRPr lang="en-GB" sz="1200" dirty="0">
              <a:solidFill>
                <a:srgbClr val="336E9F"/>
              </a:solidFill>
            </a:endParaRPr>
          </a:p>
        </p:txBody>
      </p:sp>
      <p:sp>
        <p:nvSpPr>
          <p:cNvPr id="8" name="object 1">
            <a:extLst>
              <a:ext uri="{FF2B5EF4-FFF2-40B4-BE49-F238E27FC236}">
                <a16:creationId xmlns:a16="http://schemas.microsoft.com/office/drawing/2014/main" id="{A0C8BA18-2952-6623-4C0D-AA304A5ACB42}"/>
              </a:ext>
              <a:ext uri="{C183D7F6-B498-43B3-948B-1728B52AA6E4}">
                <adec:decorative xmlns:adec="http://schemas.microsoft.com/office/drawing/2017/decorative" val="0"/>
              </a:ext>
            </a:extLst>
          </p:cNvPr>
          <p:cNvSpPr txBox="1">
            <a:spLocks noGrp="1"/>
          </p:cNvSpPr>
          <p:nvPr>
            <p:ph type="title" idx="4294967295"/>
          </p:nvPr>
        </p:nvSpPr>
        <p:spPr>
          <a:xfrm>
            <a:off x="419290" y="899299"/>
            <a:ext cx="3707134" cy="369332"/>
          </a:xfrm>
          <a:prstGeom prst="rect">
            <a:avLst/>
          </a:prstGeom>
          <a:noFill/>
          <a:ln>
            <a:noFill/>
            <a:prstDash/>
          </a:ln>
          <a:effectLst/>
        </p:spPr>
        <p:txBody>
          <a:bodyPr rot="0" spcFirstLastPara="0" vertOverflow="overflow" horzOverflow="overflow" vert="horz" wrap="square" lIns="0" tIns="45720" rIns="91440" bIns="45720" numCol="1" spcCol="0" rtlCol="0" fromWordArt="0" anchor="t" anchorCtr="0" forceAA="0" compatLnSpc="1">
            <a:prstTxWarp prst="textNoShape">
              <a:avLst/>
            </a:prstTxWarp>
            <a:spAutoFit/>
          </a:bodyPr>
          <a:lstStyle/>
          <a:p>
            <a:pPr marL="12700" marR="0" lvl="0" indent="0" algn="l"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Contents</a:t>
            </a:r>
            <a:endParaRPr kumimoji="0" lang="en-GB" sz="1800" b="0" i="0" u="none" strike="noStrike" kern="0" cap="none" spc="0" normalizeH="0" baseline="0" noProof="0" dirty="0">
              <a:ln>
                <a:noFill/>
              </a:ln>
              <a:solidFill>
                <a:schemeClr val="tx1"/>
              </a:solidFill>
              <a:effectLst/>
              <a:uLnTx/>
              <a:uFillTx/>
              <a:latin typeface="Arial"/>
              <a:cs typeface="Arial"/>
            </a:endParaRPr>
          </a:p>
        </p:txBody>
      </p:sp>
      <p:graphicFrame>
        <p:nvGraphicFramePr>
          <p:cNvPr id="3" name="Table 1">
            <a:extLst>
              <a:ext uri="{FF2B5EF4-FFF2-40B4-BE49-F238E27FC236}">
                <a16:creationId xmlns:a16="http://schemas.microsoft.com/office/drawing/2014/main" id="{EF8796E9-5276-367F-5B56-3E0149ACD4E1}"/>
              </a:ext>
              <a:ext uri="{C183D7F6-B498-43B3-948B-1728B52AA6E4}">
                <adec:decorative xmlns:adec="http://schemas.microsoft.com/office/drawing/2017/decorative" val="0"/>
              </a:ext>
            </a:extLst>
          </p:cNvPr>
          <p:cNvGraphicFramePr>
            <a:graphicFrameLocks noGrp="1"/>
          </p:cNvGraphicFramePr>
          <p:nvPr>
            <p:extLst>
              <p:ext uri="{D42A27DB-BD31-4B8C-83A1-F6EECF244321}">
                <p14:modId xmlns:p14="http://schemas.microsoft.com/office/powerpoint/2010/main" val="2431630378"/>
              </p:ext>
            </p:extLst>
          </p:nvPr>
        </p:nvGraphicFramePr>
        <p:xfrm>
          <a:off x="458862" y="1338118"/>
          <a:ext cx="6748388" cy="3967200"/>
        </p:xfrm>
        <a:graphic>
          <a:graphicData uri="http://schemas.openxmlformats.org/drawingml/2006/table">
            <a:tbl>
              <a:tblPr firstRow="1" bandRow="1">
                <a:tableStyleId>{5C22544A-7EE6-4342-B048-85BDC9FD1C3A}</a:tableStyleId>
              </a:tblPr>
              <a:tblGrid>
                <a:gridCol w="6357039">
                  <a:extLst>
                    <a:ext uri="{9D8B030D-6E8A-4147-A177-3AD203B41FA5}">
                      <a16:colId xmlns:a16="http://schemas.microsoft.com/office/drawing/2014/main" val="2210421670"/>
                    </a:ext>
                  </a:extLst>
                </a:gridCol>
                <a:gridCol w="391349">
                  <a:extLst>
                    <a:ext uri="{9D8B030D-6E8A-4147-A177-3AD203B41FA5}">
                      <a16:colId xmlns:a16="http://schemas.microsoft.com/office/drawing/2014/main" val="1147075067"/>
                    </a:ext>
                  </a:extLst>
                </a:gridCol>
              </a:tblGrid>
              <a:tr h="252000">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2" action="ppaction://hlinksldjump">
                            <a:extLst>
                              <a:ext uri="{A12FA001-AC4F-418D-AE19-62706E023703}">
                                <ahyp:hlinkClr xmlns:ahyp="http://schemas.microsoft.com/office/drawing/2018/hyperlinkcolor" val="tx"/>
                              </a:ext>
                            </a:extLst>
                          </a:hlinkClick>
                        </a:rPr>
                        <a:t>Executive</a:t>
                      </a:r>
                      <a:r>
                        <a:rPr lang="en-GB" sz="1150" b="0" u="none" spc="120" baseline="0" dirty="0">
                          <a:solidFill>
                            <a:schemeClr val="tx1"/>
                          </a:solidFill>
                          <a:uFillTx/>
                          <a:latin typeface="Arial" panose="020B0604020202020204" pitchFamily="34" charset="0"/>
                          <a:cs typeface="Arial" panose="020B0604020202020204" pitchFamily="34" charset="0"/>
                          <a:hlinkClick r:id="rId2" action="ppaction://hlinksldjump">
                            <a:extLst>
                              <a:ext uri="{A12FA001-AC4F-418D-AE19-62706E023703}">
                                <ahyp:hlinkClr xmlns:ahyp="http://schemas.microsoft.com/office/drawing/2018/hyperlinkcolor" val="tx"/>
                              </a:ext>
                            </a:extLst>
                          </a:hlinkClick>
                        </a:rPr>
                        <a:t> </a:t>
                      </a:r>
                      <a:r>
                        <a:rPr lang="en-GB" sz="1150" b="0" u="none" baseline="0" dirty="0">
                          <a:solidFill>
                            <a:schemeClr val="tx1"/>
                          </a:solidFill>
                          <a:uFillTx/>
                          <a:latin typeface="Arial" panose="020B0604020202020204" pitchFamily="34" charset="0"/>
                          <a:cs typeface="Arial" panose="020B0604020202020204" pitchFamily="34" charset="0"/>
                          <a:hlinkClick r:id="rId2" action="ppaction://hlinksldjump">
                            <a:extLst>
                              <a:ext uri="{A12FA001-AC4F-418D-AE19-62706E023703}">
                                <ahyp:hlinkClr xmlns:ahyp="http://schemas.microsoft.com/office/drawing/2018/hyperlinkcolor" val="tx"/>
                              </a:ext>
                            </a:extLst>
                          </a:hlinkClick>
                        </a:rPr>
                        <a:t>summary</a:t>
                      </a:r>
                      <a:r>
                        <a:rPr lang="en-GB" sz="1150" b="0" u="none" baseline="0" dirty="0">
                          <a:solidFill>
                            <a:schemeClr val="tx1"/>
                          </a:solidFill>
                          <a:uFillTx/>
                          <a:latin typeface="Arial" panose="020B0604020202020204" pitchFamily="34" charset="0"/>
                          <a:cs typeface="Arial" panose="020B0604020202020204" pitchFamily="34" charset="0"/>
                        </a:rPr>
                        <a:t> ………………………………………………………………………………………</a:t>
                      </a: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2" action="ppaction://hlinksldjump">
                            <a:extLst>
                              <a:ext uri="{A12FA001-AC4F-418D-AE19-62706E023703}">
                                <ahyp:hlinkClr xmlns:ahyp="http://schemas.microsoft.com/office/drawing/2018/hyperlinkcolor" val="tx"/>
                              </a:ext>
                            </a:extLst>
                          </a:hlinkClick>
                        </a:rPr>
                        <a:t>3</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94933035"/>
                  </a:ext>
                </a:extLst>
              </a:tr>
              <a:tr h="266400">
                <a:tc>
                  <a:txBody>
                    <a:bodyPr/>
                    <a:lstStyle/>
                    <a:p>
                      <a:r>
                        <a:rPr lang="en-GB" sz="1150" b="0" u="none" baseline="0" dirty="0">
                          <a:solidFill>
                            <a:schemeClr val="tx1"/>
                          </a:solidFill>
                          <a:uFillTx/>
                          <a:latin typeface="Arial"/>
                          <a:cs typeface="Arial"/>
                          <a:hlinkClick r:id="rId3" action="ppaction://hlinksldjump">
                            <a:extLst>
                              <a:ext uri="{A12FA001-AC4F-418D-AE19-62706E023703}">
                                <ahyp:hlinkClr xmlns:ahyp="http://schemas.microsoft.com/office/drawing/2018/hyperlinkcolor" val="tx"/>
                              </a:ext>
                            </a:extLst>
                          </a:hlinkClick>
                        </a:rPr>
                        <a:t>Introduction</a:t>
                      </a:r>
                      <a:r>
                        <a:rPr lang="en-GB" sz="1150" b="0" u="none" baseline="0" dirty="0">
                          <a:solidFill>
                            <a:schemeClr val="tx1"/>
                          </a:solidFill>
                          <a:uFillTx/>
                          <a:latin typeface="Arial"/>
                          <a:cs typeface="Arial"/>
                        </a:rPr>
                        <a:t> ………………………………………………………………………………………………..</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3" action="ppaction://hlinksldjump">
                            <a:extLst>
                              <a:ext uri="{A12FA001-AC4F-418D-AE19-62706E023703}">
                                <ahyp:hlinkClr xmlns:ahyp="http://schemas.microsoft.com/office/drawing/2018/hyperlinkcolor" val="tx"/>
                              </a:ext>
                            </a:extLst>
                          </a:hlinkClick>
                        </a:rPr>
                        <a:t>5</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617180310"/>
                  </a:ext>
                </a:extLst>
              </a:tr>
              <a:tr h="266400">
                <a:tc>
                  <a:txBody>
                    <a:bodyPr/>
                    <a:lstStyle/>
                    <a:p>
                      <a:r>
                        <a:rPr lang="en-GB" sz="1150" u="none" baseline="0" dirty="0">
                          <a:solidFill>
                            <a:schemeClr val="tx1"/>
                          </a:solidFill>
                          <a:uFillTx/>
                          <a:latin typeface="Arial"/>
                          <a:cs typeface="Arial"/>
                          <a:hlinkClick r:id="rId3" action="ppaction://hlinksldjump">
                            <a:extLst>
                              <a:ext uri="{A12FA001-AC4F-418D-AE19-62706E023703}">
                                <ahyp:hlinkClr xmlns:ahyp="http://schemas.microsoft.com/office/drawing/2018/hyperlinkcolor" val="tx"/>
                              </a:ext>
                            </a:extLst>
                          </a:hlinkClick>
                        </a:rPr>
                        <a:t>Methodology</a:t>
                      </a:r>
                      <a:r>
                        <a:rPr lang="en-GB" sz="1150" u="none" baseline="0" dirty="0">
                          <a:solidFill>
                            <a:schemeClr val="tx1"/>
                          </a:solidFill>
                          <a:uFillTx/>
                          <a:latin typeface="Arial"/>
                          <a:cs typeface="Arial"/>
                        </a:rPr>
                        <a:t> ………………………………………………………………………………………………</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3" action="ppaction://hlinksldjump">
                            <a:extLst>
                              <a:ext uri="{A12FA001-AC4F-418D-AE19-62706E023703}">
                                <ahyp:hlinkClr xmlns:ahyp="http://schemas.microsoft.com/office/drawing/2018/hyperlinkcolor" val="tx"/>
                              </a:ext>
                            </a:extLst>
                          </a:hlinkClick>
                        </a:rPr>
                        <a:t>5</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088564749"/>
                  </a:ext>
                </a:extLst>
              </a:tr>
              <a:tr h="266400">
                <a:tc>
                  <a:txBody>
                    <a:bodyPr/>
                    <a:lstStyle/>
                    <a:p>
                      <a:r>
                        <a:rPr lang="en-GB" sz="1150" u="none" baseline="0" dirty="0">
                          <a:solidFill>
                            <a:schemeClr val="tx1"/>
                          </a:solidFill>
                          <a:uFillTx/>
                          <a:latin typeface="Arial"/>
                          <a:cs typeface="Arial"/>
                          <a:hlinkClick r:id="rId4" action="ppaction://hlinksldjump">
                            <a:extLst>
                              <a:ext uri="{A12FA001-AC4F-418D-AE19-62706E023703}">
                                <ahyp:hlinkClr xmlns:ahyp="http://schemas.microsoft.com/office/drawing/2018/hyperlinkcolor" val="tx"/>
                              </a:ext>
                            </a:extLst>
                          </a:hlinkClick>
                        </a:rPr>
                        <a:t>Understanding</a:t>
                      </a:r>
                      <a:r>
                        <a:rPr lang="en-GB" sz="1150" u="none" spc="110" baseline="0" dirty="0">
                          <a:solidFill>
                            <a:schemeClr val="tx1"/>
                          </a:solidFill>
                          <a:uFillTx/>
                          <a:latin typeface="Arial"/>
                          <a:cs typeface="Arial"/>
                          <a:hlinkClick r:id="rId4"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4" action="ppaction://hlinksldjump">
                            <a:extLst>
                              <a:ext uri="{A12FA001-AC4F-418D-AE19-62706E023703}">
                                <ahyp:hlinkClr xmlns:ahyp="http://schemas.microsoft.com/office/drawing/2018/hyperlinkcolor" val="tx"/>
                              </a:ext>
                            </a:extLst>
                          </a:hlinkClick>
                        </a:rPr>
                        <a:t>the</a:t>
                      </a:r>
                      <a:r>
                        <a:rPr lang="en-GB" sz="1150" u="none" spc="110" baseline="0" dirty="0">
                          <a:solidFill>
                            <a:schemeClr val="tx1"/>
                          </a:solidFill>
                          <a:uFillTx/>
                          <a:latin typeface="Arial"/>
                          <a:cs typeface="Arial"/>
                          <a:hlinkClick r:id="rId4"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4" action="ppaction://hlinksldjump">
                            <a:extLst>
                              <a:ext uri="{A12FA001-AC4F-418D-AE19-62706E023703}">
                                <ahyp:hlinkClr xmlns:ahyp="http://schemas.microsoft.com/office/drawing/2018/hyperlinkcolor" val="tx"/>
                              </a:ext>
                            </a:extLst>
                          </a:hlinkClick>
                        </a:rPr>
                        <a:t>results </a:t>
                      </a:r>
                      <a:r>
                        <a:rPr lang="en-GB" sz="1150" u="none" baseline="0" dirty="0">
                          <a:solidFill>
                            <a:schemeClr val="tx1"/>
                          </a:solidFill>
                          <a:uFillTx/>
                          <a:latin typeface="Arial"/>
                          <a:cs typeface="Arial"/>
                        </a:rPr>
                        <a:t>……………………………………………………………………………….</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4" action="ppaction://hlinksldjump">
                            <a:extLst>
                              <a:ext uri="{A12FA001-AC4F-418D-AE19-62706E023703}">
                                <ahyp:hlinkClr xmlns:ahyp="http://schemas.microsoft.com/office/drawing/2018/hyperlinkcolor" val="tx"/>
                              </a:ext>
                            </a:extLst>
                          </a:hlinkClick>
                        </a:rPr>
                        <a:t>7</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203070735"/>
                  </a:ext>
                </a:extLst>
              </a:tr>
              <a:tr h="266400">
                <a:tc>
                  <a:txBody>
                    <a:bodyPr/>
                    <a:lstStyle/>
                    <a:p>
                      <a:r>
                        <a:rPr lang="en-GB" sz="1150" u="none" baseline="0" dirty="0">
                          <a:solidFill>
                            <a:schemeClr val="tx1"/>
                          </a:solidFill>
                          <a:uFillTx/>
                          <a:latin typeface="Arial"/>
                          <a:cs typeface="Arial"/>
                          <a:hlinkClick r:id="rId5" action="ppaction://hlinksldjump">
                            <a:extLst>
                              <a:ext uri="{A12FA001-AC4F-418D-AE19-62706E023703}">
                                <ahyp:hlinkClr xmlns:ahyp="http://schemas.microsoft.com/office/drawing/2018/hyperlinkcolor" val="tx"/>
                              </a:ext>
                            </a:extLst>
                          </a:hlinkClick>
                        </a:rPr>
                        <a:t>Further</a:t>
                      </a:r>
                      <a:r>
                        <a:rPr lang="en-GB" sz="1150" u="none" spc="120" baseline="0" dirty="0">
                          <a:solidFill>
                            <a:schemeClr val="tx1"/>
                          </a:solidFill>
                          <a:uFillTx/>
                          <a:latin typeface="Arial"/>
                          <a:cs typeface="Arial"/>
                          <a:hlinkClick r:id="rId5"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5" action="ppaction://hlinksldjump">
                            <a:extLst>
                              <a:ext uri="{A12FA001-AC4F-418D-AE19-62706E023703}">
                                <ahyp:hlinkClr xmlns:ahyp="http://schemas.microsoft.com/office/drawing/2018/hyperlinkcolor" val="tx"/>
                              </a:ext>
                            </a:extLst>
                          </a:hlinkClick>
                        </a:rPr>
                        <a:t>information</a:t>
                      </a:r>
                      <a:r>
                        <a:rPr lang="en-GB" sz="1150" u="none" spc="120" baseline="0" dirty="0">
                          <a:solidFill>
                            <a:schemeClr val="tx1"/>
                          </a:solidFill>
                          <a:uFillTx/>
                          <a:latin typeface="Arial"/>
                          <a:cs typeface="Arial"/>
                        </a:rPr>
                        <a:t> ………………………………………………………………………………</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5" action="ppaction://hlinksldjump">
                            <a:extLst>
                              <a:ext uri="{A12FA001-AC4F-418D-AE19-62706E023703}">
                                <ahyp:hlinkClr xmlns:ahyp="http://schemas.microsoft.com/office/drawing/2018/hyperlinkcolor" val="tx"/>
                              </a:ext>
                            </a:extLst>
                          </a:hlinkClick>
                        </a:rPr>
                        <a:t>8</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981456941"/>
                  </a:ext>
                </a:extLst>
              </a:tr>
              <a:tr h="266400">
                <a:tc>
                  <a:txBody>
                    <a:bodyPr/>
                    <a:lstStyle/>
                    <a:p>
                      <a:r>
                        <a:rPr lang="en-GB" sz="1150" u="none" baseline="0" dirty="0">
                          <a:solidFill>
                            <a:schemeClr val="tx1"/>
                          </a:solidFill>
                          <a:uFillTx/>
                          <a:latin typeface="Arial"/>
                          <a:cs typeface="Arial"/>
                          <a:hlinkClick r:id="rId6" action="ppaction://hlinksldjump">
                            <a:extLst>
                              <a:ext uri="{A12FA001-AC4F-418D-AE19-62706E023703}">
                                <ahyp:hlinkClr xmlns:ahyp="http://schemas.microsoft.com/office/drawing/2018/hyperlinkcolor" val="tx"/>
                              </a:ext>
                            </a:extLst>
                          </a:hlinkClick>
                        </a:rPr>
                        <a:t>Response</a:t>
                      </a:r>
                      <a:r>
                        <a:rPr lang="en-GB" sz="1150" u="none" spc="125" baseline="0" dirty="0">
                          <a:solidFill>
                            <a:schemeClr val="tx1"/>
                          </a:solidFill>
                          <a:uFillTx/>
                          <a:latin typeface="Arial"/>
                          <a:cs typeface="Arial"/>
                          <a:hlinkClick r:id="rId6"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6" action="ppaction://hlinksldjump">
                            <a:extLst>
                              <a:ext uri="{A12FA001-AC4F-418D-AE19-62706E023703}">
                                <ahyp:hlinkClr xmlns:ahyp="http://schemas.microsoft.com/office/drawing/2018/hyperlinkcolor" val="tx"/>
                              </a:ext>
                            </a:extLst>
                          </a:hlinkClick>
                        </a:rPr>
                        <a:t>rate</a:t>
                      </a:r>
                      <a:r>
                        <a:rPr lang="en-GB" sz="1150" u="none" spc="125" baseline="0" dirty="0">
                          <a:solidFill>
                            <a:schemeClr val="tx1"/>
                          </a:solidFill>
                          <a:uFillTx/>
                          <a:latin typeface="Arial"/>
                          <a:cs typeface="Arial"/>
                        </a:rPr>
                        <a:t> ……………………………………………………………………................</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6" action="ppaction://hlinksldjump">
                            <a:extLst>
                              <a:ext uri="{A12FA001-AC4F-418D-AE19-62706E023703}">
                                <ahyp:hlinkClr xmlns:ahyp="http://schemas.microsoft.com/office/drawing/2018/hyperlinkcolor" val="tx"/>
                              </a:ext>
                            </a:extLst>
                          </a:hlinkClick>
                        </a:rPr>
                        <a:t>9</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751855073"/>
                  </a:ext>
                </a:extLst>
              </a:tr>
              <a:tr h="266400">
                <a:tc>
                  <a:txBody>
                    <a:bodyPr/>
                    <a:lstStyle/>
                    <a:p>
                      <a:r>
                        <a:rPr lang="en-GB" sz="1150" u="none" baseline="0" dirty="0">
                          <a:solidFill>
                            <a:schemeClr val="tx1"/>
                          </a:solidFill>
                          <a:uFillTx/>
                          <a:latin typeface="Arial"/>
                          <a:cs typeface="Arial"/>
                          <a:hlinkClick r:id="rId7" action="ppaction://hlinksldjump">
                            <a:extLst>
                              <a:ext uri="{A12FA001-AC4F-418D-AE19-62706E023703}">
                                <ahyp:hlinkClr xmlns:ahyp="http://schemas.microsoft.com/office/drawing/2018/hyperlinkcolor" val="tx"/>
                              </a:ext>
                            </a:extLst>
                          </a:hlinkClick>
                        </a:rPr>
                        <a:t>Expected</a:t>
                      </a:r>
                      <a:r>
                        <a:rPr lang="en-GB" sz="1150" u="none" spc="114" baseline="0" dirty="0">
                          <a:solidFill>
                            <a:schemeClr val="tx1"/>
                          </a:solidFill>
                          <a:uFillTx/>
                          <a:latin typeface="Arial"/>
                          <a:cs typeface="Arial"/>
                          <a:hlinkClick r:id="rId7"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7" action="ppaction://hlinksldjump">
                            <a:extLst>
                              <a:ext uri="{A12FA001-AC4F-418D-AE19-62706E023703}">
                                <ahyp:hlinkClr xmlns:ahyp="http://schemas.microsoft.com/office/drawing/2018/hyperlinkcolor" val="tx"/>
                              </a:ext>
                            </a:extLst>
                          </a:hlinkClick>
                        </a:rPr>
                        <a:t>range</a:t>
                      </a:r>
                      <a:r>
                        <a:rPr lang="en-GB" sz="1150" u="none" spc="114" baseline="0" dirty="0">
                          <a:solidFill>
                            <a:schemeClr val="tx1"/>
                          </a:solidFill>
                          <a:uFillTx/>
                          <a:latin typeface="Arial"/>
                          <a:cs typeface="Arial"/>
                          <a:hlinkClick r:id="rId7"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7" action="ppaction://hlinksldjump">
                            <a:extLst>
                              <a:ext uri="{A12FA001-AC4F-418D-AE19-62706E023703}">
                                <ahyp:hlinkClr xmlns:ahyp="http://schemas.microsoft.com/office/drawing/2018/hyperlinkcolor" val="tx"/>
                              </a:ext>
                            </a:extLst>
                          </a:hlinkClick>
                        </a:rPr>
                        <a:t>charts</a:t>
                      </a:r>
                      <a:r>
                        <a:rPr lang="en-GB" sz="1150" u="none" spc="114" baseline="0" dirty="0">
                          <a:solidFill>
                            <a:schemeClr val="tx1"/>
                          </a:solidFill>
                          <a:uFillTx/>
                          <a:latin typeface="Arial"/>
                          <a:cs typeface="Arial"/>
                        </a:rPr>
                        <a:t> …………………………………………………………………………..</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7" action="ppaction://hlinksldjump">
                            <a:extLst>
                              <a:ext uri="{A12FA001-AC4F-418D-AE19-62706E023703}">
                                <ahyp:hlinkClr xmlns:ahyp="http://schemas.microsoft.com/office/drawing/2018/hyperlinkcolor" val="tx"/>
                              </a:ext>
                            </a:extLst>
                          </a:hlinkClick>
                        </a:rPr>
                        <a:t>11</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870633414"/>
                  </a:ext>
                </a:extLst>
              </a:tr>
              <a:tr h="266400">
                <a:tc>
                  <a:txBody>
                    <a:bodyPr/>
                    <a:lstStyle/>
                    <a:p>
                      <a:r>
                        <a:rPr lang="en-GB" sz="1150" u="none" baseline="0" dirty="0">
                          <a:solidFill>
                            <a:schemeClr val="tx1"/>
                          </a:solidFill>
                          <a:uFillTx/>
                          <a:latin typeface="Arial"/>
                          <a:cs typeface="Arial"/>
                          <a:hlinkClick r:id="rId8" action="ppaction://hlinksldjump">
                            <a:extLst>
                              <a:ext uri="{A12FA001-AC4F-418D-AE19-62706E023703}">
                                <ahyp:hlinkClr xmlns:ahyp="http://schemas.microsoft.com/office/drawing/2018/hyperlinkcolor" val="tx"/>
                              </a:ext>
                            </a:extLst>
                          </a:hlinkClick>
                        </a:rPr>
                        <a:t>Comparability</a:t>
                      </a:r>
                      <a:r>
                        <a:rPr lang="en-GB" sz="1150" u="none" spc="120" baseline="0" dirty="0">
                          <a:solidFill>
                            <a:schemeClr val="tx1"/>
                          </a:solidFill>
                          <a:uFillTx/>
                          <a:latin typeface="Arial"/>
                          <a:cs typeface="Arial"/>
                          <a:hlinkClick r:id="rId8"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8" action="ppaction://hlinksldjump">
                            <a:extLst>
                              <a:ext uri="{A12FA001-AC4F-418D-AE19-62706E023703}">
                                <ahyp:hlinkClr xmlns:ahyp="http://schemas.microsoft.com/office/drawing/2018/hyperlinkcolor" val="tx"/>
                              </a:ext>
                            </a:extLst>
                          </a:hlinkClick>
                        </a:rPr>
                        <a:t>tables</a:t>
                      </a:r>
                      <a:r>
                        <a:rPr lang="en-GB" sz="1150" u="none" spc="114" baseline="0" dirty="0">
                          <a:solidFill>
                            <a:schemeClr val="tx1"/>
                          </a:solidFill>
                          <a:uFillTx/>
                          <a:latin typeface="Arial"/>
                          <a:cs typeface="Arial"/>
                        </a:rPr>
                        <a:t> ………………………………………………………………………........</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8" action="ppaction://hlinksldjump">
                            <a:extLst>
                              <a:ext uri="{A12FA001-AC4F-418D-AE19-62706E023703}">
                                <ahyp:hlinkClr xmlns:ahyp="http://schemas.microsoft.com/office/drawing/2018/hyperlinkcolor" val="tx"/>
                              </a:ext>
                            </a:extLst>
                          </a:hlinkClick>
                        </a:rPr>
                        <a:t>15</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569885536"/>
                  </a:ext>
                </a:extLst>
              </a:tr>
              <a:tr h="266400">
                <a:tc>
                  <a:txBody>
                    <a:bodyPr/>
                    <a:lstStyle/>
                    <a:p>
                      <a:r>
                        <a:rPr lang="en-GB" sz="1150" u="none" baseline="0" dirty="0">
                          <a:solidFill>
                            <a:schemeClr val="tx1"/>
                          </a:solidFill>
                          <a:uFillTx/>
                          <a:latin typeface="Arial"/>
                          <a:cs typeface="Arial"/>
                          <a:hlinkClick r:id="rId9" action="ppaction://hlinksldjump">
                            <a:extLst>
                              <a:ext uri="{A12FA001-AC4F-418D-AE19-62706E023703}">
                                <ahyp:hlinkClr xmlns:ahyp="http://schemas.microsoft.com/office/drawing/2018/hyperlinkcolor" val="tx"/>
                              </a:ext>
                            </a:extLst>
                          </a:hlinkClick>
                        </a:rPr>
                        <a:t>Tumour</a:t>
                      </a:r>
                      <a:r>
                        <a:rPr lang="en-GB" sz="1150" u="none" spc="114" baseline="0" dirty="0">
                          <a:solidFill>
                            <a:schemeClr val="tx1"/>
                          </a:solidFill>
                          <a:uFillTx/>
                          <a:latin typeface="Arial"/>
                          <a:cs typeface="Arial"/>
                          <a:hlinkClick r:id="rId9"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9" action="ppaction://hlinksldjump">
                            <a:extLst>
                              <a:ext uri="{A12FA001-AC4F-418D-AE19-62706E023703}">
                                <ahyp:hlinkClr xmlns:ahyp="http://schemas.microsoft.com/office/drawing/2018/hyperlinkcolor" val="tx"/>
                              </a:ext>
                            </a:extLst>
                          </a:hlinkClick>
                        </a:rPr>
                        <a:t>group</a:t>
                      </a:r>
                      <a:r>
                        <a:rPr lang="en-GB" sz="1150" u="none" spc="114" baseline="0" dirty="0">
                          <a:solidFill>
                            <a:schemeClr val="tx1"/>
                          </a:solidFill>
                          <a:uFillTx/>
                          <a:latin typeface="Arial"/>
                          <a:cs typeface="Arial"/>
                          <a:hlinkClick r:id="rId9"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9" action="ppaction://hlinksldjump">
                            <a:extLst>
                              <a:ext uri="{A12FA001-AC4F-418D-AE19-62706E023703}">
                                <ahyp:hlinkClr xmlns:ahyp="http://schemas.microsoft.com/office/drawing/2018/hyperlinkcolor" val="tx"/>
                              </a:ext>
                            </a:extLst>
                          </a:hlinkClick>
                        </a:rPr>
                        <a:t>tables</a:t>
                      </a:r>
                      <a:r>
                        <a:rPr lang="en-GB" sz="1150" u="none" spc="114" baseline="0" dirty="0">
                          <a:solidFill>
                            <a:schemeClr val="tx1"/>
                          </a:solidFill>
                          <a:uFillTx/>
                          <a:latin typeface="Arial"/>
                          <a:cs typeface="Arial"/>
                        </a:rPr>
                        <a:t> …………………………………………………………………………....</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9" action="ppaction://hlinksldjump">
                            <a:extLst>
                              <a:ext uri="{A12FA001-AC4F-418D-AE19-62706E023703}">
                                <ahyp:hlinkClr xmlns:ahyp="http://schemas.microsoft.com/office/drawing/2018/hyperlinkcolor" val="tx"/>
                              </a:ext>
                            </a:extLst>
                          </a:hlinkClick>
                        </a:rPr>
                        <a:t>20</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112253884"/>
                  </a:ext>
                </a:extLst>
              </a:tr>
              <a:tr h="266400">
                <a:tc>
                  <a:txBody>
                    <a:bodyPr/>
                    <a:lstStyle/>
                    <a:p>
                      <a:r>
                        <a:rPr lang="en-GB" sz="1150" u="none" baseline="0" dirty="0">
                          <a:solidFill>
                            <a:schemeClr val="tx1"/>
                          </a:solidFill>
                          <a:uFillTx/>
                          <a:latin typeface="Arial"/>
                          <a:cs typeface="Arial"/>
                          <a:hlinkClick r:id="rId10" action="ppaction://hlinksldjump">
                            <a:extLst>
                              <a:ext uri="{A12FA001-AC4F-418D-AE19-62706E023703}">
                                <ahyp:hlinkClr xmlns:ahyp="http://schemas.microsoft.com/office/drawing/2018/hyperlinkcolor" val="tx"/>
                              </a:ext>
                            </a:extLst>
                          </a:hlinkClick>
                        </a:rPr>
                        <a:t>Age</a:t>
                      </a:r>
                      <a:r>
                        <a:rPr lang="en-GB" sz="1150" u="none" spc="120" baseline="0" dirty="0">
                          <a:solidFill>
                            <a:schemeClr val="tx1"/>
                          </a:solidFill>
                          <a:uFillTx/>
                          <a:latin typeface="Arial"/>
                          <a:cs typeface="Arial"/>
                          <a:hlinkClick r:id="rId10"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10" action="ppaction://hlinksldjump">
                            <a:extLst>
                              <a:ext uri="{A12FA001-AC4F-418D-AE19-62706E023703}">
                                <ahyp:hlinkClr xmlns:ahyp="http://schemas.microsoft.com/office/drawing/2018/hyperlinkcolor" val="tx"/>
                              </a:ext>
                            </a:extLst>
                          </a:hlinkClick>
                        </a:rPr>
                        <a:t>group</a:t>
                      </a:r>
                      <a:r>
                        <a:rPr lang="en-GB" sz="1150" u="none" spc="120" baseline="0" dirty="0">
                          <a:solidFill>
                            <a:schemeClr val="tx1"/>
                          </a:solidFill>
                          <a:uFillTx/>
                          <a:latin typeface="Arial"/>
                          <a:cs typeface="Arial"/>
                          <a:hlinkClick r:id="rId10"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10" action="ppaction://hlinksldjump">
                            <a:extLst>
                              <a:ext uri="{A12FA001-AC4F-418D-AE19-62706E023703}">
                                <ahyp:hlinkClr xmlns:ahyp="http://schemas.microsoft.com/office/drawing/2018/hyperlinkcolor" val="tx"/>
                              </a:ext>
                            </a:extLst>
                          </a:hlinkClick>
                        </a:rPr>
                        <a:t>tables</a:t>
                      </a:r>
                      <a:r>
                        <a:rPr lang="en-GB" sz="1150" u="none" baseline="0" dirty="0">
                          <a:solidFill>
                            <a:schemeClr val="tx1"/>
                          </a:solidFill>
                          <a:uFillTx/>
                          <a:latin typeface="Arial"/>
                          <a:cs typeface="Arial"/>
                        </a:rPr>
                        <a:t> </a:t>
                      </a:r>
                      <a:r>
                        <a:rPr lang="en-GB" sz="1150" u="none" spc="120" baseline="0" dirty="0">
                          <a:solidFill>
                            <a:schemeClr val="tx1"/>
                          </a:solidFill>
                          <a:uFillTx/>
                          <a:latin typeface="Arial"/>
                          <a:cs typeface="Arial"/>
                        </a:rPr>
                        <a:t>.……………………………………………………………………………….</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10" action="ppaction://hlinksldjump">
                            <a:extLst>
                              <a:ext uri="{A12FA001-AC4F-418D-AE19-62706E023703}">
                                <ahyp:hlinkClr xmlns:ahyp="http://schemas.microsoft.com/office/drawing/2018/hyperlinkcolor" val="tx"/>
                              </a:ext>
                            </a:extLst>
                          </a:hlinkClick>
                        </a:rPr>
                        <a:t>25</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125912872"/>
                  </a:ext>
                </a:extLst>
              </a:tr>
              <a:tr h="266400">
                <a:tc>
                  <a:txBody>
                    <a:bodyPr/>
                    <a:lstStyle/>
                    <a:p>
                      <a:r>
                        <a:rPr lang="en-GB" sz="1150" u="none" baseline="0" dirty="0">
                          <a:solidFill>
                            <a:schemeClr val="tx1"/>
                          </a:solidFill>
                          <a:uFillTx/>
                          <a:latin typeface="Arial"/>
                          <a:cs typeface="Arial"/>
                          <a:hlinkClick r:id="rId11" action="ppaction://hlinksldjump">
                            <a:extLst>
                              <a:ext uri="{A12FA001-AC4F-418D-AE19-62706E023703}">
                                <ahyp:hlinkClr xmlns:ahyp="http://schemas.microsoft.com/office/drawing/2018/hyperlinkcolor" val="tx"/>
                              </a:ext>
                            </a:extLst>
                          </a:hlinkClick>
                        </a:rPr>
                        <a:t>Which of the following best describes you</a:t>
                      </a:r>
                      <a:r>
                        <a:rPr lang="en-GB" sz="1150" u="none" baseline="0" dirty="0">
                          <a:solidFill>
                            <a:schemeClr val="tx1"/>
                          </a:solidFill>
                          <a:uFillTx/>
                          <a:latin typeface="Arial"/>
                          <a:cs typeface="Arial"/>
                        </a:rPr>
                        <a:t> …………………………………………………………….</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11" action="ppaction://hlinksldjump">
                            <a:extLst>
                              <a:ext uri="{A12FA001-AC4F-418D-AE19-62706E023703}">
                                <ahyp:hlinkClr xmlns:ahyp="http://schemas.microsoft.com/office/drawing/2018/hyperlinkcolor" val="tx"/>
                              </a:ext>
                            </a:extLst>
                          </a:hlinkClick>
                        </a:rPr>
                        <a:t>29</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36357605"/>
                  </a:ext>
                </a:extLst>
              </a:tr>
              <a:tr h="252000">
                <a:tc>
                  <a:txBody>
                    <a:bodyPr/>
                    <a:lstStyle/>
                    <a:p>
                      <a:r>
                        <a:rPr lang="en-GB" sz="1150" u="none" baseline="0" dirty="0">
                          <a:solidFill>
                            <a:schemeClr val="tx1"/>
                          </a:solidFill>
                          <a:uFillTx/>
                          <a:latin typeface="Arial"/>
                          <a:cs typeface="Arial"/>
                          <a:hlinkClick r:id="rId12" action="ppaction://hlinksldjump">
                            <a:extLst>
                              <a:ext uri="{A12FA001-AC4F-418D-AE19-62706E023703}">
                                <ahyp:hlinkClr xmlns:ahyp="http://schemas.microsoft.com/office/drawing/2018/hyperlinkcolor" val="tx"/>
                              </a:ext>
                            </a:extLst>
                          </a:hlinkClick>
                        </a:rPr>
                        <a:t>Ethnicity</a:t>
                      </a:r>
                      <a:r>
                        <a:rPr lang="en-GB" sz="1150" u="none" spc="125" baseline="0" dirty="0">
                          <a:solidFill>
                            <a:schemeClr val="tx1"/>
                          </a:solidFill>
                          <a:uFillTx/>
                          <a:latin typeface="Arial"/>
                          <a:cs typeface="Arial"/>
                          <a:hlinkClick r:id="rId12"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12" action="ppaction://hlinksldjump">
                            <a:extLst>
                              <a:ext uri="{A12FA001-AC4F-418D-AE19-62706E023703}">
                                <ahyp:hlinkClr xmlns:ahyp="http://schemas.microsoft.com/office/drawing/2018/hyperlinkcolor" val="tx"/>
                              </a:ext>
                            </a:extLst>
                          </a:hlinkClick>
                        </a:rPr>
                        <a:t>tables</a:t>
                      </a:r>
                      <a:r>
                        <a:rPr lang="en-GB" sz="1150" u="none" baseline="0" dirty="0">
                          <a:solidFill>
                            <a:schemeClr val="tx1"/>
                          </a:solidFill>
                          <a:uFillTx/>
                          <a:latin typeface="Arial"/>
                          <a:cs typeface="Arial"/>
                        </a:rPr>
                        <a:t> </a:t>
                      </a:r>
                      <a:r>
                        <a:rPr lang="en-GB" sz="1150" u="none" spc="125" baseline="0" dirty="0">
                          <a:solidFill>
                            <a:schemeClr val="tx1"/>
                          </a:solidFill>
                          <a:uFillTx/>
                          <a:latin typeface="Arial"/>
                          <a:cs typeface="Arial"/>
                        </a:rPr>
                        <a:t>………………….……………………………………………………………...</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12" action="ppaction://hlinksldjump">
                            <a:extLst>
                              <a:ext uri="{A12FA001-AC4F-418D-AE19-62706E023703}">
                                <ahyp:hlinkClr xmlns:ahyp="http://schemas.microsoft.com/office/drawing/2018/hyperlinkcolor" val="tx"/>
                              </a:ext>
                            </a:extLst>
                          </a:hlinkClick>
                        </a:rPr>
                        <a:t>34</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994955972"/>
                  </a:ext>
                </a:extLst>
              </a:tr>
              <a:tr h="266400">
                <a:tc>
                  <a:txBody>
                    <a:bodyPr/>
                    <a:lstStyle/>
                    <a:p>
                      <a:r>
                        <a:rPr lang="en-GB" sz="1150" u="none" baseline="0" dirty="0">
                          <a:solidFill>
                            <a:schemeClr val="tx1"/>
                          </a:solidFill>
                          <a:uFillTx/>
                          <a:latin typeface="Arial"/>
                          <a:cs typeface="Arial"/>
                          <a:hlinkClick r:id="rId13" action="ppaction://hlinksldjump">
                            <a:extLst>
                              <a:ext uri="{A12FA001-AC4F-418D-AE19-62706E023703}">
                                <ahyp:hlinkClr xmlns:ahyp="http://schemas.microsoft.com/office/drawing/2018/hyperlinkcolor" val="tx"/>
                              </a:ext>
                            </a:extLst>
                          </a:hlinkClick>
                        </a:rPr>
                        <a:t>IMD</a:t>
                      </a:r>
                      <a:r>
                        <a:rPr lang="en-GB" sz="1150" u="none" spc="120" baseline="0" dirty="0">
                          <a:solidFill>
                            <a:schemeClr val="tx1"/>
                          </a:solidFill>
                          <a:uFillTx/>
                          <a:latin typeface="Arial"/>
                          <a:cs typeface="Arial"/>
                          <a:hlinkClick r:id="rId13"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13" action="ppaction://hlinksldjump">
                            <a:extLst>
                              <a:ext uri="{A12FA001-AC4F-418D-AE19-62706E023703}">
                                <ahyp:hlinkClr xmlns:ahyp="http://schemas.microsoft.com/office/drawing/2018/hyperlinkcolor" val="tx"/>
                              </a:ext>
                            </a:extLst>
                          </a:hlinkClick>
                        </a:rPr>
                        <a:t>quintile</a:t>
                      </a:r>
                      <a:r>
                        <a:rPr lang="en-GB" sz="1150" u="none" spc="120" baseline="0" dirty="0">
                          <a:solidFill>
                            <a:schemeClr val="tx1"/>
                          </a:solidFill>
                          <a:uFillTx/>
                          <a:latin typeface="Arial"/>
                          <a:cs typeface="Arial"/>
                          <a:hlinkClick r:id="rId13"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13" action="ppaction://hlinksldjump">
                            <a:extLst>
                              <a:ext uri="{A12FA001-AC4F-418D-AE19-62706E023703}">
                                <ahyp:hlinkClr xmlns:ahyp="http://schemas.microsoft.com/office/drawing/2018/hyperlinkcolor" val="tx"/>
                              </a:ext>
                            </a:extLst>
                          </a:hlinkClick>
                        </a:rPr>
                        <a:t>tables</a:t>
                      </a:r>
                      <a:r>
                        <a:rPr lang="en-GB" sz="1150" u="none" spc="120" baseline="0" dirty="0">
                          <a:solidFill>
                            <a:schemeClr val="tx1"/>
                          </a:solidFill>
                          <a:uFillTx/>
                          <a:latin typeface="Arial"/>
                          <a:cs typeface="Arial"/>
                        </a:rPr>
                        <a:t> ………………………………………………………………………………</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13" action="ppaction://hlinksldjump">
                            <a:extLst>
                              <a:ext uri="{A12FA001-AC4F-418D-AE19-62706E023703}">
                                <ahyp:hlinkClr xmlns:ahyp="http://schemas.microsoft.com/office/drawing/2018/hyperlinkcolor" val="tx"/>
                              </a:ext>
                            </a:extLst>
                          </a:hlinkClick>
                        </a:rPr>
                        <a:t>38</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573908952"/>
                  </a:ext>
                </a:extLst>
              </a:tr>
              <a:tr h="266400">
                <a:tc>
                  <a:txBody>
                    <a:bodyPr/>
                    <a:lstStyle/>
                    <a:p>
                      <a:r>
                        <a:rPr lang="en-GB" sz="1150" u="none" spc="-25" baseline="0" dirty="0">
                          <a:solidFill>
                            <a:schemeClr val="tx1"/>
                          </a:solidFill>
                          <a:uFillTx/>
                          <a:latin typeface="Arial"/>
                          <a:cs typeface="Arial"/>
                          <a:hlinkClick r:id="rId14" action="ppaction://hlinksldjump">
                            <a:extLst>
                              <a:ext uri="{A12FA001-AC4F-418D-AE19-62706E023703}">
                                <ahyp:hlinkClr xmlns:ahyp="http://schemas.microsoft.com/office/drawing/2018/hyperlinkcolor" val="tx"/>
                              </a:ext>
                            </a:extLst>
                          </a:hlinkClick>
                        </a:rPr>
                        <a:t>L</a:t>
                      </a:r>
                      <a:r>
                        <a:rPr lang="en-GB" sz="1150" u="none" baseline="0" dirty="0">
                          <a:solidFill>
                            <a:schemeClr val="tx1"/>
                          </a:solidFill>
                          <a:uFillTx/>
                          <a:latin typeface="Arial"/>
                          <a:cs typeface="Arial"/>
                          <a:hlinkClick r:id="rId14" action="ppaction://hlinksldjump">
                            <a:extLst>
                              <a:ext uri="{A12FA001-AC4F-418D-AE19-62706E023703}">
                                <ahyp:hlinkClr xmlns:ahyp="http://schemas.microsoft.com/office/drawing/2018/hyperlinkcolor" val="tx"/>
                              </a:ext>
                            </a:extLst>
                          </a:hlinkClick>
                        </a:rPr>
                        <a:t>ong-term</a:t>
                      </a:r>
                      <a:r>
                        <a:rPr lang="en-GB" sz="1150" u="none" spc="95" baseline="0" dirty="0">
                          <a:solidFill>
                            <a:schemeClr val="tx1"/>
                          </a:solidFill>
                          <a:uFillTx/>
                          <a:latin typeface="Arial"/>
                          <a:cs typeface="Arial"/>
                          <a:hlinkClick r:id="rId14"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14" action="ppaction://hlinksldjump">
                            <a:extLst>
                              <a:ext uri="{A12FA001-AC4F-418D-AE19-62706E023703}">
                                <ahyp:hlinkClr xmlns:ahyp="http://schemas.microsoft.com/office/drawing/2018/hyperlinkcolor" val="tx"/>
                              </a:ext>
                            </a:extLst>
                          </a:hlinkClick>
                        </a:rPr>
                        <a:t>condition</a:t>
                      </a:r>
                      <a:r>
                        <a:rPr lang="en-GB" sz="1150" u="none" spc="95" baseline="0" dirty="0">
                          <a:solidFill>
                            <a:schemeClr val="tx1"/>
                          </a:solidFill>
                          <a:uFillTx/>
                          <a:latin typeface="Arial"/>
                          <a:cs typeface="Arial"/>
                          <a:hlinkClick r:id="rId14"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14" action="ppaction://hlinksldjump">
                            <a:extLst>
                              <a:ext uri="{A12FA001-AC4F-418D-AE19-62706E023703}">
                                <ahyp:hlinkClr xmlns:ahyp="http://schemas.microsoft.com/office/drawing/2018/hyperlinkcolor" val="tx"/>
                              </a:ext>
                            </a:extLst>
                          </a:hlinkClick>
                        </a:rPr>
                        <a:t>status</a:t>
                      </a:r>
                      <a:r>
                        <a:rPr lang="en-GB" sz="1150" u="none" spc="95" baseline="0" dirty="0">
                          <a:solidFill>
                            <a:schemeClr val="tx1"/>
                          </a:solidFill>
                          <a:uFillTx/>
                          <a:latin typeface="Arial"/>
                          <a:cs typeface="Arial"/>
                          <a:hlinkClick r:id="rId14"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14" action="ppaction://hlinksldjump">
                            <a:extLst>
                              <a:ext uri="{A12FA001-AC4F-418D-AE19-62706E023703}">
                                <ahyp:hlinkClr xmlns:ahyp="http://schemas.microsoft.com/office/drawing/2018/hyperlinkcolor" val="tx"/>
                              </a:ext>
                            </a:extLst>
                          </a:hlinkClick>
                        </a:rPr>
                        <a:t>tables</a:t>
                      </a:r>
                      <a:r>
                        <a:rPr lang="en-GB" sz="1150" u="none" baseline="0" dirty="0">
                          <a:solidFill>
                            <a:schemeClr val="tx1"/>
                          </a:solidFill>
                          <a:uFillTx/>
                          <a:latin typeface="Arial"/>
                          <a:cs typeface="Arial"/>
                        </a:rPr>
                        <a:t> ………………………………………………………………………</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14" action="ppaction://hlinksldjump">
                            <a:extLst>
                              <a:ext uri="{A12FA001-AC4F-418D-AE19-62706E023703}">
                                <ahyp:hlinkClr xmlns:ahyp="http://schemas.microsoft.com/office/drawing/2018/hyperlinkcolor" val="tx"/>
                              </a:ext>
                            </a:extLst>
                          </a:hlinkClick>
                        </a:rPr>
                        <a:t>42</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994094909"/>
                  </a:ext>
                </a:extLst>
              </a:tr>
              <a:tr h="266400">
                <a:tc>
                  <a:txBody>
                    <a:bodyPr/>
                    <a:lstStyle/>
                    <a:p>
                      <a:r>
                        <a:rPr lang="en-GB" sz="1150" u="none" baseline="0" dirty="0">
                          <a:solidFill>
                            <a:schemeClr val="tx1"/>
                          </a:solidFill>
                          <a:uFillTx/>
                          <a:latin typeface="Arial"/>
                          <a:cs typeface="Arial"/>
                          <a:hlinkClick r:id="rId15" action="ppaction://hlinksldjump">
                            <a:extLst>
                              <a:ext uri="{A12FA001-AC4F-418D-AE19-62706E023703}">
                                <ahyp:hlinkClr xmlns:ahyp="http://schemas.microsoft.com/office/drawing/2018/hyperlinkcolor" val="tx"/>
                              </a:ext>
                            </a:extLst>
                          </a:hlinkClick>
                        </a:rPr>
                        <a:t>Year</a:t>
                      </a:r>
                      <a:r>
                        <a:rPr lang="en-GB" sz="1150" u="none" spc="120" baseline="0" dirty="0">
                          <a:solidFill>
                            <a:schemeClr val="tx1"/>
                          </a:solidFill>
                          <a:uFillTx/>
                          <a:latin typeface="Arial"/>
                          <a:cs typeface="Arial"/>
                          <a:hlinkClick r:id="rId15"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15" action="ppaction://hlinksldjump">
                            <a:extLst>
                              <a:ext uri="{A12FA001-AC4F-418D-AE19-62706E023703}">
                                <ahyp:hlinkClr xmlns:ahyp="http://schemas.microsoft.com/office/drawing/2018/hyperlinkcolor" val="tx"/>
                              </a:ext>
                            </a:extLst>
                          </a:hlinkClick>
                        </a:rPr>
                        <a:t>on</a:t>
                      </a:r>
                      <a:r>
                        <a:rPr lang="en-GB" sz="1150" u="none" spc="120" baseline="0" dirty="0">
                          <a:solidFill>
                            <a:schemeClr val="tx1"/>
                          </a:solidFill>
                          <a:uFillTx/>
                          <a:latin typeface="Arial"/>
                          <a:cs typeface="Arial"/>
                          <a:hlinkClick r:id="rId15"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15" action="ppaction://hlinksldjump">
                            <a:extLst>
                              <a:ext uri="{A12FA001-AC4F-418D-AE19-62706E023703}">
                                <ahyp:hlinkClr xmlns:ahyp="http://schemas.microsoft.com/office/drawing/2018/hyperlinkcolor" val="tx"/>
                              </a:ext>
                            </a:extLst>
                          </a:hlinkClick>
                        </a:rPr>
                        <a:t>year</a:t>
                      </a:r>
                      <a:r>
                        <a:rPr lang="en-GB" sz="1150" u="none" spc="120" baseline="0" dirty="0">
                          <a:solidFill>
                            <a:schemeClr val="tx1"/>
                          </a:solidFill>
                          <a:uFillTx/>
                          <a:latin typeface="Arial"/>
                          <a:cs typeface="Arial"/>
                          <a:hlinkClick r:id="rId15"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15" action="ppaction://hlinksldjump">
                            <a:extLst>
                              <a:ext uri="{A12FA001-AC4F-418D-AE19-62706E023703}">
                                <ahyp:hlinkClr xmlns:ahyp="http://schemas.microsoft.com/office/drawing/2018/hyperlinkcolor" val="tx"/>
                              </a:ext>
                            </a:extLst>
                          </a:hlinkClick>
                        </a:rPr>
                        <a:t>charts</a:t>
                      </a:r>
                      <a:r>
                        <a:rPr lang="en-GB" sz="1150" u="none" spc="125" baseline="0" dirty="0">
                          <a:solidFill>
                            <a:schemeClr val="tx1"/>
                          </a:solidFill>
                          <a:uFillTx/>
                          <a:latin typeface="Arial"/>
                          <a:cs typeface="Arial"/>
                        </a:rPr>
                        <a:t> …………………………………………………………………………….</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15" action="ppaction://hlinksldjump">
                            <a:extLst>
                              <a:ext uri="{A12FA001-AC4F-418D-AE19-62706E023703}">
                                <ahyp:hlinkClr xmlns:ahyp="http://schemas.microsoft.com/office/drawing/2018/hyperlinkcolor" val="tx"/>
                              </a:ext>
                            </a:extLst>
                          </a:hlinkClick>
                        </a:rPr>
                        <a:t>46</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546484287"/>
                  </a:ext>
                </a:extLst>
              </a:tr>
            </a:tbl>
          </a:graphicData>
        </a:graphic>
      </p:graphicFrame>
    </p:spTree>
    <p:extLst>
      <p:ext uri="{BB962C8B-B14F-4D97-AF65-F5344CB8AC3E}">
        <p14:creationId xmlns:p14="http://schemas.microsoft.com/office/powerpoint/2010/main" val="181612441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Slide Number Placeholder 1">
            <a:extLst>
              <a:ext uri="{FF2B5EF4-FFF2-40B4-BE49-F238E27FC236}">
                <a16:creationId xmlns:a16="http://schemas.microsoft.com/office/drawing/2014/main" id="{6254D1C2-D751-0183-A3A8-D3A415C82BD1}"/>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289F75D0-2984-48E9-B0D1-13FD702FEB73}" type="slidenum">
              <a:rPr lang="en-GB" spc="-25"/>
              <a:t>20</a:t>
            </a:fld>
            <a:endParaRPr lang="en-GB" spc="-25" dirty="0"/>
          </a:p>
        </p:txBody>
      </p:sp>
      <p:sp>
        <p:nvSpPr>
          <p:cNvPr id="10" name="object 1">
            <a:extLst>
              <a:ext uri="{FF2B5EF4-FFF2-40B4-BE49-F238E27FC236}">
                <a16:creationId xmlns:a16="http://schemas.microsoft.com/office/drawing/2014/main" id="{6F0A1602-F468-622C-DA14-2AE5A11A488B}"/>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Tumour group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sp>
        <p:nvSpPr>
          <p:cNvPr id="4" name="object 2"/>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a:t>
            </a:r>
            <a:r>
              <a:rPr sz="850" dirty="0">
                <a:solidFill>
                  <a:srgbClr val="000000"/>
                </a:solidFill>
                <a:latin typeface="Arial"/>
                <a:cs typeface="Arial"/>
              </a:rPr>
              <a:t>Indicates</a:t>
            </a:r>
            <a:r>
              <a:rPr sz="850" spc="-20" dirty="0">
                <a:solidFill>
                  <a:srgbClr val="000000"/>
                </a:solidFill>
                <a:latin typeface="Arial"/>
                <a:cs typeface="Arial"/>
              </a:rPr>
              <a:t> </a:t>
            </a:r>
            <a:r>
              <a:rPr sz="850" dirty="0">
                <a:solidFill>
                  <a:srgbClr val="000000"/>
                </a:solidFill>
                <a:latin typeface="Arial"/>
                <a:cs typeface="Arial"/>
              </a:rPr>
              <a:t>where</a:t>
            </a:r>
            <a:r>
              <a:rPr sz="850" spc="-20" dirty="0">
                <a:solidFill>
                  <a:srgbClr val="000000"/>
                </a:solidFill>
                <a:latin typeface="Arial"/>
                <a:cs typeface="Arial"/>
              </a:rPr>
              <a:t> </a:t>
            </a:r>
            <a:r>
              <a:rPr sz="850" dirty="0">
                <a:solidFill>
                  <a:srgbClr val="000000"/>
                </a:solidFill>
                <a:latin typeface="Arial"/>
                <a:cs typeface="Arial"/>
              </a:rPr>
              <a:t>a</a:t>
            </a:r>
            <a:r>
              <a:rPr sz="850" spc="-15" dirty="0">
                <a:solidFill>
                  <a:srgbClr val="000000"/>
                </a:solidFill>
                <a:latin typeface="Arial"/>
                <a:cs typeface="Arial"/>
              </a:rPr>
              <a:t> </a:t>
            </a:r>
            <a:r>
              <a:rPr sz="850" dirty="0">
                <a:solidFill>
                  <a:srgbClr val="000000"/>
                </a:solidFill>
                <a:latin typeface="Arial"/>
                <a:cs typeface="Arial"/>
              </a:rPr>
              <a:t>score</a:t>
            </a:r>
            <a:r>
              <a:rPr sz="850" spc="-20" dirty="0">
                <a:solidFill>
                  <a:srgbClr val="000000"/>
                </a:solidFill>
                <a:latin typeface="Arial"/>
                <a:cs typeface="Arial"/>
              </a:rPr>
              <a:t> </a:t>
            </a:r>
            <a:r>
              <a:rPr sz="850" dirty="0">
                <a:solidFill>
                  <a:srgbClr val="000000"/>
                </a:solidFill>
                <a:latin typeface="Arial"/>
                <a:cs typeface="Arial"/>
              </a:rPr>
              <a:t>is</a:t>
            </a:r>
            <a:r>
              <a:rPr sz="850" spc="-20" dirty="0">
                <a:solidFill>
                  <a:srgbClr val="000000"/>
                </a:solidFill>
                <a:latin typeface="Arial"/>
                <a:cs typeface="Arial"/>
              </a:rPr>
              <a:t> </a:t>
            </a:r>
            <a:r>
              <a:rPr sz="850" dirty="0">
                <a:solidFill>
                  <a:srgbClr val="000000"/>
                </a:solidFill>
                <a:latin typeface="Arial"/>
                <a:cs typeface="Arial"/>
              </a:rPr>
              <a:t>not</a:t>
            </a:r>
            <a:r>
              <a:rPr sz="850" spc="-15" dirty="0">
                <a:solidFill>
                  <a:srgbClr val="000000"/>
                </a:solidFill>
                <a:latin typeface="Arial"/>
                <a:cs typeface="Arial"/>
              </a:rPr>
              <a:t> </a:t>
            </a:r>
            <a:r>
              <a:rPr sz="850" dirty="0">
                <a:solidFill>
                  <a:srgbClr val="000000"/>
                </a:solidFill>
                <a:latin typeface="Arial"/>
                <a:cs typeface="Arial"/>
              </a:rPr>
              <a:t>available</a:t>
            </a:r>
            <a:r>
              <a:rPr sz="850" spc="-20" dirty="0">
                <a:solidFill>
                  <a:srgbClr val="000000"/>
                </a:solidFill>
                <a:latin typeface="Arial"/>
                <a:cs typeface="Arial"/>
              </a:rPr>
              <a:t> </a:t>
            </a:r>
            <a:r>
              <a:rPr sz="850" dirty="0">
                <a:solidFill>
                  <a:srgbClr val="000000"/>
                </a:solidFill>
                <a:latin typeface="Arial"/>
                <a:cs typeface="Arial"/>
              </a:rPr>
              <a:t>due</a:t>
            </a:r>
            <a:r>
              <a:rPr sz="850" spc="-20" dirty="0">
                <a:solidFill>
                  <a:srgbClr val="000000"/>
                </a:solidFill>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graphicFrame>
        <p:nvGraphicFramePr>
          <p:cNvPr id="5" name="tumourgroup_tbl_section1"/>
          <p:cNvGraphicFramePr>
            <a:graphicFrameLocks noGrp="1"/>
          </p:cNvGraphicFramePr>
          <p:nvPr>
            <p:extLst>
              <p:ext uri="{D42A27DB-BD31-4B8C-83A1-F6EECF244321}">
                <p14:modId xmlns:p14="http://schemas.microsoft.com/office/powerpoint/2010/main" val="552809842"/>
              </p:ext>
            </p:extLst>
          </p:nvPr>
        </p:nvGraphicFramePr>
        <p:xfrm>
          <a:off x="428814" y="1717243"/>
          <a:ext cx="6776309" cy="151765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284480">
                  <a:extLst>
                    <a:ext uri="{9D8B030D-6E8A-4147-A177-3AD203B41FA5}">
                      <a16:colId xmlns:a16="http://schemas.microsoft.com/office/drawing/2014/main" val="20001"/>
                    </a:ext>
                  </a:extLst>
                </a:gridCol>
                <a:gridCol w="284480">
                  <a:extLst>
                    <a:ext uri="{9D8B030D-6E8A-4147-A177-3AD203B41FA5}">
                      <a16:colId xmlns:a16="http://schemas.microsoft.com/office/drawing/2014/main" val="20002"/>
                    </a:ext>
                  </a:extLst>
                </a:gridCol>
                <a:gridCol w="284479">
                  <a:extLst>
                    <a:ext uri="{9D8B030D-6E8A-4147-A177-3AD203B41FA5}">
                      <a16:colId xmlns:a16="http://schemas.microsoft.com/office/drawing/2014/main" val="20003"/>
                    </a:ext>
                  </a:extLst>
                </a:gridCol>
                <a:gridCol w="284479">
                  <a:extLst>
                    <a:ext uri="{9D8B030D-6E8A-4147-A177-3AD203B41FA5}">
                      <a16:colId xmlns:a16="http://schemas.microsoft.com/office/drawing/2014/main" val="20004"/>
                    </a:ext>
                  </a:extLst>
                </a:gridCol>
                <a:gridCol w="284479">
                  <a:extLst>
                    <a:ext uri="{9D8B030D-6E8A-4147-A177-3AD203B41FA5}">
                      <a16:colId xmlns:a16="http://schemas.microsoft.com/office/drawing/2014/main" val="20005"/>
                    </a:ext>
                  </a:extLst>
                </a:gridCol>
                <a:gridCol w="284479">
                  <a:extLst>
                    <a:ext uri="{9D8B030D-6E8A-4147-A177-3AD203B41FA5}">
                      <a16:colId xmlns:a16="http://schemas.microsoft.com/office/drawing/2014/main" val="20006"/>
                    </a:ext>
                  </a:extLst>
                </a:gridCol>
                <a:gridCol w="284479">
                  <a:extLst>
                    <a:ext uri="{9D8B030D-6E8A-4147-A177-3AD203B41FA5}">
                      <a16:colId xmlns:a16="http://schemas.microsoft.com/office/drawing/2014/main" val="20007"/>
                    </a:ext>
                  </a:extLst>
                </a:gridCol>
                <a:gridCol w="284479">
                  <a:extLst>
                    <a:ext uri="{9D8B030D-6E8A-4147-A177-3AD203B41FA5}">
                      <a16:colId xmlns:a16="http://schemas.microsoft.com/office/drawing/2014/main" val="20008"/>
                    </a:ext>
                  </a:extLst>
                </a:gridCol>
                <a:gridCol w="284479">
                  <a:extLst>
                    <a:ext uri="{9D8B030D-6E8A-4147-A177-3AD203B41FA5}">
                      <a16:colId xmlns:a16="http://schemas.microsoft.com/office/drawing/2014/main" val="20009"/>
                    </a:ext>
                  </a:extLst>
                </a:gridCol>
                <a:gridCol w="284479">
                  <a:extLst>
                    <a:ext uri="{9D8B030D-6E8A-4147-A177-3AD203B41FA5}">
                      <a16:colId xmlns:a16="http://schemas.microsoft.com/office/drawing/2014/main" val="20010"/>
                    </a:ext>
                  </a:extLst>
                </a:gridCol>
                <a:gridCol w="284479">
                  <a:extLst>
                    <a:ext uri="{9D8B030D-6E8A-4147-A177-3AD203B41FA5}">
                      <a16:colId xmlns:a16="http://schemas.microsoft.com/office/drawing/2014/main" val="20011"/>
                    </a:ext>
                  </a:extLst>
                </a:gridCol>
                <a:gridCol w="284479">
                  <a:extLst>
                    <a:ext uri="{9D8B030D-6E8A-4147-A177-3AD203B41FA5}">
                      <a16:colId xmlns:a16="http://schemas.microsoft.com/office/drawing/2014/main" val="20012"/>
                    </a:ext>
                  </a:extLst>
                </a:gridCol>
                <a:gridCol w="284479">
                  <a:extLst>
                    <a:ext uri="{9D8B030D-6E8A-4147-A177-3AD203B41FA5}">
                      <a16:colId xmlns:a16="http://schemas.microsoft.com/office/drawing/2014/main" val="20013"/>
                    </a:ext>
                  </a:extLst>
                </a:gridCol>
                <a:gridCol w="284480">
                  <a:extLst>
                    <a:ext uri="{9D8B030D-6E8A-4147-A177-3AD203B41FA5}">
                      <a16:colId xmlns:a16="http://schemas.microsoft.com/office/drawing/2014/main" val="20014"/>
                    </a:ext>
                  </a:extLst>
                </a:gridCol>
              </a:tblGrid>
              <a:tr h="187960">
                <a:tc gridSpan="15">
                  <a:txBody>
                    <a:bodyPr/>
                    <a:lstStyle/>
                    <a:p>
                      <a:pPr marL="27940">
                        <a:lnSpc>
                          <a:spcPct val="100000"/>
                        </a:lnSpc>
                        <a:spcBef>
                          <a:spcPts val="45"/>
                        </a:spcBef>
                        <a:tabLst>
                          <a:tab pos="4445635" algn="l"/>
                        </a:tabLst>
                      </a:pPr>
                      <a:r>
                        <a:rPr sz="1050" b="1" spc="-20" dirty="0">
                          <a:solidFill>
                            <a:srgbClr val="336E9F"/>
                          </a:solidFill>
                          <a:latin typeface="Arial" panose="020B0604020202020204" pitchFamily="34" charset="0"/>
                          <a:cs typeface="Arial" panose="020B0604020202020204" pitchFamily="34" charset="0"/>
                        </a:rPr>
                        <a:t>SUPPORT</a:t>
                      </a:r>
                      <a:r>
                        <a:rPr sz="1050" b="1" spc="-5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FROM</a:t>
                      </a:r>
                      <a:r>
                        <a:rPr sz="1050" b="1" spc="-5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YOUR</a:t>
                      </a:r>
                      <a:r>
                        <a:rPr sz="1050" b="1" spc="-45" dirty="0">
                          <a:solidFill>
                            <a:srgbClr val="336E9F"/>
                          </a:solidFill>
                          <a:latin typeface="Arial" panose="020B0604020202020204" pitchFamily="34" charset="0"/>
                          <a:cs typeface="Arial" panose="020B0604020202020204" pitchFamily="34" charset="0"/>
                        </a:rPr>
                        <a:t> </a:t>
                      </a:r>
                      <a:r>
                        <a:rPr sz="1050" b="1" dirty="0">
                          <a:solidFill>
                            <a:srgbClr val="336E9F"/>
                          </a:solidFill>
                          <a:latin typeface="Arial" panose="020B0604020202020204" pitchFamily="34" charset="0"/>
                          <a:cs typeface="Arial" panose="020B0604020202020204" pitchFamily="34" charset="0"/>
                        </a:rPr>
                        <a:t>GP</a:t>
                      </a:r>
                      <a:r>
                        <a:rPr sz="1050" b="1" spc="-5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PRACTICE</a:t>
                      </a:r>
                      <a:r>
                        <a:rPr sz="1050" b="1" dirty="0">
                          <a:solidFill>
                            <a:srgbClr val="336E9F"/>
                          </a:solidFill>
                          <a:latin typeface="Arial" panose="020B0604020202020204" pitchFamily="34" charset="0"/>
                          <a:cs typeface="Arial" panose="020B0604020202020204" pitchFamily="34" charset="0"/>
                        </a:rPr>
                        <a:t>	</a:t>
                      </a:r>
                      <a:r>
                        <a:rPr sz="1275" baseline="9803" dirty="0">
                          <a:latin typeface="Arial" panose="020B0604020202020204" pitchFamily="34" charset="0"/>
                          <a:cs typeface="Arial" panose="020B0604020202020204" pitchFamily="34" charset="0"/>
                        </a:rPr>
                        <a:t>Tumour</a:t>
                      </a:r>
                      <a:r>
                        <a:rPr sz="1275" spc="-44" baseline="9803" dirty="0">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group</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798195">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020" marR="240665" indent="-38735">
                        <a:lnSpc>
                          <a:spcPts val="860"/>
                        </a:lnSpc>
                        <a:spcBef>
                          <a:spcPts val="330"/>
                        </a:spcBef>
                      </a:pPr>
                      <a:r>
                        <a:rPr sz="850" spc="-20" dirty="0">
                          <a:latin typeface="Arial" panose="020B0604020202020204" pitchFamily="34" charset="0"/>
                          <a:cs typeface="Arial" panose="020B0604020202020204" pitchFamily="34" charset="0"/>
                        </a:rPr>
                        <a:t>Brain</a:t>
                      </a:r>
                      <a:r>
                        <a:rPr lang="en-GB" sz="850" spc="-10" dirty="0">
                          <a:latin typeface="Arial" panose="020B0604020202020204" pitchFamily="34" charset="0"/>
                          <a:cs typeface="Arial" panose="020B0604020202020204" pitchFamily="34" charset="0"/>
                        </a:rPr>
                        <a:t> </a:t>
                      </a:r>
                      <a:r>
                        <a:rPr sz="850" spc="-50" dirty="0">
                          <a:latin typeface="Arial" panose="020B0604020202020204" pitchFamily="34" charset="0"/>
                          <a:cs typeface="Arial" panose="020B0604020202020204" pitchFamily="34" charset="0"/>
                        </a:rPr>
                        <a:t>/</a:t>
                      </a:r>
                      <a:r>
                        <a:rPr sz="850" spc="-25" dirty="0">
                          <a:latin typeface="Arial" panose="020B0604020202020204" pitchFamily="34" charset="0"/>
                          <a:cs typeface="Arial" panose="020B0604020202020204" pitchFamily="34" charset="0"/>
                        </a:rPr>
                        <a:t> CNS</a:t>
                      </a:r>
                      <a:endParaRPr sz="850" dirty="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47650">
                        <a:lnSpc>
                          <a:spcPct val="100000"/>
                        </a:lnSpc>
                        <a:spcBef>
                          <a:spcPts val="500"/>
                        </a:spcBef>
                      </a:pPr>
                      <a:r>
                        <a:rPr sz="850" spc="-10" dirty="0">
                          <a:latin typeface="Arial" panose="020B0604020202020204" pitchFamily="34" charset="0"/>
                          <a:cs typeface="Arial" panose="020B0604020202020204" pitchFamily="34" charset="0"/>
                        </a:rPr>
                        <a:t>Breast</a:t>
                      </a:r>
                      <a:endParaRPr sz="850" dirty="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95910" marR="128905" indent="-160020">
                        <a:lnSpc>
                          <a:spcPts val="860"/>
                        </a:lnSpc>
                        <a:spcBef>
                          <a:spcPts val="330"/>
                        </a:spcBef>
                      </a:pPr>
                      <a:r>
                        <a:rPr sz="850" spc="-20" dirty="0">
                          <a:latin typeface="Arial" panose="020B0604020202020204" pitchFamily="34" charset="0"/>
                          <a:cs typeface="Arial" panose="020B0604020202020204" pitchFamily="34" charset="0"/>
                        </a:rPr>
                        <a:t>Colorectal</a:t>
                      </a:r>
                      <a:r>
                        <a:rPr sz="850" spc="-5" dirty="0">
                          <a:latin typeface="Arial" panose="020B0604020202020204" pitchFamily="34" charset="0"/>
                          <a:cs typeface="Arial" panose="020B0604020202020204" pitchFamily="34" charset="0"/>
                        </a:rPr>
                        <a:t> </a:t>
                      </a:r>
                      <a:r>
                        <a:rPr sz="850" spc="-50" dirty="0">
                          <a:latin typeface="Arial" panose="020B0604020202020204" pitchFamily="34" charset="0"/>
                          <a:cs typeface="Arial" panose="020B0604020202020204" pitchFamily="34" charset="0"/>
                        </a:rPr>
                        <a:t>/</a:t>
                      </a:r>
                      <a:r>
                        <a:rPr sz="850" spc="-25" dirty="0">
                          <a:latin typeface="Arial" panose="020B0604020202020204" pitchFamily="34" charset="0"/>
                          <a:cs typeface="Arial" panose="020B0604020202020204" pitchFamily="34" charset="0"/>
                        </a:rPr>
                        <a:t> LGT</a:t>
                      </a:r>
                      <a:endParaRPr sz="850" dirty="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42545">
                        <a:lnSpc>
                          <a:spcPct val="100000"/>
                        </a:lnSpc>
                        <a:spcBef>
                          <a:spcPts val="500"/>
                        </a:spcBef>
                      </a:pPr>
                      <a:r>
                        <a:rPr sz="850" spc="-10" dirty="0">
                          <a:latin typeface="Arial" panose="020B0604020202020204" pitchFamily="34" charset="0"/>
                          <a:cs typeface="Arial" panose="020B0604020202020204" pitchFamily="34" charset="0"/>
                        </a:rPr>
                        <a:t>Gynaecological</a:t>
                      </a:r>
                      <a:endParaRPr sz="850" dirty="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39370">
                        <a:lnSpc>
                          <a:spcPct val="100000"/>
                        </a:lnSpc>
                        <a:spcBef>
                          <a:spcPts val="500"/>
                        </a:spcBef>
                      </a:pPr>
                      <a:r>
                        <a:rPr sz="850" spc="-10" dirty="0">
                          <a:latin typeface="Arial" panose="020B0604020202020204" pitchFamily="34" charset="0"/>
                          <a:cs typeface="Arial" panose="020B0604020202020204" pitchFamily="34" charset="0"/>
                        </a:rPr>
                        <a:t>Haematological</a:t>
                      </a:r>
                      <a:endParaRPr sz="850" dirty="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655" marR="165735" indent="-116839">
                        <a:lnSpc>
                          <a:spcPts val="860"/>
                        </a:lnSpc>
                        <a:spcBef>
                          <a:spcPts val="330"/>
                        </a:spcBef>
                      </a:pPr>
                      <a:r>
                        <a:rPr sz="850" spc="-20" dirty="0">
                          <a:latin typeface="Arial" panose="020B0604020202020204" pitchFamily="34" charset="0"/>
                          <a:cs typeface="Arial" panose="020B0604020202020204" pitchFamily="34" charset="0"/>
                        </a:rPr>
                        <a:t>Head </a:t>
                      </a:r>
                      <a:r>
                        <a:rPr sz="850" spc="-30" dirty="0">
                          <a:latin typeface="Arial" panose="020B0604020202020204" pitchFamily="34" charset="0"/>
                          <a:cs typeface="Arial" panose="020B0604020202020204" pitchFamily="34" charset="0"/>
                        </a:rPr>
                        <a:t>and </a:t>
                      </a:r>
                      <a:r>
                        <a:rPr sz="850" spc="-20" dirty="0">
                          <a:latin typeface="Arial" panose="020B0604020202020204" pitchFamily="34" charset="0"/>
                          <a:cs typeface="Arial" panose="020B0604020202020204" pitchFamily="34" charset="0"/>
                        </a:rPr>
                        <a:t>neck</a:t>
                      </a:r>
                      <a:endParaRPr sz="850" dirty="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panose="020B0604020202020204" pitchFamily="34" charset="0"/>
                          <a:cs typeface="Arial" panose="020B0604020202020204" pitchFamily="34" charset="0"/>
                        </a:rPr>
                        <a:t>Lung</a:t>
                      </a:r>
                      <a:endParaRPr sz="850" dirty="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4470">
                        <a:lnSpc>
                          <a:spcPct val="100000"/>
                        </a:lnSpc>
                        <a:spcBef>
                          <a:spcPts val="500"/>
                        </a:spcBef>
                      </a:pPr>
                      <a:r>
                        <a:rPr sz="850" spc="-10" dirty="0">
                          <a:latin typeface="Arial" panose="020B0604020202020204" pitchFamily="34" charset="0"/>
                          <a:cs typeface="Arial" panose="020B0604020202020204" pitchFamily="34" charset="0"/>
                        </a:rPr>
                        <a:t>Prostate</a:t>
                      </a:r>
                      <a:endParaRPr sz="850" dirty="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88595">
                        <a:lnSpc>
                          <a:spcPct val="100000"/>
                        </a:lnSpc>
                        <a:spcBef>
                          <a:spcPts val="500"/>
                        </a:spcBef>
                      </a:pPr>
                      <a:r>
                        <a:rPr sz="850" spc="-10" dirty="0">
                          <a:latin typeface="Arial" panose="020B0604020202020204" pitchFamily="34" charset="0"/>
                          <a:cs typeface="Arial" panose="020B0604020202020204" pitchFamily="34" charset="0"/>
                        </a:rPr>
                        <a:t>Sarcoma</a:t>
                      </a:r>
                      <a:endParaRPr sz="850" dirty="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panose="020B0604020202020204" pitchFamily="34" charset="0"/>
                          <a:cs typeface="Arial" panose="020B0604020202020204" pitchFamily="34" charset="0"/>
                        </a:rPr>
                        <a:t>Skin</a:t>
                      </a:r>
                      <a:endParaRPr sz="850" dirty="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53365" marR="247650" indent="1905">
                        <a:lnSpc>
                          <a:spcPts val="860"/>
                        </a:lnSpc>
                        <a:spcBef>
                          <a:spcPts val="330"/>
                        </a:spcBef>
                      </a:pPr>
                      <a:r>
                        <a:rPr sz="850" spc="-20" dirty="0">
                          <a:latin typeface="Arial" panose="020B0604020202020204" pitchFamily="34" charset="0"/>
                          <a:cs typeface="Arial" panose="020B0604020202020204" pitchFamily="34" charset="0"/>
                        </a:rPr>
                        <a:t>Upper </a:t>
                      </a:r>
                      <a:r>
                        <a:rPr sz="850" spc="-30" dirty="0">
                          <a:latin typeface="Arial" panose="020B0604020202020204" pitchFamily="34" charset="0"/>
                          <a:cs typeface="Arial" panose="020B0604020202020204" pitchFamily="34" charset="0"/>
                        </a:rPr>
                        <a:t>gastro</a:t>
                      </a:r>
                      <a:endParaRPr sz="850" dirty="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67640">
                        <a:lnSpc>
                          <a:spcPct val="100000"/>
                        </a:lnSpc>
                        <a:spcBef>
                          <a:spcPts val="500"/>
                        </a:spcBef>
                      </a:pPr>
                      <a:r>
                        <a:rPr sz="850" spc="-10" dirty="0">
                          <a:latin typeface="Arial" panose="020B0604020202020204" pitchFamily="34" charset="0"/>
                          <a:cs typeface="Arial" panose="020B0604020202020204" pitchFamily="34" charset="0"/>
                        </a:rPr>
                        <a:t>Urological</a:t>
                      </a:r>
                      <a:endParaRPr sz="850" dirty="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10" dirty="0">
                          <a:latin typeface="Arial" panose="020B0604020202020204" pitchFamily="34" charset="0"/>
                          <a:cs typeface="Arial" panose="020B0604020202020204" pitchFamily="34" charset="0"/>
                        </a:rPr>
                        <a:t>Other</a:t>
                      </a:r>
                      <a:endParaRPr sz="850" dirty="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0660" marR="194945" indent="130810">
                        <a:lnSpc>
                          <a:spcPts val="860"/>
                        </a:lnSpc>
                        <a:spcBef>
                          <a:spcPts val="330"/>
                        </a:spcBef>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29870">
                        <a:lnSpc>
                          <a:spcPts val="860"/>
                        </a:lnSpc>
                        <a:spcBef>
                          <a:spcPts val="155"/>
                        </a:spcBef>
                      </a:pPr>
                      <a:r>
                        <a:rPr sz="850" dirty="0">
                          <a:latin typeface="Arial" panose="020B0604020202020204" pitchFamily="34" charset="0"/>
                          <a:cs typeface="Arial" panose="020B0604020202020204" pitchFamily="34" charset="0"/>
                        </a:rPr>
                        <a:t>Q2.</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only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spoke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primary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professional </a:t>
                      </a:r>
                      <a:r>
                        <a:rPr sz="850" dirty="0">
                          <a:latin typeface="Arial" panose="020B0604020202020204" pitchFamily="34" charset="0"/>
                          <a:cs typeface="Arial" panose="020B0604020202020204" pitchFamily="34" charset="0"/>
                        </a:rPr>
                        <a:t>once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twice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before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cancer</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diagnosis</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72%</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75%</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97%</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94%</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6065">
                <a:tc>
                  <a:txBody>
                    <a:bodyPr/>
                    <a:lstStyle/>
                    <a:p>
                      <a:pPr marL="27940" marR="127635">
                        <a:lnSpc>
                          <a:spcPts val="860"/>
                        </a:lnSpc>
                        <a:spcBef>
                          <a:spcPts val="155"/>
                        </a:spcBef>
                      </a:pPr>
                      <a:r>
                        <a:rPr sz="850" dirty="0">
                          <a:latin typeface="Arial" panose="020B0604020202020204" pitchFamily="34" charset="0"/>
                          <a:cs typeface="Arial" panose="020B0604020202020204" pitchFamily="34" charset="0"/>
                        </a:rPr>
                        <a:t>Q3.</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Referral</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for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diagnosis</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explained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way</a:t>
                      </a:r>
                      <a:r>
                        <a:rPr sz="850" spc="-2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the </a:t>
                      </a:r>
                      <a:r>
                        <a:rPr sz="850" dirty="0">
                          <a:latin typeface="Arial" panose="020B0604020202020204" pitchFamily="34" charset="0"/>
                          <a:cs typeface="Arial" panose="020B0604020202020204" pitchFamily="34" charset="0"/>
                        </a:rPr>
                        <a:t>patient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could</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understand</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36%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55%</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66%</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6" name="tumourgroup_tbl_section2"/>
          <p:cNvGraphicFramePr>
            <a:graphicFrameLocks noGrp="1"/>
          </p:cNvGraphicFramePr>
          <p:nvPr>
            <p:extLst>
              <p:ext uri="{D42A27DB-BD31-4B8C-83A1-F6EECF244321}">
                <p14:modId xmlns:p14="http://schemas.microsoft.com/office/powerpoint/2010/main" val="1865857059"/>
              </p:ext>
            </p:extLst>
          </p:nvPr>
        </p:nvGraphicFramePr>
        <p:xfrm>
          <a:off x="428814" y="3415436"/>
          <a:ext cx="6776309" cy="231267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284480">
                  <a:extLst>
                    <a:ext uri="{9D8B030D-6E8A-4147-A177-3AD203B41FA5}">
                      <a16:colId xmlns:a16="http://schemas.microsoft.com/office/drawing/2014/main" val="20001"/>
                    </a:ext>
                  </a:extLst>
                </a:gridCol>
                <a:gridCol w="284480">
                  <a:extLst>
                    <a:ext uri="{9D8B030D-6E8A-4147-A177-3AD203B41FA5}">
                      <a16:colId xmlns:a16="http://schemas.microsoft.com/office/drawing/2014/main" val="20002"/>
                    </a:ext>
                  </a:extLst>
                </a:gridCol>
                <a:gridCol w="284479">
                  <a:extLst>
                    <a:ext uri="{9D8B030D-6E8A-4147-A177-3AD203B41FA5}">
                      <a16:colId xmlns:a16="http://schemas.microsoft.com/office/drawing/2014/main" val="20003"/>
                    </a:ext>
                  </a:extLst>
                </a:gridCol>
                <a:gridCol w="284479">
                  <a:extLst>
                    <a:ext uri="{9D8B030D-6E8A-4147-A177-3AD203B41FA5}">
                      <a16:colId xmlns:a16="http://schemas.microsoft.com/office/drawing/2014/main" val="20004"/>
                    </a:ext>
                  </a:extLst>
                </a:gridCol>
                <a:gridCol w="284479">
                  <a:extLst>
                    <a:ext uri="{9D8B030D-6E8A-4147-A177-3AD203B41FA5}">
                      <a16:colId xmlns:a16="http://schemas.microsoft.com/office/drawing/2014/main" val="20005"/>
                    </a:ext>
                  </a:extLst>
                </a:gridCol>
                <a:gridCol w="284479">
                  <a:extLst>
                    <a:ext uri="{9D8B030D-6E8A-4147-A177-3AD203B41FA5}">
                      <a16:colId xmlns:a16="http://schemas.microsoft.com/office/drawing/2014/main" val="20006"/>
                    </a:ext>
                  </a:extLst>
                </a:gridCol>
                <a:gridCol w="284479">
                  <a:extLst>
                    <a:ext uri="{9D8B030D-6E8A-4147-A177-3AD203B41FA5}">
                      <a16:colId xmlns:a16="http://schemas.microsoft.com/office/drawing/2014/main" val="20007"/>
                    </a:ext>
                  </a:extLst>
                </a:gridCol>
                <a:gridCol w="284479">
                  <a:extLst>
                    <a:ext uri="{9D8B030D-6E8A-4147-A177-3AD203B41FA5}">
                      <a16:colId xmlns:a16="http://schemas.microsoft.com/office/drawing/2014/main" val="20008"/>
                    </a:ext>
                  </a:extLst>
                </a:gridCol>
                <a:gridCol w="284479">
                  <a:extLst>
                    <a:ext uri="{9D8B030D-6E8A-4147-A177-3AD203B41FA5}">
                      <a16:colId xmlns:a16="http://schemas.microsoft.com/office/drawing/2014/main" val="20009"/>
                    </a:ext>
                  </a:extLst>
                </a:gridCol>
                <a:gridCol w="284479">
                  <a:extLst>
                    <a:ext uri="{9D8B030D-6E8A-4147-A177-3AD203B41FA5}">
                      <a16:colId xmlns:a16="http://schemas.microsoft.com/office/drawing/2014/main" val="20010"/>
                    </a:ext>
                  </a:extLst>
                </a:gridCol>
                <a:gridCol w="284479">
                  <a:extLst>
                    <a:ext uri="{9D8B030D-6E8A-4147-A177-3AD203B41FA5}">
                      <a16:colId xmlns:a16="http://schemas.microsoft.com/office/drawing/2014/main" val="20011"/>
                    </a:ext>
                  </a:extLst>
                </a:gridCol>
                <a:gridCol w="284479">
                  <a:extLst>
                    <a:ext uri="{9D8B030D-6E8A-4147-A177-3AD203B41FA5}">
                      <a16:colId xmlns:a16="http://schemas.microsoft.com/office/drawing/2014/main" val="20012"/>
                    </a:ext>
                  </a:extLst>
                </a:gridCol>
                <a:gridCol w="284479">
                  <a:extLst>
                    <a:ext uri="{9D8B030D-6E8A-4147-A177-3AD203B41FA5}">
                      <a16:colId xmlns:a16="http://schemas.microsoft.com/office/drawing/2014/main" val="20013"/>
                    </a:ext>
                  </a:extLst>
                </a:gridCol>
                <a:gridCol w="284480">
                  <a:extLst>
                    <a:ext uri="{9D8B030D-6E8A-4147-A177-3AD203B41FA5}">
                      <a16:colId xmlns:a16="http://schemas.microsoft.com/office/drawing/2014/main" val="20014"/>
                    </a:ext>
                  </a:extLst>
                </a:gridCol>
              </a:tblGrid>
              <a:tr h="187960">
                <a:tc gridSpan="15">
                  <a:txBody>
                    <a:bodyPr/>
                    <a:lstStyle/>
                    <a:p>
                      <a:pPr marL="27940">
                        <a:lnSpc>
                          <a:spcPct val="100000"/>
                        </a:lnSpc>
                        <a:spcBef>
                          <a:spcPts val="45"/>
                        </a:spcBef>
                        <a:tabLst>
                          <a:tab pos="4445635" algn="l"/>
                        </a:tabLst>
                      </a:pPr>
                      <a:r>
                        <a:rPr sz="1050" b="1" spc="-20" dirty="0">
                          <a:solidFill>
                            <a:srgbClr val="336E9F"/>
                          </a:solidFill>
                          <a:latin typeface="Arial"/>
                          <a:cs typeface="Arial"/>
                        </a:rPr>
                        <a:t>DIAGNOSTIC </a:t>
                      </a:r>
                      <a:r>
                        <a:rPr sz="1050" b="1" spc="-10" dirty="0">
                          <a:solidFill>
                            <a:srgbClr val="336E9F"/>
                          </a:solidFill>
                          <a:latin typeface="Arial"/>
                          <a:cs typeface="Arial"/>
                        </a:rPr>
                        <a:t>TESTS</a:t>
                      </a:r>
                      <a:r>
                        <a:rPr sz="1050" b="1" dirty="0">
                          <a:solidFill>
                            <a:srgbClr val="336E9F"/>
                          </a:solidFill>
                          <a:latin typeface="Arial"/>
                          <a:cs typeface="Arial"/>
                        </a:rPr>
                        <a:t>	</a:t>
                      </a:r>
                      <a:r>
                        <a:rPr sz="1275" baseline="9803" dirty="0">
                          <a:latin typeface="Arial"/>
                          <a:cs typeface="Arial"/>
                        </a:rPr>
                        <a:t>Tumour</a:t>
                      </a:r>
                      <a:r>
                        <a:rPr sz="1275" spc="-44" baseline="9803" dirty="0">
                          <a:latin typeface="Arial"/>
                          <a:cs typeface="Arial"/>
                        </a:rPr>
                        <a:t> </a:t>
                      </a:r>
                      <a:r>
                        <a:rPr sz="1275" spc="-15" baseline="9803" dirty="0">
                          <a:latin typeface="Arial"/>
                          <a:cs typeface="Arial"/>
                        </a:rPr>
                        <a:t>group</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798195">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020" marR="240665" indent="-38735">
                        <a:lnSpc>
                          <a:spcPts val="860"/>
                        </a:lnSpc>
                        <a:spcBef>
                          <a:spcPts val="330"/>
                        </a:spcBef>
                      </a:pPr>
                      <a:r>
                        <a:rPr sz="850" spc="-20" dirty="0">
                          <a:solidFill>
                            <a:srgbClr val="000000"/>
                          </a:solidFill>
                          <a:latin typeface="Arial"/>
                          <a:cs typeface="Arial"/>
                        </a:rPr>
                        <a:t>Brain</a:t>
                      </a:r>
                      <a:r>
                        <a:rPr sz="850" spc="-10" dirty="0">
                          <a:solidFill>
                            <a:srgbClr val="000000"/>
                          </a:solidFill>
                          <a:latin typeface="Arial"/>
                          <a:cs typeface="Arial"/>
                        </a:rPr>
                        <a:t> </a:t>
                      </a:r>
                      <a:r>
                        <a:rPr sz="850" spc="-50" dirty="0">
                          <a:solidFill>
                            <a:srgbClr val="000000"/>
                          </a:solidFill>
                          <a:latin typeface="Arial"/>
                          <a:cs typeface="Arial"/>
                        </a:rPr>
                        <a:t>/</a:t>
                      </a:r>
                      <a:r>
                        <a:rPr sz="850" spc="-25" dirty="0">
                          <a:solidFill>
                            <a:srgbClr val="000000"/>
                          </a:solidFill>
                          <a:latin typeface="Arial"/>
                          <a:cs typeface="Arial"/>
                        </a:rPr>
                        <a:t> CNS</a:t>
                      </a:r>
                      <a:endParaRPr sz="850" dirty="0">
                        <a:solidFill>
                          <a:srgbClr val="000000"/>
                        </a:solidFill>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47650">
                        <a:lnSpc>
                          <a:spcPct val="100000"/>
                        </a:lnSpc>
                        <a:spcBef>
                          <a:spcPts val="500"/>
                        </a:spcBef>
                      </a:pPr>
                      <a:r>
                        <a:rPr sz="850" spc="-10" dirty="0">
                          <a:solidFill>
                            <a:srgbClr val="000000"/>
                          </a:solidFill>
                          <a:latin typeface="Arial"/>
                          <a:cs typeface="Arial"/>
                        </a:rPr>
                        <a:t>Breast</a:t>
                      </a:r>
                      <a:endParaRPr sz="850" dirty="0">
                        <a:solidFill>
                          <a:srgbClr val="000000"/>
                        </a:solidFill>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95910" marR="128905" indent="-160020">
                        <a:lnSpc>
                          <a:spcPts val="860"/>
                        </a:lnSpc>
                        <a:spcBef>
                          <a:spcPts val="330"/>
                        </a:spcBef>
                      </a:pPr>
                      <a:r>
                        <a:rPr sz="850" spc="-20" dirty="0">
                          <a:solidFill>
                            <a:srgbClr val="000000"/>
                          </a:solidFill>
                          <a:latin typeface="Arial"/>
                          <a:cs typeface="Arial"/>
                        </a:rPr>
                        <a:t>Colorectal</a:t>
                      </a:r>
                      <a:r>
                        <a:rPr sz="850" spc="-5" dirty="0">
                          <a:solidFill>
                            <a:srgbClr val="000000"/>
                          </a:solidFill>
                          <a:latin typeface="Arial"/>
                          <a:cs typeface="Arial"/>
                        </a:rPr>
                        <a:t> </a:t>
                      </a:r>
                      <a:r>
                        <a:rPr sz="850" spc="-50" dirty="0">
                          <a:solidFill>
                            <a:srgbClr val="000000"/>
                          </a:solidFill>
                          <a:latin typeface="Arial"/>
                          <a:cs typeface="Arial"/>
                        </a:rPr>
                        <a:t>/</a:t>
                      </a:r>
                      <a:r>
                        <a:rPr sz="850" spc="-25" dirty="0">
                          <a:solidFill>
                            <a:srgbClr val="000000"/>
                          </a:solidFill>
                          <a:latin typeface="Arial"/>
                          <a:cs typeface="Arial"/>
                        </a:rPr>
                        <a:t> LGT</a:t>
                      </a:r>
                      <a:endParaRPr sz="850" dirty="0">
                        <a:solidFill>
                          <a:srgbClr val="000000"/>
                        </a:solidFill>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42545">
                        <a:lnSpc>
                          <a:spcPct val="100000"/>
                        </a:lnSpc>
                        <a:spcBef>
                          <a:spcPts val="500"/>
                        </a:spcBef>
                      </a:pPr>
                      <a:r>
                        <a:rPr sz="850" spc="-10" dirty="0">
                          <a:solidFill>
                            <a:srgbClr val="000000"/>
                          </a:solidFill>
                          <a:latin typeface="Arial"/>
                          <a:cs typeface="Arial"/>
                        </a:rPr>
                        <a:t>Gynaecological</a:t>
                      </a:r>
                      <a:endParaRPr sz="850" dirty="0">
                        <a:solidFill>
                          <a:srgbClr val="000000"/>
                        </a:solidFill>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39370">
                        <a:lnSpc>
                          <a:spcPct val="100000"/>
                        </a:lnSpc>
                        <a:spcBef>
                          <a:spcPts val="500"/>
                        </a:spcBef>
                      </a:pPr>
                      <a:r>
                        <a:rPr sz="850" spc="-10" dirty="0">
                          <a:solidFill>
                            <a:srgbClr val="000000"/>
                          </a:solidFill>
                          <a:latin typeface="Arial"/>
                          <a:cs typeface="Arial"/>
                        </a:rPr>
                        <a:t>Haematological</a:t>
                      </a:r>
                      <a:endParaRPr sz="850" dirty="0">
                        <a:solidFill>
                          <a:srgbClr val="000000"/>
                        </a:solidFill>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655" marR="165735" indent="-116839">
                        <a:lnSpc>
                          <a:spcPts val="860"/>
                        </a:lnSpc>
                        <a:spcBef>
                          <a:spcPts val="330"/>
                        </a:spcBef>
                      </a:pPr>
                      <a:r>
                        <a:rPr sz="850" spc="-20" dirty="0">
                          <a:solidFill>
                            <a:srgbClr val="000000"/>
                          </a:solidFill>
                          <a:latin typeface="Arial"/>
                          <a:cs typeface="Arial"/>
                        </a:rPr>
                        <a:t>Head </a:t>
                      </a:r>
                      <a:r>
                        <a:rPr sz="850" spc="-30" dirty="0">
                          <a:solidFill>
                            <a:srgbClr val="000000"/>
                          </a:solidFill>
                          <a:latin typeface="Arial"/>
                          <a:cs typeface="Arial"/>
                        </a:rPr>
                        <a:t>and </a:t>
                      </a:r>
                      <a:r>
                        <a:rPr sz="850" spc="-20" dirty="0">
                          <a:solidFill>
                            <a:srgbClr val="000000"/>
                          </a:solidFill>
                          <a:latin typeface="Arial"/>
                          <a:cs typeface="Arial"/>
                        </a:rPr>
                        <a:t>neck</a:t>
                      </a:r>
                      <a:endParaRPr sz="850" dirty="0">
                        <a:solidFill>
                          <a:srgbClr val="000000"/>
                        </a:solidFill>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solidFill>
                            <a:srgbClr val="000000"/>
                          </a:solidFill>
                          <a:latin typeface="Arial"/>
                          <a:cs typeface="Arial"/>
                        </a:rPr>
                        <a:t>Lung</a:t>
                      </a:r>
                      <a:endParaRPr sz="850" dirty="0">
                        <a:solidFill>
                          <a:srgbClr val="000000"/>
                        </a:solidFill>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4470">
                        <a:lnSpc>
                          <a:spcPct val="100000"/>
                        </a:lnSpc>
                        <a:spcBef>
                          <a:spcPts val="500"/>
                        </a:spcBef>
                      </a:pPr>
                      <a:r>
                        <a:rPr sz="850" spc="-10" dirty="0">
                          <a:solidFill>
                            <a:srgbClr val="000000"/>
                          </a:solidFill>
                          <a:latin typeface="Arial"/>
                          <a:cs typeface="Arial"/>
                        </a:rPr>
                        <a:t>Prostate</a:t>
                      </a:r>
                      <a:endParaRPr sz="850" dirty="0">
                        <a:solidFill>
                          <a:srgbClr val="000000"/>
                        </a:solidFill>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88595">
                        <a:lnSpc>
                          <a:spcPct val="100000"/>
                        </a:lnSpc>
                        <a:spcBef>
                          <a:spcPts val="500"/>
                        </a:spcBef>
                      </a:pPr>
                      <a:r>
                        <a:rPr sz="850" spc="-10" dirty="0">
                          <a:solidFill>
                            <a:srgbClr val="000000"/>
                          </a:solidFill>
                          <a:latin typeface="Arial"/>
                          <a:cs typeface="Arial"/>
                        </a:rPr>
                        <a:t>Sarcoma</a:t>
                      </a:r>
                      <a:endParaRPr sz="850" dirty="0">
                        <a:solidFill>
                          <a:srgbClr val="000000"/>
                        </a:solidFill>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solidFill>
                            <a:srgbClr val="000000"/>
                          </a:solidFill>
                          <a:latin typeface="Arial"/>
                          <a:cs typeface="Arial"/>
                        </a:rPr>
                        <a:t>Skin</a:t>
                      </a:r>
                      <a:endParaRPr sz="850" dirty="0">
                        <a:solidFill>
                          <a:srgbClr val="000000"/>
                        </a:solidFill>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53365" marR="247650" indent="1905">
                        <a:lnSpc>
                          <a:spcPts val="860"/>
                        </a:lnSpc>
                        <a:spcBef>
                          <a:spcPts val="330"/>
                        </a:spcBef>
                      </a:pPr>
                      <a:r>
                        <a:rPr sz="850" spc="-20" dirty="0">
                          <a:solidFill>
                            <a:srgbClr val="000000"/>
                          </a:solidFill>
                          <a:latin typeface="Arial"/>
                          <a:cs typeface="Arial"/>
                        </a:rPr>
                        <a:t>Upper </a:t>
                      </a:r>
                      <a:r>
                        <a:rPr sz="850" spc="-30" dirty="0">
                          <a:solidFill>
                            <a:srgbClr val="000000"/>
                          </a:solidFill>
                          <a:latin typeface="Arial"/>
                          <a:cs typeface="Arial"/>
                        </a:rPr>
                        <a:t>gastro</a:t>
                      </a:r>
                      <a:endParaRPr sz="850" dirty="0">
                        <a:solidFill>
                          <a:srgbClr val="000000"/>
                        </a:solidFill>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67640">
                        <a:lnSpc>
                          <a:spcPct val="100000"/>
                        </a:lnSpc>
                        <a:spcBef>
                          <a:spcPts val="500"/>
                        </a:spcBef>
                      </a:pPr>
                      <a:r>
                        <a:rPr sz="850" spc="-10" dirty="0">
                          <a:solidFill>
                            <a:srgbClr val="000000"/>
                          </a:solidFill>
                          <a:latin typeface="Arial"/>
                          <a:cs typeface="Arial"/>
                        </a:rPr>
                        <a:t>Urological</a:t>
                      </a:r>
                      <a:endParaRPr sz="850" dirty="0">
                        <a:solidFill>
                          <a:srgbClr val="000000"/>
                        </a:solidFill>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10" dirty="0">
                          <a:solidFill>
                            <a:srgbClr val="000000"/>
                          </a:solidFill>
                          <a:latin typeface="Arial"/>
                          <a:cs typeface="Arial"/>
                        </a:rPr>
                        <a:t>Other</a:t>
                      </a:r>
                      <a:endParaRPr sz="850" dirty="0">
                        <a:solidFill>
                          <a:srgbClr val="000000"/>
                        </a:solidFill>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0660" marR="194945" indent="130810">
                        <a:lnSpc>
                          <a:spcPts val="860"/>
                        </a:lnSpc>
                        <a:spcBef>
                          <a:spcPts val="330"/>
                        </a:spcBef>
                      </a:pPr>
                      <a:r>
                        <a:rPr lang="en-GB" sz="850" b="1" spc="-25" dirty="0">
                          <a:solidFill>
                            <a:srgbClr val="000000"/>
                          </a:solidFill>
                          <a:latin typeface="Arial"/>
                          <a:cs typeface="Arial"/>
                        </a:rPr>
                        <a:t>All</a:t>
                      </a:r>
                      <a:endParaRPr lang="en-GB" sz="850" dirty="0">
                        <a:solidFill>
                          <a:srgbClr val="000000"/>
                        </a:solidFill>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27635">
                        <a:lnSpc>
                          <a:spcPts val="860"/>
                        </a:lnSpc>
                        <a:spcBef>
                          <a:spcPts val="155"/>
                        </a:spcBef>
                      </a:pPr>
                      <a:r>
                        <a:rPr sz="850" dirty="0">
                          <a:latin typeface="Arial"/>
                          <a:cs typeface="Arial"/>
                        </a:rPr>
                        <a:t>Q5.</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received</a:t>
                      </a:r>
                      <a:r>
                        <a:rPr sz="850" spc="-25" dirty="0">
                          <a:latin typeface="Arial"/>
                          <a:cs typeface="Arial"/>
                        </a:rPr>
                        <a:t> </a:t>
                      </a:r>
                      <a:r>
                        <a:rPr sz="850" dirty="0">
                          <a:latin typeface="Arial"/>
                          <a:cs typeface="Arial"/>
                        </a:rPr>
                        <a:t>all</a:t>
                      </a:r>
                      <a:r>
                        <a:rPr sz="850" spc="-20" dirty="0">
                          <a:latin typeface="Arial"/>
                          <a:cs typeface="Arial"/>
                        </a:rPr>
                        <a:t> </a:t>
                      </a:r>
                      <a:r>
                        <a:rPr sz="850" dirty="0">
                          <a:latin typeface="Arial"/>
                          <a:cs typeface="Arial"/>
                        </a:rPr>
                        <a:t>the</a:t>
                      </a:r>
                      <a:r>
                        <a:rPr sz="850" spc="-25" dirty="0">
                          <a:latin typeface="Arial"/>
                          <a:cs typeface="Arial"/>
                        </a:rPr>
                        <a:t> </a:t>
                      </a:r>
                      <a:r>
                        <a:rPr sz="850" dirty="0">
                          <a:latin typeface="Arial"/>
                          <a:cs typeface="Arial"/>
                        </a:rPr>
                        <a:t>information</a:t>
                      </a:r>
                      <a:r>
                        <a:rPr sz="850" spc="-20" dirty="0">
                          <a:latin typeface="Arial"/>
                          <a:cs typeface="Arial"/>
                        </a:rPr>
                        <a:t> </a:t>
                      </a:r>
                      <a:r>
                        <a:rPr sz="850" dirty="0">
                          <a:latin typeface="Arial"/>
                          <a:cs typeface="Arial"/>
                        </a:rPr>
                        <a:t>needed</a:t>
                      </a:r>
                      <a:r>
                        <a:rPr sz="850" spc="-25" dirty="0">
                          <a:latin typeface="Arial"/>
                          <a:cs typeface="Arial"/>
                        </a:rPr>
                        <a:t> </a:t>
                      </a:r>
                      <a:r>
                        <a:rPr sz="850" spc="-10" dirty="0">
                          <a:latin typeface="Arial"/>
                          <a:cs typeface="Arial"/>
                        </a:rPr>
                        <a:t>about </a:t>
                      </a:r>
                      <a:r>
                        <a:rPr sz="850" dirty="0">
                          <a:latin typeface="Arial"/>
                          <a:cs typeface="Arial"/>
                        </a:rPr>
                        <a:t>the</a:t>
                      </a:r>
                      <a:r>
                        <a:rPr sz="850" spc="-20" dirty="0">
                          <a:latin typeface="Arial"/>
                          <a:cs typeface="Arial"/>
                        </a:rPr>
                        <a:t> </a:t>
                      </a:r>
                      <a:r>
                        <a:rPr sz="850" dirty="0">
                          <a:latin typeface="Arial"/>
                          <a:cs typeface="Arial"/>
                        </a:rPr>
                        <a:t>diagnostic</a:t>
                      </a:r>
                      <a:r>
                        <a:rPr sz="850" spc="-20" dirty="0">
                          <a:latin typeface="Arial"/>
                          <a:cs typeface="Arial"/>
                        </a:rPr>
                        <a:t> </a:t>
                      </a:r>
                      <a:r>
                        <a:rPr sz="850" dirty="0">
                          <a:latin typeface="Arial"/>
                          <a:cs typeface="Arial"/>
                        </a:rPr>
                        <a:t>test</a:t>
                      </a:r>
                      <a:r>
                        <a:rPr sz="850" spc="-15" dirty="0">
                          <a:latin typeface="Arial"/>
                          <a:cs typeface="Arial"/>
                        </a:rPr>
                        <a:t> </a:t>
                      </a:r>
                      <a:r>
                        <a:rPr sz="850" dirty="0">
                          <a:latin typeface="Arial"/>
                          <a:cs typeface="Arial"/>
                        </a:rPr>
                        <a:t>in</a:t>
                      </a:r>
                      <a:r>
                        <a:rPr sz="850" spc="-20" dirty="0">
                          <a:latin typeface="Arial"/>
                          <a:cs typeface="Arial"/>
                        </a:rPr>
                        <a:t> </a:t>
                      </a:r>
                      <a:r>
                        <a:rPr sz="850" spc="-10" dirty="0">
                          <a:latin typeface="Arial"/>
                          <a:cs typeface="Arial"/>
                        </a:rPr>
                        <a:t>advance</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15570">
                        <a:lnSpc>
                          <a:spcPts val="860"/>
                        </a:lnSpc>
                        <a:spcBef>
                          <a:spcPts val="155"/>
                        </a:spcBef>
                      </a:pPr>
                      <a:r>
                        <a:rPr sz="850" dirty="0">
                          <a:latin typeface="Arial"/>
                          <a:cs typeface="Arial"/>
                        </a:rPr>
                        <a:t>Q6.</a:t>
                      </a:r>
                      <a:r>
                        <a:rPr sz="850" spc="-25" dirty="0">
                          <a:latin typeface="Arial"/>
                          <a:cs typeface="Arial"/>
                        </a:rPr>
                        <a:t> </a:t>
                      </a:r>
                      <a:r>
                        <a:rPr sz="850" dirty="0">
                          <a:latin typeface="Arial"/>
                          <a:cs typeface="Arial"/>
                        </a:rPr>
                        <a:t>Diagnostic</a:t>
                      </a:r>
                      <a:r>
                        <a:rPr sz="850" spc="-25" dirty="0">
                          <a:latin typeface="Arial"/>
                          <a:cs typeface="Arial"/>
                        </a:rPr>
                        <a:t> </a:t>
                      </a:r>
                      <a:r>
                        <a:rPr sz="850" dirty="0">
                          <a:latin typeface="Arial"/>
                          <a:cs typeface="Arial"/>
                        </a:rPr>
                        <a:t>test</a:t>
                      </a:r>
                      <a:r>
                        <a:rPr sz="850" spc="-25" dirty="0">
                          <a:latin typeface="Arial"/>
                          <a:cs typeface="Arial"/>
                        </a:rPr>
                        <a:t> </a:t>
                      </a:r>
                      <a:r>
                        <a:rPr sz="850" dirty="0">
                          <a:latin typeface="Arial"/>
                          <a:cs typeface="Arial"/>
                        </a:rPr>
                        <a:t>staff</a:t>
                      </a:r>
                      <a:r>
                        <a:rPr sz="850" spc="-25" dirty="0">
                          <a:latin typeface="Arial"/>
                          <a:cs typeface="Arial"/>
                        </a:rPr>
                        <a:t> </a:t>
                      </a:r>
                      <a:r>
                        <a:rPr sz="850" dirty="0">
                          <a:latin typeface="Arial"/>
                          <a:cs typeface="Arial"/>
                        </a:rPr>
                        <a:t>appeared</a:t>
                      </a:r>
                      <a:r>
                        <a:rPr sz="850" spc="-20" dirty="0">
                          <a:latin typeface="Arial"/>
                          <a:cs typeface="Arial"/>
                        </a:rPr>
                        <a:t> </a:t>
                      </a:r>
                      <a:r>
                        <a:rPr sz="850" dirty="0">
                          <a:latin typeface="Arial"/>
                          <a:cs typeface="Arial"/>
                        </a:rPr>
                        <a:t>to</a:t>
                      </a:r>
                      <a:r>
                        <a:rPr sz="850" spc="-25" dirty="0">
                          <a:latin typeface="Arial"/>
                          <a:cs typeface="Arial"/>
                        </a:rPr>
                        <a:t> </a:t>
                      </a:r>
                      <a:r>
                        <a:rPr sz="850" dirty="0">
                          <a:latin typeface="Arial"/>
                          <a:cs typeface="Arial"/>
                        </a:rPr>
                        <a:t>completely</a:t>
                      </a:r>
                      <a:r>
                        <a:rPr sz="850" spc="-25" dirty="0">
                          <a:latin typeface="Arial"/>
                          <a:cs typeface="Arial"/>
                        </a:rPr>
                        <a:t> </a:t>
                      </a:r>
                      <a:r>
                        <a:rPr sz="850" spc="-20" dirty="0">
                          <a:latin typeface="Arial"/>
                          <a:cs typeface="Arial"/>
                        </a:rPr>
                        <a:t>have </a:t>
                      </a:r>
                      <a:r>
                        <a:rPr sz="850" dirty="0">
                          <a:latin typeface="Arial"/>
                          <a:cs typeface="Arial"/>
                        </a:rPr>
                        <a:t>all</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information</a:t>
                      </a:r>
                      <a:r>
                        <a:rPr sz="850" spc="-20" dirty="0">
                          <a:latin typeface="Arial"/>
                          <a:cs typeface="Arial"/>
                        </a:rPr>
                        <a:t> </a:t>
                      </a:r>
                      <a:r>
                        <a:rPr sz="850" dirty="0">
                          <a:latin typeface="Arial"/>
                          <a:cs typeface="Arial"/>
                        </a:rPr>
                        <a:t>they</a:t>
                      </a:r>
                      <a:r>
                        <a:rPr sz="850" spc="-20" dirty="0">
                          <a:latin typeface="Arial"/>
                          <a:cs typeface="Arial"/>
                        </a:rPr>
                        <a:t> </a:t>
                      </a:r>
                      <a:r>
                        <a:rPr sz="850" dirty="0">
                          <a:latin typeface="Arial"/>
                          <a:cs typeface="Arial"/>
                        </a:rPr>
                        <a:t>needed</a:t>
                      </a:r>
                      <a:r>
                        <a:rPr sz="850" spc="-15" dirty="0">
                          <a:latin typeface="Arial"/>
                          <a:cs typeface="Arial"/>
                        </a:rPr>
                        <a:t> </a:t>
                      </a:r>
                      <a:r>
                        <a:rPr sz="850" dirty="0">
                          <a:latin typeface="Arial"/>
                          <a:cs typeface="Arial"/>
                        </a:rPr>
                        <a:t>about</a:t>
                      </a:r>
                      <a:r>
                        <a:rPr sz="850" spc="-20" dirty="0">
                          <a:latin typeface="Arial"/>
                          <a:cs typeface="Arial"/>
                        </a:rPr>
                        <a:t> </a:t>
                      </a:r>
                      <a:r>
                        <a:rPr sz="850" dirty="0">
                          <a:latin typeface="Arial"/>
                          <a:cs typeface="Arial"/>
                        </a:rPr>
                        <a:t>the</a:t>
                      </a:r>
                      <a:r>
                        <a:rPr sz="850" spc="-20" dirty="0">
                          <a:latin typeface="Arial"/>
                          <a:cs typeface="Arial"/>
                        </a:rPr>
                        <a:t> </a:t>
                      </a:r>
                      <a:r>
                        <a:rPr sz="850" spc="-10" dirty="0">
                          <a:latin typeface="Arial"/>
                          <a:cs typeface="Arial"/>
                        </a:rPr>
                        <a:t>patient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67945">
                        <a:lnSpc>
                          <a:spcPts val="860"/>
                        </a:lnSpc>
                        <a:spcBef>
                          <a:spcPts val="155"/>
                        </a:spcBef>
                      </a:pPr>
                      <a:r>
                        <a:rPr sz="850" dirty="0">
                          <a:latin typeface="Arial"/>
                          <a:cs typeface="Arial"/>
                        </a:rPr>
                        <a:t>Q7.</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felt</a:t>
                      </a:r>
                      <a:r>
                        <a:rPr sz="850" spc="-15"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length</a:t>
                      </a:r>
                      <a:r>
                        <a:rPr sz="850" spc="-15"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time</a:t>
                      </a:r>
                      <a:r>
                        <a:rPr sz="850" spc="-15" dirty="0">
                          <a:latin typeface="Arial"/>
                          <a:cs typeface="Arial"/>
                        </a:rPr>
                        <a:t> </a:t>
                      </a:r>
                      <a:r>
                        <a:rPr sz="850" dirty="0">
                          <a:latin typeface="Arial"/>
                          <a:cs typeface="Arial"/>
                        </a:rPr>
                        <a:t>waiting</a:t>
                      </a:r>
                      <a:r>
                        <a:rPr sz="850" spc="-20" dirty="0">
                          <a:latin typeface="Arial"/>
                          <a:cs typeface="Arial"/>
                        </a:rPr>
                        <a:t> </a:t>
                      </a:r>
                      <a:r>
                        <a:rPr sz="850" dirty="0">
                          <a:latin typeface="Arial"/>
                          <a:cs typeface="Arial"/>
                        </a:rPr>
                        <a:t>for</a:t>
                      </a:r>
                      <a:r>
                        <a:rPr sz="850" spc="-15" dirty="0">
                          <a:latin typeface="Arial"/>
                          <a:cs typeface="Arial"/>
                        </a:rPr>
                        <a:t> </a:t>
                      </a:r>
                      <a:r>
                        <a:rPr sz="850" spc="-10" dirty="0">
                          <a:latin typeface="Arial"/>
                          <a:cs typeface="Arial"/>
                        </a:rPr>
                        <a:t>diagnostic </a:t>
                      </a:r>
                      <a:r>
                        <a:rPr sz="850" dirty="0">
                          <a:latin typeface="Arial"/>
                          <a:cs typeface="Arial"/>
                        </a:rPr>
                        <a:t>test</a:t>
                      </a:r>
                      <a:r>
                        <a:rPr sz="850" spc="-20" dirty="0">
                          <a:latin typeface="Arial"/>
                          <a:cs typeface="Arial"/>
                        </a:rPr>
                        <a:t> </a:t>
                      </a:r>
                      <a:r>
                        <a:rPr sz="850" dirty="0">
                          <a:latin typeface="Arial"/>
                          <a:cs typeface="Arial"/>
                        </a:rPr>
                        <a:t>results</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about</a:t>
                      </a:r>
                      <a:r>
                        <a:rPr sz="850" spc="-20" dirty="0">
                          <a:latin typeface="Arial"/>
                          <a:cs typeface="Arial"/>
                        </a:rPr>
                        <a:t> </a:t>
                      </a:r>
                      <a:r>
                        <a:rPr sz="850" spc="-10" dirty="0">
                          <a:latin typeface="Arial"/>
                          <a:cs typeface="Arial"/>
                        </a:rPr>
                        <a:t>right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55880">
                        <a:lnSpc>
                          <a:spcPts val="860"/>
                        </a:lnSpc>
                        <a:spcBef>
                          <a:spcPts val="155"/>
                        </a:spcBef>
                      </a:pPr>
                      <a:r>
                        <a:rPr sz="850" dirty="0">
                          <a:latin typeface="Arial"/>
                          <a:cs typeface="Arial"/>
                        </a:rPr>
                        <a:t>Q8.</a:t>
                      </a:r>
                      <a:r>
                        <a:rPr sz="850" spc="-20" dirty="0">
                          <a:latin typeface="Arial"/>
                          <a:cs typeface="Arial"/>
                        </a:rPr>
                        <a:t> </a:t>
                      </a:r>
                      <a:r>
                        <a:rPr sz="850" dirty="0">
                          <a:latin typeface="Arial"/>
                          <a:cs typeface="Arial"/>
                        </a:rPr>
                        <a:t>Diagnostic</a:t>
                      </a:r>
                      <a:r>
                        <a:rPr sz="850" spc="-20" dirty="0">
                          <a:latin typeface="Arial"/>
                          <a:cs typeface="Arial"/>
                        </a:rPr>
                        <a:t> </a:t>
                      </a:r>
                      <a:r>
                        <a:rPr sz="850" dirty="0">
                          <a:latin typeface="Arial"/>
                          <a:cs typeface="Arial"/>
                        </a:rPr>
                        <a:t>test</a:t>
                      </a:r>
                      <a:r>
                        <a:rPr sz="850" spc="-20" dirty="0">
                          <a:latin typeface="Arial"/>
                          <a:cs typeface="Arial"/>
                        </a:rPr>
                        <a:t> </a:t>
                      </a:r>
                      <a:r>
                        <a:rPr sz="850" dirty="0">
                          <a:latin typeface="Arial"/>
                          <a:cs typeface="Arial"/>
                        </a:rPr>
                        <a:t>results</a:t>
                      </a:r>
                      <a:r>
                        <a:rPr sz="850" spc="-20" dirty="0">
                          <a:latin typeface="Arial"/>
                          <a:cs typeface="Arial"/>
                        </a:rPr>
                        <a:t> </a:t>
                      </a:r>
                      <a:r>
                        <a:rPr sz="850" dirty="0">
                          <a:latin typeface="Arial"/>
                          <a:cs typeface="Arial"/>
                        </a:rPr>
                        <a:t>were</a:t>
                      </a:r>
                      <a:r>
                        <a:rPr sz="850" spc="-20" dirty="0">
                          <a:latin typeface="Arial"/>
                          <a:cs typeface="Arial"/>
                        </a:rPr>
                        <a:t> </a:t>
                      </a:r>
                      <a:r>
                        <a:rPr sz="850" dirty="0">
                          <a:latin typeface="Arial"/>
                          <a:cs typeface="Arial"/>
                        </a:rPr>
                        <a:t>explained</a:t>
                      </a:r>
                      <a:r>
                        <a:rPr sz="850" spc="-20" dirty="0">
                          <a:latin typeface="Arial"/>
                          <a:cs typeface="Arial"/>
                        </a:rPr>
                        <a:t> </a:t>
                      </a:r>
                      <a:r>
                        <a:rPr sz="850" dirty="0">
                          <a:latin typeface="Arial"/>
                          <a:cs typeface="Arial"/>
                        </a:rPr>
                        <a:t>in</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way</a:t>
                      </a:r>
                      <a:r>
                        <a:rPr sz="850" spc="-20" dirty="0">
                          <a:latin typeface="Arial"/>
                          <a:cs typeface="Arial"/>
                        </a:rPr>
                        <a:t> </a:t>
                      </a:r>
                      <a:r>
                        <a:rPr sz="850" spc="-25" dirty="0">
                          <a:latin typeface="Arial"/>
                          <a:cs typeface="Arial"/>
                        </a:rPr>
                        <a:t>the </a:t>
                      </a:r>
                      <a:r>
                        <a:rPr sz="850" dirty="0">
                          <a:latin typeface="Arial"/>
                          <a:cs typeface="Arial"/>
                        </a:rPr>
                        <a:t>patient</a:t>
                      </a:r>
                      <a:r>
                        <a:rPr sz="850" spc="-30" dirty="0">
                          <a:latin typeface="Arial"/>
                          <a:cs typeface="Arial"/>
                        </a:rPr>
                        <a:t> </a:t>
                      </a:r>
                      <a:r>
                        <a:rPr sz="850" dirty="0">
                          <a:latin typeface="Arial"/>
                          <a:cs typeface="Arial"/>
                        </a:rPr>
                        <a:t>could</a:t>
                      </a:r>
                      <a:r>
                        <a:rPr sz="850" spc="-30" dirty="0">
                          <a:latin typeface="Arial"/>
                          <a:cs typeface="Arial"/>
                        </a:rPr>
                        <a:t> </a:t>
                      </a:r>
                      <a:r>
                        <a:rPr sz="850" dirty="0">
                          <a:latin typeface="Arial"/>
                          <a:cs typeface="Arial"/>
                        </a:rPr>
                        <a:t>completely</a:t>
                      </a:r>
                      <a:r>
                        <a:rPr sz="850" spc="-30" dirty="0">
                          <a:latin typeface="Arial"/>
                          <a:cs typeface="Arial"/>
                        </a:rPr>
                        <a:t> </a:t>
                      </a:r>
                      <a:r>
                        <a:rPr sz="850" spc="-10" dirty="0">
                          <a:latin typeface="Arial"/>
                          <a:cs typeface="Arial"/>
                        </a:rPr>
                        <a:t>understand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4795">
                <a:tc>
                  <a:txBody>
                    <a:bodyPr/>
                    <a:lstStyle/>
                    <a:p>
                      <a:pPr marL="27940" marR="205740">
                        <a:lnSpc>
                          <a:spcPts val="860"/>
                        </a:lnSpc>
                        <a:spcBef>
                          <a:spcPts val="155"/>
                        </a:spcBef>
                      </a:pPr>
                      <a:r>
                        <a:rPr sz="850" dirty="0">
                          <a:latin typeface="Arial"/>
                          <a:cs typeface="Arial"/>
                        </a:rPr>
                        <a:t>Q9.</a:t>
                      </a:r>
                      <a:r>
                        <a:rPr sz="850" spc="-20" dirty="0">
                          <a:latin typeface="Arial"/>
                          <a:cs typeface="Arial"/>
                        </a:rPr>
                        <a:t> </a:t>
                      </a:r>
                      <a:r>
                        <a:rPr sz="850" dirty="0">
                          <a:latin typeface="Arial"/>
                          <a:cs typeface="Arial"/>
                        </a:rPr>
                        <a:t>Enough</a:t>
                      </a:r>
                      <a:r>
                        <a:rPr sz="850" spc="-20" dirty="0">
                          <a:latin typeface="Arial"/>
                          <a:cs typeface="Arial"/>
                        </a:rPr>
                        <a:t> </a:t>
                      </a:r>
                      <a:r>
                        <a:rPr sz="850" dirty="0">
                          <a:latin typeface="Arial"/>
                          <a:cs typeface="Arial"/>
                        </a:rPr>
                        <a:t>privacy</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15" dirty="0">
                          <a:latin typeface="Arial"/>
                          <a:cs typeface="Arial"/>
                        </a:rPr>
                        <a:t> </a:t>
                      </a:r>
                      <a:r>
                        <a:rPr sz="850" dirty="0">
                          <a:latin typeface="Arial"/>
                          <a:cs typeface="Arial"/>
                        </a:rPr>
                        <a:t>given</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the</a:t>
                      </a:r>
                      <a:r>
                        <a:rPr sz="850" spc="-20" dirty="0">
                          <a:latin typeface="Arial"/>
                          <a:cs typeface="Arial"/>
                        </a:rPr>
                        <a:t> </a:t>
                      </a:r>
                      <a:r>
                        <a:rPr sz="850" spc="-10" dirty="0">
                          <a:latin typeface="Arial"/>
                          <a:cs typeface="Arial"/>
                        </a:rPr>
                        <a:t>patient </a:t>
                      </a:r>
                      <a:r>
                        <a:rPr sz="850" dirty="0">
                          <a:latin typeface="Arial"/>
                          <a:cs typeface="Arial"/>
                        </a:rPr>
                        <a:t>when</a:t>
                      </a:r>
                      <a:r>
                        <a:rPr sz="850" spc="-30" dirty="0">
                          <a:latin typeface="Arial"/>
                          <a:cs typeface="Arial"/>
                        </a:rPr>
                        <a:t> </a:t>
                      </a:r>
                      <a:r>
                        <a:rPr sz="850" dirty="0">
                          <a:latin typeface="Arial"/>
                          <a:cs typeface="Arial"/>
                        </a:rPr>
                        <a:t>receiving</a:t>
                      </a:r>
                      <a:r>
                        <a:rPr sz="850" spc="-25" dirty="0">
                          <a:latin typeface="Arial"/>
                          <a:cs typeface="Arial"/>
                        </a:rPr>
                        <a:t> </a:t>
                      </a:r>
                      <a:r>
                        <a:rPr sz="850" dirty="0">
                          <a:latin typeface="Arial"/>
                          <a:cs typeface="Arial"/>
                        </a:rPr>
                        <a:t>diagnostic</a:t>
                      </a:r>
                      <a:r>
                        <a:rPr sz="850" spc="-25" dirty="0">
                          <a:latin typeface="Arial"/>
                          <a:cs typeface="Arial"/>
                        </a:rPr>
                        <a:t> </a:t>
                      </a:r>
                      <a:r>
                        <a:rPr sz="850" dirty="0">
                          <a:latin typeface="Arial"/>
                          <a:cs typeface="Arial"/>
                        </a:rPr>
                        <a:t>test</a:t>
                      </a:r>
                      <a:r>
                        <a:rPr sz="850" spc="-30" dirty="0">
                          <a:latin typeface="Arial"/>
                          <a:cs typeface="Arial"/>
                        </a:rPr>
                        <a:t> </a:t>
                      </a:r>
                      <a:r>
                        <a:rPr sz="850" spc="-10" dirty="0">
                          <a:latin typeface="Arial"/>
                          <a:cs typeface="Arial"/>
                        </a:rPr>
                        <a:t>results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7" name="tumourgroup_tbl_section3"/>
          <p:cNvGraphicFramePr>
            <a:graphicFrameLocks noGrp="1"/>
          </p:cNvGraphicFramePr>
          <p:nvPr>
            <p:extLst>
              <p:ext uri="{D42A27DB-BD31-4B8C-83A1-F6EECF244321}">
                <p14:modId xmlns:p14="http://schemas.microsoft.com/office/powerpoint/2010/main" val="2443342060"/>
              </p:ext>
            </p:extLst>
          </p:nvPr>
        </p:nvGraphicFramePr>
        <p:xfrm>
          <a:off x="428814" y="5908649"/>
          <a:ext cx="6776309" cy="231267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284480">
                  <a:extLst>
                    <a:ext uri="{9D8B030D-6E8A-4147-A177-3AD203B41FA5}">
                      <a16:colId xmlns:a16="http://schemas.microsoft.com/office/drawing/2014/main" val="20001"/>
                    </a:ext>
                  </a:extLst>
                </a:gridCol>
                <a:gridCol w="284480">
                  <a:extLst>
                    <a:ext uri="{9D8B030D-6E8A-4147-A177-3AD203B41FA5}">
                      <a16:colId xmlns:a16="http://schemas.microsoft.com/office/drawing/2014/main" val="20002"/>
                    </a:ext>
                  </a:extLst>
                </a:gridCol>
                <a:gridCol w="284479">
                  <a:extLst>
                    <a:ext uri="{9D8B030D-6E8A-4147-A177-3AD203B41FA5}">
                      <a16:colId xmlns:a16="http://schemas.microsoft.com/office/drawing/2014/main" val="20003"/>
                    </a:ext>
                  </a:extLst>
                </a:gridCol>
                <a:gridCol w="284479">
                  <a:extLst>
                    <a:ext uri="{9D8B030D-6E8A-4147-A177-3AD203B41FA5}">
                      <a16:colId xmlns:a16="http://schemas.microsoft.com/office/drawing/2014/main" val="20004"/>
                    </a:ext>
                  </a:extLst>
                </a:gridCol>
                <a:gridCol w="284479">
                  <a:extLst>
                    <a:ext uri="{9D8B030D-6E8A-4147-A177-3AD203B41FA5}">
                      <a16:colId xmlns:a16="http://schemas.microsoft.com/office/drawing/2014/main" val="20005"/>
                    </a:ext>
                  </a:extLst>
                </a:gridCol>
                <a:gridCol w="284479">
                  <a:extLst>
                    <a:ext uri="{9D8B030D-6E8A-4147-A177-3AD203B41FA5}">
                      <a16:colId xmlns:a16="http://schemas.microsoft.com/office/drawing/2014/main" val="20006"/>
                    </a:ext>
                  </a:extLst>
                </a:gridCol>
                <a:gridCol w="284479">
                  <a:extLst>
                    <a:ext uri="{9D8B030D-6E8A-4147-A177-3AD203B41FA5}">
                      <a16:colId xmlns:a16="http://schemas.microsoft.com/office/drawing/2014/main" val="20007"/>
                    </a:ext>
                  </a:extLst>
                </a:gridCol>
                <a:gridCol w="284479">
                  <a:extLst>
                    <a:ext uri="{9D8B030D-6E8A-4147-A177-3AD203B41FA5}">
                      <a16:colId xmlns:a16="http://schemas.microsoft.com/office/drawing/2014/main" val="20008"/>
                    </a:ext>
                  </a:extLst>
                </a:gridCol>
                <a:gridCol w="284479">
                  <a:extLst>
                    <a:ext uri="{9D8B030D-6E8A-4147-A177-3AD203B41FA5}">
                      <a16:colId xmlns:a16="http://schemas.microsoft.com/office/drawing/2014/main" val="20009"/>
                    </a:ext>
                  </a:extLst>
                </a:gridCol>
                <a:gridCol w="284479">
                  <a:extLst>
                    <a:ext uri="{9D8B030D-6E8A-4147-A177-3AD203B41FA5}">
                      <a16:colId xmlns:a16="http://schemas.microsoft.com/office/drawing/2014/main" val="20010"/>
                    </a:ext>
                  </a:extLst>
                </a:gridCol>
                <a:gridCol w="284479">
                  <a:extLst>
                    <a:ext uri="{9D8B030D-6E8A-4147-A177-3AD203B41FA5}">
                      <a16:colId xmlns:a16="http://schemas.microsoft.com/office/drawing/2014/main" val="20011"/>
                    </a:ext>
                  </a:extLst>
                </a:gridCol>
                <a:gridCol w="284479">
                  <a:extLst>
                    <a:ext uri="{9D8B030D-6E8A-4147-A177-3AD203B41FA5}">
                      <a16:colId xmlns:a16="http://schemas.microsoft.com/office/drawing/2014/main" val="20012"/>
                    </a:ext>
                  </a:extLst>
                </a:gridCol>
                <a:gridCol w="284479">
                  <a:extLst>
                    <a:ext uri="{9D8B030D-6E8A-4147-A177-3AD203B41FA5}">
                      <a16:colId xmlns:a16="http://schemas.microsoft.com/office/drawing/2014/main" val="20013"/>
                    </a:ext>
                  </a:extLst>
                </a:gridCol>
                <a:gridCol w="284480">
                  <a:extLst>
                    <a:ext uri="{9D8B030D-6E8A-4147-A177-3AD203B41FA5}">
                      <a16:colId xmlns:a16="http://schemas.microsoft.com/office/drawing/2014/main" val="20014"/>
                    </a:ext>
                  </a:extLst>
                </a:gridCol>
              </a:tblGrid>
              <a:tr h="187960">
                <a:tc gridSpan="15">
                  <a:txBody>
                    <a:bodyPr/>
                    <a:lstStyle/>
                    <a:p>
                      <a:pPr marL="27940">
                        <a:lnSpc>
                          <a:spcPct val="100000"/>
                        </a:lnSpc>
                        <a:spcBef>
                          <a:spcPts val="45"/>
                        </a:spcBef>
                        <a:tabLst>
                          <a:tab pos="4445635" algn="l"/>
                        </a:tabLst>
                      </a:pPr>
                      <a:r>
                        <a:rPr sz="1050" b="1" spc="-20" dirty="0">
                          <a:solidFill>
                            <a:srgbClr val="336E9F"/>
                          </a:solidFill>
                          <a:latin typeface="Arial"/>
                          <a:cs typeface="Arial"/>
                        </a:rPr>
                        <a:t>FINDING</a:t>
                      </a:r>
                      <a:r>
                        <a:rPr sz="1050" b="1" spc="-45" dirty="0">
                          <a:solidFill>
                            <a:srgbClr val="336E9F"/>
                          </a:solidFill>
                          <a:latin typeface="Arial"/>
                          <a:cs typeface="Arial"/>
                        </a:rPr>
                        <a:t> </a:t>
                      </a:r>
                      <a:r>
                        <a:rPr sz="1050" b="1" spc="-10" dirty="0">
                          <a:solidFill>
                            <a:srgbClr val="336E9F"/>
                          </a:solidFill>
                          <a:latin typeface="Arial"/>
                          <a:cs typeface="Arial"/>
                        </a:rPr>
                        <a:t>OUT</a:t>
                      </a:r>
                      <a:r>
                        <a:rPr sz="1050" b="1" spc="-40" dirty="0">
                          <a:solidFill>
                            <a:srgbClr val="336E9F"/>
                          </a:solidFill>
                          <a:latin typeface="Arial"/>
                          <a:cs typeface="Arial"/>
                        </a:rPr>
                        <a:t> </a:t>
                      </a:r>
                      <a:r>
                        <a:rPr sz="1050" b="1" spc="-20" dirty="0">
                          <a:solidFill>
                            <a:srgbClr val="336E9F"/>
                          </a:solidFill>
                          <a:latin typeface="Arial"/>
                          <a:cs typeface="Arial"/>
                        </a:rPr>
                        <a:t>THAT</a:t>
                      </a:r>
                      <a:r>
                        <a:rPr sz="1050" b="1" spc="-45" dirty="0">
                          <a:solidFill>
                            <a:srgbClr val="336E9F"/>
                          </a:solidFill>
                          <a:latin typeface="Arial"/>
                          <a:cs typeface="Arial"/>
                        </a:rPr>
                        <a:t> </a:t>
                      </a:r>
                      <a:r>
                        <a:rPr sz="1050" b="1" spc="-10" dirty="0">
                          <a:solidFill>
                            <a:srgbClr val="336E9F"/>
                          </a:solidFill>
                          <a:latin typeface="Arial"/>
                          <a:cs typeface="Arial"/>
                        </a:rPr>
                        <a:t>YOU</a:t>
                      </a:r>
                      <a:r>
                        <a:rPr sz="1050" b="1" spc="-40" dirty="0">
                          <a:solidFill>
                            <a:srgbClr val="336E9F"/>
                          </a:solidFill>
                          <a:latin typeface="Arial"/>
                          <a:cs typeface="Arial"/>
                        </a:rPr>
                        <a:t> </a:t>
                      </a:r>
                      <a:r>
                        <a:rPr sz="1050" b="1" spc="-20" dirty="0">
                          <a:solidFill>
                            <a:srgbClr val="336E9F"/>
                          </a:solidFill>
                          <a:latin typeface="Arial"/>
                          <a:cs typeface="Arial"/>
                        </a:rPr>
                        <a:t>HAD</a:t>
                      </a:r>
                      <a:r>
                        <a:rPr sz="1050" b="1" spc="-45" dirty="0">
                          <a:solidFill>
                            <a:srgbClr val="336E9F"/>
                          </a:solidFill>
                          <a:latin typeface="Arial"/>
                          <a:cs typeface="Arial"/>
                        </a:rPr>
                        <a:t> </a:t>
                      </a:r>
                      <a:r>
                        <a:rPr sz="1050" b="1" spc="-10" dirty="0">
                          <a:solidFill>
                            <a:srgbClr val="336E9F"/>
                          </a:solidFill>
                          <a:latin typeface="Arial"/>
                          <a:cs typeface="Arial"/>
                        </a:rPr>
                        <a:t>CANCER</a:t>
                      </a:r>
                      <a:r>
                        <a:rPr sz="1050" b="1" dirty="0">
                          <a:solidFill>
                            <a:srgbClr val="336E9F"/>
                          </a:solidFill>
                          <a:latin typeface="Arial"/>
                          <a:cs typeface="Arial"/>
                        </a:rPr>
                        <a:t>	</a:t>
                      </a:r>
                      <a:r>
                        <a:rPr sz="1275" baseline="9803" dirty="0">
                          <a:latin typeface="Arial"/>
                          <a:cs typeface="Arial"/>
                        </a:rPr>
                        <a:t>Tumour</a:t>
                      </a:r>
                      <a:r>
                        <a:rPr sz="1275" spc="-44" baseline="9803" dirty="0">
                          <a:latin typeface="Arial"/>
                          <a:cs typeface="Arial"/>
                        </a:rPr>
                        <a:t> </a:t>
                      </a:r>
                      <a:r>
                        <a:rPr sz="1275" spc="-15" baseline="9803" dirty="0">
                          <a:latin typeface="Arial"/>
                          <a:cs typeface="Arial"/>
                        </a:rPr>
                        <a:t>group</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798195">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020" marR="240665" indent="-38735">
                        <a:lnSpc>
                          <a:spcPts val="860"/>
                        </a:lnSpc>
                        <a:spcBef>
                          <a:spcPts val="330"/>
                        </a:spcBef>
                      </a:pPr>
                      <a:r>
                        <a:rPr sz="850" spc="-20" dirty="0">
                          <a:latin typeface="Arial"/>
                          <a:cs typeface="Arial"/>
                        </a:rPr>
                        <a:t>Brain</a:t>
                      </a:r>
                      <a:r>
                        <a:rPr sz="850" spc="-10" dirty="0">
                          <a:latin typeface="Arial"/>
                          <a:cs typeface="Arial"/>
                        </a:rPr>
                        <a:t> </a:t>
                      </a:r>
                      <a:r>
                        <a:rPr sz="850" spc="-50" dirty="0">
                          <a:latin typeface="Arial"/>
                          <a:cs typeface="Arial"/>
                        </a:rPr>
                        <a:t>/</a:t>
                      </a:r>
                      <a:r>
                        <a:rPr sz="850" spc="-25" dirty="0">
                          <a:latin typeface="Arial"/>
                          <a:cs typeface="Arial"/>
                        </a:rPr>
                        <a:t> CNS</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47650">
                        <a:lnSpc>
                          <a:spcPct val="100000"/>
                        </a:lnSpc>
                        <a:spcBef>
                          <a:spcPts val="500"/>
                        </a:spcBef>
                      </a:pPr>
                      <a:r>
                        <a:rPr sz="850" spc="-10" dirty="0">
                          <a:latin typeface="Arial"/>
                          <a:cs typeface="Arial"/>
                        </a:rPr>
                        <a:t>Breast</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95910" marR="128905" indent="-160020">
                        <a:lnSpc>
                          <a:spcPts val="860"/>
                        </a:lnSpc>
                        <a:spcBef>
                          <a:spcPts val="330"/>
                        </a:spcBef>
                      </a:pPr>
                      <a:r>
                        <a:rPr sz="850" spc="-20" dirty="0">
                          <a:latin typeface="Arial"/>
                          <a:cs typeface="Arial"/>
                        </a:rPr>
                        <a:t>Colorectal</a:t>
                      </a:r>
                      <a:r>
                        <a:rPr sz="850" spc="-5" dirty="0">
                          <a:latin typeface="Arial"/>
                          <a:cs typeface="Arial"/>
                        </a:rPr>
                        <a:t> </a:t>
                      </a:r>
                      <a:r>
                        <a:rPr sz="850" spc="-50" dirty="0">
                          <a:latin typeface="Arial"/>
                          <a:cs typeface="Arial"/>
                        </a:rPr>
                        <a:t>/</a:t>
                      </a:r>
                      <a:r>
                        <a:rPr sz="850" spc="-25" dirty="0">
                          <a:latin typeface="Arial"/>
                          <a:cs typeface="Arial"/>
                        </a:rPr>
                        <a:t> LGT</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42545">
                        <a:lnSpc>
                          <a:spcPct val="100000"/>
                        </a:lnSpc>
                        <a:spcBef>
                          <a:spcPts val="500"/>
                        </a:spcBef>
                      </a:pPr>
                      <a:r>
                        <a:rPr sz="850" spc="-10" dirty="0">
                          <a:latin typeface="Arial"/>
                          <a:cs typeface="Arial"/>
                        </a:rPr>
                        <a:t>Gynaecological</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39370">
                        <a:lnSpc>
                          <a:spcPct val="100000"/>
                        </a:lnSpc>
                        <a:spcBef>
                          <a:spcPts val="500"/>
                        </a:spcBef>
                      </a:pPr>
                      <a:r>
                        <a:rPr sz="850" spc="-10" dirty="0">
                          <a:latin typeface="Arial"/>
                          <a:cs typeface="Arial"/>
                        </a:rPr>
                        <a:t>Haematological</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655" marR="165735" indent="-116839">
                        <a:lnSpc>
                          <a:spcPts val="860"/>
                        </a:lnSpc>
                        <a:spcBef>
                          <a:spcPts val="330"/>
                        </a:spcBef>
                      </a:pPr>
                      <a:r>
                        <a:rPr sz="850" spc="-20" dirty="0">
                          <a:latin typeface="Arial"/>
                          <a:cs typeface="Arial"/>
                        </a:rPr>
                        <a:t>Head </a:t>
                      </a:r>
                      <a:r>
                        <a:rPr sz="850" spc="-30" dirty="0">
                          <a:latin typeface="Arial"/>
                          <a:cs typeface="Arial"/>
                        </a:rPr>
                        <a:t>and </a:t>
                      </a:r>
                      <a:r>
                        <a:rPr sz="850" spc="-20" dirty="0">
                          <a:latin typeface="Arial"/>
                          <a:cs typeface="Arial"/>
                        </a:rPr>
                        <a:t>neck</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a:cs typeface="Arial"/>
                        </a:rPr>
                        <a:t>Lung</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4470">
                        <a:lnSpc>
                          <a:spcPct val="100000"/>
                        </a:lnSpc>
                        <a:spcBef>
                          <a:spcPts val="500"/>
                        </a:spcBef>
                      </a:pPr>
                      <a:r>
                        <a:rPr sz="850" spc="-10" dirty="0">
                          <a:latin typeface="Arial"/>
                          <a:cs typeface="Arial"/>
                        </a:rPr>
                        <a:t>Prostate</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88595">
                        <a:lnSpc>
                          <a:spcPct val="100000"/>
                        </a:lnSpc>
                        <a:spcBef>
                          <a:spcPts val="500"/>
                        </a:spcBef>
                      </a:pPr>
                      <a:r>
                        <a:rPr sz="850" spc="-10" dirty="0">
                          <a:latin typeface="Arial"/>
                          <a:cs typeface="Arial"/>
                        </a:rPr>
                        <a:t>Sarcoma</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a:cs typeface="Arial"/>
                        </a:rPr>
                        <a:t>Skin</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53365" marR="247650" indent="1905">
                        <a:lnSpc>
                          <a:spcPts val="860"/>
                        </a:lnSpc>
                        <a:spcBef>
                          <a:spcPts val="330"/>
                        </a:spcBef>
                      </a:pPr>
                      <a:r>
                        <a:rPr sz="850" spc="-20" dirty="0">
                          <a:latin typeface="Arial"/>
                          <a:cs typeface="Arial"/>
                        </a:rPr>
                        <a:t>Upper </a:t>
                      </a:r>
                      <a:r>
                        <a:rPr sz="850" spc="-30" dirty="0">
                          <a:latin typeface="Arial"/>
                          <a:cs typeface="Arial"/>
                        </a:rPr>
                        <a:t>gastro</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67640">
                        <a:lnSpc>
                          <a:spcPct val="100000"/>
                        </a:lnSpc>
                        <a:spcBef>
                          <a:spcPts val="500"/>
                        </a:spcBef>
                      </a:pPr>
                      <a:r>
                        <a:rPr sz="850" spc="-10" dirty="0">
                          <a:latin typeface="Arial"/>
                          <a:cs typeface="Arial"/>
                        </a:rPr>
                        <a:t>Urological</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10" dirty="0">
                          <a:latin typeface="Arial"/>
                          <a:cs typeface="Arial"/>
                        </a:rPr>
                        <a:t>Other</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0660" marR="194945" indent="130810">
                        <a:lnSpc>
                          <a:spcPts val="860"/>
                        </a:lnSpc>
                        <a:spcBef>
                          <a:spcPts val="330"/>
                        </a:spcBef>
                      </a:pPr>
                      <a:r>
                        <a:rPr lang="en-GB" sz="850" b="1" spc="-25">
                          <a:latin typeface="Arial"/>
                          <a:cs typeface="Arial"/>
                        </a:rPr>
                        <a:t>All</a:t>
                      </a:r>
                      <a:endParaRPr lang="en-GB"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80010">
                        <a:lnSpc>
                          <a:spcPts val="860"/>
                        </a:lnSpc>
                        <a:spcBef>
                          <a:spcPts val="155"/>
                        </a:spcBef>
                      </a:pPr>
                      <a:r>
                        <a:rPr sz="850" dirty="0">
                          <a:latin typeface="Arial"/>
                          <a:cs typeface="Arial"/>
                        </a:rPr>
                        <a:t>Q12.</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told</a:t>
                      </a:r>
                      <a:r>
                        <a:rPr sz="850" spc="-15" dirty="0">
                          <a:latin typeface="Arial"/>
                          <a:cs typeface="Arial"/>
                        </a:rPr>
                        <a:t> </a:t>
                      </a:r>
                      <a:r>
                        <a:rPr sz="850" dirty="0">
                          <a:latin typeface="Arial"/>
                          <a:cs typeface="Arial"/>
                        </a:rPr>
                        <a:t>they</a:t>
                      </a:r>
                      <a:r>
                        <a:rPr sz="850" spc="-15" dirty="0">
                          <a:latin typeface="Arial"/>
                          <a:cs typeface="Arial"/>
                        </a:rPr>
                        <a:t> </a:t>
                      </a:r>
                      <a:r>
                        <a:rPr sz="850" dirty="0">
                          <a:latin typeface="Arial"/>
                          <a:cs typeface="Arial"/>
                        </a:rPr>
                        <a:t>could</a:t>
                      </a:r>
                      <a:r>
                        <a:rPr sz="850" spc="-20" dirty="0">
                          <a:latin typeface="Arial"/>
                          <a:cs typeface="Arial"/>
                        </a:rPr>
                        <a:t> </a:t>
                      </a:r>
                      <a:r>
                        <a:rPr sz="850" dirty="0">
                          <a:latin typeface="Arial"/>
                          <a:cs typeface="Arial"/>
                        </a:rPr>
                        <a:t>have</a:t>
                      </a:r>
                      <a:r>
                        <a:rPr sz="850" spc="-15" dirty="0">
                          <a:latin typeface="Arial"/>
                          <a:cs typeface="Arial"/>
                        </a:rPr>
                        <a:t> </a:t>
                      </a:r>
                      <a:r>
                        <a:rPr sz="850" dirty="0">
                          <a:latin typeface="Arial"/>
                          <a:cs typeface="Arial"/>
                        </a:rPr>
                        <a:t>a</a:t>
                      </a:r>
                      <a:r>
                        <a:rPr sz="850" spc="-15" dirty="0">
                          <a:latin typeface="Arial"/>
                          <a:cs typeface="Arial"/>
                        </a:rPr>
                        <a:t> </a:t>
                      </a:r>
                      <a:r>
                        <a:rPr sz="850" spc="-10" dirty="0">
                          <a:latin typeface="Arial"/>
                          <a:cs typeface="Arial"/>
                        </a:rPr>
                        <a:t>family </a:t>
                      </a:r>
                      <a:r>
                        <a:rPr sz="850" dirty="0">
                          <a:latin typeface="Arial"/>
                          <a:cs typeface="Arial"/>
                        </a:rPr>
                        <a:t>member,</a:t>
                      </a:r>
                      <a:r>
                        <a:rPr sz="850" spc="-20" dirty="0">
                          <a:latin typeface="Arial"/>
                          <a:cs typeface="Arial"/>
                        </a:rPr>
                        <a:t> </a:t>
                      </a:r>
                      <a:r>
                        <a:rPr sz="850" dirty="0">
                          <a:latin typeface="Arial"/>
                          <a:cs typeface="Arial"/>
                        </a:rPr>
                        <a:t>carer</a:t>
                      </a:r>
                      <a:r>
                        <a:rPr sz="850" spc="-20"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friend</a:t>
                      </a:r>
                      <a:r>
                        <a:rPr sz="850" spc="-20" dirty="0">
                          <a:latin typeface="Arial"/>
                          <a:cs typeface="Arial"/>
                        </a:rPr>
                        <a:t> </a:t>
                      </a:r>
                      <a:r>
                        <a:rPr sz="850" dirty="0">
                          <a:latin typeface="Arial"/>
                          <a:cs typeface="Arial"/>
                        </a:rPr>
                        <a:t>with</a:t>
                      </a:r>
                      <a:r>
                        <a:rPr sz="850" spc="-15" dirty="0">
                          <a:latin typeface="Arial"/>
                          <a:cs typeface="Arial"/>
                        </a:rPr>
                        <a:t> </a:t>
                      </a:r>
                      <a:r>
                        <a:rPr sz="850" dirty="0">
                          <a:latin typeface="Arial"/>
                          <a:cs typeface="Arial"/>
                        </a:rPr>
                        <a:t>them</a:t>
                      </a:r>
                      <a:r>
                        <a:rPr sz="850" spc="-20" dirty="0">
                          <a:latin typeface="Arial"/>
                          <a:cs typeface="Arial"/>
                        </a:rPr>
                        <a:t> </a:t>
                      </a:r>
                      <a:r>
                        <a:rPr sz="850" dirty="0">
                          <a:latin typeface="Arial"/>
                          <a:cs typeface="Arial"/>
                        </a:rPr>
                        <a:t>when</a:t>
                      </a:r>
                      <a:r>
                        <a:rPr sz="850" spc="-20" dirty="0">
                          <a:latin typeface="Arial"/>
                          <a:cs typeface="Arial"/>
                        </a:rPr>
                        <a:t> </a:t>
                      </a:r>
                      <a:r>
                        <a:rPr sz="850" dirty="0">
                          <a:latin typeface="Arial"/>
                          <a:cs typeface="Arial"/>
                        </a:rPr>
                        <a:t>told</a:t>
                      </a:r>
                      <a:r>
                        <a:rPr sz="850" spc="-20" dirty="0">
                          <a:latin typeface="Arial"/>
                          <a:cs typeface="Arial"/>
                        </a:rPr>
                        <a:t> </a:t>
                      </a:r>
                      <a:r>
                        <a:rPr sz="850" spc="-10" dirty="0">
                          <a:latin typeface="Arial"/>
                          <a:cs typeface="Arial"/>
                        </a:rPr>
                        <a:t>diagnosis</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223520">
                        <a:lnSpc>
                          <a:spcPts val="860"/>
                        </a:lnSpc>
                        <a:spcBef>
                          <a:spcPts val="155"/>
                        </a:spcBef>
                      </a:pPr>
                      <a:r>
                        <a:rPr sz="850" dirty="0">
                          <a:latin typeface="Arial"/>
                          <a:cs typeface="Arial"/>
                        </a:rPr>
                        <a:t>Q13.</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definitely</a:t>
                      </a:r>
                      <a:r>
                        <a:rPr sz="850" spc="-25" dirty="0">
                          <a:latin typeface="Arial"/>
                          <a:cs typeface="Arial"/>
                        </a:rPr>
                        <a:t> </a:t>
                      </a:r>
                      <a:r>
                        <a:rPr sz="850" dirty="0">
                          <a:latin typeface="Arial"/>
                          <a:cs typeface="Arial"/>
                        </a:rPr>
                        <a:t>told</a:t>
                      </a:r>
                      <a:r>
                        <a:rPr sz="850" spc="-20" dirty="0">
                          <a:latin typeface="Arial"/>
                          <a:cs typeface="Arial"/>
                        </a:rPr>
                        <a:t> </a:t>
                      </a:r>
                      <a:r>
                        <a:rPr sz="850" dirty="0">
                          <a:latin typeface="Arial"/>
                          <a:cs typeface="Arial"/>
                        </a:rPr>
                        <a:t>sensitively</a:t>
                      </a:r>
                      <a:r>
                        <a:rPr sz="850" spc="-25" dirty="0">
                          <a:latin typeface="Arial"/>
                          <a:cs typeface="Arial"/>
                        </a:rPr>
                        <a:t> </a:t>
                      </a:r>
                      <a:r>
                        <a:rPr sz="850" dirty="0">
                          <a:latin typeface="Arial"/>
                          <a:cs typeface="Arial"/>
                        </a:rPr>
                        <a:t>that</a:t>
                      </a:r>
                      <a:r>
                        <a:rPr sz="850" spc="-25" dirty="0">
                          <a:latin typeface="Arial"/>
                          <a:cs typeface="Arial"/>
                        </a:rPr>
                        <a:t> </a:t>
                      </a:r>
                      <a:r>
                        <a:rPr sz="850" spc="-20" dirty="0">
                          <a:latin typeface="Arial"/>
                          <a:cs typeface="Arial"/>
                        </a:rPr>
                        <a:t>they </a:t>
                      </a:r>
                      <a:r>
                        <a:rPr sz="850" dirty="0">
                          <a:latin typeface="Arial"/>
                          <a:cs typeface="Arial"/>
                        </a:rPr>
                        <a:t>had</a:t>
                      </a:r>
                      <a:r>
                        <a:rPr sz="850" spc="-15" dirty="0">
                          <a:latin typeface="Arial"/>
                          <a:cs typeface="Arial"/>
                        </a:rPr>
                        <a:t> </a:t>
                      </a:r>
                      <a:r>
                        <a:rPr sz="850" spc="-10" dirty="0">
                          <a:latin typeface="Arial"/>
                          <a:cs typeface="Arial"/>
                        </a:rPr>
                        <a:t>cancer</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27635">
                        <a:lnSpc>
                          <a:spcPts val="860"/>
                        </a:lnSpc>
                        <a:spcBef>
                          <a:spcPts val="155"/>
                        </a:spcBef>
                      </a:pPr>
                      <a:r>
                        <a:rPr sz="850" dirty="0">
                          <a:latin typeface="Arial"/>
                          <a:cs typeface="Arial"/>
                        </a:rPr>
                        <a:t>Q14.</a:t>
                      </a:r>
                      <a:r>
                        <a:rPr sz="850" spc="-20" dirty="0">
                          <a:latin typeface="Arial"/>
                          <a:cs typeface="Arial"/>
                        </a:rPr>
                        <a:t> </a:t>
                      </a:r>
                      <a:r>
                        <a:rPr sz="850" dirty="0">
                          <a:latin typeface="Arial"/>
                          <a:cs typeface="Arial"/>
                        </a:rPr>
                        <a:t>Cancer</a:t>
                      </a:r>
                      <a:r>
                        <a:rPr sz="850" spc="-20" dirty="0">
                          <a:latin typeface="Arial"/>
                          <a:cs typeface="Arial"/>
                        </a:rPr>
                        <a:t> </a:t>
                      </a:r>
                      <a:r>
                        <a:rPr sz="850" dirty="0">
                          <a:latin typeface="Arial"/>
                          <a:cs typeface="Arial"/>
                        </a:rPr>
                        <a:t>diagnosis</a:t>
                      </a:r>
                      <a:r>
                        <a:rPr sz="850" spc="-20" dirty="0">
                          <a:latin typeface="Arial"/>
                          <a:cs typeface="Arial"/>
                        </a:rPr>
                        <a:t> </a:t>
                      </a:r>
                      <a:r>
                        <a:rPr sz="850" dirty="0">
                          <a:latin typeface="Arial"/>
                          <a:cs typeface="Arial"/>
                        </a:rPr>
                        <a:t>explained</a:t>
                      </a:r>
                      <a:r>
                        <a:rPr sz="850" spc="-20" dirty="0">
                          <a:latin typeface="Arial"/>
                          <a:cs typeface="Arial"/>
                        </a:rPr>
                        <a:t> </a:t>
                      </a:r>
                      <a:r>
                        <a:rPr sz="850" dirty="0">
                          <a:latin typeface="Arial"/>
                          <a:cs typeface="Arial"/>
                        </a:rPr>
                        <a:t>in</a:t>
                      </a:r>
                      <a:r>
                        <a:rPr sz="850" spc="-20"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way</a:t>
                      </a:r>
                      <a:r>
                        <a:rPr sz="850" spc="-20" dirty="0">
                          <a:latin typeface="Arial"/>
                          <a:cs typeface="Arial"/>
                        </a:rPr>
                        <a:t> </a:t>
                      </a:r>
                      <a:r>
                        <a:rPr sz="850" dirty="0">
                          <a:latin typeface="Arial"/>
                          <a:cs typeface="Arial"/>
                        </a:rPr>
                        <a:t>the</a:t>
                      </a:r>
                      <a:r>
                        <a:rPr sz="850" spc="-20" dirty="0">
                          <a:latin typeface="Arial"/>
                          <a:cs typeface="Arial"/>
                        </a:rPr>
                        <a:t> </a:t>
                      </a:r>
                      <a:r>
                        <a:rPr sz="850" spc="-10" dirty="0">
                          <a:latin typeface="Arial"/>
                          <a:cs typeface="Arial"/>
                        </a:rPr>
                        <a:t>patient </a:t>
                      </a:r>
                      <a:r>
                        <a:rPr sz="850" dirty="0">
                          <a:latin typeface="Arial"/>
                          <a:cs typeface="Arial"/>
                        </a:rPr>
                        <a:t>could</a:t>
                      </a:r>
                      <a:r>
                        <a:rPr sz="850" spc="-35" dirty="0">
                          <a:latin typeface="Arial"/>
                          <a:cs typeface="Arial"/>
                        </a:rPr>
                        <a:t> </a:t>
                      </a:r>
                      <a:r>
                        <a:rPr sz="850" dirty="0">
                          <a:latin typeface="Arial"/>
                          <a:cs typeface="Arial"/>
                        </a:rPr>
                        <a:t>completely</a:t>
                      </a:r>
                      <a:r>
                        <a:rPr sz="850" spc="-30" dirty="0">
                          <a:latin typeface="Arial"/>
                          <a:cs typeface="Arial"/>
                        </a:rPr>
                        <a:t> </a:t>
                      </a:r>
                      <a:r>
                        <a:rPr sz="850" spc="-10" dirty="0">
                          <a:latin typeface="Arial"/>
                          <a:cs typeface="Arial"/>
                        </a:rPr>
                        <a:t>understand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55244">
                        <a:lnSpc>
                          <a:spcPts val="860"/>
                        </a:lnSpc>
                        <a:spcBef>
                          <a:spcPts val="155"/>
                        </a:spcBef>
                      </a:pPr>
                      <a:r>
                        <a:rPr sz="850" dirty="0">
                          <a:latin typeface="Arial"/>
                          <a:cs typeface="Arial"/>
                        </a:rPr>
                        <a:t>Q15.</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definitely</a:t>
                      </a:r>
                      <a:r>
                        <a:rPr sz="850" spc="-25" dirty="0">
                          <a:latin typeface="Arial"/>
                          <a:cs typeface="Arial"/>
                        </a:rPr>
                        <a:t> </a:t>
                      </a:r>
                      <a:r>
                        <a:rPr sz="850" dirty="0">
                          <a:latin typeface="Arial"/>
                          <a:cs typeface="Arial"/>
                        </a:rPr>
                        <a:t>told</a:t>
                      </a:r>
                      <a:r>
                        <a:rPr sz="850" spc="-20"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0" dirty="0">
                          <a:latin typeface="Arial"/>
                          <a:cs typeface="Arial"/>
                        </a:rPr>
                        <a:t> </a:t>
                      </a:r>
                      <a:r>
                        <a:rPr sz="850" dirty="0">
                          <a:latin typeface="Arial"/>
                          <a:cs typeface="Arial"/>
                        </a:rPr>
                        <a:t>diagnosis</a:t>
                      </a:r>
                      <a:r>
                        <a:rPr sz="850" spc="-25" dirty="0">
                          <a:latin typeface="Arial"/>
                          <a:cs typeface="Arial"/>
                        </a:rPr>
                        <a:t> in </a:t>
                      </a:r>
                      <a:r>
                        <a:rPr sz="850" dirty="0">
                          <a:latin typeface="Arial"/>
                          <a:cs typeface="Arial"/>
                        </a:rPr>
                        <a:t>an</a:t>
                      </a:r>
                      <a:r>
                        <a:rPr sz="850" spc="-30" dirty="0">
                          <a:latin typeface="Arial"/>
                          <a:cs typeface="Arial"/>
                        </a:rPr>
                        <a:t> </a:t>
                      </a:r>
                      <a:r>
                        <a:rPr sz="850" dirty="0">
                          <a:latin typeface="Arial"/>
                          <a:cs typeface="Arial"/>
                        </a:rPr>
                        <a:t>appropriate</a:t>
                      </a:r>
                      <a:r>
                        <a:rPr sz="850" spc="-25" dirty="0">
                          <a:latin typeface="Arial"/>
                          <a:cs typeface="Arial"/>
                        </a:rPr>
                        <a:t> </a:t>
                      </a:r>
                      <a:r>
                        <a:rPr sz="850" spc="-10" dirty="0">
                          <a:latin typeface="Arial"/>
                          <a:cs typeface="Arial"/>
                        </a:rPr>
                        <a:t>place</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4795">
                <a:tc>
                  <a:txBody>
                    <a:bodyPr/>
                    <a:lstStyle/>
                    <a:p>
                      <a:pPr marL="27940" marR="49530">
                        <a:lnSpc>
                          <a:spcPts val="860"/>
                        </a:lnSpc>
                        <a:spcBef>
                          <a:spcPts val="155"/>
                        </a:spcBef>
                      </a:pPr>
                      <a:r>
                        <a:rPr sz="850" dirty="0">
                          <a:latin typeface="Arial"/>
                          <a:cs typeface="Arial"/>
                        </a:rPr>
                        <a:t>Q16.</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was</a:t>
                      </a:r>
                      <a:r>
                        <a:rPr sz="850" spc="-15" dirty="0">
                          <a:latin typeface="Arial"/>
                          <a:cs typeface="Arial"/>
                        </a:rPr>
                        <a:t> </a:t>
                      </a:r>
                      <a:r>
                        <a:rPr sz="850" dirty="0">
                          <a:latin typeface="Arial"/>
                          <a:cs typeface="Arial"/>
                        </a:rPr>
                        <a:t>told</a:t>
                      </a:r>
                      <a:r>
                        <a:rPr sz="850" spc="-20" dirty="0">
                          <a:latin typeface="Arial"/>
                          <a:cs typeface="Arial"/>
                        </a:rPr>
                        <a:t> </a:t>
                      </a:r>
                      <a:r>
                        <a:rPr sz="850" dirty="0">
                          <a:latin typeface="Arial"/>
                          <a:cs typeface="Arial"/>
                        </a:rPr>
                        <a:t>they</a:t>
                      </a:r>
                      <a:r>
                        <a:rPr sz="850" spc="-15" dirty="0">
                          <a:latin typeface="Arial"/>
                          <a:cs typeface="Arial"/>
                        </a:rPr>
                        <a:t> </a:t>
                      </a:r>
                      <a:r>
                        <a:rPr sz="850" dirty="0">
                          <a:latin typeface="Arial"/>
                          <a:cs typeface="Arial"/>
                        </a:rPr>
                        <a:t>could</a:t>
                      </a:r>
                      <a:r>
                        <a:rPr sz="850" spc="-15" dirty="0">
                          <a:latin typeface="Arial"/>
                          <a:cs typeface="Arial"/>
                        </a:rPr>
                        <a:t> </a:t>
                      </a:r>
                      <a:r>
                        <a:rPr sz="850" dirty="0">
                          <a:latin typeface="Arial"/>
                          <a:cs typeface="Arial"/>
                        </a:rPr>
                        <a:t>go</a:t>
                      </a:r>
                      <a:r>
                        <a:rPr sz="850" spc="-20" dirty="0">
                          <a:latin typeface="Arial"/>
                          <a:cs typeface="Arial"/>
                        </a:rPr>
                        <a:t> </a:t>
                      </a:r>
                      <a:r>
                        <a:rPr sz="850" dirty="0">
                          <a:latin typeface="Arial"/>
                          <a:cs typeface="Arial"/>
                        </a:rPr>
                        <a:t>back</a:t>
                      </a:r>
                      <a:r>
                        <a:rPr sz="850" spc="-15" dirty="0">
                          <a:latin typeface="Arial"/>
                          <a:cs typeface="Arial"/>
                        </a:rPr>
                        <a:t> </a:t>
                      </a:r>
                      <a:r>
                        <a:rPr sz="850" dirty="0">
                          <a:latin typeface="Arial"/>
                          <a:cs typeface="Arial"/>
                        </a:rPr>
                        <a:t>later</a:t>
                      </a:r>
                      <a:r>
                        <a:rPr sz="850" spc="-15" dirty="0">
                          <a:latin typeface="Arial"/>
                          <a:cs typeface="Arial"/>
                        </a:rPr>
                        <a:t> </a:t>
                      </a:r>
                      <a:r>
                        <a:rPr sz="850" dirty="0">
                          <a:latin typeface="Arial"/>
                          <a:cs typeface="Arial"/>
                        </a:rPr>
                        <a:t>for</a:t>
                      </a:r>
                      <a:r>
                        <a:rPr sz="850" spc="-15" dirty="0">
                          <a:latin typeface="Arial"/>
                          <a:cs typeface="Arial"/>
                        </a:rPr>
                        <a:t> </a:t>
                      </a:r>
                      <a:r>
                        <a:rPr sz="850" spc="-20" dirty="0">
                          <a:latin typeface="Arial"/>
                          <a:cs typeface="Arial"/>
                        </a:rPr>
                        <a:t>more </a:t>
                      </a:r>
                      <a:r>
                        <a:rPr sz="850" dirty="0">
                          <a:latin typeface="Arial"/>
                          <a:cs typeface="Arial"/>
                        </a:rPr>
                        <a:t>information</a:t>
                      </a:r>
                      <a:r>
                        <a:rPr sz="850" spc="-30"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30" dirty="0">
                          <a:latin typeface="Arial"/>
                          <a:cs typeface="Arial"/>
                        </a:rPr>
                        <a:t> </a:t>
                      </a:r>
                      <a:r>
                        <a:rPr sz="850" spc="-10" dirty="0">
                          <a:latin typeface="Arial"/>
                          <a:cs typeface="Arial"/>
                        </a:rPr>
                        <a:t>diagnosis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sp>
        <p:nvSpPr>
          <p:cNvPr id="11" name="txt_org_name">
            <a:extLst>
              <a:ext uri="{FF2B5EF4-FFF2-40B4-BE49-F238E27FC236}">
                <a16:creationId xmlns:a16="http://schemas.microsoft.com/office/drawing/2014/main" id="{54AEA8CC-25E7-E26D-D49E-BB2A91C8429E}"/>
              </a:ext>
              <a:ext uri="{C183D7F6-B498-43B3-948B-1728B52AA6E4}">
                <adec:decorative xmlns:adec="http://schemas.microsoft.com/office/drawing/2017/decorative" val="1"/>
              </a:ext>
            </a:extLst>
          </p:cNvPr>
          <p:cNvSpPr txBox="1"/>
          <p:nvPr/>
        </p:nvSpPr>
        <p:spPr>
          <a:xfrm>
            <a:off x="4524343" y="622300"/>
            <a:ext cx="2754280" cy="276999"/>
          </a:xfrm>
          <a:prstGeom prst="rect">
            <a:avLst/>
          </a:prstGeom>
          <a:noFill/>
        </p:spPr>
        <p:txBody>
          <a:bodyPr wrap="none" rtlCol="0">
            <a:spAutoFit/>
          </a:bodyPr>
          <a:lstStyle/>
          <a:p>
            <a:pPr algn="r"/>
            <a:r>
              <a:rPr lang="en-GB" sz="1200" b="1">
                <a:solidFill>
                  <a:srgbClr val="336E9F"/>
                </a:solidFill>
                <a:latin typeface="Arial"/>
                <a:cs typeface="Arial"/>
              </a:rPr>
              <a:t>The Christie NHS Foundation Trust</a:t>
            </a:r>
            <a:endParaRPr lang="en-GB" sz="1200">
              <a:solidFill>
                <a:srgbClr val="336E9F"/>
              </a:solidFill>
            </a:endParaRPr>
          </a:p>
        </p:txBody>
      </p:sp>
      <p:sp>
        <p:nvSpPr>
          <p:cNvPr id="12" name="txt_survey">
            <a:extLst>
              <a:ext uri="{FF2B5EF4-FFF2-40B4-BE49-F238E27FC236}">
                <a16:creationId xmlns:a16="http://schemas.microsoft.com/office/drawing/2014/main" id="{A700D245-2CD3-1BAA-0A27-E0931D7DC8FA}"/>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3" name="Group 12">
            <a:extLst>
              <a:ext uri="{FF2B5EF4-FFF2-40B4-BE49-F238E27FC236}">
                <a16:creationId xmlns:a16="http://schemas.microsoft.com/office/drawing/2014/main" id="{AA9A9570-CDB2-257A-F49B-026DE575D50A}"/>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4" name="object 4">
              <a:hlinkClick r:id="rId2" action="ppaction://hlinksldjump"/>
              <a:extLst>
                <a:ext uri="{FF2B5EF4-FFF2-40B4-BE49-F238E27FC236}">
                  <a16:creationId xmlns:a16="http://schemas.microsoft.com/office/drawing/2014/main" id="{547C361A-05D7-4454-462D-D3B00726EBCB}"/>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5" name="object 3">
              <a:hlinkClick r:id="rId2" action="ppaction://hlinksldjump"/>
              <a:extLst>
                <a:ext uri="{FF2B5EF4-FFF2-40B4-BE49-F238E27FC236}">
                  <a16:creationId xmlns:a16="http://schemas.microsoft.com/office/drawing/2014/main" id="{8F6D6CEC-0756-94D2-6C00-786FB6186BB5}"/>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1">
            <a:extLst>
              <a:ext uri="{FF2B5EF4-FFF2-40B4-BE49-F238E27FC236}">
                <a16:creationId xmlns:a16="http://schemas.microsoft.com/office/drawing/2014/main" id="{95D49356-C9A9-A68C-5669-EFE9C96E318C}"/>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C21A359D-2D30-43A5-819E-8F3C3D2E2902}" type="slidenum">
              <a:rPr lang="en-GB" spc="-25"/>
              <a:t>21</a:t>
            </a:fld>
            <a:endParaRPr lang="en-GB" spc="-25" dirty="0"/>
          </a:p>
        </p:txBody>
      </p:sp>
      <p:sp>
        <p:nvSpPr>
          <p:cNvPr id="12" name="object 1">
            <a:extLst>
              <a:ext uri="{FF2B5EF4-FFF2-40B4-BE49-F238E27FC236}">
                <a16:creationId xmlns:a16="http://schemas.microsoft.com/office/drawing/2014/main" id="{C61315F1-B579-222F-3365-0574FE174C0B}"/>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Tumour group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tumourgroup_tbl_section4"/>
          <p:cNvGraphicFramePr>
            <a:graphicFrameLocks noGrp="1"/>
          </p:cNvGraphicFramePr>
          <p:nvPr>
            <p:extLst>
              <p:ext uri="{D42A27DB-BD31-4B8C-83A1-F6EECF244321}">
                <p14:modId xmlns:p14="http://schemas.microsoft.com/office/powerpoint/2010/main" val="2148095418"/>
              </p:ext>
            </p:extLst>
          </p:nvPr>
        </p:nvGraphicFramePr>
        <p:xfrm>
          <a:off x="428814" y="1704352"/>
          <a:ext cx="6776309" cy="178308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284480">
                  <a:extLst>
                    <a:ext uri="{9D8B030D-6E8A-4147-A177-3AD203B41FA5}">
                      <a16:colId xmlns:a16="http://schemas.microsoft.com/office/drawing/2014/main" val="20001"/>
                    </a:ext>
                  </a:extLst>
                </a:gridCol>
                <a:gridCol w="284480">
                  <a:extLst>
                    <a:ext uri="{9D8B030D-6E8A-4147-A177-3AD203B41FA5}">
                      <a16:colId xmlns:a16="http://schemas.microsoft.com/office/drawing/2014/main" val="20002"/>
                    </a:ext>
                  </a:extLst>
                </a:gridCol>
                <a:gridCol w="284479">
                  <a:extLst>
                    <a:ext uri="{9D8B030D-6E8A-4147-A177-3AD203B41FA5}">
                      <a16:colId xmlns:a16="http://schemas.microsoft.com/office/drawing/2014/main" val="20003"/>
                    </a:ext>
                  </a:extLst>
                </a:gridCol>
                <a:gridCol w="284479">
                  <a:extLst>
                    <a:ext uri="{9D8B030D-6E8A-4147-A177-3AD203B41FA5}">
                      <a16:colId xmlns:a16="http://schemas.microsoft.com/office/drawing/2014/main" val="20004"/>
                    </a:ext>
                  </a:extLst>
                </a:gridCol>
                <a:gridCol w="284479">
                  <a:extLst>
                    <a:ext uri="{9D8B030D-6E8A-4147-A177-3AD203B41FA5}">
                      <a16:colId xmlns:a16="http://schemas.microsoft.com/office/drawing/2014/main" val="20005"/>
                    </a:ext>
                  </a:extLst>
                </a:gridCol>
                <a:gridCol w="284479">
                  <a:extLst>
                    <a:ext uri="{9D8B030D-6E8A-4147-A177-3AD203B41FA5}">
                      <a16:colId xmlns:a16="http://schemas.microsoft.com/office/drawing/2014/main" val="20006"/>
                    </a:ext>
                  </a:extLst>
                </a:gridCol>
                <a:gridCol w="284479">
                  <a:extLst>
                    <a:ext uri="{9D8B030D-6E8A-4147-A177-3AD203B41FA5}">
                      <a16:colId xmlns:a16="http://schemas.microsoft.com/office/drawing/2014/main" val="20007"/>
                    </a:ext>
                  </a:extLst>
                </a:gridCol>
                <a:gridCol w="284479">
                  <a:extLst>
                    <a:ext uri="{9D8B030D-6E8A-4147-A177-3AD203B41FA5}">
                      <a16:colId xmlns:a16="http://schemas.microsoft.com/office/drawing/2014/main" val="20008"/>
                    </a:ext>
                  </a:extLst>
                </a:gridCol>
                <a:gridCol w="284479">
                  <a:extLst>
                    <a:ext uri="{9D8B030D-6E8A-4147-A177-3AD203B41FA5}">
                      <a16:colId xmlns:a16="http://schemas.microsoft.com/office/drawing/2014/main" val="20009"/>
                    </a:ext>
                  </a:extLst>
                </a:gridCol>
                <a:gridCol w="284479">
                  <a:extLst>
                    <a:ext uri="{9D8B030D-6E8A-4147-A177-3AD203B41FA5}">
                      <a16:colId xmlns:a16="http://schemas.microsoft.com/office/drawing/2014/main" val="20010"/>
                    </a:ext>
                  </a:extLst>
                </a:gridCol>
                <a:gridCol w="284479">
                  <a:extLst>
                    <a:ext uri="{9D8B030D-6E8A-4147-A177-3AD203B41FA5}">
                      <a16:colId xmlns:a16="http://schemas.microsoft.com/office/drawing/2014/main" val="20011"/>
                    </a:ext>
                  </a:extLst>
                </a:gridCol>
                <a:gridCol w="284479">
                  <a:extLst>
                    <a:ext uri="{9D8B030D-6E8A-4147-A177-3AD203B41FA5}">
                      <a16:colId xmlns:a16="http://schemas.microsoft.com/office/drawing/2014/main" val="20012"/>
                    </a:ext>
                  </a:extLst>
                </a:gridCol>
                <a:gridCol w="284479">
                  <a:extLst>
                    <a:ext uri="{9D8B030D-6E8A-4147-A177-3AD203B41FA5}">
                      <a16:colId xmlns:a16="http://schemas.microsoft.com/office/drawing/2014/main" val="20013"/>
                    </a:ext>
                  </a:extLst>
                </a:gridCol>
                <a:gridCol w="284480">
                  <a:extLst>
                    <a:ext uri="{9D8B030D-6E8A-4147-A177-3AD203B41FA5}">
                      <a16:colId xmlns:a16="http://schemas.microsoft.com/office/drawing/2014/main" val="20014"/>
                    </a:ext>
                  </a:extLst>
                </a:gridCol>
              </a:tblGrid>
              <a:tr h="187960">
                <a:tc gridSpan="15">
                  <a:txBody>
                    <a:bodyPr/>
                    <a:lstStyle/>
                    <a:p>
                      <a:pPr marL="27940">
                        <a:lnSpc>
                          <a:spcPct val="100000"/>
                        </a:lnSpc>
                        <a:spcBef>
                          <a:spcPts val="45"/>
                        </a:spcBef>
                        <a:tabLst>
                          <a:tab pos="4445635" algn="l"/>
                        </a:tabLst>
                      </a:pPr>
                      <a:r>
                        <a:rPr sz="1050" b="1" spc="-20" dirty="0">
                          <a:solidFill>
                            <a:srgbClr val="336E9F"/>
                          </a:solidFill>
                          <a:latin typeface="Arial"/>
                          <a:cs typeface="Arial"/>
                        </a:rPr>
                        <a:t>SUPPORT</a:t>
                      </a:r>
                      <a:r>
                        <a:rPr sz="1050" b="1" spc="-45" dirty="0">
                          <a:solidFill>
                            <a:srgbClr val="336E9F"/>
                          </a:solidFill>
                          <a:latin typeface="Arial"/>
                          <a:cs typeface="Arial"/>
                        </a:rPr>
                        <a:t> </a:t>
                      </a:r>
                      <a:r>
                        <a:rPr sz="1050" b="1" spc="-10" dirty="0">
                          <a:solidFill>
                            <a:srgbClr val="336E9F"/>
                          </a:solidFill>
                          <a:latin typeface="Arial"/>
                          <a:cs typeface="Arial"/>
                        </a:rPr>
                        <a:t>FROM</a:t>
                      </a:r>
                      <a:r>
                        <a:rPr sz="1050" b="1" spc="-40" dirty="0">
                          <a:solidFill>
                            <a:srgbClr val="336E9F"/>
                          </a:solidFill>
                          <a:latin typeface="Arial"/>
                          <a:cs typeface="Arial"/>
                        </a:rPr>
                        <a:t> </a:t>
                      </a:r>
                      <a:r>
                        <a:rPr sz="1050" b="1" dirty="0">
                          <a:solidFill>
                            <a:srgbClr val="336E9F"/>
                          </a:solidFill>
                          <a:latin typeface="Arial"/>
                          <a:cs typeface="Arial"/>
                        </a:rPr>
                        <a:t>A</a:t>
                      </a:r>
                      <a:r>
                        <a:rPr sz="1050" b="1" spc="-45" dirty="0">
                          <a:solidFill>
                            <a:srgbClr val="336E9F"/>
                          </a:solidFill>
                          <a:latin typeface="Arial"/>
                          <a:cs typeface="Arial"/>
                        </a:rPr>
                        <a:t> </a:t>
                      </a:r>
                      <a:r>
                        <a:rPr sz="1050" b="1" spc="-20" dirty="0">
                          <a:solidFill>
                            <a:srgbClr val="336E9F"/>
                          </a:solidFill>
                          <a:latin typeface="Arial"/>
                          <a:cs typeface="Arial"/>
                        </a:rPr>
                        <a:t>MAIN</a:t>
                      </a:r>
                      <a:r>
                        <a:rPr sz="1050" b="1" spc="-40" dirty="0">
                          <a:solidFill>
                            <a:srgbClr val="336E9F"/>
                          </a:solidFill>
                          <a:latin typeface="Arial"/>
                          <a:cs typeface="Arial"/>
                        </a:rPr>
                        <a:t> </a:t>
                      </a:r>
                      <a:r>
                        <a:rPr sz="1050" b="1" spc="-25" dirty="0">
                          <a:solidFill>
                            <a:srgbClr val="336E9F"/>
                          </a:solidFill>
                          <a:latin typeface="Arial"/>
                          <a:cs typeface="Arial"/>
                        </a:rPr>
                        <a:t>CONTACT</a:t>
                      </a:r>
                      <a:r>
                        <a:rPr sz="1050" b="1" spc="-45" dirty="0">
                          <a:solidFill>
                            <a:srgbClr val="336E9F"/>
                          </a:solidFill>
                          <a:latin typeface="Arial"/>
                          <a:cs typeface="Arial"/>
                        </a:rPr>
                        <a:t> </a:t>
                      </a:r>
                      <a:r>
                        <a:rPr sz="1050" b="1" spc="-10" dirty="0">
                          <a:solidFill>
                            <a:srgbClr val="336E9F"/>
                          </a:solidFill>
                          <a:latin typeface="Arial"/>
                          <a:cs typeface="Arial"/>
                        </a:rPr>
                        <a:t>PERSON</a:t>
                      </a:r>
                      <a:r>
                        <a:rPr sz="1050" b="1" dirty="0">
                          <a:solidFill>
                            <a:srgbClr val="336E9F"/>
                          </a:solidFill>
                          <a:latin typeface="Arial"/>
                          <a:cs typeface="Arial"/>
                        </a:rPr>
                        <a:t>	</a:t>
                      </a:r>
                      <a:r>
                        <a:rPr sz="1275" baseline="9803" dirty="0">
                          <a:latin typeface="Arial"/>
                          <a:cs typeface="Arial"/>
                        </a:rPr>
                        <a:t>Tumour</a:t>
                      </a:r>
                      <a:r>
                        <a:rPr sz="1275" spc="-44" baseline="9803" dirty="0">
                          <a:latin typeface="Arial"/>
                          <a:cs typeface="Arial"/>
                        </a:rPr>
                        <a:t> </a:t>
                      </a:r>
                      <a:r>
                        <a:rPr sz="1275" spc="-15" baseline="9803" dirty="0">
                          <a:latin typeface="Arial"/>
                          <a:cs typeface="Arial"/>
                        </a:rPr>
                        <a:t>group</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798195">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020" marR="240665" indent="-38735">
                        <a:lnSpc>
                          <a:spcPts val="860"/>
                        </a:lnSpc>
                        <a:spcBef>
                          <a:spcPts val="330"/>
                        </a:spcBef>
                      </a:pPr>
                      <a:r>
                        <a:rPr sz="850" spc="-20" dirty="0">
                          <a:latin typeface="Arial"/>
                          <a:cs typeface="Arial"/>
                        </a:rPr>
                        <a:t>Brain</a:t>
                      </a:r>
                      <a:r>
                        <a:rPr sz="850" spc="-10" dirty="0">
                          <a:latin typeface="Arial"/>
                          <a:cs typeface="Arial"/>
                        </a:rPr>
                        <a:t> </a:t>
                      </a:r>
                      <a:r>
                        <a:rPr sz="850" spc="-50" dirty="0">
                          <a:latin typeface="Arial"/>
                          <a:cs typeface="Arial"/>
                        </a:rPr>
                        <a:t>/</a:t>
                      </a:r>
                      <a:r>
                        <a:rPr sz="850" spc="-25" dirty="0">
                          <a:latin typeface="Arial"/>
                          <a:cs typeface="Arial"/>
                        </a:rPr>
                        <a:t> CNS</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47650">
                        <a:lnSpc>
                          <a:spcPct val="100000"/>
                        </a:lnSpc>
                        <a:spcBef>
                          <a:spcPts val="500"/>
                        </a:spcBef>
                      </a:pPr>
                      <a:r>
                        <a:rPr sz="850" spc="-10" dirty="0">
                          <a:latin typeface="Arial"/>
                          <a:cs typeface="Arial"/>
                        </a:rPr>
                        <a:t>Breast</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95910" marR="128905" indent="-160020">
                        <a:lnSpc>
                          <a:spcPts val="860"/>
                        </a:lnSpc>
                        <a:spcBef>
                          <a:spcPts val="330"/>
                        </a:spcBef>
                      </a:pPr>
                      <a:r>
                        <a:rPr sz="850" spc="-20" dirty="0">
                          <a:latin typeface="Arial"/>
                          <a:cs typeface="Arial"/>
                        </a:rPr>
                        <a:t>Colorectal</a:t>
                      </a:r>
                      <a:r>
                        <a:rPr sz="850" spc="-5" dirty="0">
                          <a:latin typeface="Arial"/>
                          <a:cs typeface="Arial"/>
                        </a:rPr>
                        <a:t> </a:t>
                      </a:r>
                      <a:r>
                        <a:rPr sz="850" spc="-50" dirty="0">
                          <a:latin typeface="Arial"/>
                          <a:cs typeface="Arial"/>
                        </a:rPr>
                        <a:t>/</a:t>
                      </a:r>
                      <a:r>
                        <a:rPr sz="850" spc="-25" dirty="0">
                          <a:latin typeface="Arial"/>
                          <a:cs typeface="Arial"/>
                        </a:rPr>
                        <a:t> LGT</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42545">
                        <a:lnSpc>
                          <a:spcPct val="100000"/>
                        </a:lnSpc>
                        <a:spcBef>
                          <a:spcPts val="500"/>
                        </a:spcBef>
                      </a:pPr>
                      <a:r>
                        <a:rPr sz="850" spc="-10" dirty="0">
                          <a:latin typeface="Arial"/>
                          <a:cs typeface="Arial"/>
                        </a:rPr>
                        <a:t>Gynaecological</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39370">
                        <a:lnSpc>
                          <a:spcPct val="100000"/>
                        </a:lnSpc>
                        <a:spcBef>
                          <a:spcPts val="500"/>
                        </a:spcBef>
                      </a:pPr>
                      <a:r>
                        <a:rPr sz="850" spc="-10" dirty="0">
                          <a:latin typeface="Arial"/>
                          <a:cs typeface="Arial"/>
                        </a:rPr>
                        <a:t>Haematological</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655" marR="165735" indent="-116839">
                        <a:lnSpc>
                          <a:spcPts val="860"/>
                        </a:lnSpc>
                        <a:spcBef>
                          <a:spcPts val="330"/>
                        </a:spcBef>
                      </a:pPr>
                      <a:r>
                        <a:rPr sz="850" spc="-20" dirty="0">
                          <a:latin typeface="Arial"/>
                          <a:cs typeface="Arial"/>
                        </a:rPr>
                        <a:t>Head </a:t>
                      </a:r>
                      <a:r>
                        <a:rPr sz="850" spc="-30" dirty="0">
                          <a:latin typeface="Arial"/>
                          <a:cs typeface="Arial"/>
                        </a:rPr>
                        <a:t>and </a:t>
                      </a:r>
                      <a:r>
                        <a:rPr sz="850" spc="-20" dirty="0">
                          <a:latin typeface="Arial"/>
                          <a:cs typeface="Arial"/>
                        </a:rPr>
                        <a:t>neck</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a:cs typeface="Arial"/>
                        </a:rPr>
                        <a:t>Lung</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4470">
                        <a:lnSpc>
                          <a:spcPct val="100000"/>
                        </a:lnSpc>
                        <a:spcBef>
                          <a:spcPts val="500"/>
                        </a:spcBef>
                      </a:pPr>
                      <a:r>
                        <a:rPr sz="850" spc="-10" dirty="0">
                          <a:latin typeface="Arial"/>
                          <a:cs typeface="Arial"/>
                        </a:rPr>
                        <a:t>Prostate</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88595">
                        <a:lnSpc>
                          <a:spcPct val="100000"/>
                        </a:lnSpc>
                        <a:spcBef>
                          <a:spcPts val="500"/>
                        </a:spcBef>
                      </a:pPr>
                      <a:r>
                        <a:rPr sz="850" spc="-10" dirty="0">
                          <a:latin typeface="Arial"/>
                          <a:cs typeface="Arial"/>
                        </a:rPr>
                        <a:t>Sarcoma</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a:cs typeface="Arial"/>
                        </a:rPr>
                        <a:t>Skin</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53365" marR="247650" indent="1905">
                        <a:lnSpc>
                          <a:spcPts val="860"/>
                        </a:lnSpc>
                        <a:spcBef>
                          <a:spcPts val="330"/>
                        </a:spcBef>
                      </a:pPr>
                      <a:r>
                        <a:rPr sz="850" spc="-20" dirty="0">
                          <a:latin typeface="Arial"/>
                          <a:cs typeface="Arial"/>
                        </a:rPr>
                        <a:t>Upper </a:t>
                      </a:r>
                      <a:r>
                        <a:rPr sz="850" spc="-30" dirty="0">
                          <a:latin typeface="Arial"/>
                          <a:cs typeface="Arial"/>
                        </a:rPr>
                        <a:t>gastro</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67640">
                        <a:lnSpc>
                          <a:spcPct val="100000"/>
                        </a:lnSpc>
                        <a:spcBef>
                          <a:spcPts val="500"/>
                        </a:spcBef>
                      </a:pPr>
                      <a:r>
                        <a:rPr sz="850" spc="-10" dirty="0">
                          <a:latin typeface="Arial"/>
                          <a:cs typeface="Arial"/>
                        </a:rPr>
                        <a:t>Urological</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10" dirty="0">
                          <a:latin typeface="Arial"/>
                          <a:cs typeface="Arial"/>
                        </a:rPr>
                        <a:t>Other</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0660" marR="194945" indent="130810">
                        <a:lnSpc>
                          <a:spcPts val="860"/>
                        </a:lnSpc>
                        <a:spcBef>
                          <a:spcPts val="330"/>
                        </a:spcBef>
                      </a:pPr>
                      <a:r>
                        <a:rPr lang="en-GB" sz="850" b="1" spc="-25">
                          <a:latin typeface="Arial"/>
                          <a:cs typeface="Arial"/>
                        </a:rPr>
                        <a:t>All</a:t>
                      </a:r>
                      <a:endParaRPr lang="en-GB"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5400">
                        <a:lnSpc>
                          <a:spcPts val="860"/>
                        </a:lnSpc>
                        <a:spcBef>
                          <a:spcPts val="155"/>
                        </a:spcBef>
                      </a:pPr>
                      <a:r>
                        <a:rPr sz="850" dirty="0">
                          <a:latin typeface="Arial"/>
                          <a:cs typeface="Arial"/>
                        </a:rPr>
                        <a:t>Q17.</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had</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main</a:t>
                      </a:r>
                      <a:r>
                        <a:rPr sz="850" spc="-15" dirty="0">
                          <a:latin typeface="Arial"/>
                          <a:cs typeface="Arial"/>
                        </a:rPr>
                        <a:t> </a:t>
                      </a:r>
                      <a:r>
                        <a:rPr sz="850" dirty="0">
                          <a:latin typeface="Arial"/>
                          <a:cs typeface="Arial"/>
                        </a:rPr>
                        <a:t>point</a:t>
                      </a:r>
                      <a:r>
                        <a:rPr sz="850" spc="-20"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contact</a:t>
                      </a:r>
                      <a:r>
                        <a:rPr sz="850" spc="-20" dirty="0">
                          <a:latin typeface="Arial"/>
                          <a:cs typeface="Arial"/>
                        </a:rPr>
                        <a:t> </a:t>
                      </a:r>
                      <a:r>
                        <a:rPr sz="850" dirty="0">
                          <a:latin typeface="Arial"/>
                          <a:cs typeface="Arial"/>
                        </a:rPr>
                        <a:t>within</a:t>
                      </a:r>
                      <a:r>
                        <a:rPr sz="850" spc="-15" dirty="0">
                          <a:latin typeface="Arial"/>
                          <a:cs typeface="Arial"/>
                        </a:rPr>
                        <a:t> </a:t>
                      </a:r>
                      <a:r>
                        <a:rPr sz="850" dirty="0">
                          <a:latin typeface="Arial"/>
                          <a:cs typeface="Arial"/>
                        </a:rPr>
                        <a:t>the</a:t>
                      </a:r>
                      <a:r>
                        <a:rPr sz="850" spc="-15" dirty="0">
                          <a:latin typeface="Arial"/>
                          <a:cs typeface="Arial"/>
                        </a:rPr>
                        <a:t> </a:t>
                      </a:r>
                      <a:r>
                        <a:rPr sz="850" spc="-20" dirty="0">
                          <a:latin typeface="Arial"/>
                          <a:cs typeface="Arial"/>
                        </a:rPr>
                        <a:t>care team</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73660">
                        <a:lnSpc>
                          <a:spcPts val="860"/>
                        </a:lnSpc>
                        <a:spcBef>
                          <a:spcPts val="155"/>
                        </a:spcBef>
                      </a:pPr>
                      <a:r>
                        <a:rPr sz="850" dirty="0">
                          <a:latin typeface="Arial"/>
                          <a:cs typeface="Arial"/>
                        </a:rPr>
                        <a:t>Q18.</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found</a:t>
                      </a:r>
                      <a:r>
                        <a:rPr sz="850" spc="-15" dirty="0">
                          <a:latin typeface="Arial"/>
                          <a:cs typeface="Arial"/>
                        </a:rPr>
                        <a:t> </a:t>
                      </a:r>
                      <a:r>
                        <a:rPr sz="850" dirty="0">
                          <a:latin typeface="Arial"/>
                          <a:cs typeface="Arial"/>
                        </a:rPr>
                        <a:t>it</a:t>
                      </a:r>
                      <a:r>
                        <a:rPr sz="850" spc="-15" dirty="0">
                          <a:latin typeface="Arial"/>
                          <a:cs typeface="Arial"/>
                        </a:rPr>
                        <a:t> </a:t>
                      </a:r>
                      <a:r>
                        <a:rPr sz="850" dirty="0">
                          <a:latin typeface="Arial"/>
                          <a:cs typeface="Arial"/>
                        </a:rPr>
                        <a:t>very</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quite</a:t>
                      </a:r>
                      <a:r>
                        <a:rPr sz="850" spc="-15" dirty="0">
                          <a:latin typeface="Arial"/>
                          <a:cs typeface="Arial"/>
                        </a:rPr>
                        <a:t> </a:t>
                      </a:r>
                      <a:r>
                        <a:rPr sz="850" dirty="0">
                          <a:latin typeface="Arial"/>
                          <a:cs typeface="Arial"/>
                        </a:rPr>
                        <a:t>easy</a:t>
                      </a:r>
                      <a:r>
                        <a:rPr sz="850" spc="-15"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contact</a:t>
                      </a:r>
                      <a:r>
                        <a:rPr sz="850" spc="-15" dirty="0">
                          <a:latin typeface="Arial"/>
                          <a:cs typeface="Arial"/>
                        </a:rPr>
                        <a:t> </a:t>
                      </a:r>
                      <a:r>
                        <a:rPr sz="850" spc="-10" dirty="0">
                          <a:latin typeface="Arial"/>
                          <a:cs typeface="Arial"/>
                        </a:rPr>
                        <a:t>their </a:t>
                      </a:r>
                      <a:r>
                        <a:rPr sz="850" dirty="0">
                          <a:latin typeface="Arial"/>
                          <a:cs typeface="Arial"/>
                        </a:rPr>
                        <a:t>main</a:t>
                      </a:r>
                      <a:r>
                        <a:rPr sz="850" spc="-25" dirty="0">
                          <a:latin typeface="Arial"/>
                          <a:cs typeface="Arial"/>
                        </a:rPr>
                        <a:t> </a:t>
                      </a:r>
                      <a:r>
                        <a:rPr sz="850" dirty="0">
                          <a:latin typeface="Arial"/>
                          <a:cs typeface="Arial"/>
                        </a:rPr>
                        <a:t>contact</a:t>
                      </a:r>
                      <a:r>
                        <a:rPr sz="850" spc="-25" dirty="0">
                          <a:latin typeface="Arial"/>
                          <a:cs typeface="Arial"/>
                        </a:rPr>
                        <a:t> </a:t>
                      </a:r>
                      <a:r>
                        <a:rPr sz="850" spc="-10" dirty="0">
                          <a:latin typeface="Arial"/>
                          <a:cs typeface="Arial"/>
                        </a:rPr>
                        <a:t>person</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6065">
                <a:tc>
                  <a:txBody>
                    <a:bodyPr/>
                    <a:lstStyle/>
                    <a:p>
                      <a:pPr marL="27940" marR="187960">
                        <a:lnSpc>
                          <a:spcPts val="860"/>
                        </a:lnSpc>
                        <a:spcBef>
                          <a:spcPts val="155"/>
                        </a:spcBef>
                      </a:pPr>
                      <a:r>
                        <a:rPr sz="850" dirty="0">
                          <a:latin typeface="Arial"/>
                          <a:cs typeface="Arial"/>
                        </a:rPr>
                        <a:t>Q19.</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found</a:t>
                      </a:r>
                      <a:r>
                        <a:rPr sz="850" spc="-25" dirty="0">
                          <a:latin typeface="Arial"/>
                          <a:cs typeface="Arial"/>
                        </a:rPr>
                        <a:t> </a:t>
                      </a:r>
                      <a:r>
                        <a:rPr sz="850" dirty="0">
                          <a:latin typeface="Arial"/>
                          <a:cs typeface="Arial"/>
                        </a:rPr>
                        <a:t>advice</a:t>
                      </a:r>
                      <a:r>
                        <a:rPr sz="850" spc="-20" dirty="0">
                          <a:latin typeface="Arial"/>
                          <a:cs typeface="Arial"/>
                        </a:rPr>
                        <a:t> </a:t>
                      </a:r>
                      <a:r>
                        <a:rPr sz="850" dirty="0">
                          <a:latin typeface="Arial"/>
                          <a:cs typeface="Arial"/>
                        </a:rPr>
                        <a:t>from</a:t>
                      </a:r>
                      <a:r>
                        <a:rPr sz="850" spc="-25" dirty="0">
                          <a:latin typeface="Arial"/>
                          <a:cs typeface="Arial"/>
                        </a:rPr>
                        <a:t> </a:t>
                      </a:r>
                      <a:r>
                        <a:rPr sz="850" dirty="0">
                          <a:latin typeface="Arial"/>
                          <a:cs typeface="Arial"/>
                        </a:rPr>
                        <a:t>main</a:t>
                      </a:r>
                      <a:r>
                        <a:rPr sz="850" spc="-20" dirty="0">
                          <a:latin typeface="Arial"/>
                          <a:cs typeface="Arial"/>
                        </a:rPr>
                        <a:t> </a:t>
                      </a:r>
                      <a:r>
                        <a:rPr sz="850" dirty="0">
                          <a:latin typeface="Arial"/>
                          <a:cs typeface="Arial"/>
                        </a:rPr>
                        <a:t>contact</a:t>
                      </a:r>
                      <a:r>
                        <a:rPr sz="850" spc="-20" dirty="0">
                          <a:latin typeface="Arial"/>
                          <a:cs typeface="Arial"/>
                        </a:rPr>
                        <a:t> </a:t>
                      </a:r>
                      <a:r>
                        <a:rPr sz="850" spc="-10" dirty="0">
                          <a:latin typeface="Arial"/>
                          <a:cs typeface="Arial"/>
                        </a:rPr>
                        <a:t>person </a:t>
                      </a:r>
                      <a:r>
                        <a:rPr sz="850" dirty="0">
                          <a:latin typeface="Arial"/>
                          <a:cs typeface="Arial"/>
                        </a:rPr>
                        <a:t>was</a:t>
                      </a:r>
                      <a:r>
                        <a:rPr sz="850" spc="-15" dirty="0">
                          <a:latin typeface="Arial"/>
                          <a:cs typeface="Arial"/>
                        </a:rPr>
                        <a:t> </a:t>
                      </a:r>
                      <a:r>
                        <a:rPr sz="850" dirty="0">
                          <a:latin typeface="Arial"/>
                          <a:cs typeface="Arial"/>
                        </a:rPr>
                        <a:t>very</a:t>
                      </a:r>
                      <a:r>
                        <a:rPr sz="850" spc="-15"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quite</a:t>
                      </a:r>
                      <a:r>
                        <a:rPr sz="850" spc="-15" dirty="0">
                          <a:latin typeface="Arial"/>
                          <a:cs typeface="Arial"/>
                        </a:rPr>
                        <a:t> </a:t>
                      </a:r>
                      <a:r>
                        <a:rPr sz="850" spc="-10" dirty="0">
                          <a:latin typeface="Arial"/>
                          <a:cs typeface="Arial"/>
                        </a:rPr>
                        <a:t>helpful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6" name="tumourgroup_tbl_section5"/>
          <p:cNvGraphicFramePr>
            <a:graphicFrameLocks noGrp="1"/>
          </p:cNvGraphicFramePr>
          <p:nvPr>
            <p:extLst>
              <p:ext uri="{D42A27DB-BD31-4B8C-83A1-F6EECF244321}">
                <p14:modId xmlns:p14="http://schemas.microsoft.com/office/powerpoint/2010/main" val="4052758799"/>
              </p:ext>
            </p:extLst>
          </p:nvPr>
        </p:nvGraphicFramePr>
        <p:xfrm>
          <a:off x="428814" y="3667874"/>
          <a:ext cx="6776309" cy="226695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284480">
                  <a:extLst>
                    <a:ext uri="{9D8B030D-6E8A-4147-A177-3AD203B41FA5}">
                      <a16:colId xmlns:a16="http://schemas.microsoft.com/office/drawing/2014/main" val="20001"/>
                    </a:ext>
                  </a:extLst>
                </a:gridCol>
                <a:gridCol w="284480">
                  <a:extLst>
                    <a:ext uri="{9D8B030D-6E8A-4147-A177-3AD203B41FA5}">
                      <a16:colId xmlns:a16="http://schemas.microsoft.com/office/drawing/2014/main" val="20002"/>
                    </a:ext>
                  </a:extLst>
                </a:gridCol>
                <a:gridCol w="284479">
                  <a:extLst>
                    <a:ext uri="{9D8B030D-6E8A-4147-A177-3AD203B41FA5}">
                      <a16:colId xmlns:a16="http://schemas.microsoft.com/office/drawing/2014/main" val="20003"/>
                    </a:ext>
                  </a:extLst>
                </a:gridCol>
                <a:gridCol w="284479">
                  <a:extLst>
                    <a:ext uri="{9D8B030D-6E8A-4147-A177-3AD203B41FA5}">
                      <a16:colId xmlns:a16="http://schemas.microsoft.com/office/drawing/2014/main" val="20004"/>
                    </a:ext>
                  </a:extLst>
                </a:gridCol>
                <a:gridCol w="284479">
                  <a:extLst>
                    <a:ext uri="{9D8B030D-6E8A-4147-A177-3AD203B41FA5}">
                      <a16:colId xmlns:a16="http://schemas.microsoft.com/office/drawing/2014/main" val="20005"/>
                    </a:ext>
                  </a:extLst>
                </a:gridCol>
                <a:gridCol w="284479">
                  <a:extLst>
                    <a:ext uri="{9D8B030D-6E8A-4147-A177-3AD203B41FA5}">
                      <a16:colId xmlns:a16="http://schemas.microsoft.com/office/drawing/2014/main" val="20006"/>
                    </a:ext>
                  </a:extLst>
                </a:gridCol>
                <a:gridCol w="284479">
                  <a:extLst>
                    <a:ext uri="{9D8B030D-6E8A-4147-A177-3AD203B41FA5}">
                      <a16:colId xmlns:a16="http://schemas.microsoft.com/office/drawing/2014/main" val="20007"/>
                    </a:ext>
                  </a:extLst>
                </a:gridCol>
                <a:gridCol w="284479">
                  <a:extLst>
                    <a:ext uri="{9D8B030D-6E8A-4147-A177-3AD203B41FA5}">
                      <a16:colId xmlns:a16="http://schemas.microsoft.com/office/drawing/2014/main" val="20008"/>
                    </a:ext>
                  </a:extLst>
                </a:gridCol>
                <a:gridCol w="284479">
                  <a:extLst>
                    <a:ext uri="{9D8B030D-6E8A-4147-A177-3AD203B41FA5}">
                      <a16:colId xmlns:a16="http://schemas.microsoft.com/office/drawing/2014/main" val="20009"/>
                    </a:ext>
                  </a:extLst>
                </a:gridCol>
                <a:gridCol w="284479">
                  <a:extLst>
                    <a:ext uri="{9D8B030D-6E8A-4147-A177-3AD203B41FA5}">
                      <a16:colId xmlns:a16="http://schemas.microsoft.com/office/drawing/2014/main" val="20010"/>
                    </a:ext>
                  </a:extLst>
                </a:gridCol>
                <a:gridCol w="284479">
                  <a:extLst>
                    <a:ext uri="{9D8B030D-6E8A-4147-A177-3AD203B41FA5}">
                      <a16:colId xmlns:a16="http://schemas.microsoft.com/office/drawing/2014/main" val="20011"/>
                    </a:ext>
                  </a:extLst>
                </a:gridCol>
                <a:gridCol w="284479">
                  <a:extLst>
                    <a:ext uri="{9D8B030D-6E8A-4147-A177-3AD203B41FA5}">
                      <a16:colId xmlns:a16="http://schemas.microsoft.com/office/drawing/2014/main" val="20012"/>
                    </a:ext>
                  </a:extLst>
                </a:gridCol>
                <a:gridCol w="284479">
                  <a:extLst>
                    <a:ext uri="{9D8B030D-6E8A-4147-A177-3AD203B41FA5}">
                      <a16:colId xmlns:a16="http://schemas.microsoft.com/office/drawing/2014/main" val="20013"/>
                    </a:ext>
                  </a:extLst>
                </a:gridCol>
                <a:gridCol w="284480">
                  <a:extLst>
                    <a:ext uri="{9D8B030D-6E8A-4147-A177-3AD203B41FA5}">
                      <a16:colId xmlns:a16="http://schemas.microsoft.com/office/drawing/2014/main" val="20014"/>
                    </a:ext>
                  </a:extLst>
                </a:gridCol>
              </a:tblGrid>
              <a:tr h="187960">
                <a:tc gridSpan="15">
                  <a:txBody>
                    <a:bodyPr/>
                    <a:lstStyle/>
                    <a:p>
                      <a:pPr marL="27940">
                        <a:lnSpc>
                          <a:spcPct val="100000"/>
                        </a:lnSpc>
                        <a:spcBef>
                          <a:spcPts val="45"/>
                        </a:spcBef>
                        <a:tabLst>
                          <a:tab pos="4445635" algn="l"/>
                        </a:tabLst>
                      </a:pPr>
                      <a:r>
                        <a:rPr sz="1050" b="1" spc="-25" dirty="0">
                          <a:solidFill>
                            <a:srgbClr val="336E9F"/>
                          </a:solidFill>
                          <a:latin typeface="Arial"/>
                          <a:cs typeface="Arial"/>
                        </a:rPr>
                        <a:t>DECIDING</a:t>
                      </a:r>
                      <a:r>
                        <a:rPr sz="1050" b="1" spc="-50" dirty="0">
                          <a:solidFill>
                            <a:srgbClr val="336E9F"/>
                          </a:solidFill>
                          <a:latin typeface="Arial"/>
                          <a:cs typeface="Arial"/>
                        </a:rPr>
                        <a:t> </a:t>
                      </a:r>
                      <a:r>
                        <a:rPr sz="1050" b="1" dirty="0">
                          <a:solidFill>
                            <a:srgbClr val="336E9F"/>
                          </a:solidFill>
                          <a:latin typeface="Arial"/>
                          <a:cs typeface="Arial"/>
                        </a:rPr>
                        <a:t>ON</a:t>
                      </a:r>
                      <a:r>
                        <a:rPr sz="1050" b="1" spc="-55" dirty="0">
                          <a:solidFill>
                            <a:srgbClr val="336E9F"/>
                          </a:solidFill>
                          <a:latin typeface="Arial"/>
                          <a:cs typeface="Arial"/>
                        </a:rPr>
                        <a:t> </a:t>
                      </a:r>
                      <a:r>
                        <a:rPr sz="1050" b="1" spc="-10" dirty="0">
                          <a:solidFill>
                            <a:srgbClr val="336E9F"/>
                          </a:solidFill>
                          <a:latin typeface="Arial"/>
                          <a:cs typeface="Arial"/>
                        </a:rPr>
                        <a:t>THE</a:t>
                      </a:r>
                      <a:r>
                        <a:rPr sz="1050" b="1" spc="-50" dirty="0">
                          <a:solidFill>
                            <a:srgbClr val="336E9F"/>
                          </a:solidFill>
                          <a:latin typeface="Arial"/>
                          <a:cs typeface="Arial"/>
                        </a:rPr>
                        <a:t> </a:t>
                      </a:r>
                      <a:r>
                        <a:rPr sz="1050" b="1" spc="-10" dirty="0">
                          <a:solidFill>
                            <a:srgbClr val="336E9F"/>
                          </a:solidFill>
                          <a:latin typeface="Arial"/>
                          <a:cs typeface="Arial"/>
                        </a:rPr>
                        <a:t>BEST</a:t>
                      </a:r>
                      <a:r>
                        <a:rPr sz="1050" b="1" spc="-50" dirty="0">
                          <a:solidFill>
                            <a:srgbClr val="336E9F"/>
                          </a:solidFill>
                          <a:latin typeface="Arial"/>
                          <a:cs typeface="Arial"/>
                        </a:rPr>
                        <a:t> </a:t>
                      </a:r>
                      <a:r>
                        <a:rPr sz="1050" b="1" spc="-10" dirty="0">
                          <a:solidFill>
                            <a:srgbClr val="336E9F"/>
                          </a:solidFill>
                          <a:latin typeface="Arial"/>
                          <a:cs typeface="Arial"/>
                        </a:rPr>
                        <a:t>TREATMENT</a:t>
                      </a:r>
                      <a:r>
                        <a:rPr sz="1050" b="1" dirty="0">
                          <a:solidFill>
                            <a:srgbClr val="336E9F"/>
                          </a:solidFill>
                          <a:latin typeface="Arial"/>
                          <a:cs typeface="Arial"/>
                        </a:rPr>
                        <a:t>	</a:t>
                      </a:r>
                      <a:r>
                        <a:rPr sz="1275" baseline="9803" dirty="0">
                          <a:latin typeface="Arial"/>
                          <a:cs typeface="Arial"/>
                        </a:rPr>
                        <a:t>Tumour</a:t>
                      </a:r>
                      <a:r>
                        <a:rPr sz="1275" spc="-44" baseline="9803" dirty="0">
                          <a:latin typeface="Arial"/>
                          <a:cs typeface="Arial"/>
                        </a:rPr>
                        <a:t> </a:t>
                      </a:r>
                      <a:r>
                        <a:rPr sz="1275" spc="-15" baseline="9803" dirty="0">
                          <a:latin typeface="Arial"/>
                          <a:cs typeface="Arial"/>
                        </a:rPr>
                        <a:t>group</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798195">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020" marR="240665" indent="-38735">
                        <a:lnSpc>
                          <a:spcPts val="860"/>
                        </a:lnSpc>
                        <a:spcBef>
                          <a:spcPts val="330"/>
                        </a:spcBef>
                      </a:pPr>
                      <a:r>
                        <a:rPr sz="850" spc="-20" dirty="0">
                          <a:latin typeface="Arial"/>
                          <a:cs typeface="Arial"/>
                        </a:rPr>
                        <a:t>Brain</a:t>
                      </a:r>
                      <a:r>
                        <a:rPr sz="850" spc="-10" dirty="0">
                          <a:latin typeface="Arial"/>
                          <a:cs typeface="Arial"/>
                        </a:rPr>
                        <a:t> </a:t>
                      </a:r>
                      <a:r>
                        <a:rPr sz="850" spc="-50" dirty="0">
                          <a:latin typeface="Arial"/>
                          <a:cs typeface="Arial"/>
                        </a:rPr>
                        <a:t>/</a:t>
                      </a:r>
                      <a:r>
                        <a:rPr sz="850" spc="-25" dirty="0">
                          <a:latin typeface="Arial"/>
                          <a:cs typeface="Arial"/>
                        </a:rPr>
                        <a:t> CNS</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47650">
                        <a:lnSpc>
                          <a:spcPct val="100000"/>
                        </a:lnSpc>
                        <a:spcBef>
                          <a:spcPts val="500"/>
                        </a:spcBef>
                      </a:pPr>
                      <a:r>
                        <a:rPr sz="850" spc="-10" dirty="0">
                          <a:latin typeface="Arial"/>
                          <a:cs typeface="Arial"/>
                        </a:rPr>
                        <a:t>Breast</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95910" marR="128905" indent="-160020">
                        <a:lnSpc>
                          <a:spcPts val="860"/>
                        </a:lnSpc>
                        <a:spcBef>
                          <a:spcPts val="330"/>
                        </a:spcBef>
                      </a:pPr>
                      <a:r>
                        <a:rPr sz="850" spc="-20" dirty="0">
                          <a:latin typeface="Arial"/>
                          <a:cs typeface="Arial"/>
                        </a:rPr>
                        <a:t>Colorectal</a:t>
                      </a:r>
                      <a:r>
                        <a:rPr sz="850" spc="-5" dirty="0">
                          <a:latin typeface="Arial"/>
                          <a:cs typeface="Arial"/>
                        </a:rPr>
                        <a:t> </a:t>
                      </a:r>
                      <a:r>
                        <a:rPr sz="850" spc="-50" dirty="0">
                          <a:latin typeface="Arial"/>
                          <a:cs typeface="Arial"/>
                        </a:rPr>
                        <a:t>/</a:t>
                      </a:r>
                      <a:r>
                        <a:rPr sz="850" spc="-25" dirty="0">
                          <a:latin typeface="Arial"/>
                          <a:cs typeface="Arial"/>
                        </a:rPr>
                        <a:t> LGT</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42545">
                        <a:lnSpc>
                          <a:spcPct val="100000"/>
                        </a:lnSpc>
                        <a:spcBef>
                          <a:spcPts val="500"/>
                        </a:spcBef>
                      </a:pPr>
                      <a:r>
                        <a:rPr sz="850" spc="-10" dirty="0">
                          <a:latin typeface="Arial"/>
                          <a:cs typeface="Arial"/>
                        </a:rPr>
                        <a:t>Gynaecological</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39370">
                        <a:lnSpc>
                          <a:spcPct val="100000"/>
                        </a:lnSpc>
                        <a:spcBef>
                          <a:spcPts val="500"/>
                        </a:spcBef>
                      </a:pPr>
                      <a:r>
                        <a:rPr sz="850" spc="-10" dirty="0">
                          <a:latin typeface="Arial"/>
                          <a:cs typeface="Arial"/>
                        </a:rPr>
                        <a:t>Haematological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655" marR="165735" indent="-116839">
                        <a:lnSpc>
                          <a:spcPts val="860"/>
                        </a:lnSpc>
                        <a:spcBef>
                          <a:spcPts val="330"/>
                        </a:spcBef>
                      </a:pPr>
                      <a:r>
                        <a:rPr sz="850" spc="-20" dirty="0">
                          <a:latin typeface="Arial"/>
                          <a:cs typeface="Arial"/>
                        </a:rPr>
                        <a:t>Head </a:t>
                      </a:r>
                      <a:r>
                        <a:rPr sz="850" spc="-30" dirty="0">
                          <a:latin typeface="Arial"/>
                          <a:cs typeface="Arial"/>
                        </a:rPr>
                        <a:t>and </a:t>
                      </a:r>
                      <a:r>
                        <a:rPr sz="850" spc="-20" dirty="0">
                          <a:latin typeface="Arial"/>
                          <a:cs typeface="Arial"/>
                        </a:rPr>
                        <a:t>neck</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a:cs typeface="Arial"/>
                        </a:rPr>
                        <a:t>Lung</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4470">
                        <a:lnSpc>
                          <a:spcPct val="100000"/>
                        </a:lnSpc>
                        <a:spcBef>
                          <a:spcPts val="500"/>
                        </a:spcBef>
                      </a:pPr>
                      <a:r>
                        <a:rPr sz="850" spc="-10" dirty="0">
                          <a:latin typeface="Arial"/>
                          <a:cs typeface="Arial"/>
                        </a:rPr>
                        <a:t>Prostate</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88595">
                        <a:lnSpc>
                          <a:spcPct val="100000"/>
                        </a:lnSpc>
                        <a:spcBef>
                          <a:spcPts val="500"/>
                        </a:spcBef>
                      </a:pPr>
                      <a:r>
                        <a:rPr sz="850" spc="-10" dirty="0">
                          <a:latin typeface="Arial"/>
                          <a:cs typeface="Arial"/>
                        </a:rPr>
                        <a:t>Sarcoma</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a:cs typeface="Arial"/>
                        </a:rPr>
                        <a:t>Skin</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53365" marR="247650" indent="1905">
                        <a:lnSpc>
                          <a:spcPts val="860"/>
                        </a:lnSpc>
                        <a:spcBef>
                          <a:spcPts val="330"/>
                        </a:spcBef>
                      </a:pPr>
                      <a:r>
                        <a:rPr sz="850" spc="-20" dirty="0">
                          <a:latin typeface="Arial"/>
                          <a:cs typeface="Arial"/>
                        </a:rPr>
                        <a:t>Upper </a:t>
                      </a:r>
                      <a:r>
                        <a:rPr sz="850" spc="-30" dirty="0">
                          <a:latin typeface="Arial"/>
                          <a:cs typeface="Arial"/>
                        </a:rPr>
                        <a:t>gastro</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67640">
                        <a:lnSpc>
                          <a:spcPct val="100000"/>
                        </a:lnSpc>
                        <a:spcBef>
                          <a:spcPts val="500"/>
                        </a:spcBef>
                      </a:pPr>
                      <a:r>
                        <a:rPr sz="850" spc="-10" dirty="0">
                          <a:latin typeface="Arial"/>
                          <a:cs typeface="Arial"/>
                        </a:rPr>
                        <a:t>Urological</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10" dirty="0">
                          <a:latin typeface="Arial"/>
                          <a:cs typeface="Arial"/>
                        </a:rPr>
                        <a:t>Other</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0660" marR="194945" indent="130810">
                        <a:lnSpc>
                          <a:spcPts val="860"/>
                        </a:lnSpc>
                        <a:spcBef>
                          <a:spcPts val="330"/>
                        </a:spcBef>
                      </a:pPr>
                      <a:r>
                        <a:rPr lang="en-GB" sz="850" b="1" spc="-25">
                          <a:latin typeface="Arial"/>
                          <a:cs typeface="Arial"/>
                        </a:rPr>
                        <a:t>All</a:t>
                      </a:r>
                      <a:endParaRPr lang="en-GB"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81610">
                        <a:lnSpc>
                          <a:spcPts val="860"/>
                        </a:lnSpc>
                        <a:spcBef>
                          <a:spcPts val="155"/>
                        </a:spcBef>
                      </a:pPr>
                      <a:r>
                        <a:rPr sz="850" dirty="0">
                          <a:latin typeface="Arial"/>
                          <a:cs typeface="Arial"/>
                        </a:rPr>
                        <a:t>Q20.</a:t>
                      </a:r>
                      <a:r>
                        <a:rPr sz="850" spc="-25" dirty="0">
                          <a:latin typeface="Arial"/>
                          <a:cs typeface="Arial"/>
                        </a:rPr>
                        <a:t> </a:t>
                      </a:r>
                      <a:r>
                        <a:rPr sz="850" dirty="0">
                          <a:latin typeface="Arial"/>
                          <a:cs typeface="Arial"/>
                        </a:rPr>
                        <a:t>Treatment</a:t>
                      </a:r>
                      <a:r>
                        <a:rPr sz="850" spc="-20" dirty="0">
                          <a:latin typeface="Arial"/>
                          <a:cs typeface="Arial"/>
                        </a:rPr>
                        <a:t> </a:t>
                      </a:r>
                      <a:r>
                        <a:rPr sz="850" dirty="0">
                          <a:latin typeface="Arial"/>
                          <a:cs typeface="Arial"/>
                        </a:rPr>
                        <a:t>options</a:t>
                      </a:r>
                      <a:r>
                        <a:rPr sz="850" spc="-20" dirty="0">
                          <a:latin typeface="Arial"/>
                          <a:cs typeface="Arial"/>
                        </a:rPr>
                        <a:t> </a:t>
                      </a:r>
                      <a:r>
                        <a:rPr sz="850" dirty="0">
                          <a:latin typeface="Arial"/>
                          <a:cs typeface="Arial"/>
                        </a:rPr>
                        <a:t>were</a:t>
                      </a:r>
                      <a:r>
                        <a:rPr sz="850" spc="-20" dirty="0">
                          <a:latin typeface="Arial"/>
                          <a:cs typeface="Arial"/>
                        </a:rPr>
                        <a:t> </a:t>
                      </a:r>
                      <a:r>
                        <a:rPr sz="850" dirty="0">
                          <a:latin typeface="Arial"/>
                          <a:cs typeface="Arial"/>
                        </a:rPr>
                        <a:t>explained</a:t>
                      </a:r>
                      <a:r>
                        <a:rPr sz="850" spc="-20" dirty="0">
                          <a:latin typeface="Arial"/>
                          <a:cs typeface="Arial"/>
                        </a:rPr>
                        <a:t> </a:t>
                      </a:r>
                      <a:r>
                        <a:rPr sz="850" dirty="0">
                          <a:latin typeface="Arial"/>
                          <a:cs typeface="Arial"/>
                        </a:rPr>
                        <a:t>in</a:t>
                      </a:r>
                      <a:r>
                        <a:rPr sz="850" spc="-20" dirty="0">
                          <a:latin typeface="Arial"/>
                          <a:cs typeface="Arial"/>
                        </a:rPr>
                        <a:t> </a:t>
                      </a:r>
                      <a:r>
                        <a:rPr sz="850" dirty="0">
                          <a:latin typeface="Arial"/>
                          <a:cs typeface="Arial"/>
                        </a:rPr>
                        <a:t>a</a:t>
                      </a:r>
                      <a:r>
                        <a:rPr sz="850" spc="-25" dirty="0">
                          <a:latin typeface="Arial"/>
                          <a:cs typeface="Arial"/>
                        </a:rPr>
                        <a:t> </a:t>
                      </a:r>
                      <a:r>
                        <a:rPr sz="850" dirty="0">
                          <a:latin typeface="Arial"/>
                          <a:cs typeface="Arial"/>
                        </a:rPr>
                        <a:t>way</a:t>
                      </a:r>
                      <a:r>
                        <a:rPr sz="850" spc="-20" dirty="0">
                          <a:latin typeface="Arial"/>
                          <a:cs typeface="Arial"/>
                        </a:rPr>
                        <a:t> </a:t>
                      </a:r>
                      <a:r>
                        <a:rPr sz="850" spc="-25" dirty="0">
                          <a:latin typeface="Arial"/>
                          <a:cs typeface="Arial"/>
                        </a:rPr>
                        <a:t>the </a:t>
                      </a:r>
                      <a:r>
                        <a:rPr sz="850" dirty="0">
                          <a:latin typeface="Arial"/>
                          <a:cs typeface="Arial"/>
                        </a:rPr>
                        <a:t>patient</a:t>
                      </a:r>
                      <a:r>
                        <a:rPr sz="850" spc="-30" dirty="0">
                          <a:latin typeface="Arial"/>
                          <a:cs typeface="Arial"/>
                        </a:rPr>
                        <a:t> </a:t>
                      </a:r>
                      <a:r>
                        <a:rPr sz="850" dirty="0">
                          <a:latin typeface="Arial"/>
                          <a:cs typeface="Arial"/>
                        </a:rPr>
                        <a:t>could</a:t>
                      </a:r>
                      <a:r>
                        <a:rPr sz="850" spc="-30" dirty="0">
                          <a:latin typeface="Arial"/>
                          <a:cs typeface="Arial"/>
                        </a:rPr>
                        <a:t> </a:t>
                      </a:r>
                      <a:r>
                        <a:rPr sz="850" dirty="0">
                          <a:latin typeface="Arial"/>
                          <a:cs typeface="Arial"/>
                        </a:rPr>
                        <a:t>completely</a:t>
                      </a:r>
                      <a:r>
                        <a:rPr sz="850" spc="-30" dirty="0">
                          <a:latin typeface="Arial"/>
                          <a:cs typeface="Arial"/>
                        </a:rPr>
                        <a:t> </a:t>
                      </a:r>
                      <a:r>
                        <a:rPr sz="850" spc="-10" dirty="0">
                          <a:latin typeface="Arial"/>
                          <a:cs typeface="Arial"/>
                        </a:rPr>
                        <a:t>understand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57480">
                        <a:lnSpc>
                          <a:spcPts val="860"/>
                        </a:lnSpc>
                        <a:spcBef>
                          <a:spcPts val="155"/>
                        </a:spcBef>
                      </a:pPr>
                      <a:r>
                        <a:rPr sz="850" dirty="0">
                          <a:latin typeface="Arial"/>
                          <a:cs typeface="Arial"/>
                        </a:rPr>
                        <a:t>Q21.</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definitely</a:t>
                      </a:r>
                      <a:r>
                        <a:rPr sz="850" spc="-20" dirty="0">
                          <a:latin typeface="Arial"/>
                          <a:cs typeface="Arial"/>
                        </a:rPr>
                        <a:t> </a:t>
                      </a:r>
                      <a:r>
                        <a:rPr sz="850" dirty="0">
                          <a:latin typeface="Arial"/>
                          <a:cs typeface="Arial"/>
                        </a:rPr>
                        <a:t>involved</a:t>
                      </a:r>
                      <a:r>
                        <a:rPr sz="850" spc="-20" dirty="0">
                          <a:latin typeface="Arial"/>
                          <a:cs typeface="Arial"/>
                        </a:rPr>
                        <a:t> </a:t>
                      </a:r>
                      <a:r>
                        <a:rPr sz="850" dirty="0">
                          <a:latin typeface="Arial"/>
                          <a:cs typeface="Arial"/>
                        </a:rPr>
                        <a:t>as</a:t>
                      </a:r>
                      <a:r>
                        <a:rPr sz="850" spc="-20" dirty="0">
                          <a:latin typeface="Arial"/>
                          <a:cs typeface="Arial"/>
                        </a:rPr>
                        <a:t> </a:t>
                      </a:r>
                      <a:r>
                        <a:rPr sz="850" dirty="0">
                          <a:latin typeface="Arial"/>
                          <a:cs typeface="Arial"/>
                        </a:rPr>
                        <a:t>much</a:t>
                      </a:r>
                      <a:r>
                        <a:rPr sz="850" spc="-20" dirty="0">
                          <a:latin typeface="Arial"/>
                          <a:cs typeface="Arial"/>
                        </a:rPr>
                        <a:t> </a:t>
                      </a:r>
                      <a:r>
                        <a:rPr sz="850" dirty="0">
                          <a:latin typeface="Arial"/>
                          <a:cs typeface="Arial"/>
                        </a:rPr>
                        <a:t>as</a:t>
                      </a:r>
                      <a:r>
                        <a:rPr sz="850" spc="-20" dirty="0">
                          <a:latin typeface="Arial"/>
                          <a:cs typeface="Arial"/>
                        </a:rPr>
                        <a:t> they </a:t>
                      </a:r>
                      <a:r>
                        <a:rPr sz="850" dirty="0">
                          <a:latin typeface="Arial"/>
                          <a:cs typeface="Arial"/>
                        </a:rPr>
                        <a:t>wanted</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be</a:t>
                      </a:r>
                      <a:r>
                        <a:rPr sz="850" spc="-15" dirty="0">
                          <a:latin typeface="Arial"/>
                          <a:cs typeface="Arial"/>
                        </a:rPr>
                        <a:t> </a:t>
                      </a:r>
                      <a:r>
                        <a:rPr sz="850" dirty="0">
                          <a:latin typeface="Arial"/>
                          <a:cs typeface="Arial"/>
                        </a:rPr>
                        <a:t>in</a:t>
                      </a:r>
                      <a:r>
                        <a:rPr sz="850" spc="-20" dirty="0">
                          <a:latin typeface="Arial"/>
                          <a:cs typeface="Arial"/>
                        </a:rPr>
                        <a:t> </a:t>
                      </a:r>
                      <a:r>
                        <a:rPr sz="850" dirty="0">
                          <a:latin typeface="Arial"/>
                          <a:cs typeface="Arial"/>
                        </a:rPr>
                        <a:t>decisions</a:t>
                      </a:r>
                      <a:r>
                        <a:rPr sz="850" spc="-15" dirty="0">
                          <a:latin typeface="Arial"/>
                          <a:cs typeface="Arial"/>
                        </a:rPr>
                        <a:t> </a:t>
                      </a:r>
                      <a:r>
                        <a:rPr sz="850" dirty="0">
                          <a:latin typeface="Arial"/>
                          <a:cs typeface="Arial"/>
                        </a:rPr>
                        <a:t>about</a:t>
                      </a:r>
                      <a:r>
                        <a:rPr sz="850" spc="-20" dirty="0">
                          <a:latin typeface="Arial"/>
                          <a:cs typeface="Arial"/>
                        </a:rPr>
                        <a:t> </a:t>
                      </a:r>
                      <a:r>
                        <a:rPr sz="850" dirty="0">
                          <a:latin typeface="Arial"/>
                          <a:cs typeface="Arial"/>
                        </a:rPr>
                        <a:t>their</a:t>
                      </a:r>
                      <a:r>
                        <a:rPr sz="850" spc="-15" dirty="0">
                          <a:latin typeface="Arial"/>
                          <a:cs typeface="Arial"/>
                        </a:rPr>
                        <a:t> </a:t>
                      </a:r>
                      <a:r>
                        <a:rPr sz="850" spc="-10" dirty="0">
                          <a:latin typeface="Arial"/>
                          <a:cs typeface="Arial"/>
                        </a:rPr>
                        <a:t>treatment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650">
                <a:tc>
                  <a:txBody>
                    <a:bodyPr/>
                    <a:lstStyle/>
                    <a:p>
                      <a:pPr marL="27940" marR="139700">
                        <a:lnSpc>
                          <a:spcPts val="860"/>
                        </a:lnSpc>
                        <a:spcBef>
                          <a:spcPts val="155"/>
                        </a:spcBef>
                      </a:pPr>
                      <a:r>
                        <a:rPr sz="850" dirty="0">
                          <a:latin typeface="Arial"/>
                          <a:cs typeface="Arial"/>
                        </a:rPr>
                        <a:t>Q22.</a:t>
                      </a:r>
                      <a:r>
                        <a:rPr sz="850" spc="-25" dirty="0">
                          <a:latin typeface="Arial"/>
                          <a:cs typeface="Arial"/>
                        </a:rPr>
                        <a:t> </a:t>
                      </a:r>
                      <a:r>
                        <a:rPr sz="850" dirty="0">
                          <a:latin typeface="Arial"/>
                          <a:cs typeface="Arial"/>
                        </a:rPr>
                        <a:t>Family</a:t>
                      </a:r>
                      <a:r>
                        <a:rPr sz="850" spc="-25" dirty="0">
                          <a:latin typeface="Arial"/>
                          <a:cs typeface="Arial"/>
                        </a:rPr>
                        <a:t> </a:t>
                      </a:r>
                      <a:r>
                        <a:rPr sz="850" dirty="0">
                          <a:latin typeface="Arial"/>
                          <a:cs typeface="Arial"/>
                        </a:rPr>
                        <a:t>and</a:t>
                      </a:r>
                      <a:r>
                        <a:rPr lang="en-GB" sz="850" dirty="0">
                          <a:latin typeface="Arial"/>
                          <a:cs typeface="Arial"/>
                        </a:rPr>
                        <a:t> </a:t>
                      </a:r>
                      <a:r>
                        <a:rPr sz="850" dirty="0">
                          <a:latin typeface="Arial"/>
                          <a:cs typeface="Arial"/>
                        </a:rPr>
                        <a:t>/</a:t>
                      </a:r>
                      <a:r>
                        <a:rPr lang="en-GB" sz="850" dirty="0">
                          <a:latin typeface="Arial"/>
                          <a:cs typeface="Arial"/>
                        </a:rPr>
                        <a:t> </a:t>
                      </a:r>
                      <a:r>
                        <a:rPr sz="850" dirty="0">
                          <a:latin typeface="Arial"/>
                          <a:cs typeface="Arial"/>
                        </a:rPr>
                        <a:t>or</a:t>
                      </a:r>
                      <a:r>
                        <a:rPr sz="850" spc="-25" dirty="0">
                          <a:latin typeface="Arial"/>
                          <a:cs typeface="Arial"/>
                        </a:rPr>
                        <a:t> </a:t>
                      </a:r>
                      <a:r>
                        <a:rPr sz="850" dirty="0">
                          <a:latin typeface="Arial"/>
                          <a:cs typeface="Arial"/>
                        </a:rPr>
                        <a:t>carers</a:t>
                      </a:r>
                      <a:r>
                        <a:rPr sz="850" spc="-25" dirty="0">
                          <a:latin typeface="Arial"/>
                          <a:cs typeface="Arial"/>
                        </a:rPr>
                        <a:t> </a:t>
                      </a:r>
                      <a:r>
                        <a:rPr sz="850" dirty="0">
                          <a:latin typeface="Arial"/>
                          <a:cs typeface="Arial"/>
                        </a:rPr>
                        <a:t>were</a:t>
                      </a:r>
                      <a:r>
                        <a:rPr sz="850" spc="-25" dirty="0">
                          <a:latin typeface="Arial"/>
                          <a:cs typeface="Arial"/>
                        </a:rPr>
                        <a:t> </a:t>
                      </a:r>
                      <a:r>
                        <a:rPr sz="850" dirty="0">
                          <a:latin typeface="Arial"/>
                          <a:cs typeface="Arial"/>
                        </a:rPr>
                        <a:t>definitely</a:t>
                      </a:r>
                      <a:r>
                        <a:rPr sz="850" spc="-25" dirty="0">
                          <a:latin typeface="Arial"/>
                          <a:cs typeface="Arial"/>
                        </a:rPr>
                        <a:t> </a:t>
                      </a:r>
                      <a:r>
                        <a:rPr sz="850" dirty="0">
                          <a:latin typeface="Arial"/>
                          <a:cs typeface="Arial"/>
                        </a:rPr>
                        <a:t>involved</a:t>
                      </a:r>
                      <a:r>
                        <a:rPr sz="850" spc="-25" dirty="0">
                          <a:latin typeface="Arial"/>
                          <a:cs typeface="Arial"/>
                        </a:rPr>
                        <a:t> as </a:t>
                      </a:r>
                      <a:r>
                        <a:rPr sz="850" dirty="0">
                          <a:latin typeface="Arial"/>
                          <a:cs typeface="Arial"/>
                        </a:rPr>
                        <a:t>much</a:t>
                      </a:r>
                      <a:r>
                        <a:rPr sz="850" spc="-20" dirty="0">
                          <a:latin typeface="Arial"/>
                          <a:cs typeface="Arial"/>
                        </a:rPr>
                        <a:t> </a:t>
                      </a:r>
                      <a:r>
                        <a:rPr sz="850" dirty="0">
                          <a:latin typeface="Arial"/>
                          <a:cs typeface="Arial"/>
                        </a:rPr>
                        <a:t>as</a:t>
                      </a:r>
                      <a:r>
                        <a:rPr sz="850" spc="-15"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wanted</a:t>
                      </a:r>
                      <a:r>
                        <a:rPr sz="850" spc="-15" dirty="0">
                          <a:latin typeface="Arial"/>
                          <a:cs typeface="Arial"/>
                        </a:rPr>
                        <a:t> </a:t>
                      </a:r>
                      <a:r>
                        <a:rPr sz="850" dirty="0">
                          <a:latin typeface="Arial"/>
                          <a:cs typeface="Arial"/>
                        </a:rPr>
                        <a:t>them</a:t>
                      </a:r>
                      <a:r>
                        <a:rPr sz="850" spc="-15"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be</a:t>
                      </a:r>
                      <a:r>
                        <a:rPr sz="850" spc="-15" dirty="0">
                          <a:latin typeface="Arial"/>
                          <a:cs typeface="Arial"/>
                        </a:rPr>
                        <a:t> </a:t>
                      </a:r>
                      <a:r>
                        <a:rPr sz="850" dirty="0">
                          <a:latin typeface="Arial"/>
                          <a:cs typeface="Arial"/>
                        </a:rPr>
                        <a:t>in</a:t>
                      </a:r>
                      <a:r>
                        <a:rPr sz="850" spc="-15" dirty="0">
                          <a:latin typeface="Arial"/>
                          <a:cs typeface="Arial"/>
                        </a:rPr>
                        <a:t> </a:t>
                      </a:r>
                      <a:r>
                        <a:rPr sz="850" spc="-10" dirty="0">
                          <a:latin typeface="Arial"/>
                          <a:cs typeface="Arial"/>
                        </a:rPr>
                        <a:t>decisions </a:t>
                      </a:r>
                      <a:r>
                        <a:rPr sz="850" dirty="0">
                          <a:latin typeface="Arial"/>
                          <a:cs typeface="Arial"/>
                        </a:rPr>
                        <a:t>about</a:t>
                      </a:r>
                      <a:r>
                        <a:rPr sz="850" spc="-30" dirty="0">
                          <a:latin typeface="Arial"/>
                          <a:cs typeface="Arial"/>
                        </a:rPr>
                        <a:t> </a:t>
                      </a:r>
                      <a:r>
                        <a:rPr sz="850" dirty="0">
                          <a:latin typeface="Arial"/>
                          <a:cs typeface="Arial"/>
                        </a:rPr>
                        <a:t>treatment</a:t>
                      </a:r>
                      <a:r>
                        <a:rPr sz="850" spc="-30" dirty="0">
                          <a:latin typeface="Arial"/>
                          <a:cs typeface="Arial"/>
                        </a:rPr>
                        <a:t> </a:t>
                      </a:r>
                      <a:r>
                        <a:rPr sz="850" spc="-10" dirty="0">
                          <a:latin typeface="Arial"/>
                          <a:cs typeface="Arial"/>
                        </a:rPr>
                        <a:t>options</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86%</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89%</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89%</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94%</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75%</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86%</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91%</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89%</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86%</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375285">
                <a:tc>
                  <a:txBody>
                    <a:bodyPr/>
                    <a:lstStyle/>
                    <a:p>
                      <a:pPr marL="27940" marR="67310">
                        <a:lnSpc>
                          <a:spcPts val="860"/>
                        </a:lnSpc>
                        <a:spcBef>
                          <a:spcPts val="155"/>
                        </a:spcBef>
                      </a:pPr>
                      <a:r>
                        <a:rPr sz="850" dirty="0">
                          <a:latin typeface="Arial"/>
                          <a:cs typeface="Arial"/>
                        </a:rPr>
                        <a:t>Q23.</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could</a:t>
                      </a:r>
                      <a:r>
                        <a:rPr sz="850" spc="-20" dirty="0">
                          <a:latin typeface="Arial"/>
                          <a:cs typeface="Arial"/>
                        </a:rPr>
                        <a:t> </a:t>
                      </a:r>
                      <a:r>
                        <a:rPr sz="850" dirty="0">
                          <a:latin typeface="Arial"/>
                          <a:cs typeface="Arial"/>
                        </a:rPr>
                        <a:t>get</a:t>
                      </a:r>
                      <a:r>
                        <a:rPr sz="850" spc="-15" dirty="0">
                          <a:latin typeface="Arial"/>
                          <a:cs typeface="Arial"/>
                        </a:rPr>
                        <a:t> </a:t>
                      </a:r>
                      <a:r>
                        <a:rPr sz="850" dirty="0">
                          <a:latin typeface="Arial"/>
                          <a:cs typeface="Arial"/>
                        </a:rPr>
                        <a:t>further</a:t>
                      </a:r>
                      <a:r>
                        <a:rPr sz="850" spc="-20" dirty="0">
                          <a:latin typeface="Arial"/>
                          <a:cs typeface="Arial"/>
                        </a:rPr>
                        <a:t> </a:t>
                      </a:r>
                      <a:r>
                        <a:rPr sz="850" dirty="0">
                          <a:latin typeface="Arial"/>
                          <a:cs typeface="Arial"/>
                        </a:rPr>
                        <a:t>advice</a:t>
                      </a:r>
                      <a:r>
                        <a:rPr sz="850" spc="-20" dirty="0">
                          <a:latin typeface="Arial"/>
                          <a:cs typeface="Arial"/>
                        </a:rPr>
                        <a:t> </a:t>
                      </a:r>
                      <a:r>
                        <a:rPr sz="850" dirty="0">
                          <a:latin typeface="Arial"/>
                          <a:cs typeface="Arial"/>
                        </a:rPr>
                        <a:t>from</a:t>
                      </a:r>
                      <a:r>
                        <a:rPr sz="850" spc="-15" dirty="0">
                          <a:latin typeface="Arial"/>
                          <a:cs typeface="Arial"/>
                        </a:rPr>
                        <a:t> </a:t>
                      </a:r>
                      <a:r>
                        <a:rPr sz="850" dirty="0">
                          <a:latin typeface="Arial"/>
                          <a:cs typeface="Arial"/>
                        </a:rPr>
                        <a:t>a</a:t>
                      </a:r>
                      <a:r>
                        <a:rPr sz="850" spc="-20" dirty="0">
                          <a:latin typeface="Arial"/>
                          <a:cs typeface="Arial"/>
                        </a:rPr>
                        <a:t> </a:t>
                      </a:r>
                      <a:r>
                        <a:rPr sz="850" spc="-10" dirty="0">
                          <a:latin typeface="Arial"/>
                          <a:cs typeface="Arial"/>
                        </a:rPr>
                        <a:t>different </a:t>
                      </a:r>
                      <a:r>
                        <a:rPr sz="850" dirty="0">
                          <a:latin typeface="Arial"/>
                          <a:cs typeface="Arial"/>
                        </a:rPr>
                        <a:t>healthcare</a:t>
                      </a:r>
                      <a:r>
                        <a:rPr sz="850" spc="-35" dirty="0">
                          <a:latin typeface="Arial"/>
                          <a:cs typeface="Arial"/>
                        </a:rPr>
                        <a:t> </a:t>
                      </a:r>
                      <a:r>
                        <a:rPr sz="850" dirty="0">
                          <a:latin typeface="Arial"/>
                          <a:cs typeface="Arial"/>
                        </a:rPr>
                        <a:t>professional</a:t>
                      </a:r>
                      <a:r>
                        <a:rPr sz="850" spc="-35" dirty="0">
                          <a:latin typeface="Arial"/>
                          <a:cs typeface="Arial"/>
                        </a:rPr>
                        <a:t> </a:t>
                      </a:r>
                      <a:r>
                        <a:rPr sz="850" dirty="0">
                          <a:latin typeface="Arial"/>
                          <a:cs typeface="Arial"/>
                        </a:rPr>
                        <a:t>before</a:t>
                      </a:r>
                      <a:r>
                        <a:rPr sz="850" spc="-35" dirty="0">
                          <a:latin typeface="Arial"/>
                          <a:cs typeface="Arial"/>
                        </a:rPr>
                        <a:t> </a:t>
                      </a:r>
                      <a:r>
                        <a:rPr sz="850" dirty="0">
                          <a:latin typeface="Arial"/>
                          <a:cs typeface="Arial"/>
                        </a:rPr>
                        <a:t>making</a:t>
                      </a:r>
                      <a:r>
                        <a:rPr sz="850" spc="-35" dirty="0">
                          <a:latin typeface="Arial"/>
                          <a:cs typeface="Arial"/>
                        </a:rPr>
                        <a:t> </a:t>
                      </a:r>
                      <a:r>
                        <a:rPr sz="850" dirty="0">
                          <a:latin typeface="Arial"/>
                          <a:cs typeface="Arial"/>
                        </a:rPr>
                        <a:t>decisions</a:t>
                      </a:r>
                      <a:r>
                        <a:rPr sz="850" spc="-35" dirty="0">
                          <a:latin typeface="Arial"/>
                          <a:cs typeface="Arial"/>
                        </a:rPr>
                        <a:t> </a:t>
                      </a:r>
                      <a:r>
                        <a:rPr sz="850" spc="-10" dirty="0">
                          <a:latin typeface="Arial"/>
                          <a:cs typeface="Arial"/>
                        </a:rPr>
                        <a:t>about </a:t>
                      </a:r>
                      <a:r>
                        <a:rPr sz="850" dirty="0">
                          <a:latin typeface="Arial"/>
                          <a:cs typeface="Arial"/>
                        </a:rPr>
                        <a:t>their</a:t>
                      </a:r>
                      <a:r>
                        <a:rPr sz="850" spc="-30" dirty="0">
                          <a:latin typeface="Arial"/>
                          <a:cs typeface="Arial"/>
                        </a:rPr>
                        <a:t> </a:t>
                      </a:r>
                      <a:r>
                        <a:rPr sz="850" dirty="0">
                          <a:latin typeface="Arial"/>
                          <a:cs typeface="Arial"/>
                        </a:rPr>
                        <a:t>treatment</a:t>
                      </a:r>
                      <a:r>
                        <a:rPr sz="850" spc="-25" dirty="0">
                          <a:latin typeface="Arial"/>
                          <a:cs typeface="Arial"/>
                        </a:rPr>
                        <a:t> </a:t>
                      </a:r>
                      <a:r>
                        <a:rPr sz="850" spc="-10" dirty="0">
                          <a:latin typeface="Arial"/>
                          <a:cs typeface="Arial"/>
                        </a:rPr>
                        <a:t>options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51%</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68%</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72%</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61%</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45%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54%</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84%</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57%</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64%</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bl>
          </a:graphicData>
        </a:graphic>
      </p:graphicFrame>
      <p:graphicFrame>
        <p:nvGraphicFramePr>
          <p:cNvPr id="7" name="tumourgroup_tbl_section6"/>
          <p:cNvGraphicFramePr>
            <a:graphicFrameLocks noGrp="1"/>
          </p:cNvGraphicFramePr>
          <p:nvPr>
            <p:extLst>
              <p:ext uri="{D42A27DB-BD31-4B8C-83A1-F6EECF244321}">
                <p14:modId xmlns:p14="http://schemas.microsoft.com/office/powerpoint/2010/main" val="2204026993"/>
              </p:ext>
            </p:extLst>
          </p:nvPr>
        </p:nvGraphicFramePr>
        <p:xfrm>
          <a:off x="428814" y="6115266"/>
          <a:ext cx="6776309" cy="178181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284480">
                  <a:extLst>
                    <a:ext uri="{9D8B030D-6E8A-4147-A177-3AD203B41FA5}">
                      <a16:colId xmlns:a16="http://schemas.microsoft.com/office/drawing/2014/main" val="20001"/>
                    </a:ext>
                  </a:extLst>
                </a:gridCol>
                <a:gridCol w="284480">
                  <a:extLst>
                    <a:ext uri="{9D8B030D-6E8A-4147-A177-3AD203B41FA5}">
                      <a16:colId xmlns:a16="http://schemas.microsoft.com/office/drawing/2014/main" val="20002"/>
                    </a:ext>
                  </a:extLst>
                </a:gridCol>
                <a:gridCol w="284479">
                  <a:extLst>
                    <a:ext uri="{9D8B030D-6E8A-4147-A177-3AD203B41FA5}">
                      <a16:colId xmlns:a16="http://schemas.microsoft.com/office/drawing/2014/main" val="20003"/>
                    </a:ext>
                  </a:extLst>
                </a:gridCol>
                <a:gridCol w="284479">
                  <a:extLst>
                    <a:ext uri="{9D8B030D-6E8A-4147-A177-3AD203B41FA5}">
                      <a16:colId xmlns:a16="http://schemas.microsoft.com/office/drawing/2014/main" val="20004"/>
                    </a:ext>
                  </a:extLst>
                </a:gridCol>
                <a:gridCol w="284479">
                  <a:extLst>
                    <a:ext uri="{9D8B030D-6E8A-4147-A177-3AD203B41FA5}">
                      <a16:colId xmlns:a16="http://schemas.microsoft.com/office/drawing/2014/main" val="20005"/>
                    </a:ext>
                  </a:extLst>
                </a:gridCol>
                <a:gridCol w="284479">
                  <a:extLst>
                    <a:ext uri="{9D8B030D-6E8A-4147-A177-3AD203B41FA5}">
                      <a16:colId xmlns:a16="http://schemas.microsoft.com/office/drawing/2014/main" val="20006"/>
                    </a:ext>
                  </a:extLst>
                </a:gridCol>
                <a:gridCol w="284479">
                  <a:extLst>
                    <a:ext uri="{9D8B030D-6E8A-4147-A177-3AD203B41FA5}">
                      <a16:colId xmlns:a16="http://schemas.microsoft.com/office/drawing/2014/main" val="20007"/>
                    </a:ext>
                  </a:extLst>
                </a:gridCol>
                <a:gridCol w="284479">
                  <a:extLst>
                    <a:ext uri="{9D8B030D-6E8A-4147-A177-3AD203B41FA5}">
                      <a16:colId xmlns:a16="http://schemas.microsoft.com/office/drawing/2014/main" val="20008"/>
                    </a:ext>
                  </a:extLst>
                </a:gridCol>
                <a:gridCol w="284479">
                  <a:extLst>
                    <a:ext uri="{9D8B030D-6E8A-4147-A177-3AD203B41FA5}">
                      <a16:colId xmlns:a16="http://schemas.microsoft.com/office/drawing/2014/main" val="20009"/>
                    </a:ext>
                  </a:extLst>
                </a:gridCol>
                <a:gridCol w="284479">
                  <a:extLst>
                    <a:ext uri="{9D8B030D-6E8A-4147-A177-3AD203B41FA5}">
                      <a16:colId xmlns:a16="http://schemas.microsoft.com/office/drawing/2014/main" val="20010"/>
                    </a:ext>
                  </a:extLst>
                </a:gridCol>
                <a:gridCol w="284479">
                  <a:extLst>
                    <a:ext uri="{9D8B030D-6E8A-4147-A177-3AD203B41FA5}">
                      <a16:colId xmlns:a16="http://schemas.microsoft.com/office/drawing/2014/main" val="20011"/>
                    </a:ext>
                  </a:extLst>
                </a:gridCol>
                <a:gridCol w="284479">
                  <a:extLst>
                    <a:ext uri="{9D8B030D-6E8A-4147-A177-3AD203B41FA5}">
                      <a16:colId xmlns:a16="http://schemas.microsoft.com/office/drawing/2014/main" val="20012"/>
                    </a:ext>
                  </a:extLst>
                </a:gridCol>
                <a:gridCol w="284479">
                  <a:extLst>
                    <a:ext uri="{9D8B030D-6E8A-4147-A177-3AD203B41FA5}">
                      <a16:colId xmlns:a16="http://schemas.microsoft.com/office/drawing/2014/main" val="20013"/>
                    </a:ext>
                  </a:extLst>
                </a:gridCol>
                <a:gridCol w="284480">
                  <a:extLst>
                    <a:ext uri="{9D8B030D-6E8A-4147-A177-3AD203B41FA5}">
                      <a16:colId xmlns:a16="http://schemas.microsoft.com/office/drawing/2014/main" val="20014"/>
                    </a:ext>
                  </a:extLst>
                </a:gridCol>
              </a:tblGrid>
              <a:tr h="187960">
                <a:tc gridSpan="15">
                  <a:txBody>
                    <a:bodyPr/>
                    <a:lstStyle/>
                    <a:p>
                      <a:pPr marL="27940">
                        <a:lnSpc>
                          <a:spcPct val="100000"/>
                        </a:lnSpc>
                        <a:spcBef>
                          <a:spcPts val="45"/>
                        </a:spcBef>
                        <a:tabLst>
                          <a:tab pos="4445635" algn="l"/>
                        </a:tabLst>
                      </a:pPr>
                      <a:r>
                        <a:rPr sz="1050" b="1" spc="-20" dirty="0">
                          <a:solidFill>
                            <a:srgbClr val="336E9F"/>
                          </a:solidFill>
                          <a:latin typeface="Arial"/>
                          <a:cs typeface="Arial"/>
                        </a:rPr>
                        <a:t>CARE</a:t>
                      </a:r>
                      <a:r>
                        <a:rPr sz="1050" b="1" spc="-50" dirty="0">
                          <a:solidFill>
                            <a:srgbClr val="336E9F"/>
                          </a:solidFill>
                          <a:latin typeface="Arial"/>
                          <a:cs typeface="Arial"/>
                        </a:rPr>
                        <a:t> </a:t>
                      </a:r>
                      <a:r>
                        <a:rPr sz="1050" b="1" spc="-10" dirty="0">
                          <a:solidFill>
                            <a:srgbClr val="336E9F"/>
                          </a:solidFill>
                          <a:latin typeface="Arial"/>
                          <a:cs typeface="Arial"/>
                        </a:rPr>
                        <a:t>PLANNING</a:t>
                      </a:r>
                      <a:r>
                        <a:rPr sz="1050" b="1" dirty="0">
                          <a:solidFill>
                            <a:srgbClr val="336E9F"/>
                          </a:solidFill>
                          <a:latin typeface="Arial"/>
                          <a:cs typeface="Arial"/>
                        </a:rPr>
                        <a:t>	</a:t>
                      </a:r>
                      <a:r>
                        <a:rPr sz="1275" baseline="9803" dirty="0">
                          <a:latin typeface="Arial"/>
                          <a:cs typeface="Arial"/>
                        </a:rPr>
                        <a:t>Tumour</a:t>
                      </a:r>
                      <a:r>
                        <a:rPr sz="1275" spc="-44" baseline="9803" dirty="0">
                          <a:latin typeface="Arial"/>
                          <a:cs typeface="Arial"/>
                        </a:rPr>
                        <a:t> </a:t>
                      </a:r>
                      <a:r>
                        <a:rPr sz="1275" spc="-15" baseline="9803" dirty="0">
                          <a:latin typeface="Arial"/>
                          <a:cs typeface="Arial"/>
                        </a:rPr>
                        <a:t>group</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798195">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020" marR="240665" indent="-38735">
                        <a:lnSpc>
                          <a:spcPts val="860"/>
                        </a:lnSpc>
                        <a:spcBef>
                          <a:spcPts val="330"/>
                        </a:spcBef>
                      </a:pPr>
                      <a:r>
                        <a:rPr sz="850" spc="-20" dirty="0">
                          <a:latin typeface="Arial"/>
                          <a:cs typeface="Arial"/>
                        </a:rPr>
                        <a:t>Brain</a:t>
                      </a:r>
                      <a:r>
                        <a:rPr sz="850" spc="-10" dirty="0">
                          <a:latin typeface="Arial"/>
                          <a:cs typeface="Arial"/>
                        </a:rPr>
                        <a:t> </a:t>
                      </a:r>
                      <a:r>
                        <a:rPr sz="850" spc="-50" dirty="0">
                          <a:latin typeface="Arial"/>
                          <a:cs typeface="Arial"/>
                        </a:rPr>
                        <a:t>/</a:t>
                      </a:r>
                      <a:r>
                        <a:rPr sz="850" spc="-25" dirty="0">
                          <a:latin typeface="Arial"/>
                          <a:cs typeface="Arial"/>
                        </a:rPr>
                        <a:t> CNS</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47650">
                        <a:lnSpc>
                          <a:spcPct val="100000"/>
                        </a:lnSpc>
                        <a:spcBef>
                          <a:spcPts val="500"/>
                        </a:spcBef>
                      </a:pPr>
                      <a:r>
                        <a:rPr sz="850" spc="-10" dirty="0">
                          <a:latin typeface="Arial"/>
                          <a:cs typeface="Arial"/>
                        </a:rPr>
                        <a:t>Breast</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95910" marR="128905" indent="-160020">
                        <a:lnSpc>
                          <a:spcPts val="860"/>
                        </a:lnSpc>
                        <a:spcBef>
                          <a:spcPts val="330"/>
                        </a:spcBef>
                      </a:pPr>
                      <a:r>
                        <a:rPr sz="850" spc="-20" dirty="0">
                          <a:latin typeface="Arial"/>
                          <a:cs typeface="Arial"/>
                        </a:rPr>
                        <a:t>Colorectal</a:t>
                      </a:r>
                      <a:r>
                        <a:rPr sz="850" spc="-5" dirty="0">
                          <a:latin typeface="Arial"/>
                          <a:cs typeface="Arial"/>
                        </a:rPr>
                        <a:t> </a:t>
                      </a:r>
                      <a:r>
                        <a:rPr sz="850" spc="-50" dirty="0">
                          <a:latin typeface="Arial"/>
                          <a:cs typeface="Arial"/>
                        </a:rPr>
                        <a:t>/</a:t>
                      </a:r>
                      <a:r>
                        <a:rPr sz="850" spc="-25" dirty="0">
                          <a:latin typeface="Arial"/>
                          <a:cs typeface="Arial"/>
                        </a:rPr>
                        <a:t> LGT</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42545">
                        <a:lnSpc>
                          <a:spcPct val="100000"/>
                        </a:lnSpc>
                        <a:spcBef>
                          <a:spcPts val="500"/>
                        </a:spcBef>
                      </a:pPr>
                      <a:r>
                        <a:rPr sz="850" spc="-10" dirty="0">
                          <a:latin typeface="Arial"/>
                          <a:cs typeface="Arial"/>
                        </a:rPr>
                        <a:t>Gynaecological</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39370">
                        <a:lnSpc>
                          <a:spcPct val="100000"/>
                        </a:lnSpc>
                        <a:spcBef>
                          <a:spcPts val="500"/>
                        </a:spcBef>
                      </a:pPr>
                      <a:r>
                        <a:rPr sz="850" spc="-10" dirty="0">
                          <a:latin typeface="Arial"/>
                          <a:cs typeface="Arial"/>
                        </a:rPr>
                        <a:t>Haematological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655" marR="165735" indent="-116839">
                        <a:lnSpc>
                          <a:spcPts val="860"/>
                        </a:lnSpc>
                        <a:spcBef>
                          <a:spcPts val="330"/>
                        </a:spcBef>
                      </a:pPr>
                      <a:r>
                        <a:rPr sz="850" spc="-20" dirty="0">
                          <a:latin typeface="Arial"/>
                          <a:cs typeface="Arial"/>
                        </a:rPr>
                        <a:t>Head </a:t>
                      </a:r>
                      <a:r>
                        <a:rPr sz="850" spc="-30" dirty="0">
                          <a:latin typeface="Arial"/>
                          <a:cs typeface="Arial"/>
                        </a:rPr>
                        <a:t>and </a:t>
                      </a:r>
                      <a:r>
                        <a:rPr sz="850" spc="-20" dirty="0">
                          <a:latin typeface="Arial"/>
                          <a:cs typeface="Arial"/>
                        </a:rPr>
                        <a:t>neck</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a:cs typeface="Arial"/>
                        </a:rPr>
                        <a:t>Lung</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4470">
                        <a:lnSpc>
                          <a:spcPct val="100000"/>
                        </a:lnSpc>
                        <a:spcBef>
                          <a:spcPts val="500"/>
                        </a:spcBef>
                      </a:pPr>
                      <a:r>
                        <a:rPr sz="850" spc="-10" dirty="0">
                          <a:latin typeface="Arial"/>
                          <a:cs typeface="Arial"/>
                        </a:rPr>
                        <a:t>Prostate</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88595">
                        <a:lnSpc>
                          <a:spcPct val="100000"/>
                        </a:lnSpc>
                        <a:spcBef>
                          <a:spcPts val="500"/>
                        </a:spcBef>
                      </a:pPr>
                      <a:r>
                        <a:rPr sz="850" spc="-10" dirty="0">
                          <a:latin typeface="Arial"/>
                          <a:cs typeface="Arial"/>
                        </a:rPr>
                        <a:t>Sarcoma</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a:cs typeface="Arial"/>
                        </a:rPr>
                        <a:t>Skin</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53365" marR="247650" indent="1905">
                        <a:lnSpc>
                          <a:spcPts val="860"/>
                        </a:lnSpc>
                        <a:spcBef>
                          <a:spcPts val="330"/>
                        </a:spcBef>
                      </a:pPr>
                      <a:r>
                        <a:rPr sz="850" spc="-20" dirty="0">
                          <a:latin typeface="Arial"/>
                          <a:cs typeface="Arial"/>
                        </a:rPr>
                        <a:t>Upper </a:t>
                      </a:r>
                      <a:r>
                        <a:rPr sz="850" spc="-30" dirty="0">
                          <a:latin typeface="Arial"/>
                          <a:cs typeface="Arial"/>
                        </a:rPr>
                        <a:t>gastro</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67640">
                        <a:lnSpc>
                          <a:spcPct val="100000"/>
                        </a:lnSpc>
                        <a:spcBef>
                          <a:spcPts val="500"/>
                        </a:spcBef>
                      </a:pPr>
                      <a:r>
                        <a:rPr sz="850" spc="-10" dirty="0">
                          <a:latin typeface="Arial"/>
                          <a:cs typeface="Arial"/>
                        </a:rPr>
                        <a:t>Urological</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10" dirty="0">
                          <a:latin typeface="Arial"/>
                          <a:cs typeface="Arial"/>
                        </a:rPr>
                        <a:t>Other</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0660" marR="194945" indent="130810">
                        <a:lnSpc>
                          <a:spcPts val="860"/>
                        </a:lnSpc>
                        <a:spcBef>
                          <a:spcPts val="330"/>
                        </a:spcBef>
                      </a:pPr>
                      <a:r>
                        <a:rPr lang="en-GB" sz="850" b="1" spc="-25">
                          <a:latin typeface="Arial"/>
                          <a:cs typeface="Arial"/>
                        </a:rPr>
                        <a:t>All</a:t>
                      </a:r>
                      <a:endParaRPr lang="en-GB"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57480">
                        <a:lnSpc>
                          <a:spcPts val="860"/>
                        </a:lnSpc>
                        <a:spcBef>
                          <a:spcPts val="155"/>
                        </a:spcBef>
                      </a:pPr>
                      <a:r>
                        <a:rPr sz="850" dirty="0">
                          <a:latin typeface="Arial"/>
                          <a:cs typeface="Arial"/>
                        </a:rPr>
                        <a:t>Q24.</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15" dirty="0">
                          <a:latin typeface="Arial"/>
                          <a:cs typeface="Arial"/>
                        </a:rPr>
                        <a:t> </a:t>
                      </a:r>
                      <a:r>
                        <a:rPr sz="850" dirty="0">
                          <a:latin typeface="Arial"/>
                          <a:cs typeface="Arial"/>
                        </a:rPr>
                        <a:t>definitely</a:t>
                      </a:r>
                      <a:r>
                        <a:rPr sz="850" spc="-20" dirty="0">
                          <a:latin typeface="Arial"/>
                          <a:cs typeface="Arial"/>
                        </a:rPr>
                        <a:t> </a:t>
                      </a:r>
                      <a:r>
                        <a:rPr sz="850" dirty="0">
                          <a:latin typeface="Arial"/>
                          <a:cs typeface="Arial"/>
                        </a:rPr>
                        <a:t>able</a:t>
                      </a:r>
                      <a:r>
                        <a:rPr sz="850" spc="-15"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have</a:t>
                      </a:r>
                      <a:r>
                        <a:rPr sz="850" spc="-15" dirty="0">
                          <a:latin typeface="Arial"/>
                          <a:cs typeface="Arial"/>
                        </a:rPr>
                        <a:t> </a:t>
                      </a:r>
                      <a:r>
                        <a:rPr sz="850" dirty="0">
                          <a:latin typeface="Arial"/>
                          <a:cs typeface="Arial"/>
                        </a:rPr>
                        <a:t>a</a:t>
                      </a:r>
                      <a:r>
                        <a:rPr sz="850" spc="-20" dirty="0">
                          <a:latin typeface="Arial"/>
                          <a:cs typeface="Arial"/>
                        </a:rPr>
                        <a:t> </a:t>
                      </a:r>
                      <a:r>
                        <a:rPr sz="850" spc="-10" dirty="0">
                          <a:latin typeface="Arial"/>
                          <a:cs typeface="Arial"/>
                        </a:rPr>
                        <a:t>discussion </a:t>
                      </a:r>
                      <a:r>
                        <a:rPr sz="850" dirty="0">
                          <a:latin typeface="Arial"/>
                          <a:cs typeface="Arial"/>
                        </a:rPr>
                        <a:t>about</a:t>
                      </a:r>
                      <a:r>
                        <a:rPr sz="850" spc="-20" dirty="0">
                          <a:latin typeface="Arial"/>
                          <a:cs typeface="Arial"/>
                        </a:rPr>
                        <a:t> </a:t>
                      </a:r>
                      <a:r>
                        <a:rPr sz="850" dirty="0">
                          <a:latin typeface="Arial"/>
                          <a:cs typeface="Arial"/>
                        </a:rPr>
                        <a:t>their</a:t>
                      </a:r>
                      <a:r>
                        <a:rPr sz="850" spc="-20" dirty="0">
                          <a:latin typeface="Arial"/>
                          <a:cs typeface="Arial"/>
                        </a:rPr>
                        <a:t> </a:t>
                      </a:r>
                      <a:r>
                        <a:rPr sz="850" dirty="0">
                          <a:latin typeface="Arial"/>
                          <a:cs typeface="Arial"/>
                        </a:rPr>
                        <a:t>needs</a:t>
                      </a:r>
                      <a:r>
                        <a:rPr sz="850" spc="-15"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concerns</a:t>
                      </a:r>
                      <a:r>
                        <a:rPr sz="850" spc="-20" dirty="0">
                          <a:latin typeface="Arial"/>
                          <a:cs typeface="Arial"/>
                        </a:rPr>
                        <a:t> </a:t>
                      </a:r>
                      <a:r>
                        <a:rPr sz="850" dirty="0">
                          <a:latin typeface="Arial"/>
                          <a:cs typeface="Arial"/>
                        </a:rPr>
                        <a:t>prior</a:t>
                      </a:r>
                      <a:r>
                        <a:rPr sz="850" spc="-15" dirty="0">
                          <a:latin typeface="Arial"/>
                          <a:cs typeface="Arial"/>
                        </a:rPr>
                        <a:t> </a:t>
                      </a:r>
                      <a:r>
                        <a:rPr sz="850" dirty="0">
                          <a:latin typeface="Arial"/>
                          <a:cs typeface="Arial"/>
                        </a:rPr>
                        <a:t>to</a:t>
                      </a:r>
                      <a:r>
                        <a:rPr sz="850" spc="-20" dirty="0">
                          <a:latin typeface="Arial"/>
                          <a:cs typeface="Arial"/>
                        </a:rPr>
                        <a:t> </a:t>
                      </a:r>
                      <a:r>
                        <a:rPr sz="850" spc="-10" dirty="0">
                          <a:latin typeface="Arial"/>
                          <a:cs typeface="Arial"/>
                        </a:rPr>
                        <a:t>treatment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57480">
                        <a:lnSpc>
                          <a:spcPts val="860"/>
                        </a:lnSpc>
                        <a:spcBef>
                          <a:spcPts val="155"/>
                        </a:spcBef>
                      </a:pPr>
                      <a:r>
                        <a:rPr sz="850" dirty="0">
                          <a:latin typeface="Arial"/>
                          <a:cs typeface="Arial"/>
                        </a:rPr>
                        <a:t>Q25.</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member</a:t>
                      </a:r>
                      <a:r>
                        <a:rPr sz="850" spc="-15"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their</a:t>
                      </a:r>
                      <a:r>
                        <a:rPr sz="850" spc="-15" dirty="0">
                          <a:latin typeface="Arial"/>
                          <a:cs typeface="Arial"/>
                        </a:rPr>
                        <a:t> </a:t>
                      </a:r>
                      <a:r>
                        <a:rPr sz="850" dirty="0">
                          <a:latin typeface="Arial"/>
                          <a:cs typeface="Arial"/>
                        </a:rPr>
                        <a:t>care</a:t>
                      </a:r>
                      <a:r>
                        <a:rPr sz="850" spc="-15" dirty="0">
                          <a:latin typeface="Arial"/>
                          <a:cs typeface="Arial"/>
                        </a:rPr>
                        <a:t> </a:t>
                      </a:r>
                      <a:r>
                        <a:rPr sz="850" dirty="0">
                          <a:latin typeface="Arial"/>
                          <a:cs typeface="Arial"/>
                        </a:rPr>
                        <a:t>team</a:t>
                      </a:r>
                      <a:r>
                        <a:rPr sz="850" spc="-15" dirty="0">
                          <a:latin typeface="Arial"/>
                          <a:cs typeface="Arial"/>
                        </a:rPr>
                        <a:t> </a:t>
                      </a:r>
                      <a:r>
                        <a:rPr sz="850" dirty="0">
                          <a:latin typeface="Arial"/>
                          <a:cs typeface="Arial"/>
                        </a:rPr>
                        <a:t>helped</a:t>
                      </a:r>
                      <a:r>
                        <a:rPr sz="850" spc="-20" dirty="0">
                          <a:latin typeface="Arial"/>
                          <a:cs typeface="Arial"/>
                        </a:rPr>
                        <a:t> </a:t>
                      </a:r>
                      <a:r>
                        <a:rPr sz="850" dirty="0">
                          <a:latin typeface="Arial"/>
                          <a:cs typeface="Arial"/>
                        </a:rPr>
                        <a:t>the</a:t>
                      </a:r>
                      <a:r>
                        <a:rPr sz="850" spc="-15" dirty="0">
                          <a:latin typeface="Arial"/>
                          <a:cs typeface="Arial"/>
                        </a:rPr>
                        <a:t> </a:t>
                      </a:r>
                      <a:r>
                        <a:rPr sz="850" spc="-10" dirty="0">
                          <a:latin typeface="Arial"/>
                          <a:cs typeface="Arial"/>
                        </a:rPr>
                        <a:t>patient </a:t>
                      </a:r>
                      <a:r>
                        <a:rPr sz="850" dirty="0">
                          <a:latin typeface="Arial"/>
                          <a:cs typeface="Arial"/>
                        </a:rPr>
                        <a:t>create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care</a:t>
                      </a:r>
                      <a:r>
                        <a:rPr sz="850" spc="-15" dirty="0">
                          <a:latin typeface="Arial"/>
                          <a:cs typeface="Arial"/>
                        </a:rPr>
                        <a:t> </a:t>
                      </a:r>
                      <a:r>
                        <a:rPr sz="850" dirty="0">
                          <a:latin typeface="Arial"/>
                          <a:cs typeface="Arial"/>
                        </a:rPr>
                        <a:t>plan</a:t>
                      </a:r>
                      <a:r>
                        <a:rPr sz="850" spc="-15"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address</a:t>
                      </a:r>
                      <a:r>
                        <a:rPr sz="850" spc="-20" dirty="0">
                          <a:latin typeface="Arial"/>
                          <a:cs typeface="Arial"/>
                        </a:rPr>
                        <a:t> </a:t>
                      </a:r>
                      <a:r>
                        <a:rPr sz="850" dirty="0">
                          <a:latin typeface="Arial"/>
                          <a:cs typeface="Arial"/>
                        </a:rPr>
                        <a:t>any</a:t>
                      </a:r>
                      <a:r>
                        <a:rPr sz="850" spc="-15" dirty="0">
                          <a:latin typeface="Arial"/>
                          <a:cs typeface="Arial"/>
                        </a:rPr>
                        <a:t> </a:t>
                      </a:r>
                      <a:r>
                        <a:rPr sz="850" dirty="0">
                          <a:latin typeface="Arial"/>
                          <a:cs typeface="Arial"/>
                        </a:rPr>
                        <a:t>needs</a:t>
                      </a:r>
                      <a:r>
                        <a:rPr sz="850" spc="-15" dirty="0">
                          <a:latin typeface="Arial"/>
                          <a:cs typeface="Arial"/>
                        </a:rPr>
                        <a:t> </a:t>
                      </a:r>
                      <a:r>
                        <a:rPr sz="850" dirty="0">
                          <a:latin typeface="Arial"/>
                          <a:cs typeface="Arial"/>
                        </a:rPr>
                        <a:t>or</a:t>
                      </a:r>
                      <a:r>
                        <a:rPr sz="850" spc="-15" dirty="0">
                          <a:latin typeface="Arial"/>
                          <a:cs typeface="Arial"/>
                        </a:rPr>
                        <a:t> </a:t>
                      </a:r>
                      <a:r>
                        <a:rPr sz="850" spc="-10" dirty="0">
                          <a:latin typeface="Arial"/>
                          <a:cs typeface="Arial"/>
                        </a:rPr>
                        <a:t>concerns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4795">
                <a:tc>
                  <a:txBody>
                    <a:bodyPr/>
                    <a:lstStyle/>
                    <a:p>
                      <a:pPr marL="27940" marR="142875">
                        <a:lnSpc>
                          <a:spcPts val="860"/>
                        </a:lnSpc>
                        <a:spcBef>
                          <a:spcPts val="155"/>
                        </a:spcBef>
                      </a:pPr>
                      <a:r>
                        <a:rPr sz="850" dirty="0">
                          <a:latin typeface="Arial"/>
                          <a:cs typeface="Arial"/>
                        </a:rPr>
                        <a:t>Q26.</a:t>
                      </a:r>
                      <a:r>
                        <a:rPr sz="850" spc="-25"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team</a:t>
                      </a:r>
                      <a:r>
                        <a:rPr sz="850" spc="-20" dirty="0">
                          <a:latin typeface="Arial"/>
                          <a:cs typeface="Arial"/>
                        </a:rPr>
                        <a:t> </a:t>
                      </a:r>
                      <a:r>
                        <a:rPr sz="850" dirty="0">
                          <a:latin typeface="Arial"/>
                          <a:cs typeface="Arial"/>
                        </a:rPr>
                        <a:t>reviewed</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patient's</a:t>
                      </a:r>
                      <a:r>
                        <a:rPr sz="850" spc="-20" dirty="0">
                          <a:latin typeface="Arial"/>
                          <a:cs typeface="Arial"/>
                        </a:rPr>
                        <a:t> </a:t>
                      </a:r>
                      <a:r>
                        <a:rPr sz="850" dirty="0">
                          <a:latin typeface="Arial"/>
                          <a:cs typeface="Arial"/>
                        </a:rPr>
                        <a:t>care</a:t>
                      </a:r>
                      <a:r>
                        <a:rPr sz="850" spc="-25" dirty="0">
                          <a:latin typeface="Arial"/>
                          <a:cs typeface="Arial"/>
                        </a:rPr>
                        <a:t> </a:t>
                      </a:r>
                      <a:r>
                        <a:rPr sz="850" dirty="0">
                          <a:latin typeface="Arial"/>
                          <a:cs typeface="Arial"/>
                        </a:rPr>
                        <a:t>plan</a:t>
                      </a:r>
                      <a:r>
                        <a:rPr sz="850" spc="-20" dirty="0">
                          <a:latin typeface="Arial"/>
                          <a:cs typeface="Arial"/>
                        </a:rPr>
                        <a:t> with </a:t>
                      </a:r>
                      <a:r>
                        <a:rPr sz="850" dirty="0">
                          <a:latin typeface="Arial"/>
                          <a:cs typeface="Arial"/>
                        </a:rPr>
                        <a:t>them</a:t>
                      </a:r>
                      <a:r>
                        <a:rPr sz="850" spc="-15" dirty="0">
                          <a:latin typeface="Arial"/>
                          <a:cs typeface="Arial"/>
                        </a:rPr>
                        <a:t> </a:t>
                      </a:r>
                      <a:r>
                        <a:rPr sz="850" dirty="0">
                          <a:latin typeface="Arial"/>
                          <a:cs typeface="Arial"/>
                        </a:rPr>
                        <a:t>to</a:t>
                      </a:r>
                      <a:r>
                        <a:rPr sz="850" spc="-10" dirty="0">
                          <a:latin typeface="Arial"/>
                          <a:cs typeface="Arial"/>
                        </a:rPr>
                        <a:t> </a:t>
                      </a:r>
                      <a:r>
                        <a:rPr sz="850" dirty="0">
                          <a:latin typeface="Arial"/>
                          <a:cs typeface="Arial"/>
                        </a:rPr>
                        <a:t>ensure</a:t>
                      </a:r>
                      <a:r>
                        <a:rPr sz="850" spc="-15" dirty="0">
                          <a:latin typeface="Arial"/>
                          <a:cs typeface="Arial"/>
                        </a:rPr>
                        <a:t> </a:t>
                      </a:r>
                      <a:r>
                        <a:rPr sz="850" dirty="0">
                          <a:latin typeface="Arial"/>
                          <a:cs typeface="Arial"/>
                        </a:rPr>
                        <a:t>it</a:t>
                      </a:r>
                      <a:r>
                        <a:rPr sz="850" spc="-10" dirty="0">
                          <a:latin typeface="Arial"/>
                          <a:cs typeface="Arial"/>
                        </a:rPr>
                        <a:t> </a:t>
                      </a:r>
                      <a:r>
                        <a:rPr sz="850" dirty="0">
                          <a:latin typeface="Arial"/>
                          <a:cs typeface="Arial"/>
                        </a:rPr>
                        <a:t>was</a:t>
                      </a:r>
                      <a:r>
                        <a:rPr sz="850" spc="-10" dirty="0">
                          <a:latin typeface="Arial"/>
                          <a:cs typeface="Arial"/>
                        </a:rPr>
                        <a:t> </a:t>
                      </a:r>
                      <a:r>
                        <a:rPr sz="850" dirty="0">
                          <a:latin typeface="Arial"/>
                          <a:cs typeface="Arial"/>
                        </a:rPr>
                        <a:t>up</a:t>
                      </a:r>
                      <a:r>
                        <a:rPr sz="850" spc="-15" dirty="0">
                          <a:latin typeface="Arial"/>
                          <a:cs typeface="Arial"/>
                        </a:rPr>
                        <a:t> </a:t>
                      </a:r>
                      <a:r>
                        <a:rPr sz="850" dirty="0">
                          <a:latin typeface="Arial"/>
                          <a:cs typeface="Arial"/>
                        </a:rPr>
                        <a:t>to</a:t>
                      </a:r>
                      <a:r>
                        <a:rPr sz="850" spc="-10" dirty="0">
                          <a:latin typeface="Arial"/>
                          <a:cs typeface="Arial"/>
                        </a:rPr>
                        <a:t> </a:t>
                      </a:r>
                      <a:r>
                        <a:rPr sz="850" spc="-20" dirty="0">
                          <a:latin typeface="Arial"/>
                          <a:cs typeface="Arial"/>
                        </a:rPr>
                        <a:t>date</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8" name="tumourgroup_tbl_section7"/>
          <p:cNvGraphicFramePr>
            <a:graphicFrameLocks noGrp="1"/>
          </p:cNvGraphicFramePr>
          <p:nvPr>
            <p:extLst>
              <p:ext uri="{D42A27DB-BD31-4B8C-83A1-F6EECF244321}">
                <p14:modId xmlns:p14="http://schemas.microsoft.com/office/powerpoint/2010/main" val="901935970"/>
              </p:ext>
            </p:extLst>
          </p:nvPr>
        </p:nvGraphicFramePr>
        <p:xfrm>
          <a:off x="428814" y="8077518"/>
          <a:ext cx="6776309" cy="178371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284480">
                  <a:extLst>
                    <a:ext uri="{9D8B030D-6E8A-4147-A177-3AD203B41FA5}">
                      <a16:colId xmlns:a16="http://schemas.microsoft.com/office/drawing/2014/main" val="20001"/>
                    </a:ext>
                  </a:extLst>
                </a:gridCol>
                <a:gridCol w="284480">
                  <a:extLst>
                    <a:ext uri="{9D8B030D-6E8A-4147-A177-3AD203B41FA5}">
                      <a16:colId xmlns:a16="http://schemas.microsoft.com/office/drawing/2014/main" val="20002"/>
                    </a:ext>
                  </a:extLst>
                </a:gridCol>
                <a:gridCol w="284479">
                  <a:extLst>
                    <a:ext uri="{9D8B030D-6E8A-4147-A177-3AD203B41FA5}">
                      <a16:colId xmlns:a16="http://schemas.microsoft.com/office/drawing/2014/main" val="20003"/>
                    </a:ext>
                  </a:extLst>
                </a:gridCol>
                <a:gridCol w="284479">
                  <a:extLst>
                    <a:ext uri="{9D8B030D-6E8A-4147-A177-3AD203B41FA5}">
                      <a16:colId xmlns:a16="http://schemas.microsoft.com/office/drawing/2014/main" val="20004"/>
                    </a:ext>
                  </a:extLst>
                </a:gridCol>
                <a:gridCol w="284479">
                  <a:extLst>
                    <a:ext uri="{9D8B030D-6E8A-4147-A177-3AD203B41FA5}">
                      <a16:colId xmlns:a16="http://schemas.microsoft.com/office/drawing/2014/main" val="20005"/>
                    </a:ext>
                  </a:extLst>
                </a:gridCol>
                <a:gridCol w="284479">
                  <a:extLst>
                    <a:ext uri="{9D8B030D-6E8A-4147-A177-3AD203B41FA5}">
                      <a16:colId xmlns:a16="http://schemas.microsoft.com/office/drawing/2014/main" val="20006"/>
                    </a:ext>
                  </a:extLst>
                </a:gridCol>
                <a:gridCol w="284479">
                  <a:extLst>
                    <a:ext uri="{9D8B030D-6E8A-4147-A177-3AD203B41FA5}">
                      <a16:colId xmlns:a16="http://schemas.microsoft.com/office/drawing/2014/main" val="20007"/>
                    </a:ext>
                  </a:extLst>
                </a:gridCol>
                <a:gridCol w="284479">
                  <a:extLst>
                    <a:ext uri="{9D8B030D-6E8A-4147-A177-3AD203B41FA5}">
                      <a16:colId xmlns:a16="http://schemas.microsoft.com/office/drawing/2014/main" val="20008"/>
                    </a:ext>
                  </a:extLst>
                </a:gridCol>
                <a:gridCol w="284479">
                  <a:extLst>
                    <a:ext uri="{9D8B030D-6E8A-4147-A177-3AD203B41FA5}">
                      <a16:colId xmlns:a16="http://schemas.microsoft.com/office/drawing/2014/main" val="20009"/>
                    </a:ext>
                  </a:extLst>
                </a:gridCol>
                <a:gridCol w="284479">
                  <a:extLst>
                    <a:ext uri="{9D8B030D-6E8A-4147-A177-3AD203B41FA5}">
                      <a16:colId xmlns:a16="http://schemas.microsoft.com/office/drawing/2014/main" val="20010"/>
                    </a:ext>
                  </a:extLst>
                </a:gridCol>
                <a:gridCol w="284479">
                  <a:extLst>
                    <a:ext uri="{9D8B030D-6E8A-4147-A177-3AD203B41FA5}">
                      <a16:colId xmlns:a16="http://schemas.microsoft.com/office/drawing/2014/main" val="20011"/>
                    </a:ext>
                  </a:extLst>
                </a:gridCol>
                <a:gridCol w="284479">
                  <a:extLst>
                    <a:ext uri="{9D8B030D-6E8A-4147-A177-3AD203B41FA5}">
                      <a16:colId xmlns:a16="http://schemas.microsoft.com/office/drawing/2014/main" val="20012"/>
                    </a:ext>
                  </a:extLst>
                </a:gridCol>
                <a:gridCol w="284479">
                  <a:extLst>
                    <a:ext uri="{9D8B030D-6E8A-4147-A177-3AD203B41FA5}">
                      <a16:colId xmlns:a16="http://schemas.microsoft.com/office/drawing/2014/main" val="20013"/>
                    </a:ext>
                  </a:extLst>
                </a:gridCol>
                <a:gridCol w="284480">
                  <a:extLst>
                    <a:ext uri="{9D8B030D-6E8A-4147-A177-3AD203B41FA5}">
                      <a16:colId xmlns:a16="http://schemas.microsoft.com/office/drawing/2014/main" val="20014"/>
                    </a:ext>
                  </a:extLst>
                </a:gridCol>
              </a:tblGrid>
              <a:tr h="188595">
                <a:tc gridSpan="15">
                  <a:txBody>
                    <a:bodyPr/>
                    <a:lstStyle/>
                    <a:p>
                      <a:pPr marL="27940">
                        <a:lnSpc>
                          <a:spcPct val="100000"/>
                        </a:lnSpc>
                        <a:spcBef>
                          <a:spcPts val="45"/>
                        </a:spcBef>
                        <a:tabLst>
                          <a:tab pos="4445635" algn="l"/>
                        </a:tabLst>
                      </a:pPr>
                      <a:r>
                        <a:rPr sz="1050" b="1" spc="-20" dirty="0">
                          <a:solidFill>
                            <a:srgbClr val="336E9F"/>
                          </a:solidFill>
                          <a:latin typeface="Arial"/>
                          <a:cs typeface="Arial"/>
                        </a:rPr>
                        <a:t>SUPPORT</a:t>
                      </a:r>
                      <a:r>
                        <a:rPr sz="1050" b="1" spc="-35" dirty="0">
                          <a:solidFill>
                            <a:srgbClr val="336E9F"/>
                          </a:solidFill>
                          <a:latin typeface="Arial"/>
                          <a:cs typeface="Arial"/>
                        </a:rPr>
                        <a:t> </a:t>
                      </a:r>
                      <a:r>
                        <a:rPr sz="1050" b="1" spc="-10" dirty="0">
                          <a:solidFill>
                            <a:srgbClr val="336E9F"/>
                          </a:solidFill>
                          <a:latin typeface="Arial"/>
                          <a:cs typeface="Arial"/>
                        </a:rPr>
                        <a:t>FROM</a:t>
                      </a:r>
                      <a:r>
                        <a:rPr sz="1050" b="1" spc="-35" dirty="0">
                          <a:solidFill>
                            <a:srgbClr val="336E9F"/>
                          </a:solidFill>
                          <a:latin typeface="Arial"/>
                          <a:cs typeface="Arial"/>
                        </a:rPr>
                        <a:t> </a:t>
                      </a:r>
                      <a:r>
                        <a:rPr sz="1050" b="1" spc="-20" dirty="0">
                          <a:solidFill>
                            <a:srgbClr val="336E9F"/>
                          </a:solidFill>
                          <a:latin typeface="Arial"/>
                          <a:cs typeface="Arial"/>
                        </a:rPr>
                        <a:t>HOSPITAL</a:t>
                      </a:r>
                      <a:r>
                        <a:rPr sz="1050" b="1" spc="-30" dirty="0">
                          <a:solidFill>
                            <a:srgbClr val="336E9F"/>
                          </a:solidFill>
                          <a:latin typeface="Arial"/>
                          <a:cs typeface="Arial"/>
                        </a:rPr>
                        <a:t> </a:t>
                      </a:r>
                      <a:r>
                        <a:rPr sz="1050" b="1" spc="-10" dirty="0">
                          <a:solidFill>
                            <a:srgbClr val="336E9F"/>
                          </a:solidFill>
                          <a:latin typeface="Arial"/>
                          <a:cs typeface="Arial"/>
                        </a:rPr>
                        <a:t>STAFF</a:t>
                      </a:r>
                      <a:r>
                        <a:rPr sz="1050" b="1" dirty="0">
                          <a:solidFill>
                            <a:srgbClr val="336E9F"/>
                          </a:solidFill>
                          <a:latin typeface="Arial"/>
                          <a:cs typeface="Arial"/>
                        </a:rPr>
                        <a:t>	</a:t>
                      </a:r>
                      <a:r>
                        <a:rPr sz="1275" baseline="9803" dirty="0">
                          <a:latin typeface="Arial"/>
                          <a:cs typeface="Arial"/>
                        </a:rPr>
                        <a:t>Tumour</a:t>
                      </a:r>
                      <a:r>
                        <a:rPr sz="1275" spc="-44" baseline="9803" dirty="0">
                          <a:latin typeface="Arial"/>
                          <a:cs typeface="Arial"/>
                        </a:rPr>
                        <a:t> </a:t>
                      </a:r>
                      <a:r>
                        <a:rPr sz="1275" spc="-15" baseline="9803" dirty="0">
                          <a:latin typeface="Arial"/>
                          <a:cs typeface="Arial"/>
                        </a:rPr>
                        <a:t>group</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798195">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020" marR="240665" indent="-38735">
                        <a:lnSpc>
                          <a:spcPts val="860"/>
                        </a:lnSpc>
                        <a:spcBef>
                          <a:spcPts val="330"/>
                        </a:spcBef>
                      </a:pPr>
                      <a:r>
                        <a:rPr sz="850" spc="-20" dirty="0">
                          <a:latin typeface="Arial"/>
                          <a:cs typeface="Arial"/>
                        </a:rPr>
                        <a:t>Brain</a:t>
                      </a:r>
                      <a:r>
                        <a:rPr sz="850" spc="-10" dirty="0">
                          <a:latin typeface="Arial"/>
                          <a:cs typeface="Arial"/>
                        </a:rPr>
                        <a:t> </a:t>
                      </a:r>
                      <a:r>
                        <a:rPr sz="850" spc="-50" dirty="0">
                          <a:latin typeface="Arial"/>
                          <a:cs typeface="Arial"/>
                        </a:rPr>
                        <a:t>/</a:t>
                      </a:r>
                      <a:r>
                        <a:rPr sz="850" spc="-25" dirty="0">
                          <a:latin typeface="Arial"/>
                          <a:cs typeface="Arial"/>
                        </a:rPr>
                        <a:t> CNS</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47650">
                        <a:lnSpc>
                          <a:spcPct val="100000"/>
                        </a:lnSpc>
                        <a:spcBef>
                          <a:spcPts val="500"/>
                        </a:spcBef>
                      </a:pPr>
                      <a:r>
                        <a:rPr sz="850" spc="-10" dirty="0">
                          <a:latin typeface="Arial"/>
                          <a:cs typeface="Arial"/>
                        </a:rPr>
                        <a:t>Breast</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95910" marR="128905" indent="-160020">
                        <a:lnSpc>
                          <a:spcPts val="860"/>
                        </a:lnSpc>
                        <a:spcBef>
                          <a:spcPts val="330"/>
                        </a:spcBef>
                      </a:pPr>
                      <a:r>
                        <a:rPr sz="850" spc="-20" dirty="0">
                          <a:latin typeface="Arial"/>
                          <a:cs typeface="Arial"/>
                        </a:rPr>
                        <a:t>Colorectal</a:t>
                      </a:r>
                      <a:r>
                        <a:rPr sz="850" spc="-5" dirty="0">
                          <a:latin typeface="Arial"/>
                          <a:cs typeface="Arial"/>
                        </a:rPr>
                        <a:t> </a:t>
                      </a:r>
                      <a:r>
                        <a:rPr sz="850" spc="-50" dirty="0">
                          <a:latin typeface="Arial"/>
                          <a:cs typeface="Arial"/>
                        </a:rPr>
                        <a:t>/</a:t>
                      </a:r>
                      <a:r>
                        <a:rPr sz="850" spc="-25" dirty="0">
                          <a:latin typeface="Arial"/>
                          <a:cs typeface="Arial"/>
                        </a:rPr>
                        <a:t> LGT</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42545">
                        <a:lnSpc>
                          <a:spcPct val="100000"/>
                        </a:lnSpc>
                        <a:spcBef>
                          <a:spcPts val="500"/>
                        </a:spcBef>
                      </a:pPr>
                      <a:r>
                        <a:rPr sz="850" spc="-10" dirty="0">
                          <a:latin typeface="Arial"/>
                          <a:cs typeface="Arial"/>
                        </a:rPr>
                        <a:t>Gynaecological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39370">
                        <a:lnSpc>
                          <a:spcPct val="100000"/>
                        </a:lnSpc>
                        <a:spcBef>
                          <a:spcPts val="500"/>
                        </a:spcBef>
                      </a:pPr>
                      <a:r>
                        <a:rPr sz="850" spc="-10" dirty="0">
                          <a:latin typeface="Arial"/>
                          <a:cs typeface="Arial"/>
                        </a:rPr>
                        <a:t>Haematological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655" marR="165735" indent="-116839">
                        <a:lnSpc>
                          <a:spcPts val="860"/>
                        </a:lnSpc>
                        <a:spcBef>
                          <a:spcPts val="330"/>
                        </a:spcBef>
                      </a:pPr>
                      <a:r>
                        <a:rPr sz="850" spc="-20" dirty="0">
                          <a:latin typeface="Arial"/>
                          <a:cs typeface="Arial"/>
                        </a:rPr>
                        <a:t>Head </a:t>
                      </a:r>
                      <a:r>
                        <a:rPr sz="850" spc="-30" dirty="0">
                          <a:latin typeface="Arial"/>
                          <a:cs typeface="Arial"/>
                        </a:rPr>
                        <a:t>and </a:t>
                      </a:r>
                      <a:r>
                        <a:rPr sz="850" spc="-20" dirty="0">
                          <a:latin typeface="Arial"/>
                          <a:cs typeface="Arial"/>
                        </a:rPr>
                        <a:t>neck</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a:cs typeface="Arial"/>
                        </a:rPr>
                        <a:t>Lung</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4470">
                        <a:lnSpc>
                          <a:spcPct val="100000"/>
                        </a:lnSpc>
                        <a:spcBef>
                          <a:spcPts val="500"/>
                        </a:spcBef>
                      </a:pPr>
                      <a:r>
                        <a:rPr sz="850" spc="-10" dirty="0">
                          <a:latin typeface="Arial"/>
                          <a:cs typeface="Arial"/>
                        </a:rPr>
                        <a:t>Prostate</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88595">
                        <a:lnSpc>
                          <a:spcPct val="100000"/>
                        </a:lnSpc>
                        <a:spcBef>
                          <a:spcPts val="500"/>
                        </a:spcBef>
                      </a:pPr>
                      <a:r>
                        <a:rPr sz="850" spc="-10" dirty="0">
                          <a:latin typeface="Arial"/>
                          <a:cs typeface="Arial"/>
                        </a:rPr>
                        <a:t>Sarcoma</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a:cs typeface="Arial"/>
                        </a:rPr>
                        <a:t>Skin</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53365" marR="247650" indent="1905">
                        <a:lnSpc>
                          <a:spcPts val="860"/>
                        </a:lnSpc>
                        <a:spcBef>
                          <a:spcPts val="330"/>
                        </a:spcBef>
                      </a:pPr>
                      <a:r>
                        <a:rPr sz="850" spc="-20" dirty="0">
                          <a:latin typeface="Arial"/>
                          <a:cs typeface="Arial"/>
                        </a:rPr>
                        <a:t>Upper </a:t>
                      </a:r>
                      <a:r>
                        <a:rPr sz="850" spc="-30" dirty="0">
                          <a:latin typeface="Arial"/>
                          <a:cs typeface="Arial"/>
                        </a:rPr>
                        <a:t>gastro</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67640">
                        <a:lnSpc>
                          <a:spcPct val="100000"/>
                        </a:lnSpc>
                        <a:spcBef>
                          <a:spcPts val="500"/>
                        </a:spcBef>
                      </a:pPr>
                      <a:r>
                        <a:rPr sz="850" spc="-10" dirty="0">
                          <a:latin typeface="Arial"/>
                          <a:cs typeface="Arial"/>
                        </a:rPr>
                        <a:t>Urological</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10" dirty="0">
                          <a:latin typeface="Arial"/>
                          <a:cs typeface="Arial"/>
                        </a:rPr>
                        <a:t>Other</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0660" marR="194945" indent="130810">
                        <a:lnSpc>
                          <a:spcPts val="860"/>
                        </a:lnSpc>
                        <a:spcBef>
                          <a:spcPts val="330"/>
                        </a:spcBef>
                      </a:pPr>
                      <a:r>
                        <a:rPr lang="en-GB" sz="850" b="1" spc="-25">
                          <a:latin typeface="Arial"/>
                          <a:cs typeface="Arial"/>
                        </a:rPr>
                        <a:t>All</a:t>
                      </a:r>
                      <a:endParaRPr lang="en-GB"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577850">
                        <a:lnSpc>
                          <a:spcPts val="860"/>
                        </a:lnSpc>
                        <a:spcBef>
                          <a:spcPts val="155"/>
                        </a:spcBef>
                      </a:pPr>
                      <a:r>
                        <a:rPr sz="850" dirty="0">
                          <a:latin typeface="Arial"/>
                          <a:cs typeface="Arial"/>
                        </a:rPr>
                        <a:t>Q27.</a:t>
                      </a:r>
                      <a:r>
                        <a:rPr sz="850" spc="-25" dirty="0">
                          <a:latin typeface="Arial"/>
                          <a:cs typeface="Arial"/>
                        </a:rPr>
                        <a:t> </a:t>
                      </a:r>
                      <a:r>
                        <a:rPr sz="850" dirty="0">
                          <a:latin typeface="Arial"/>
                          <a:cs typeface="Arial"/>
                        </a:rPr>
                        <a:t>Staff</a:t>
                      </a:r>
                      <a:r>
                        <a:rPr sz="850" spc="-20" dirty="0">
                          <a:latin typeface="Arial"/>
                          <a:cs typeface="Arial"/>
                        </a:rPr>
                        <a:t> </a:t>
                      </a:r>
                      <a:r>
                        <a:rPr sz="850" dirty="0">
                          <a:latin typeface="Arial"/>
                          <a:cs typeface="Arial"/>
                        </a:rPr>
                        <a:t>provided</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with</a:t>
                      </a:r>
                      <a:r>
                        <a:rPr sz="850" spc="-20" dirty="0">
                          <a:latin typeface="Arial"/>
                          <a:cs typeface="Arial"/>
                        </a:rPr>
                        <a:t> </a:t>
                      </a:r>
                      <a:r>
                        <a:rPr sz="850" spc="-10" dirty="0">
                          <a:latin typeface="Arial"/>
                          <a:cs typeface="Arial"/>
                        </a:rPr>
                        <a:t>relevant </a:t>
                      </a:r>
                      <a:r>
                        <a:rPr sz="850" dirty="0">
                          <a:latin typeface="Arial"/>
                          <a:cs typeface="Arial"/>
                        </a:rPr>
                        <a:t>information</a:t>
                      </a:r>
                      <a:r>
                        <a:rPr sz="850" spc="-30" dirty="0">
                          <a:latin typeface="Arial"/>
                          <a:cs typeface="Arial"/>
                        </a:rPr>
                        <a:t> </a:t>
                      </a:r>
                      <a:r>
                        <a:rPr sz="850" dirty="0">
                          <a:latin typeface="Arial"/>
                          <a:cs typeface="Arial"/>
                        </a:rPr>
                        <a:t>on</a:t>
                      </a:r>
                      <a:r>
                        <a:rPr sz="850" spc="-30" dirty="0">
                          <a:latin typeface="Arial"/>
                          <a:cs typeface="Arial"/>
                        </a:rPr>
                        <a:t> </a:t>
                      </a:r>
                      <a:r>
                        <a:rPr sz="850" dirty="0">
                          <a:latin typeface="Arial"/>
                          <a:cs typeface="Arial"/>
                        </a:rPr>
                        <a:t>available</a:t>
                      </a:r>
                      <a:r>
                        <a:rPr sz="850" spc="-30" dirty="0">
                          <a:latin typeface="Arial"/>
                          <a:cs typeface="Arial"/>
                        </a:rPr>
                        <a:t> </a:t>
                      </a:r>
                      <a:r>
                        <a:rPr sz="850" spc="-10" dirty="0">
                          <a:latin typeface="Arial"/>
                          <a:cs typeface="Arial"/>
                        </a:rPr>
                        <a:t>support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03505">
                        <a:lnSpc>
                          <a:spcPts val="860"/>
                        </a:lnSpc>
                        <a:spcBef>
                          <a:spcPts val="155"/>
                        </a:spcBef>
                      </a:pPr>
                      <a:r>
                        <a:rPr sz="850" dirty="0">
                          <a:latin typeface="Arial"/>
                          <a:cs typeface="Arial"/>
                        </a:rPr>
                        <a:t>Q28.</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definitely</a:t>
                      </a:r>
                      <a:r>
                        <a:rPr sz="850" spc="-20" dirty="0">
                          <a:latin typeface="Arial"/>
                          <a:cs typeface="Arial"/>
                        </a:rPr>
                        <a:t> </a:t>
                      </a:r>
                      <a:r>
                        <a:rPr sz="850" dirty="0">
                          <a:latin typeface="Arial"/>
                          <a:cs typeface="Arial"/>
                        </a:rPr>
                        <a:t>got</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right</a:t>
                      </a:r>
                      <a:r>
                        <a:rPr sz="850" spc="-15" dirty="0">
                          <a:latin typeface="Arial"/>
                          <a:cs typeface="Arial"/>
                        </a:rPr>
                        <a:t> </a:t>
                      </a:r>
                      <a:r>
                        <a:rPr sz="850" dirty="0">
                          <a:latin typeface="Arial"/>
                          <a:cs typeface="Arial"/>
                        </a:rPr>
                        <a:t>level</a:t>
                      </a:r>
                      <a:r>
                        <a:rPr sz="850" spc="-20"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support</a:t>
                      </a:r>
                      <a:r>
                        <a:rPr sz="850" spc="-20" dirty="0">
                          <a:latin typeface="Arial"/>
                          <a:cs typeface="Arial"/>
                        </a:rPr>
                        <a:t> </a:t>
                      </a:r>
                      <a:r>
                        <a:rPr sz="850" spc="-25" dirty="0">
                          <a:latin typeface="Arial"/>
                          <a:cs typeface="Arial"/>
                        </a:rPr>
                        <a:t>for </a:t>
                      </a:r>
                      <a:r>
                        <a:rPr sz="850" dirty="0">
                          <a:latin typeface="Arial"/>
                          <a:cs typeface="Arial"/>
                        </a:rPr>
                        <a:t>their</a:t>
                      </a:r>
                      <a:r>
                        <a:rPr sz="850" spc="-20" dirty="0">
                          <a:latin typeface="Arial"/>
                          <a:cs typeface="Arial"/>
                        </a:rPr>
                        <a:t> </a:t>
                      </a:r>
                      <a:r>
                        <a:rPr sz="850" dirty="0">
                          <a:latin typeface="Arial"/>
                          <a:cs typeface="Arial"/>
                        </a:rPr>
                        <a:t>overall</a:t>
                      </a:r>
                      <a:r>
                        <a:rPr sz="850" spc="-20" dirty="0">
                          <a:latin typeface="Arial"/>
                          <a:cs typeface="Arial"/>
                        </a:rPr>
                        <a:t> </a:t>
                      </a:r>
                      <a:r>
                        <a:rPr sz="850" dirty="0">
                          <a:latin typeface="Arial"/>
                          <a:cs typeface="Arial"/>
                        </a:rPr>
                        <a:t>health</a:t>
                      </a:r>
                      <a:r>
                        <a:rPr sz="850" spc="-15" dirty="0">
                          <a:latin typeface="Arial"/>
                          <a:cs typeface="Arial"/>
                        </a:rPr>
                        <a:t> </a:t>
                      </a:r>
                      <a:r>
                        <a:rPr sz="850" dirty="0">
                          <a:latin typeface="Arial"/>
                          <a:cs typeface="Arial"/>
                        </a:rPr>
                        <a:t>and</a:t>
                      </a:r>
                      <a:r>
                        <a:rPr sz="850" spc="-20" dirty="0">
                          <a:latin typeface="Arial"/>
                          <a:cs typeface="Arial"/>
                        </a:rPr>
                        <a:t> </a:t>
                      </a:r>
                      <a:r>
                        <a:rPr sz="850" dirty="0">
                          <a:latin typeface="Arial"/>
                          <a:cs typeface="Arial"/>
                        </a:rPr>
                        <a:t>well</a:t>
                      </a:r>
                      <a:r>
                        <a:rPr sz="850" spc="-20" dirty="0">
                          <a:latin typeface="Arial"/>
                          <a:cs typeface="Arial"/>
                        </a:rPr>
                        <a:t> </a:t>
                      </a:r>
                      <a:r>
                        <a:rPr sz="850" dirty="0">
                          <a:latin typeface="Arial"/>
                          <a:cs typeface="Arial"/>
                        </a:rPr>
                        <a:t>being</a:t>
                      </a:r>
                      <a:r>
                        <a:rPr sz="850" spc="-15" dirty="0">
                          <a:latin typeface="Arial"/>
                          <a:cs typeface="Arial"/>
                        </a:rPr>
                        <a:t> </a:t>
                      </a:r>
                      <a:r>
                        <a:rPr sz="850" dirty="0">
                          <a:latin typeface="Arial"/>
                          <a:cs typeface="Arial"/>
                        </a:rPr>
                        <a:t>from</a:t>
                      </a:r>
                      <a:r>
                        <a:rPr sz="850" spc="-20" dirty="0">
                          <a:latin typeface="Arial"/>
                          <a:cs typeface="Arial"/>
                        </a:rPr>
                        <a:t> </a:t>
                      </a:r>
                      <a:r>
                        <a:rPr sz="850" dirty="0">
                          <a:latin typeface="Arial"/>
                          <a:cs typeface="Arial"/>
                        </a:rPr>
                        <a:t>hospital</a:t>
                      </a:r>
                      <a:r>
                        <a:rPr sz="850" spc="-20" dirty="0">
                          <a:latin typeface="Arial"/>
                          <a:cs typeface="Arial"/>
                        </a:rPr>
                        <a:t> </a:t>
                      </a:r>
                      <a:r>
                        <a:rPr sz="850" spc="-10" dirty="0">
                          <a:latin typeface="Arial"/>
                          <a:cs typeface="Arial"/>
                        </a:rPr>
                        <a:t>staff</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6065">
                <a:tc>
                  <a:txBody>
                    <a:bodyPr/>
                    <a:lstStyle/>
                    <a:p>
                      <a:pPr marL="27940" marR="97790">
                        <a:lnSpc>
                          <a:spcPts val="860"/>
                        </a:lnSpc>
                        <a:spcBef>
                          <a:spcPts val="155"/>
                        </a:spcBef>
                      </a:pPr>
                      <a:r>
                        <a:rPr sz="850" dirty="0">
                          <a:latin typeface="Arial"/>
                          <a:cs typeface="Arial"/>
                        </a:rPr>
                        <a:t>Q29.</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offered</a:t>
                      </a:r>
                      <a:r>
                        <a:rPr sz="850" spc="-25" dirty="0">
                          <a:latin typeface="Arial"/>
                          <a:cs typeface="Arial"/>
                        </a:rPr>
                        <a:t> </a:t>
                      </a:r>
                      <a:r>
                        <a:rPr sz="850" dirty="0">
                          <a:latin typeface="Arial"/>
                          <a:cs typeface="Arial"/>
                        </a:rPr>
                        <a:t>information</a:t>
                      </a:r>
                      <a:r>
                        <a:rPr sz="850" spc="-20" dirty="0">
                          <a:latin typeface="Arial"/>
                          <a:cs typeface="Arial"/>
                        </a:rPr>
                        <a:t> </a:t>
                      </a:r>
                      <a:r>
                        <a:rPr sz="850" dirty="0">
                          <a:latin typeface="Arial"/>
                          <a:cs typeface="Arial"/>
                        </a:rPr>
                        <a:t>about</a:t>
                      </a:r>
                      <a:r>
                        <a:rPr sz="850" spc="-20" dirty="0">
                          <a:latin typeface="Arial"/>
                          <a:cs typeface="Arial"/>
                        </a:rPr>
                        <a:t> </a:t>
                      </a:r>
                      <a:r>
                        <a:rPr sz="850" dirty="0">
                          <a:latin typeface="Arial"/>
                          <a:cs typeface="Arial"/>
                        </a:rPr>
                        <a:t>how</a:t>
                      </a:r>
                      <a:r>
                        <a:rPr sz="850" spc="-25" dirty="0">
                          <a:latin typeface="Arial"/>
                          <a:cs typeface="Arial"/>
                        </a:rPr>
                        <a:t> </a:t>
                      </a:r>
                      <a:r>
                        <a:rPr sz="850" dirty="0">
                          <a:latin typeface="Arial"/>
                          <a:cs typeface="Arial"/>
                        </a:rPr>
                        <a:t>to</a:t>
                      </a:r>
                      <a:r>
                        <a:rPr sz="850" spc="-20" dirty="0">
                          <a:latin typeface="Arial"/>
                          <a:cs typeface="Arial"/>
                        </a:rPr>
                        <a:t> </a:t>
                      </a:r>
                      <a:r>
                        <a:rPr sz="850" spc="-25" dirty="0">
                          <a:latin typeface="Arial"/>
                          <a:cs typeface="Arial"/>
                        </a:rPr>
                        <a:t>get </a:t>
                      </a:r>
                      <a:r>
                        <a:rPr sz="850" dirty="0">
                          <a:latin typeface="Arial"/>
                          <a:cs typeface="Arial"/>
                        </a:rPr>
                        <a:t>financial</a:t>
                      </a:r>
                      <a:r>
                        <a:rPr sz="850" spc="-20" dirty="0">
                          <a:latin typeface="Arial"/>
                          <a:cs typeface="Arial"/>
                        </a:rPr>
                        <a:t> </a:t>
                      </a:r>
                      <a:r>
                        <a:rPr sz="850" dirty="0">
                          <a:latin typeface="Arial"/>
                          <a:cs typeface="Arial"/>
                        </a:rPr>
                        <a:t>help</a:t>
                      </a:r>
                      <a:r>
                        <a:rPr sz="850" spc="-20" dirty="0">
                          <a:latin typeface="Arial"/>
                          <a:cs typeface="Arial"/>
                        </a:rPr>
                        <a:t> </a:t>
                      </a:r>
                      <a:r>
                        <a:rPr sz="850" dirty="0">
                          <a:latin typeface="Arial"/>
                          <a:cs typeface="Arial"/>
                        </a:rPr>
                        <a:t>or</a:t>
                      </a:r>
                      <a:r>
                        <a:rPr sz="850" spc="-15" dirty="0">
                          <a:latin typeface="Arial"/>
                          <a:cs typeface="Arial"/>
                        </a:rPr>
                        <a:t> </a:t>
                      </a:r>
                      <a:r>
                        <a:rPr sz="850" spc="-10" dirty="0">
                          <a:latin typeface="Arial"/>
                          <a:cs typeface="Arial"/>
                        </a:rPr>
                        <a:t>benefits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sp>
        <p:nvSpPr>
          <p:cNvPr id="2" name="object 2">
            <a:extLst>
              <a:ext uri="{FF2B5EF4-FFF2-40B4-BE49-F238E27FC236}">
                <a16:creationId xmlns:a16="http://schemas.microsoft.com/office/drawing/2014/main" id="{9C0A4C1D-5B84-9D94-873F-EC84E519F00A}"/>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Indicates</a:t>
            </a:r>
            <a:r>
              <a:rPr sz="850" spc="-20" dirty="0">
                <a:latin typeface="Arial"/>
                <a:cs typeface="Arial"/>
              </a:rPr>
              <a:t> </a:t>
            </a:r>
            <a:r>
              <a:rPr sz="850" dirty="0">
                <a:latin typeface="Arial"/>
                <a:cs typeface="Arial"/>
              </a:rPr>
              <a:t>where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score</a:t>
            </a:r>
            <a:r>
              <a:rPr sz="850" spc="-20" dirty="0">
                <a:latin typeface="Arial"/>
                <a:cs typeface="Arial"/>
              </a:rPr>
              <a:t> </a:t>
            </a:r>
            <a:r>
              <a:rPr sz="850" dirty="0">
                <a:latin typeface="Arial"/>
                <a:cs typeface="Arial"/>
              </a:rPr>
              <a:t>is</a:t>
            </a:r>
            <a:r>
              <a:rPr sz="850" spc="-20" dirty="0">
                <a:latin typeface="Arial"/>
                <a:cs typeface="Arial"/>
              </a:rPr>
              <a:t> </a:t>
            </a:r>
            <a:r>
              <a:rPr sz="850" dirty="0">
                <a:latin typeface="Arial"/>
                <a:cs typeface="Arial"/>
              </a:rPr>
              <a:t>not</a:t>
            </a:r>
            <a:r>
              <a:rPr sz="850" spc="-15" dirty="0">
                <a:latin typeface="Arial"/>
                <a:cs typeface="Arial"/>
              </a:rPr>
              <a:t> </a:t>
            </a:r>
            <a:r>
              <a:rPr sz="850" dirty="0">
                <a:latin typeface="Arial"/>
                <a:cs typeface="Arial"/>
              </a:rPr>
              <a:t>available</a:t>
            </a:r>
            <a:r>
              <a:rPr sz="850" spc="-20" dirty="0">
                <a:latin typeface="Arial"/>
                <a:cs typeface="Arial"/>
              </a:rPr>
              <a:t> </a:t>
            </a:r>
            <a:r>
              <a:rPr sz="850" dirty="0">
                <a:latin typeface="Arial"/>
                <a:cs typeface="Arial"/>
              </a:rPr>
              <a:t>due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sp>
        <p:nvSpPr>
          <p:cNvPr id="13" name="txt_org_name">
            <a:extLst>
              <a:ext uri="{FF2B5EF4-FFF2-40B4-BE49-F238E27FC236}">
                <a16:creationId xmlns:a16="http://schemas.microsoft.com/office/drawing/2014/main" id="{BFBDBF6F-52BA-4AEA-FC2B-F58B612ED568}"/>
              </a:ext>
              <a:ext uri="{C183D7F6-B498-43B3-948B-1728B52AA6E4}">
                <adec:decorative xmlns:adec="http://schemas.microsoft.com/office/drawing/2017/decorative" val="1"/>
              </a:ext>
            </a:extLst>
          </p:cNvPr>
          <p:cNvSpPr txBox="1"/>
          <p:nvPr/>
        </p:nvSpPr>
        <p:spPr>
          <a:xfrm>
            <a:off x="4524343" y="622300"/>
            <a:ext cx="2754280" cy="276999"/>
          </a:xfrm>
          <a:prstGeom prst="rect">
            <a:avLst/>
          </a:prstGeom>
          <a:noFill/>
        </p:spPr>
        <p:txBody>
          <a:bodyPr wrap="none" rtlCol="0">
            <a:spAutoFit/>
          </a:bodyPr>
          <a:lstStyle/>
          <a:p>
            <a:pPr algn="r"/>
            <a:r>
              <a:rPr lang="en-GB" sz="1200" b="1">
                <a:solidFill>
                  <a:srgbClr val="336E9F"/>
                </a:solidFill>
                <a:latin typeface="Arial"/>
                <a:cs typeface="Arial"/>
              </a:rPr>
              <a:t>The Christie NHS Foundation Trust</a:t>
            </a:r>
            <a:endParaRPr lang="en-GB" sz="1200">
              <a:solidFill>
                <a:srgbClr val="336E9F"/>
              </a:solidFill>
            </a:endParaRPr>
          </a:p>
        </p:txBody>
      </p:sp>
      <p:sp>
        <p:nvSpPr>
          <p:cNvPr id="14" name="txt_survey">
            <a:extLst>
              <a:ext uri="{FF2B5EF4-FFF2-40B4-BE49-F238E27FC236}">
                <a16:creationId xmlns:a16="http://schemas.microsoft.com/office/drawing/2014/main" id="{A4693BD4-1013-671B-5AC9-B10454DE2F78}"/>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1" name="Group 10">
            <a:extLst>
              <a:ext uri="{FF2B5EF4-FFF2-40B4-BE49-F238E27FC236}">
                <a16:creationId xmlns:a16="http://schemas.microsoft.com/office/drawing/2014/main" id="{D8F119A7-27BF-7260-27D8-21A9C56F41FD}"/>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5" name="object 4">
              <a:hlinkClick r:id="rId2" action="ppaction://hlinksldjump"/>
              <a:extLst>
                <a:ext uri="{FF2B5EF4-FFF2-40B4-BE49-F238E27FC236}">
                  <a16:creationId xmlns:a16="http://schemas.microsoft.com/office/drawing/2014/main" id="{6D576654-3883-B202-4885-FA02310071B3}"/>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6" name="object 3">
              <a:hlinkClick r:id="rId2" action="ppaction://hlinksldjump"/>
              <a:extLst>
                <a:ext uri="{FF2B5EF4-FFF2-40B4-BE49-F238E27FC236}">
                  <a16:creationId xmlns:a16="http://schemas.microsoft.com/office/drawing/2014/main" id="{F6530A11-8C8C-CDD5-BC9B-4151A5A8ED5F}"/>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1">
            <a:extLst>
              <a:ext uri="{FF2B5EF4-FFF2-40B4-BE49-F238E27FC236}">
                <a16:creationId xmlns:a16="http://schemas.microsoft.com/office/drawing/2014/main" id="{16253D7B-F37E-BF1F-F95B-33F19E0C811F}"/>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8424A7AE-0CF1-40E8-ADF8-31DD24B1EEC7}" type="slidenum">
              <a:rPr lang="en-GB" spc="-25"/>
              <a:t>22</a:t>
            </a:fld>
            <a:endParaRPr lang="en-GB" spc="-25" dirty="0"/>
          </a:p>
        </p:txBody>
      </p:sp>
      <p:sp>
        <p:nvSpPr>
          <p:cNvPr id="10" name="object 1">
            <a:extLst>
              <a:ext uri="{FF2B5EF4-FFF2-40B4-BE49-F238E27FC236}">
                <a16:creationId xmlns:a16="http://schemas.microsoft.com/office/drawing/2014/main" id="{5FAA4709-DEE1-B084-E623-BB9C3EE9CED3}"/>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Tumour group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tumourgroup_tbl_section8"/>
          <p:cNvGraphicFramePr>
            <a:graphicFrameLocks noGrp="1"/>
          </p:cNvGraphicFramePr>
          <p:nvPr>
            <p:extLst>
              <p:ext uri="{D42A27DB-BD31-4B8C-83A1-F6EECF244321}">
                <p14:modId xmlns:p14="http://schemas.microsoft.com/office/powerpoint/2010/main" val="3065008904"/>
              </p:ext>
            </p:extLst>
          </p:nvPr>
        </p:nvGraphicFramePr>
        <p:xfrm>
          <a:off x="428814" y="1717509"/>
          <a:ext cx="6776309" cy="370332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284480">
                  <a:extLst>
                    <a:ext uri="{9D8B030D-6E8A-4147-A177-3AD203B41FA5}">
                      <a16:colId xmlns:a16="http://schemas.microsoft.com/office/drawing/2014/main" val="20001"/>
                    </a:ext>
                  </a:extLst>
                </a:gridCol>
                <a:gridCol w="284480">
                  <a:extLst>
                    <a:ext uri="{9D8B030D-6E8A-4147-A177-3AD203B41FA5}">
                      <a16:colId xmlns:a16="http://schemas.microsoft.com/office/drawing/2014/main" val="20002"/>
                    </a:ext>
                  </a:extLst>
                </a:gridCol>
                <a:gridCol w="284479">
                  <a:extLst>
                    <a:ext uri="{9D8B030D-6E8A-4147-A177-3AD203B41FA5}">
                      <a16:colId xmlns:a16="http://schemas.microsoft.com/office/drawing/2014/main" val="20003"/>
                    </a:ext>
                  </a:extLst>
                </a:gridCol>
                <a:gridCol w="284479">
                  <a:extLst>
                    <a:ext uri="{9D8B030D-6E8A-4147-A177-3AD203B41FA5}">
                      <a16:colId xmlns:a16="http://schemas.microsoft.com/office/drawing/2014/main" val="20004"/>
                    </a:ext>
                  </a:extLst>
                </a:gridCol>
                <a:gridCol w="284479">
                  <a:extLst>
                    <a:ext uri="{9D8B030D-6E8A-4147-A177-3AD203B41FA5}">
                      <a16:colId xmlns:a16="http://schemas.microsoft.com/office/drawing/2014/main" val="20005"/>
                    </a:ext>
                  </a:extLst>
                </a:gridCol>
                <a:gridCol w="284479">
                  <a:extLst>
                    <a:ext uri="{9D8B030D-6E8A-4147-A177-3AD203B41FA5}">
                      <a16:colId xmlns:a16="http://schemas.microsoft.com/office/drawing/2014/main" val="20006"/>
                    </a:ext>
                  </a:extLst>
                </a:gridCol>
                <a:gridCol w="284479">
                  <a:extLst>
                    <a:ext uri="{9D8B030D-6E8A-4147-A177-3AD203B41FA5}">
                      <a16:colId xmlns:a16="http://schemas.microsoft.com/office/drawing/2014/main" val="20007"/>
                    </a:ext>
                  </a:extLst>
                </a:gridCol>
                <a:gridCol w="284479">
                  <a:extLst>
                    <a:ext uri="{9D8B030D-6E8A-4147-A177-3AD203B41FA5}">
                      <a16:colId xmlns:a16="http://schemas.microsoft.com/office/drawing/2014/main" val="20008"/>
                    </a:ext>
                  </a:extLst>
                </a:gridCol>
                <a:gridCol w="284479">
                  <a:extLst>
                    <a:ext uri="{9D8B030D-6E8A-4147-A177-3AD203B41FA5}">
                      <a16:colId xmlns:a16="http://schemas.microsoft.com/office/drawing/2014/main" val="20009"/>
                    </a:ext>
                  </a:extLst>
                </a:gridCol>
                <a:gridCol w="284479">
                  <a:extLst>
                    <a:ext uri="{9D8B030D-6E8A-4147-A177-3AD203B41FA5}">
                      <a16:colId xmlns:a16="http://schemas.microsoft.com/office/drawing/2014/main" val="20010"/>
                    </a:ext>
                  </a:extLst>
                </a:gridCol>
                <a:gridCol w="284479">
                  <a:extLst>
                    <a:ext uri="{9D8B030D-6E8A-4147-A177-3AD203B41FA5}">
                      <a16:colId xmlns:a16="http://schemas.microsoft.com/office/drawing/2014/main" val="20011"/>
                    </a:ext>
                  </a:extLst>
                </a:gridCol>
                <a:gridCol w="284479">
                  <a:extLst>
                    <a:ext uri="{9D8B030D-6E8A-4147-A177-3AD203B41FA5}">
                      <a16:colId xmlns:a16="http://schemas.microsoft.com/office/drawing/2014/main" val="20012"/>
                    </a:ext>
                  </a:extLst>
                </a:gridCol>
                <a:gridCol w="284479">
                  <a:extLst>
                    <a:ext uri="{9D8B030D-6E8A-4147-A177-3AD203B41FA5}">
                      <a16:colId xmlns:a16="http://schemas.microsoft.com/office/drawing/2014/main" val="20013"/>
                    </a:ext>
                  </a:extLst>
                </a:gridCol>
                <a:gridCol w="284480">
                  <a:extLst>
                    <a:ext uri="{9D8B030D-6E8A-4147-A177-3AD203B41FA5}">
                      <a16:colId xmlns:a16="http://schemas.microsoft.com/office/drawing/2014/main" val="20014"/>
                    </a:ext>
                  </a:extLst>
                </a:gridCol>
              </a:tblGrid>
              <a:tr h="187960">
                <a:tc gridSpan="15">
                  <a:txBody>
                    <a:bodyPr/>
                    <a:lstStyle/>
                    <a:p>
                      <a:pPr marL="27940">
                        <a:lnSpc>
                          <a:spcPct val="100000"/>
                        </a:lnSpc>
                        <a:spcBef>
                          <a:spcPts val="45"/>
                        </a:spcBef>
                        <a:tabLst>
                          <a:tab pos="4445635" algn="l"/>
                        </a:tabLst>
                      </a:pPr>
                      <a:r>
                        <a:rPr sz="1050" b="1" spc="-20" dirty="0">
                          <a:solidFill>
                            <a:srgbClr val="336E9F"/>
                          </a:solidFill>
                          <a:latin typeface="Arial"/>
                          <a:cs typeface="Arial"/>
                        </a:rPr>
                        <a:t>HOSPITAL CARE</a:t>
                      </a:r>
                      <a:r>
                        <a:rPr sz="1050" b="1" dirty="0">
                          <a:solidFill>
                            <a:srgbClr val="336E9F"/>
                          </a:solidFill>
                          <a:latin typeface="Arial"/>
                          <a:cs typeface="Arial"/>
                        </a:rPr>
                        <a:t>	</a:t>
                      </a:r>
                      <a:r>
                        <a:rPr sz="1275" baseline="9803" dirty="0">
                          <a:latin typeface="Arial"/>
                          <a:cs typeface="Arial"/>
                        </a:rPr>
                        <a:t>Tumour</a:t>
                      </a:r>
                      <a:r>
                        <a:rPr sz="1275" spc="-44" baseline="9803" dirty="0">
                          <a:latin typeface="Arial"/>
                          <a:cs typeface="Arial"/>
                        </a:rPr>
                        <a:t> </a:t>
                      </a:r>
                      <a:r>
                        <a:rPr sz="1275" spc="-15" baseline="9803" dirty="0">
                          <a:latin typeface="Arial"/>
                          <a:cs typeface="Arial"/>
                        </a:rPr>
                        <a:t>group</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798195">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020" marR="240665" indent="-38735">
                        <a:lnSpc>
                          <a:spcPts val="860"/>
                        </a:lnSpc>
                        <a:spcBef>
                          <a:spcPts val="330"/>
                        </a:spcBef>
                      </a:pPr>
                      <a:r>
                        <a:rPr sz="850" spc="-20" dirty="0">
                          <a:latin typeface="Arial"/>
                          <a:cs typeface="Arial"/>
                        </a:rPr>
                        <a:t>Brain</a:t>
                      </a:r>
                      <a:r>
                        <a:rPr sz="850" spc="-10" dirty="0">
                          <a:latin typeface="Arial"/>
                          <a:cs typeface="Arial"/>
                        </a:rPr>
                        <a:t> </a:t>
                      </a:r>
                      <a:r>
                        <a:rPr sz="850" spc="-50" dirty="0">
                          <a:latin typeface="Arial"/>
                          <a:cs typeface="Arial"/>
                        </a:rPr>
                        <a:t>/</a:t>
                      </a:r>
                      <a:r>
                        <a:rPr sz="850" spc="-25" dirty="0">
                          <a:latin typeface="Arial"/>
                          <a:cs typeface="Arial"/>
                        </a:rPr>
                        <a:t> CNS</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47650">
                        <a:lnSpc>
                          <a:spcPct val="100000"/>
                        </a:lnSpc>
                        <a:spcBef>
                          <a:spcPts val="500"/>
                        </a:spcBef>
                      </a:pPr>
                      <a:r>
                        <a:rPr sz="850" spc="-10" dirty="0">
                          <a:latin typeface="Arial"/>
                          <a:cs typeface="Arial"/>
                        </a:rPr>
                        <a:t>Breast</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95910" marR="128905" indent="-160020">
                        <a:lnSpc>
                          <a:spcPts val="860"/>
                        </a:lnSpc>
                        <a:spcBef>
                          <a:spcPts val="330"/>
                        </a:spcBef>
                      </a:pPr>
                      <a:r>
                        <a:rPr sz="850" spc="-20" dirty="0">
                          <a:latin typeface="Arial"/>
                          <a:cs typeface="Arial"/>
                        </a:rPr>
                        <a:t>Colorectal</a:t>
                      </a:r>
                      <a:r>
                        <a:rPr sz="850" spc="-5" dirty="0">
                          <a:latin typeface="Arial"/>
                          <a:cs typeface="Arial"/>
                        </a:rPr>
                        <a:t> </a:t>
                      </a:r>
                      <a:r>
                        <a:rPr sz="850" spc="-50" dirty="0">
                          <a:latin typeface="Arial"/>
                          <a:cs typeface="Arial"/>
                        </a:rPr>
                        <a:t>/</a:t>
                      </a:r>
                      <a:r>
                        <a:rPr sz="850" spc="-25" dirty="0">
                          <a:latin typeface="Arial"/>
                          <a:cs typeface="Arial"/>
                        </a:rPr>
                        <a:t> LGT</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42545">
                        <a:lnSpc>
                          <a:spcPct val="100000"/>
                        </a:lnSpc>
                        <a:spcBef>
                          <a:spcPts val="500"/>
                        </a:spcBef>
                      </a:pPr>
                      <a:r>
                        <a:rPr sz="850" spc="-10" dirty="0">
                          <a:latin typeface="Arial"/>
                          <a:cs typeface="Arial"/>
                        </a:rPr>
                        <a:t>Gynaecological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39370">
                        <a:lnSpc>
                          <a:spcPct val="100000"/>
                        </a:lnSpc>
                        <a:spcBef>
                          <a:spcPts val="500"/>
                        </a:spcBef>
                      </a:pPr>
                      <a:r>
                        <a:rPr sz="850" spc="-10" dirty="0">
                          <a:latin typeface="Arial"/>
                          <a:cs typeface="Arial"/>
                        </a:rPr>
                        <a:t>Haematological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655" marR="165735" indent="-116839">
                        <a:lnSpc>
                          <a:spcPts val="860"/>
                        </a:lnSpc>
                        <a:spcBef>
                          <a:spcPts val="330"/>
                        </a:spcBef>
                      </a:pPr>
                      <a:r>
                        <a:rPr sz="850" spc="-20" dirty="0">
                          <a:latin typeface="Arial"/>
                          <a:cs typeface="Arial"/>
                        </a:rPr>
                        <a:t>Head </a:t>
                      </a:r>
                      <a:r>
                        <a:rPr sz="850" spc="-30" dirty="0">
                          <a:latin typeface="Arial"/>
                          <a:cs typeface="Arial"/>
                        </a:rPr>
                        <a:t>and </a:t>
                      </a:r>
                      <a:r>
                        <a:rPr sz="850" spc="-20" dirty="0">
                          <a:latin typeface="Arial"/>
                          <a:cs typeface="Arial"/>
                        </a:rPr>
                        <a:t>neck</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a:cs typeface="Arial"/>
                        </a:rPr>
                        <a:t>Lung</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4470">
                        <a:lnSpc>
                          <a:spcPct val="100000"/>
                        </a:lnSpc>
                        <a:spcBef>
                          <a:spcPts val="500"/>
                        </a:spcBef>
                      </a:pPr>
                      <a:r>
                        <a:rPr sz="850" spc="-10" dirty="0">
                          <a:latin typeface="Arial"/>
                          <a:cs typeface="Arial"/>
                        </a:rPr>
                        <a:t>Prostate</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88595">
                        <a:lnSpc>
                          <a:spcPct val="100000"/>
                        </a:lnSpc>
                        <a:spcBef>
                          <a:spcPts val="500"/>
                        </a:spcBef>
                      </a:pPr>
                      <a:r>
                        <a:rPr sz="850" spc="-10" dirty="0">
                          <a:latin typeface="Arial"/>
                          <a:cs typeface="Arial"/>
                        </a:rPr>
                        <a:t>Sarcoma</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a:cs typeface="Arial"/>
                        </a:rPr>
                        <a:t>Skin</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53365" marR="247650" indent="1905">
                        <a:lnSpc>
                          <a:spcPts val="860"/>
                        </a:lnSpc>
                        <a:spcBef>
                          <a:spcPts val="330"/>
                        </a:spcBef>
                      </a:pPr>
                      <a:r>
                        <a:rPr sz="850" spc="-20" dirty="0">
                          <a:latin typeface="Arial"/>
                          <a:cs typeface="Arial"/>
                        </a:rPr>
                        <a:t>Upper </a:t>
                      </a:r>
                      <a:r>
                        <a:rPr sz="850" spc="-30" dirty="0">
                          <a:latin typeface="Arial"/>
                          <a:cs typeface="Arial"/>
                        </a:rPr>
                        <a:t>gastro</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67640">
                        <a:lnSpc>
                          <a:spcPct val="100000"/>
                        </a:lnSpc>
                        <a:spcBef>
                          <a:spcPts val="500"/>
                        </a:spcBef>
                      </a:pPr>
                      <a:r>
                        <a:rPr sz="850" spc="-10" dirty="0">
                          <a:latin typeface="Arial"/>
                          <a:cs typeface="Arial"/>
                        </a:rPr>
                        <a:t>Urological</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10" dirty="0">
                          <a:latin typeface="Arial"/>
                          <a:cs typeface="Arial"/>
                        </a:rPr>
                        <a:t>Other</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0660" marR="194945" indent="130810">
                        <a:lnSpc>
                          <a:spcPts val="860"/>
                        </a:lnSpc>
                        <a:spcBef>
                          <a:spcPts val="330"/>
                        </a:spcBef>
                      </a:pPr>
                      <a:r>
                        <a:rPr lang="en-GB" sz="850" b="1" spc="-25">
                          <a:latin typeface="Arial"/>
                          <a:cs typeface="Arial"/>
                        </a:rPr>
                        <a:t>All</a:t>
                      </a:r>
                      <a:endParaRPr lang="en-GB"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43180">
                        <a:lnSpc>
                          <a:spcPts val="860"/>
                        </a:lnSpc>
                        <a:spcBef>
                          <a:spcPts val="155"/>
                        </a:spcBef>
                      </a:pPr>
                      <a:r>
                        <a:rPr sz="850" dirty="0">
                          <a:latin typeface="Arial"/>
                          <a:cs typeface="Arial"/>
                        </a:rPr>
                        <a:t>Q31.</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had</a:t>
                      </a:r>
                      <a:r>
                        <a:rPr sz="850" spc="-15" dirty="0">
                          <a:latin typeface="Arial"/>
                          <a:cs typeface="Arial"/>
                        </a:rPr>
                        <a:t> </a:t>
                      </a:r>
                      <a:r>
                        <a:rPr sz="850" dirty="0">
                          <a:latin typeface="Arial"/>
                          <a:cs typeface="Arial"/>
                        </a:rPr>
                        <a:t>confidence</a:t>
                      </a:r>
                      <a:r>
                        <a:rPr sz="850" spc="-15" dirty="0">
                          <a:latin typeface="Arial"/>
                          <a:cs typeface="Arial"/>
                        </a:rPr>
                        <a:t> </a:t>
                      </a:r>
                      <a:r>
                        <a:rPr sz="850" dirty="0">
                          <a:latin typeface="Arial"/>
                          <a:cs typeface="Arial"/>
                        </a:rPr>
                        <a:t>and</a:t>
                      </a:r>
                      <a:r>
                        <a:rPr sz="850" spc="-15" dirty="0">
                          <a:latin typeface="Arial"/>
                          <a:cs typeface="Arial"/>
                        </a:rPr>
                        <a:t> </a:t>
                      </a:r>
                      <a:r>
                        <a:rPr sz="850" dirty="0">
                          <a:latin typeface="Arial"/>
                          <a:cs typeface="Arial"/>
                        </a:rPr>
                        <a:t>trust</a:t>
                      </a:r>
                      <a:r>
                        <a:rPr sz="850" spc="-15" dirty="0">
                          <a:latin typeface="Arial"/>
                          <a:cs typeface="Arial"/>
                        </a:rPr>
                        <a:t> </a:t>
                      </a:r>
                      <a:r>
                        <a:rPr sz="850" dirty="0">
                          <a:latin typeface="Arial"/>
                          <a:cs typeface="Arial"/>
                        </a:rPr>
                        <a:t>in</a:t>
                      </a:r>
                      <a:r>
                        <a:rPr sz="850" spc="-15" dirty="0">
                          <a:latin typeface="Arial"/>
                          <a:cs typeface="Arial"/>
                        </a:rPr>
                        <a:t> </a:t>
                      </a:r>
                      <a:r>
                        <a:rPr sz="850" dirty="0">
                          <a:latin typeface="Arial"/>
                          <a:cs typeface="Arial"/>
                        </a:rPr>
                        <a:t>all</a:t>
                      </a:r>
                      <a:r>
                        <a:rPr sz="850" spc="-20"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the</a:t>
                      </a:r>
                      <a:r>
                        <a:rPr sz="850" spc="-15" dirty="0">
                          <a:latin typeface="Arial"/>
                          <a:cs typeface="Arial"/>
                        </a:rPr>
                        <a:t> </a:t>
                      </a:r>
                      <a:r>
                        <a:rPr sz="850" spc="-20" dirty="0">
                          <a:latin typeface="Arial"/>
                          <a:cs typeface="Arial"/>
                        </a:rPr>
                        <a:t>team </a:t>
                      </a:r>
                      <a:r>
                        <a:rPr sz="850" dirty="0">
                          <a:latin typeface="Arial"/>
                          <a:cs typeface="Arial"/>
                        </a:rPr>
                        <a:t>looking</a:t>
                      </a:r>
                      <a:r>
                        <a:rPr sz="850" spc="-20" dirty="0">
                          <a:latin typeface="Arial"/>
                          <a:cs typeface="Arial"/>
                        </a:rPr>
                        <a:t> </a:t>
                      </a:r>
                      <a:r>
                        <a:rPr sz="850" dirty="0">
                          <a:latin typeface="Arial"/>
                          <a:cs typeface="Arial"/>
                        </a:rPr>
                        <a:t>after</a:t>
                      </a:r>
                      <a:r>
                        <a:rPr sz="850" spc="-20" dirty="0">
                          <a:latin typeface="Arial"/>
                          <a:cs typeface="Arial"/>
                        </a:rPr>
                        <a:t> </a:t>
                      </a:r>
                      <a:r>
                        <a:rPr sz="850" dirty="0">
                          <a:latin typeface="Arial"/>
                          <a:cs typeface="Arial"/>
                        </a:rPr>
                        <a:t>them</a:t>
                      </a:r>
                      <a:r>
                        <a:rPr sz="850" spc="-15" dirty="0">
                          <a:latin typeface="Arial"/>
                          <a:cs typeface="Arial"/>
                        </a:rPr>
                        <a:t> </a:t>
                      </a:r>
                      <a:r>
                        <a:rPr sz="850" dirty="0">
                          <a:latin typeface="Arial"/>
                          <a:cs typeface="Arial"/>
                        </a:rPr>
                        <a:t>during</a:t>
                      </a:r>
                      <a:r>
                        <a:rPr sz="850" spc="-20" dirty="0">
                          <a:latin typeface="Arial"/>
                          <a:cs typeface="Arial"/>
                        </a:rPr>
                        <a:t> </a:t>
                      </a:r>
                      <a:r>
                        <a:rPr sz="850" dirty="0">
                          <a:latin typeface="Arial"/>
                          <a:cs typeface="Arial"/>
                        </a:rPr>
                        <a:t>their</a:t>
                      </a:r>
                      <a:r>
                        <a:rPr sz="850" spc="-15" dirty="0">
                          <a:latin typeface="Arial"/>
                          <a:cs typeface="Arial"/>
                        </a:rPr>
                        <a:t> </a:t>
                      </a:r>
                      <a:r>
                        <a:rPr sz="850" dirty="0">
                          <a:latin typeface="Arial"/>
                          <a:cs typeface="Arial"/>
                        </a:rPr>
                        <a:t>stay</a:t>
                      </a:r>
                      <a:r>
                        <a:rPr sz="850" spc="-20" dirty="0">
                          <a:latin typeface="Arial"/>
                          <a:cs typeface="Arial"/>
                        </a:rPr>
                        <a:t> </a:t>
                      </a:r>
                      <a:r>
                        <a:rPr sz="850" dirty="0">
                          <a:latin typeface="Arial"/>
                          <a:cs typeface="Arial"/>
                        </a:rPr>
                        <a:t>in</a:t>
                      </a:r>
                      <a:r>
                        <a:rPr sz="850" spc="-20" dirty="0">
                          <a:latin typeface="Arial"/>
                          <a:cs typeface="Arial"/>
                        </a:rPr>
                        <a:t> </a:t>
                      </a:r>
                      <a:r>
                        <a:rPr sz="850" spc="-10" dirty="0">
                          <a:latin typeface="Arial"/>
                          <a:cs typeface="Arial"/>
                        </a:rPr>
                        <a:t>hospital</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650">
                <a:tc>
                  <a:txBody>
                    <a:bodyPr/>
                    <a:lstStyle/>
                    <a:p>
                      <a:pPr marL="27940" marR="71120">
                        <a:lnSpc>
                          <a:spcPts val="860"/>
                        </a:lnSpc>
                        <a:spcBef>
                          <a:spcPts val="155"/>
                        </a:spcBef>
                      </a:pPr>
                      <a:r>
                        <a:rPr sz="850" dirty="0">
                          <a:latin typeface="Arial"/>
                          <a:cs typeface="Arial"/>
                        </a:rPr>
                        <a:t>Q32.</a:t>
                      </a:r>
                      <a:r>
                        <a:rPr sz="850" spc="-25" dirty="0">
                          <a:latin typeface="Arial"/>
                          <a:cs typeface="Arial"/>
                        </a:rPr>
                        <a:t> </a:t>
                      </a:r>
                      <a:r>
                        <a:rPr sz="850" dirty="0">
                          <a:latin typeface="Arial"/>
                          <a:cs typeface="Arial"/>
                        </a:rPr>
                        <a:t>Patient's</a:t>
                      </a:r>
                      <a:r>
                        <a:rPr sz="850" spc="-20" dirty="0">
                          <a:latin typeface="Arial"/>
                          <a:cs typeface="Arial"/>
                        </a:rPr>
                        <a:t> </a:t>
                      </a:r>
                      <a:r>
                        <a:rPr sz="850" dirty="0">
                          <a:latin typeface="Arial"/>
                          <a:cs typeface="Arial"/>
                        </a:rPr>
                        <a:t>family,</a:t>
                      </a:r>
                      <a:r>
                        <a:rPr sz="850" spc="-25"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someone</a:t>
                      </a:r>
                      <a:r>
                        <a:rPr sz="850" spc="-25" dirty="0">
                          <a:latin typeface="Arial"/>
                          <a:cs typeface="Arial"/>
                        </a:rPr>
                        <a:t> </a:t>
                      </a:r>
                      <a:r>
                        <a:rPr sz="850" dirty="0">
                          <a:latin typeface="Arial"/>
                          <a:cs typeface="Arial"/>
                        </a:rPr>
                        <a:t>close,</a:t>
                      </a:r>
                      <a:r>
                        <a:rPr sz="850" spc="-20" dirty="0">
                          <a:latin typeface="Arial"/>
                          <a:cs typeface="Arial"/>
                        </a:rPr>
                        <a:t> </a:t>
                      </a:r>
                      <a:r>
                        <a:rPr sz="850" dirty="0">
                          <a:latin typeface="Arial"/>
                          <a:cs typeface="Arial"/>
                        </a:rPr>
                        <a:t>was</a:t>
                      </a:r>
                      <a:r>
                        <a:rPr sz="850" spc="-25" dirty="0">
                          <a:latin typeface="Arial"/>
                          <a:cs typeface="Arial"/>
                        </a:rPr>
                        <a:t> </a:t>
                      </a:r>
                      <a:r>
                        <a:rPr sz="850" spc="-10" dirty="0">
                          <a:latin typeface="Arial"/>
                          <a:cs typeface="Arial"/>
                        </a:rPr>
                        <a:t>definitely </a:t>
                      </a:r>
                      <a:r>
                        <a:rPr sz="850" dirty="0">
                          <a:latin typeface="Arial"/>
                          <a:cs typeface="Arial"/>
                        </a:rPr>
                        <a:t>able</a:t>
                      </a:r>
                      <a:r>
                        <a:rPr sz="850" spc="-15"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talk</a:t>
                      </a:r>
                      <a:r>
                        <a:rPr sz="850" spc="-15"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member</a:t>
                      </a:r>
                      <a:r>
                        <a:rPr sz="850" spc="-15"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team</a:t>
                      </a:r>
                      <a:r>
                        <a:rPr sz="850" spc="-15" dirty="0">
                          <a:latin typeface="Arial"/>
                          <a:cs typeface="Arial"/>
                        </a:rPr>
                        <a:t> </a:t>
                      </a:r>
                      <a:r>
                        <a:rPr sz="850" dirty="0">
                          <a:latin typeface="Arial"/>
                          <a:cs typeface="Arial"/>
                        </a:rPr>
                        <a:t>looking</a:t>
                      </a:r>
                      <a:r>
                        <a:rPr sz="850" spc="-15" dirty="0">
                          <a:latin typeface="Arial"/>
                          <a:cs typeface="Arial"/>
                        </a:rPr>
                        <a:t> </a:t>
                      </a:r>
                      <a:r>
                        <a:rPr sz="850" dirty="0">
                          <a:latin typeface="Arial"/>
                          <a:cs typeface="Arial"/>
                        </a:rPr>
                        <a:t>after</a:t>
                      </a:r>
                      <a:r>
                        <a:rPr sz="850" spc="-15" dirty="0">
                          <a:latin typeface="Arial"/>
                          <a:cs typeface="Arial"/>
                        </a:rPr>
                        <a:t> </a:t>
                      </a:r>
                      <a:r>
                        <a:rPr sz="850" spc="-25" dirty="0">
                          <a:latin typeface="Arial"/>
                          <a:cs typeface="Arial"/>
                        </a:rPr>
                        <a:t>the </a:t>
                      </a:r>
                      <a:r>
                        <a:rPr sz="850" dirty="0">
                          <a:latin typeface="Arial"/>
                          <a:cs typeface="Arial"/>
                        </a:rPr>
                        <a:t>patient</a:t>
                      </a:r>
                      <a:r>
                        <a:rPr sz="850" spc="-20" dirty="0">
                          <a:latin typeface="Arial"/>
                          <a:cs typeface="Arial"/>
                        </a:rPr>
                        <a:t> </a:t>
                      </a:r>
                      <a:r>
                        <a:rPr sz="850" dirty="0">
                          <a:latin typeface="Arial"/>
                          <a:cs typeface="Arial"/>
                        </a:rPr>
                        <a:t>in</a:t>
                      </a:r>
                      <a:r>
                        <a:rPr sz="850" spc="-15" dirty="0">
                          <a:latin typeface="Arial"/>
                          <a:cs typeface="Arial"/>
                        </a:rPr>
                        <a:t> </a:t>
                      </a:r>
                      <a:r>
                        <a:rPr sz="850" spc="-10" dirty="0">
                          <a:latin typeface="Arial"/>
                          <a:cs typeface="Arial"/>
                        </a:rPr>
                        <a:t>hospital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86%</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71%</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82%</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87%</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81%</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71%</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69%</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88%</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77%</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75895">
                        <a:lnSpc>
                          <a:spcPts val="860"/>
                        </a:lnSpc>
                        <a:spcBef>
                          <a:spcPts val="155"/>
                        </a:spcBef>
                      </a:pPr>
                      <a:r>
                        <a:rPr sz="850" dirty="0">
                          <a:latin typeface="Arial"/>
                          <a:cs typeface="Arial"/>
                        </a:rPr>
                        <a:t>Q33.</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25" dirty="0">
                          <a:latin typeface="Arial"/>
                          <a:cs typeface="Arial"/>
                        </a:rPr>
                        <a:t> </a:t>
                      </a:r>
                      <a:r>
                        <a:rPr sz="850" dirty="0">
                          <a:latin typeface="Arial"/>
                          <a:cs typeface="Arial"/>
                        </a:rPr>
                        <a:t>involved</a:t>
                      </a:r>
                      <a:r>
                        <a:rPr sz="850" spc="-20" dirty="0">
                          <a:latin typeface="Arial"/>
                          <a:cs typeface="Arial"/>
                        </a:rPr>
                        <a:t> </a:t>
                      </a:r>
                      <a:r>
                        <a:rPr sz="850" dirty="0">
                          <a:latin typeface="Arial"/>
                          <a:cs typeface="Arial"/>
                        </a:rPr>
                        <a:t>in</a:t>
                      </a:r>
                      <a:r>
                        <a:rPr sz="850" spc="-25" dirty="0">
                          <a:latin typeface="Arial"/>
                          <a:cs typeface="Arial"/>
                        </a:rPr>
                        <a:t> </a:t>
                      </a:r>
                      <a:r>
                        <a:rPr sz="850" dirty="0">
                          <a:latin typeface="Arial"/>
                          <a:cs typeface="Arial"/>
                        </a:rPr>
                        <a:t>decisions</a:t>
                      </a:r>
                      <a:r>
                        <a:rPr sz="850" spc="-20" dirty="0">
                          <a:latin typeface="Arial"/>
                          <a:cs typeface="Arial"/>
                        </a:rPr>
                        <a:t> </a:t>
                      </a:r>
                      <a:r>
                        <a:rPr sz="850" spc="-10" dirty="0">
                          <a:latin typeface="Arial"/>
                          <a:cs typeface="Arial"/>
                        </a:rPr>
                        <a:t>about </a:t>
                      </a:r>
                      <a:r>
                        <a:rPr sz="850" dirty="0">
                          <a:latin typeface="Arial"/>
                          <a:cs typeface="Arial"/>
                        </a:rPr>
                        <a:t>their</a:t>
                      </a:r>
                      <a:r>
                        <a:rPr sz="850" spc="-15"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and</a:t>
                      </a:r>
                      <a:r>
                        <a:rPr sz="850" spc="-15" dirty="0">
                          <a:latin typeface="Arial"/>
                          <a:cs typeface="Arial"/>
                        </a:rPr>
                        <a:t> </a:t>
                      </a:r>
                      <a:r>
                        <a:rPr sz="850" dirty="0">
                          <a:latin typeface="Arial"/>
                          <a:cs typeface="Arial"/>
                        </a:rPr>
                        <a:t>treatment</a:t>
                      </a:r>
                      <a:r>
                        <a:rPr sz="850" spc="-15" dirty="0">
                          <a:latin typeface="Arial"/>
                          <a:cs typeface="Arial"/>
                        </a:rPr>
                        <a:t> </a:t>
                      </a:r>
                      <a:r>
                        <a:rPr sz="850" dirty="0">
                          <a:latin typeface="Arial"/>
                          <a:cs typeface="Arial"/>
                        </a:rPr>
                        <a:t>whilst</a:t>
                      </a:r>
                      <a:r>
                        <a:rPr sz="850" spc="-15" dirty="0">
                          <a:latin typeface="Arial"/>
                          <a:cs typeface="Arial"/>
                        </a:rPr>
                        <a:t> </a:t>
                      </a:r>
                      <a:r>
                        <a:rPr sz="850" dirty="0">
                          <a:latin typeface="Arial"/>
                          <a:cs typeface="Arial"/>
                        </a:rPr>
                        <a:t>in</a:t>
                      </a:r>
                      <a:r>
                        <a:rPr sz="850" spc="-15" dirty="0">
                          <a:latin typeface="Arial"/>
                          <a:cs typeface="Arial"/>
                        </a:rPr>
                        <a:t> </a:t>
                      </a:r>
                      <a:r>
                        <a:rPr sz="850" spc="-10" dirty="0">
                          <a:latin typeface="Arial"/>
                          <a:cs typeface="Arial"/>
                        </a:rPr>
                        <a:t>hospital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217804">
                        <a:lnSpc>
                          <a:spcPts val="860"/>
                        </a:lnSpc>
                        <a:spcBef>
                          <a:spcPts val="155"/>
                        </a:spcBef>
                      </a:pPr>
                      <a:r>
                        <a:rPr sz="850" dirty="0">
                          <a:latin typeface="Arial"/>
                          <a:cs typeface="Arial"/>
                        </a:rPr>
                        <a:t>Q34.</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15" dirty="0">
                          <a:latin typeface="Arial"/>
                          <a:cs typeface="Arial"/>
                        </a:rPr>
                        <a:t> </a:t>
                      </a:r>
                      <a:r>
                        <a:rPr sz="850" dirty="0">
                          <a:latin typeface="Arial"/>
                          <a:cs typeface="Arial"/>
                        </a:rPr>
                        <a:t>able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get</a:t>
                      </a:r>
                      <a:r>
                        <a:rPr sz="850" spc="-20" dirty="0">
                          <a:latin typeface="Arial"/>
                          <a:cs typeface="Arial"/>
                        </a:rPr>
                        <a:t> </a:t>
                      </a:r>
                      <a:r>
                        <a:rPr sz="850" dirty="0">
                          <a:latin typeface="Arial"/>
                          <a:cs typeface="Arial"/>
                        </a:rPr>
                        <a:t>help</a:t>
                      </a:r>
                      <a:r>
                        <a:rPr sz="850" spc="-15" dirty="0">
                          <a:latin typeface="Arial"/>
                          <a:cs typeface="Arial"/>
                        </a:rPr>
                        <a:t> </a:t>
                      </a:r>
                      <a:r>
                        <a:rPr sz="850" dirty="0">
                          <a:latin typeface="Arial"/>
                          <a:cs typeface="Arial"/>
                        </a:rPr>
                        <a:t>from</a:t>
                      </a:r>
                      <a:r>
                        <a:rPr sz="850" spc="-15" dirty="0">
                          <a:latin typeface="Arial"/>
                          <a:cs typeface="Arial"/>
                        </a:rPr>
                        <a:t> </a:t>
                      </a:r>
                      <a:r>
                        <a:rPr sz="850" spc="-20" dirty="0">
                          <a:latin typeface="Arial"/>
                          <a:cs typeface="Arial"/>
                        </a:rPr>
                        <a:t>ward </a:t>
                      </a:r>
                      <a:r>
                        <a:rPr sz="850" dirty="0">
                          <a:latin typeface="Arial"/>
                          <a:cs typeface="Arial"/>
                        </a:rPr>
                        <a:t>staff</a:t>
                      </a:r>
                      <a:r>
                        <a:rPr sz="850" spc="-20" dirty="0">
                          <a:latin typeface="Arial"/>
                          <a:cs typeface="Arial"/>
                        </a:rPr>
                        <a:t> </a:t>
                      </a:r>
                      <a:r>
                        <a:rPr sz="850" dirty="0">
                          <a:latin typeface="Arial"/>
                          <a:cs typeface="Arial"/>
                        </a:rPr>
                        <a:t>when</a:t>
                      </a:r>
                      <a:r>
                        <a:rPr sz="850" spc="-20" dirty="0">
                          <a:latin typeface="Arial"/>
                          <a:cs typeface="Arial"/>
                        </a:rPr>
                        <a:t> </a:t>
                      </a:r>
                      <a:r>
                        <a:rPr sz="850" spc="-10" dirty="0">
                          <a:latin typeface="Arial"/>
                          <a:cs typeface="Arial"/>
                        </a:rPr>
                        <a:t>needed</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5430">
                <a:tc>
                  <a:txBody>
                    <a:bodyPr/>
                    <a:lstStyle/>
                    <a:p>
                      <a:pPr marL="27940" marR="163830">
                        <a:lnSpc>
                          <a:spcPts val="860"/>
                        </a:lnSpc>
                        <a:spcBef>
                          <a:spcPts val="155"/>
                        </a:spcBef>
                      </a:pPr>
                      <a:r>
                        <a:rPr sz="850" dirty="0">
                          <a:latin typeface="Arial"/>
                          <a:cs typeface="Arial"/>
                        </a:rPr>
                        <a:t>Q35.</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able</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discuss</a:t>
                      </a:r>
                      <a:r>
                        <a:rPr sz="850" spc="-20" dirty="0">
                          <a:latin typeface="Arial"/>
                          <a:cs typeface="Arial"/>
                        </a:rPr>
                        <a:t> </a:t>
                      </a:r>
                      <a:r>
                        <a:rPr sz="850" dirty="0">
                          <a:latin typeface="Arial"/>
                          <a:cs typeface="Arial"/>
                        </a:rPr>
                        <a:t>worries</a:t>
                      </a:r>
                      <a:r>
                        <a:rPr sz="850" spc="-25" dirty="0">
                          <a:latin typeface="Arial"/>
                          <a:cs typeface="Arial"/>
                        </a:rPr>
                        <a:t> and </a:t>
                      </a:r>
                      <a:r>
                        <a:rPr sz="850" dirty="0">
                          <a:latin typeface="Arial"/>
                          <a:cs typeface="Arial"/>
                        </a:rPr>
                        <a:t>fears</a:t>
                      </a:r>
                      <a:r>
                        <a:rPr sz="850" spc="-25"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hospital</a:t>
                      </a:r>
                      <a:r>
                        <a:rPr sz="850" spc="-20" dirty="0">
                          <a:latin typeface="Arial"/>
                          <a:cs typeface="Arial"/>
                        </a:rPr>
                        <a:t> </a:t>
                      </a:r>
                      <a:r>
                        <a:rPr sz="850" spc="-10" dirty="0">
                          <a:latin typeface="Arial"/>
                          <a:cs typeface="Arial"/>
                        </a:rPr>
                        <a:t>staff</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65430">
                <a:tc>
                  <a:txBody>
                    <a:bodyPr/>
                    <a:lstStyle/>
                    <a:p>
                      <a:pPr marL="27940" marR="85725">
                        <a:lnSpc>
                          <a:spcPts val="860"/>
                        </a:lnSpc>
                        <a:spcBef>
                          <a:spcPts val="155"/>
                        </a:spcBef>
                      </a:pPr>
                      <a:r>
                        <a:rPr sz="850" dirty="0">
                          <a:latin typeface="Arial"/>
                          <a:cs typeface="Arial"/>
                        </a:rPr>
                        <a:t>Q36.</a:t>
                      </a:r>
                      <a:r>
                        <a:rPr sz="850" spc="-25" dirty="0">
                          <a:latin typeface="Arial"/>
                          <a:cs typeface="Arial"/>
                        </a:rPr>
                        <a:t> </a:t>
                      </a:r>
                      <a:r>
                        <a:rPr sz="850" dirty="0">
                          <a:latin typeface="Arial"/>
                          <a:cs typeface="Arial"/>
                        </a:rPr>
                        <a:t>Hospital</a:t>
                      </a:r>
                      <a:r>
                        <a:rPr sz="850" spc="-20" dirty="0">
                          <a:latin typeface="Arial"/>
                          <a:cs typeface="Arial"/>
                        </a:rPr>
                        <a:t> </a:t>
                      </a:r>
                      <a:r>
                        <a:rPr sz="850" dirty="0">
                          <a:latin typeface="Arial"/>
                          <a:cs typeface="Arial"/>
                        </a:rPr>
                        <a:t>staff</a:t>
                      </a:r>
                      <a:r>
                        <a:rPr sz="850" spc="-25"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did</a:t>
                      </a:r>
                      <a:r>
                        <a:rPr sz="850" spc="-25" dirty="0">
                          <a:latin typeface="Arial"/>
                          <a:cs typeface="Arial"/>
                        </a:rPr>
                        <a:t> </a:t>
                      </a:r>
                      <a:r>
                        <a:rPr sz="850" dirty="0">
                          <a:latin typeface="Arial"/>
                          <a:cs typeface="Arial"/>
                        </a:rPr>
                        <a:t>everything</a:t>
                      </a:r>
                      <a:r>
                        <a:rPr sz="850" spc="-20" dirty="0">
                          <a:latin typeface="Arial"/>
                          <a:cs typeface="Arial"/>
                        </a:rPr>
                        <a:t> </a:t>
                      </a:r>
                      <a:r>
                        <a:rPr sz="850" dirty="0">
                          <a:latin typeface="Arial"/>
                          <a:cs typeface="Arial"/>
                        </a:rPr>
                        <a:t>they</a:t>
                      </a:r>
                      <a:r>
                        <a:rPr sz="850" spc="-25" dirty="0">
                          <a:latin typeface="Arial"/>
                          <a:cs typeface="Arial"/>
                        </a:rPr>
                        <a:t> </a:t>
                      </a:r>
                      <a:r>
                        <a:rPr sz="850" dirty="0">
                          <a:latin typeface="Arial"/>
                          <a:cs typeface="Arial"/>
                        </a:rPr>
                        <a:t>could</a:t>
                      </a:r>
                      <a:r>
                        <a:rPr sz="850" spc="-20" dirty="0">
                          <a:latin typeface="Arial"/>
                          <a:cs typeface="Arial"/>
                        </a:rPr>
                        <a:t> </a:t>
                      </a:r>
                      <a:r>
                        <a:rPr sz="850" spc="-25" dirty="0">
                          <a:latin typeface="Arial"/>
                          <a:cs typeface="Arial"/>
                        </a:rPr>
                        <a:t>to </a:t>
                      </a:r>
                      <a:r>
                        <a:rPr sz="850" dirty="0">
                          <a:latin typeface="Arial"/>
                          <a:cs typeface="Arial"/>
                        </a:rPr>
                        <a:t>help</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control</a:t>
                      </a:r>
                      <a:r>
                        <a:rPr sz="850" spc="-20" dirty="0">
                          <a:latin typeface="Arial"/>
                          <a:cs typeface="Arial"/>
                        </a:rPr>
                        <a:t> pain</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7"/>
                  </a:ext>
                </a:extLst>
              </a:tr>
              <a:tr h="265430">
                <a:tc>
                  <a:txBody>
                    <a:bodyPr/>
                    <a:lstStyle/>
                    <a:p>
                      <a:pPr marL="27940" marR="313690">
                        <a:lnSpc>
                          <a:spcPts val="860"/>
                        </a:lnSpc>
                        <a:spcBef>
                          <a:spcPts val="155"/>
                        </a:spcBef>
                      </a:pPr>
                      <a:r>
                        <a:rPr sz="850" dirty="0">
                          <a:latin typeface="Arial"/>
                          <a:cs typeface="Arial"/>
                        </a:rPr>
                        <a:t>Q37.</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5"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treated</a:t>
                      </a:r>
                      <a:r>
                        <a:rPr sz="850" spc="-25"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respect</a:t>
                      </a:r>
                      <a:r>
                        <a:rPr sz="850" spc="-25" dirty="0">
                          <a:latin typeface="Arial"/>
                          <a:cs typeface="Arial"/>
                        </a:rPr>
                        <a:t> and </a:t>
                      </a:r>
                      <a:r>
                        <a:rPr sz="850" dirty="0">
                          <a:latin typeface="Arial"/>
                          <a:cs typeface="Arial"/>
                        </a:rPr>
                        <a:t>dignity</a:t>
                      </a:r>
                      <a:r>
                        <a:rPr sz="850" spc="-20" dirty="0">
                          <a:latin typeface="Arial"/>
                          <a:cs typeface="Arial"/>
                        </a:rPr>
                        <a:t> </a:t>
                      </a:r>
                      <a:r>
                        <a:rPr sz="850" dirty="0">
                          <a:latin typeface="Arial"/>
                          <a:cs typeface="Arial"/>
                        </a:rPr>
                        <a:t>while</a:t>
                      </a:r>
                      <a:r>
                        <a:rPr sz="850" spc="-15" dirty="0">
                          <a:latin typeface="Arial"/>
                          <a:cs typeface="Arial"/>
                        </a:rPr>
                        <a:t> </a:t>
                      </a:r>
                      <a:r>
                        <a:rPr sz="850" dirty="0">
                          <a:latin typeface="Arial"/>
                          <a:cs typeface="Arial"/>
                        </a:rPr>
                        <a:t>in</a:t>
                      </a:r>
                      <a:r>
                        <a:rPr sz="850" spc="-20" dirty="0">
                          <a:latin typeface="Arial"/>
                          <a:cs typeface="Arial"/>
                        </a:rPr>
                        <a:t> </a:t>
                      </a:r>
                      <a:r>
                        <a:rPr sz="850" spc="-10" dirty="0">
                          <a:latin typeface="Arial"/>
                          <a:cs typeface="Arial"/>
                        </a:rPr>
                        <a:t>hospital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374650">
                <a:tc>
                  <a:txBody>
                    <a:bodyPr/>
                    <a:lstStyle/>
                    <a:p>
                      <a:pPr marL="27940" marR="199390">
                        <a:lnSpc>
                          <a:spcPts val="860"/>
                        </a:lnSpc>
                        <a:spcBef>
                          <a:spcPts val="155"/>
                        </a:spcBef>
                      </a:pPr>
                      <a:r>
                        <a:rPr sz="850" dirty="0">
                          <a:latin typeface="Arial"/>
                          <a:cs typeface="Arial"/>
                        </a:rPr>
                        <a:t>Q38.</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received</a:t>
                      </a:r>
                      <a:r>
                        <a:rPr sz="850" spc="-25" dirty="0">
                          <a:latin typeface="Arial"/>
                          <a:cs typeface="Arial"/>
                        </a:rPr>
                        <a:t> </a:t>
                      </a:r>
                      <a:r>
                        <a:rPr sz="850" dirty="0">
                          <a:latin typeface="Arial"/>
                          <a:cs typeface="Arial"/>
                        </a:rPr>
                        <a:t>easily</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0" dirty="0">
                          <a:latin typeface="Arial"/>
                          <a:cs typeface="Arial"/>
                        </a:rPr>
                        <a:t> </a:t>
                      </a:r>
                      <a:r>
                        <a:rPr sz="850" dirty="0">
                          <a:latin typeface="Arial"/>
                          <a:cs typeface="Arial"/>
                        </a:rPr>
                        <a:t>what</a:t>
                      </a:r>
                      <a:r>
                        <a:rPr sz="850" spc="-20" dirty="0">
                          <a:latin typeface="Arial"/>
                          <a:cs typeface="Arial"/>
                        </a:rPr>
                        <a:t> </a:t>
                      </a:r>
                      <a:r>
                        <a:rPr sz="850" dirty="0">
                          <a:latin typeface="Arial"/>
                          <a:cs typeface="Arial"/>
                        </a:rPr>
                        <a:t>they</a:t>
                      </a:r>
                      <a:r>
                        <a:rPr sz="850" spc="-20" dirty="0">
                          <a:latin typeface="Arial"/>
                          <a:cs typeface="Arial"/>
                        </a:rPr>
                        <a:t> </a:t>
                      </a:r>
                      <a:r>
                        <a:rPr sz="850" dirty="0">
                          <a:latin typeface="Arial"/>
                          <a:cs typeface="Arial"/>
                        </a:rPr>
                        <a:t>should</a:t>
                      </a:r>
                      <a:r>
                        <a:rPr sz="850" spc="-20" dirty="0">
                          <a:latin typeface="Arial"/>
                          <a:cs typeface="Arial"/>
                        </a:rPr>
                        <a:t> </a:t>
                      </a:r>
                      <a:r>
                        <a:rPr sz="850" dirty="0">
                          <a:latin typeface="Arial"/>
                          <a:cs typeface="Arial"/>
                        </a:rPr>
                        <a:t>or</a:t>
                      </a:r>
                      <a:r>
                        <a:rPr sz="850" spc="-25" dirty="0">
                          <a:latin typeface="Arial"/>
                          <a:cs typeface="Arial"/>
                        </a:rPr>
                        <a:t> </a:t>
                      </a:r>
                      <a:r>
                        <a:rPr sz="850" dirty="0">
                          <a:latin typeface="Arial"/>
                          <a:cs typeface="Arial"/>
                        </a:rPr>
                        <a:t>should</a:t>
                      </a:r>
                      <a:r>
                        <a:rPr sz="850" spc="-20" dirty="0">
                          <a:latin typeface="Arial"/>
                          <a:cs typeface="Arial"/>
                        </a:rPr>
                        <a:t> </a:t>
                      </a:r>
                      <a:r>
                        <a:rPr sz="850" dirty="0">
                          <a:latin typeface="Arial"/>
                          <a:cs typeface="Arial"/>
                        </a:rPr>
                        <a:t>not</a:t>
                      </a:r>
                      <a:r>
                        <a:rPr sz="850" spc="-20" dirty="0">
                          <a:latin typeface="Arial"/>
                          <a:cs typeface="Arial"/>
                        </a:rPr>
                        <a:t> </a:t>
                      </a:r>
                      <a:r>
                        <a:rPr sz="850" spc="-25" dirty="0">
                          <a:latin typeface="Arial"/>
                          <a:cs typeface="Arial"/>
                        </a:rPr>
                        <a:t>do </a:t>
                      </a:r>
                      <a:r>
                        <a:rPr sz="850" dirty="0">
                          <a:latin typeface="Arial"/>
                          <a:cs typeface="Arial"/>
                        </a:rPr>
                        <a:t>after</a:t>
                      </a:r>
                      <a:r>
                        <a:rPr sz="850" spc="-25" dirty="0">
                          <a:latin typeface="Arial"/>
                          <a:cs typeface="Arial"/>
                        </a:rPr>
                        <a:t> </a:t>
                      </a:r>
                      <a:r>
                        <a:rPr sz="850" dirty="0">
                          <a:latin typeface="Arial"/>
                          <a:cs typeface="Arial"/>
                        </a:rPr>
                        <a:t>leaving</a:t>
                      </a:r>
                      <a:r>
                        <a:rPr sz="850" spc="-20" dirty="0">
                          <a:latin typeface="Arial"/>
                          <a:cs typeface="Arial"/>
                        </a:rPr>
                        <a:t> </a:t>
                      </a:r>
                      <a:r>
                        <a:rPr sz="850" spc="-10" dirty="0">
                          <a:latin typeface="Arial"/>
                          <a:cs typeface="Arial"/>
                        </a:rPr>
                        <a:t>hospital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100%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91%</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97%</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94%</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94%</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96%</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94%</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100%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100%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100%</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91%</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375285">
                <a:tc>
                  <a:txBody>
                    <a:bodyPr/>
                    <a:lstStyle/>
                    <a:p>
                      <a:pPr marL="27940" marR="163830">
                        <a:lnSpc>
                          <a:spcPts val="860"/>
                        </a:lnSpc>
                        <a:spcBef>
                          <a:spcPts val="155"/>
                        </a:spcBef>
                      </a:pPr>
                      <a:r>
                        <a:rPr sz="850" dirty="0">
                          <a:latin typeface="Arial"/>
                          <a:cs typeface="Arial"/>
                        </a:rPr>
                        <a:t>Q39.</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able</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discuss</a:t>
                      </a:r>
                      <a:r>
                        <a:rPr sz="850" spc="-20" dirty="0">
                          <a:latin typeface="Arial"/>
                          <a:cs typeface="Arial"/>
                        </a:rPr>
                        <a:t> </a:t>
                      </a:r>
                      <a:r>
                        <a:rPr sz="850" dirty="0">
                          <a:latin typeface="Arial"/>
                          <a:cs typeface="Arial"/>
                        </a:rPr>
                        <a:t>worries</a:t>
                      </a:r>
                      <a:r>
                        <a:rPr sz="850" spc="-25" dirty="0">
                          <a:latin typeface="Arial"/>
                          <a:cs typeface="Arial"/>
                        </a:rPr>
                        <a:t> and </a:t>
                      </a:r>
                      <a:r>
                        <a:rPr sz="850" dirty="0">
                          <a:latin typeface="Arial"/>
                          <a:cs typeface="Arial"/>
                        </a:rPr>
                        <a:t>fears</a:t>
                      </a:r>
                      <a:r>
                        <a:rPr sz="850" spc="-20"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hospital</a:t>
                      </a:r>
                      <a:r>
                        <a:rPr sz="850" spc="-20" dirty="0">
                          <a:latin typeface="Arial"/>
                          <a:cs typeface="Arial"/>
                        </a:rPr>
                        <a:t> </a:t>
                      </a:r>
                      <a:r>
                        <a:rPr sz="850" dirty="0">
                          <a:latin typeface="Arial"/>
                          <a:cs typeface="Arial"/>
                        </a:rPr>
                        <a:t>staff</a:t>
                      </a:r>
                      <a:r>
                        <a:rPr sz="850" spc="-20" dirty="0">
                          <a:latin typeface="Arial"/>
                          <a:cs typeface="Arial"/>
                        </a:rPr>
                        <a:t> </a:t>
                      </a:r>
                      <a:r>
                        <a:rPr sz="850" dirty="0">
                          <a:latin typeface="Arial"/>
                          <a:cs typeface="Arial"/>
                        </a:rPr>
                        <a:t>while</a:t>
                      </a:r>
                      <a:r>
                        <a:rPr sz="850" spc="-20" dirty="0">
                          <a:latin typeface="Arial"/>
                          <a:cs typeface="Arial"/>
                        </a:rPr>
                        <a:t> </a:t>
                      </a:r>
                      <a:r>
                        <a:rPr sz="850" dirty="0">
                          <a:latin typeface="Arial"/>
                          <a:cs typeface="Arial"/>
                        </a:rPr>
                        <a:t>being</a:t>
                      </a:r>
                      <a:r>
                        <a:rPr sz="850" spc="-20" dirty="0">
                          <a:latin typeface="Arial"/>
                          <a:cs typeface="Arial"/>
                        </a:rPr>
                        <a:t> </a:t>
                      </a:r>
                      <a:r>
                        <a:rPr sz="850" dirty="0">
                          <a:latin typeface="Arial"/>
                          <a:cs typeface="Arial"/>
                        </a:rPr>
                        <a:t>treated</a:t>
                      </a:r>
                      <a:r>
                        <a:rPr sz="850" spc="-20" dirty="0">
                          <a:latin typeface="Arial"/>
                          <a:cs typeface="Arial"/>
                        </a:rPr>
                        <a:t> </a:t>
                      </a:r>
                      <a:r>
                        <a:rPr sz="850" dirty="0">
                          <a:latin typeface="Arial"/>
                          <a:cs typeface="Arial"/>
                        </a:rPr>
                        <a:t>as</a:t>
                      </a:r>
                      <a:r>
                        <a:rPr sz="850" spc="-20" dirty="0">
                          <a:latin typeface="Arial"/>
                          <a:cs typeface="Arial"/>
                        </a:rPr>
                        <a:t> </a:t>
                      </a:r>
                      <a:r>
                        <a:rPr sz="850" spc="-25" dirty="0">
                          <a:latin typeface="Arial"/>
                          <a:cs typeface="Arial"/>
                        </a:rPr>
                        <a:t>an </a:t>
                      </a:r>
                      <a:r>
                        <a:rPr sz="850" dirty="0">
                          <a:latin typeface="Arial"/>
                          <a:cs typeface="Arial"/>
                        </a:rPr>
                        <a:t>outpatient</a:t>
                      </a:r>
                      <a:r>
                        <a:rPr sz="850" spc="-20"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day</a:t>
                      </a:r>
                      <a:r>
                        <a:rPr sz="850" spc="-20" dirty="0">
                          <a:latin typeface="Arial"/>
                          <a:cs typeface="Arial"/>
                        </a:rPr>
                        <a:t> case</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89%</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94%</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87%</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82%</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56%</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94%</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78%</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85%</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0"/>
                  </a:ext>
                </a:extLst>
              </a:tr>
            </a:tbl>
          </a:graphicData>
        </a:graphic>
      </p:graphicFrame>
      <p:graphicFrame>
        <p:nvGraphicFramePr>
          <p:cNvPr id="6" name="tumourgroup_tbl_section9"/>
          <p:cNvGraphicFramePr>
            <a:graphicFrameLocks noGrp="1"/>
          </p:cNvGraphicFramePr>
          <p:nvPr>
            <p:extLst>
              <p:ext uri="{D42A27DB-BD31-4B8C-83A1-F6EECF244321}">
                <p14:modId xmlns:p14="http://schemas.microsoft.com/office/powerpoint/2010/main" val="1951043224"/>
              </p:ext>
            </p:extLst>
          </p:nvPr>
        </p:nvGraphicFramePr>
        <p:xfrm>
          <a:off x="428814" y="5605781"/>
          <a:ext cx="6776309" cy="390652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284480">
                  <a:extLst>
                    <a:ext uri="{9D8B030D-6E8A-4147-A177-3AD203B41FA5}">
                      <a16:colId xmlns:a16="http://schemas.microsoft.com/office/drawing/2014/main" val="20001"/>
                    </a:ext>
                  </a:extLst>
                </a:gridCol>
                <a:gridCol w="284480">
                  <a:extLst>
                    <a:ext uri="{9D8B030D-6E8A-4147-A177-3AD203B41FA5}">
                      <a16:colId xmlns:a16="http://schemas.microsoft.com/office/drawing/2014/main" val="20002"/>
                    </a:ext>
                  </a:extLst>
                </a:gridCol>
                <a:gridCol w="284479">
                  <a:extLst>
                    <a:ext uri="{9D8B030D-6E8A-4147-A177-3AD203B41FA5}">
                      <a16:colId xmlns:a16="http://schemas.microsoft.com/office/drawing/2014/main" val="20003"/>
                    </a:ext>
                  </a:extLst>
                </a:gridCol>
                <a:gridCol w="284479">
                  <a:extLst>
                    <a:ext uri="{9D8B030D-6E8A-4147-A177-3AD203B41FA5}">
                      <a16:colId xmlns:a16="http://schemas.microsoft.com/office/drawing/2014/main" val="20004"/>
                    </a:ext>
                  </a:extLst>
                </a:gridCol>
                <a:gridCol w="284479">
                  <a:extLst>
                    <a:ext uri="{9D8B030D-6E8A-4147-A177-3AD203B41FA5}">
                      <a16:colId xmlns:a16="http://schemas.microsoft.com/office/drawing/2014/main" val="20005"/>
                    </a:ext>
                  </a:extLst>
                </a:gridCol>
                <a:gridCol w="284479">
                  <a:extLst>
                    <a:ext uri="{9D8B030D-6E8A-4147-A177-3AD203B41FA5}">
                      <a16:colId xmlns:a16="http://schemas.microsoft.com/office/drawing/2014/main" val="20006"/>
                    </a:ext>
                  </a:extLst>
                </a:gridCol>
                <a:gridCol w="284479">
                  <a:extLst>
                    <a:ext uri="{9D8B030D-6E8A-4147-A177-3AD203B41FA5}">
                      <a16:colId xmlns:a16="http://schemas.microsoft.com/office/drawing/2014/main" val="20007"/>
                    </a:ext>
                  </a:extLst>
                </a:gridCol>
                <a:gridCol w="284479">
                  <a:extLst>
                    <a:ext uri="{9D8B030D-6E8A-4147-A177-3AD203B41FA5}">
                      <a16:colId xmlns:a16="http://schemas.microsoft.com/office/drawing/2014/main" val="20008"/>
                    </a:ext>
                  </a:extLst>
                </a:gridCol>
                <a:gridCol w="284479">
                  <a:extLst>
                    <a:ext uri="{9D8B030D-6E8A-4147-A177-3AD203B41FA5}">
                      <a16:colId xmlns:a16="http://schemas.microsoft.com/office/drawing/2014/main" val="20009"/>
                    </a:ext>
                  </a:extLst>
                </a:gridCol>
                <a:gridCol w="284479">
                  <a:extLst>
                    <a:ext uri="{9D8B030D-6E8A-4147-A177-3AD203B41FA5}">
                      <a16:colId xmlns:a16="http://schemas.microsoft.com/office/drawing/2014/main" val="20010"/>
                    </a:ext>
                  </a:extLst>
                </a:gridCol>
                <a:gridCol w="284479">
                  <a:extLst>
                    <a:ext uri="{9D8B030D-6E8A-4147-A177-3AD203B41FA5}">
                      <a16:colId xmlns:a16="http://schemas.microsoft.com/office/drawing/2014/main" val="20011"/>
                    </a:ext>
                  </a:extLst>
                </a:gridCol>
                <a:gridCol w="284479">
                  <a:extLst>
                    <a:ext uri="{9D8B030D-6E8A-4147-A177-3AD203B41FA5}">
                      <a16:colId xmlns:a16="http://schemas.microsoft.com/office/drawing/2014/main" val="20012"/>
                    </a:ext>
                  </a:extLst>
                </a:gridCol>
                <a:gridCol w="284479">
                  <a:extLst>
                    <a:ext uri="{9D8B030D-6E8A-4147-A177-3AD203B41FA5}">
                      <a16:colId xmlns:a16="http://schemas.microsoft.com/office/drawing/2014/main" val="20013"/>
                    </a:ext>
                  </a:extLst>
                </a:gridCol>
                <a:gridCol w="284480">
                  <a:extLst>
                    <a:ext uri="{9D8B030D-6E8A-4147-A177-3AD203B41FA5}">
                      <a16:colId xmlns:a16="http://schemas.microsoft.com/office/drawing/2014/main" val="20014"/>
                    </a:ext>
                  </a:extLst>
                </a:gridCol>
              </a:tblGrid>
              <a:tr h="187960">
                <a:tc gridSpan="15">
                  <a:txBody>
                    <a:bodyPr/>
                    <a:lstStyle/>
                    <a:p>
                      <a:pPr marL="27940">
                        <a:lnSpc>
                          <a:spcPct val="100000"/>
                        </a:lnSpc>
                        <a:spcBef>
                          <a:spcPts val="45"/>
                        </a:spcBef>
                        <a:tabLst>
                          <a:tab pos="4445635" algn="l"/>
                        </a:tabLst>
                      </a:pPr>
                      <a:r>
                        <a:rPr sz="1050" b="1" spc="-20" dirty="0">
                          <a:solidFill>
                            <a:srgbClr val="336E9F"/>
                          </a:solidFill>
                          <a:latin typeface="Arial"/>
                          <a:cs typeface="Arial"/>
                        </a:rPr>
                        <a:t>YOUR</a:t>
                      </a:r>
                      <a:r>
                        <a:rPr sz="1050" b="1" spc="-55" dirty="0">
                          <a:solidFill>
                            <a:srgbClr val="336E9F"/>
                          </a:solidFill>
                          <a:latin typeface="Arial"/>
                          <a:cs typeface="Arial"/>
                        </a:rPr>
                        <a:t> </a:t>
                      </a:r>
                      <a:r>
                        <a:rPr sz="1050" b="1" spc="-10" dirty="0">
                          <a:solidFill>
                            <a:srgbClr val="336E9F"/>
                          </a:solidFill>
                          <a:latin typeface="Arial"/>
                          <a:cs typeface="Arial"/>
                        </a:rPr>
                        <a:t>TREATMENT</a:t>
                      </a:r>
                      <a:r>
                        <a:rPr sz="1050" b="1" dirty="0">
                          <a:solidFill>
                            <a:srgbClr val="336E9F"/>
                          </a:solidFill>
                          <a:latin typeface="Arial"/>
                          <a:cs typeface="Arial"/>
                        </a:rPr>
                        <a:t>	</a:t>
                      </a:r>
                      <a:r>
                        <a:rPr sz="1275" baseline="9803" dirty="0">
                          <a:latin typeface="Arial"/>
                          <a:cs typeface="Arial"/>
                        </a:rPr>
                        <a:t>Tumour</a:t>
                      </a:r>
                      <a:r>
                        <a:rPr sz="1275" spc="-44" baseline="9803" dirty="0">
                          <a:latin typeface="Arial"/>
                          <a:cs typeface="Arial"/>
                        </a:rPr>
                        <a:t> </a:t>
                      </a:r>
                      <a:r>
                        <a:rPr sz="1275" spc="-15" baseline="9803" dirty="0">
                          <a:latin typeface="Arial"/>
                          <a:cs typeface="Arial"/>
                        </a:rPr>
                        <a:t>group</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798195">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020" marR="240665" indent="-38735">
                        <a:lnSpc>
                          <a:spcPts val="860"/>
                        </a:lnSpc>
                        <a:spcBef>
                          <a:spcPts val="330"/>
                        </a:spcBef>
                      </a:pPr>
                      <a:r>
                        <a:rPr sz="850" spc="-20" dirty="0">
                          <a:latin typeface="Arial"/>
                          <a:cs typeface="Arial"/>
                        </a:rPr>
                        <a:t>Brain</a:t>
                      </a:r>
                      <a:r>
                        <a:rPr sz="850" spc="-10" dirty="0">
                          <a:latin typeface="Arial"/>
                          <a:cs typeface="Arial"/>
                        </a:rPr>
                        <a:t> </a:t>
                      </a:r>
                      <a:r>
                        <a:rPr sz="850" spc="-50" dirty="0">
                          <a:latin typeface="Arial"/>
                          <a:cs typeface="Arial"/>
                        </a:rPr>
                        <a:t>/</a:t>
                      </a:r>
                      <a:r>
                        <a:rPr sz="850" spc="-25" dirty="0">
                          <a:latin typeface="Arial"/>
                          <a:cs typeface="Arial"/>
                        </a:rPr>
                        <a:t> CNS</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47650">
                        <a:lnSpc>
                          <a:spcPct val="100000"/>
                        </a:lnSpc>
                        <a:spcBef>
                          <a:spcPts val="500"/>
                        </a:spcBef>
                      </a:pPr>
                      <a:r>
                        <a:rPr sz="850" spc="-10" dirty="0">
                          <a:latin typeface="Arial"/>
                          <a:cs typeface="Arial"/>
                        </a:rPr>
                        <a:t>Breast</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95910" marR="128905" indent="-160020">
                        <a:lnSpc>
                          <a:spcPts val="860"/>
                        </a:lnSpc>
                        <a:spcBef>
                          <a:spcPts val="330"/>
                        </a:spcBef>
                      </a:pPr>
                      <a:r>
                        <a:rPr sz="850" spc="-20" dirty="0">
                          <a:latin typeface="Arial"/>
                          <a:cs typeface="Arial"/>
                        </a:rPr>
                        <a:t>Colorectal</a:t>
                      </a:r>
                      <a:r>
                        <a:rPr sz="850" spc="-5" dirty="0">
                          <a:latin typeface="Arial"/>
                          <a:cs typeface="Arial"/>
                        </a:rPr>
                        <a:t> </a:t>
                      </a:r>
                      <a:r>
                        <a:rPr sz="850" spc="-50" dirty="0">
                          <a:latin typeface="Arial"/>
                          <a:cs typeface="Arial"/>
                        </a:rPr>
                        <a:t>/</a:t>
                      </a:r>
                      <a:r>
                        <a:rPr sz="850" spc="-25" dirty="0">
                          <a:latin typeface="Arial"/>
                          <a:cs typeface="Arial"/>
                        </a:rPr>
                        <a:t> LGT</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42545">
                        <a:lnSpc>
                          <a:spcPct val="100000"/>
                        </a:lnSpc>
                        <a:spcBef>
                          <a:spcPts val="500"/>
                        </a:spcBef>
                      </a:pPr>
                      <a:r>
                        <a:rPr sz="850" spc="-10" dirty="0">
                          <a:latin typeface="Arial"/>
                          <a:cs typeface="Arial"/>
                        </a:rPr>
                        <a:t>Gynaecological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39370">
                        <a:lnSpc>
                          <a:spcPct val="100000"/>
                        </a:lnSpc>
                        <a:spcBef>
                          <a:spcPts val="500"/>
                        </a:spcBef>
                      </a:pPr>
                      <a:r>
                        <a:rPr sz="850" spc="-10" dirty="0">
                          <a:latin typeface="Arial"/>
                          <a:cs typeface="Arial"/>
                        </a:rPr>
                        <a:t>Haematological</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655" marR="165735" indent="-116839">
                        <a:lnSpc>
                          <a:spcPts val="860"/>
                        </a:lnSpc>
                        <a:spcBef>
                          <a:spcPts val="330"/>
                        </a:spcBef>
                      </a:pPr>
                      <a:r>
                        <a:rPr sz="850" spc="-20" dirty="0">
                          <a:latin typeface="Arial"/>
                          <a:cs typeface="Arial"/>
                        </a:rPr>
                        <a:t>Head </a:t>
                      </a:r>
                      <a:r>
                        <a:rPr sz="850" spc="-30" dirty="0">
                          <a:latin typeface="Arial"/>
                          <a:cs typeface="Arial"/>
                        </a:rPr>
                        <a:t>and </a:t>
                      </a:r>
                      <a:r>
                        <a:rPr sz="850" spc="-20" dirty="0">
                          <a:latin typeface="Arial"/>
                          <a:cs typeface="Arial"/>
                        </a:rPr>
                        <a:t>neck</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a:cs typeface="Arial"/>
                        </a:rPr>
                        <a:t>Lung</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4470">
                        <a:lnSpc>
                          <a:spcPct val="100000"/>
                        </a:lnSpc>
                        <a:spcBef>
                          <a:spcPts val="500"/>
                        </a:spcBef>
                      </a:pPr>
                      <a:r>
                        <a:rPr sz="850" spc="-10" dirty="0">
                          <a:latin typeface="Arial"/>
                          <a:cs typeface="Arial"/>
                        </a:rPr>
                        <a:t>Prostate</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88595">
                        <a:lnSpc>
                          <a:spcPct val="100000"/>
                        </a:lnSpc>
                        <a:spcBef>
                          <a:spcPts val="500"/>
                        </a:spcBef>
                      </a:pPr>
                      <a:r>
                        <a:rPr sz="850" spc="-10" dirty="0">
                          <a:latin typeface="Arial"/>
                          <a:cs typeface="Arial"/>
                        </a:rPr>
                        <a:t>Sarcoma</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a:cs typeface="Arial"/>
                        </a:rPr>
                        <a:t>Skin</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53365" marR="247650" indent="1905">
                        <a:lnSpc>
                          <a:spcPts val="860"/>
                        </a:lnSpc>
                        <a:spcBef>
                          <a:spcPts val="330"/>
                        </a:spcBef>
                      </a:pPr>
                      <a:r>
                        <a:rPr sz="850" spc="-20" dirty="0">
                          <a:latin typeface="Arial"/>
                          <a:cs typeface="Arial"/>
                        </a:rPr>
                        <a:t>Upper </a:t>
                      </a:r>
                      <a:r>
                        <a:rPr sz="850" spc="-30" dirty="0">
                          <a:latin typeface="Arial"/>
                          <a:cs typeface="Arial"/>
                        </a:rPr>
                        <a:t>gastro</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67640">
                        <a:lnSpc>
                          <a:spcPct val="100000"/>
                        </a:lnSpc>
                        <a:spcBef>
                          <a:spcPts val="500"/>
                        </a:spcBef>
                      </a:pPr>
                      <a:r>
                        <a:rPr sz="850" spc="-10" dirty="0">
                          <a:latin typeface="Arial"/>
                          <a:cs typeface="Arial"/>
                        </a:rPr>
                        <a:t>Urological</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10" dirty="0">
                          <a:latin typeface="Arial"/>
                          <a:cs typeface="Arial"/>
                        </a:rPr>
                        <a:t>Other</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0660" marR="194945" indent="130810">
                        <a:lnSpc>
                          <a:spcPts val="860"/>
                        </a:lnSpc>
                        <a:spcBef>
                          <a:spcPts val="330"/>
                        </a:spcBef>
                      </a:pPr>
                      <a:r>
                        <a:rPr lang="en-GB" sz="850" b="1" spc="-25">
                          <a:latin typeface="Arial"/>
                          <a:cs typeface="Arial"/>
                        </a:rPr>
                        <a:t>All</a:t>
                      </a:r>
                      <a:endParaRPr lang="en-GB"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34950">
                        <a:lnSpc>
                          <a:spcPts val="860"/>
                        </a:lnSpc>
                        <a:spcBef>
                          <a:spcPts val="155"/>
                        </a:spcBef>
                      </a:pPr>
                      <a:r>
                        <a:rPr sz="850" dirty="0">
                          <a:latin typeface="Arial"/>
                          <a:cs typeface="Arial"/>
                        </a:rPr>
                        <a:t>Q41_1.</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5"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spc="-10" dirty="0">
                          <a:latin typeface="Arial"/>
                          <a:cs typeface="Arial"/>
                        </a:rPr>
                        <a:t>surgery</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234950">
                        <a:lnSpc>
                          <a:spcPts val="860"/>
                        </a:lnSpc>
                        <a:spcBef>
                          <a:spcPts val="155"/>
                        </a:spcBef>
                      </a:pPr>
                      <a:r>
                        <a:rPr sz="850" dirty="0">
                          <a:latin typeface="Arial"/>
                          <a:cs typeface="Arial"/>
                        </a:rPr>
                        <a:t>Q41_2.</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5"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spc="-10" dirty="0">
                          <a:latin typeface="Arial"/>
                          <a:cs typeface="Arial"/>
                        </a:rPr>
                        <a:t>chemotherapy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234950">
                        <a:lnSpc>
                          <a:spcPts val="860"/>
                        </a:lnSpc>
                        <a:spcBef>
                          <a:spcPts val="155"/>
                        </a:spcBef>
                      </a:pPr>
                      <a:r>
                        <a:rPr sz="850" dirty="0">
                          <a:latin typeface="Arial"/>
                          <a:cs typeface="Arial"/>
                        </a:rPr>
                        <a:t>Q41_3.</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5"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spc="-10" dirty="0">
                          <a:latin typeface="Arial"/>
                          <a:cs typeface="Arial"/>
                        </a:rPr>
                        <a:t>radiotherapy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223520">
                        <a:lnSpc>
                          <a:spcPts val="860"/>
                        </a:lnSpc>
                        <a:spcBef>
                          <a:spcPts val="155"/>
                        </a:spcBef>
                      </a:pPr>
                      <a:r>
                        <a:rPr sz="850" dirty="0">
                          <a:latin typeface="Arial"/>
                          <a:cs typeface="Arial"/>
                        </a:rPr>
                        <a:t>Q41_4.</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0"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dirty="0">
                          <a:latin typeface="Arial"/>
                          <a:cs typeface="Arial"/>
                        </a:rPr>
                        <a:t>hormone</a:t>
                      </a:r>
                      <a:r>
                        <a:rPr sz="850" spc="-40" dirty="0">
                          <a:latin typeface="Arial"/>
                          <a:cs typeface="Arial"/>
                        </a:rPr>
                        <a:t> </a:t>
                      </a:r>
                      <a:r>
                        <a:rPr sz="850" spc="-10" dirty="0">
                          <a:latin typeface="Arial"/>
                          <a:cs typeface="Arial"/>
                        </a:rPr>
                        <a:t>therapy</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5430">
                <a:tc>
                  <a:txBody>
                    <a:bodyPr/>
                    <a:lstStyle/>
                    <a:p>
                      <a:pPr marL="27940" marR="234950">
                        <a:lnSpc>
                          <a:spcPts val="860"/>
                        </a:lnSpc>
                        <a:spcBef>
                          <a:spcPts val="155"/>
                        </a:spcBef>
                      </a:pPr>
                      <a:r>
                        <a:rPr sz="850" dirty="0">
                          <a:latin typeface="Arial"/>
                          <a:cs typeface="Arial"/>
                        </a:rPr>
                        <a:t>Q41_5.</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5"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spc="-10" dirty="0">
                          <a:latin typeface="Arial"/>
                          <a:cs typeface="Arial"/>
                        </a:rPr>
                        <a:t>immunotherapy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65430">
                <a:tc>
                  <a:txBody>
                    <a:bodyPr/>
                    <a:lstStyle/>
                    <a:p>
                      <a:pPr marL="27940" marR="37465">
                        <a:lnSpc>
                          <a:spcPts val="860"/>
                        </a:lnSpc>
                        <a:spcBef>
                          <a:spcPts val="155"/>
                        </a:spcBef>
                      </a:pPr>
                      <a:r>
                        <a:rPr sz="850" dirty="0">
                          <a:latin typeface="Arial"/>
                          <a:cs typeface="Arial"/>
                        </a:rPr>
                        <a:t>Q42_1.</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25" dirty="0">
                          <a:latin typeface="Arial"/>
                          <a:cs typeface="Arial"/>
                        </a:rPr>
                        <a:t> </a:t>
                      </a:r>
                      <a:r>
                        <a:rPr sz="850" dirty="0">
                          <a:latin typeface="Arial"/>
                          <a:cs typeface="Arial"/>
                        </a:rPr>
                        <a:t>had</a:t>
                      </a:r>
                      <a:r>
                        <a:rPr sz="850" spc="-30" dirty="0">
                          <a:latin typeface="Arial"/>
                          <a:cs typeface="Arial"/>
                        </a:rPr>
                        <a:t> </a:t>
                      </a:r>
                      <a:r>
                        <a:rPr sz="850" dirty="0">
                          <a:latin typeface="Arial"/>
                          <a:cs typeface="Arial"/>
                        </a:rPr>
                        <a:t>enough</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5" dirty="0">
                          <a:latin typeface="Arial"/>
                          <a:cs typeface="Arial"/>
                        </a:rPr>
                        <a:t> </a:t>
                      </a:r>
                      <a:r>
                        <a:rPr sz="850" dirty="0">
                          <a:latin typeface="Arial"/>
                          <a:cs typeface="Arial"/>
                        </a:rPr>
                        <a:t>response</a:t>
                      </a:r>
                      <a:r>
                        <a:rPr sz="850" spc="-25" dirty="0">
                          <a:latin typeface="Arial"/>
                          <a:cs typeface="Arial"/>
                        </a:rPr>
                        <a:t> </a:t>
                      </a:r>
                      <a:r>
                        <a:rPr sz="850" dirty="0">
                          <a:latin typeface="Arial"/>
                          <a:cs typeface="Arial"/>
                        </a:rPr>
                        <a:t>to</a:t>
                      </a:r>
                      <a:r>
                        <a:rPr sz="850" spc="-25" dirty="0">
                          <a:latin typeface="Arial"/>
                          <a:cs typeface="Arial"/>
                        </a:rPr>
                        <a:t> </a:t>
                      </a:r>
                      <a:r>
                        <a:rPr sz="850" spc="-10" dirty="0">
                          <a:latin typeface="Arial"/>
                          <a:cs typeface="Arial"/>
                        </a:rPr>
                        <a:t>surgery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7"/>
                  </a:ext>
                </a:extLst>
              </a:tr>
              <a:tr h="265430">
                <a:tc>
                  <a:txBody>
                    <a:bodyPr/>
                    <a:lstStyle/>
                    <a:p>
                      <a:pPr marL="27940" marR="37465">
                        <a:lnSpc>
                          <a:spcPts val="860"/>
                        </a:lnSpc>
                        <a:spcBef>
                          <a:spcPts val="155"/>
                        </a:spcBef>
                      </a:pPr>
                      <a:r>
                        <a:rPr sz="850" dirty="0">
                          <a:latin typeface="Arial"/>
                          <a:cs typeface="Arial"/>
                        </a:rPr>
                        <a:t>Q42_2.</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25" dirty="0">
                          <a:latin typeface="Arial"/>
                          <a:cs typeface="Arial"/>
                        </a:rPr>
                        <a:t> </a:t>
                      </a:r>
                      <a:r>
                        <a:rPr sz="850" dirty="0">
                          <a:latin typeface="Arial"/>
                          <a:cs typeface="Arial"/>
                        </a:rPr>
                        <a:t>had</a:t>
                      </a:r>
                      <a:r>
                        <a:rPr sz="850" spc="-30" dirty="0">
                          <a:latin typeface="Arial"/>
                          <a:cs typeface="Arial"/>
                        </a:rPr>
                        <a:t> </a:t>
                      </a:r>
                      <a:r>
                        <a:rPr sz="850" dirty="0">
                          <a:latin typeface="Arial"/>
                          <a:cs typeface="Arial"/>
                        </a:rPr>
                        <a:t>enough</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5" dirty="0">
                          <a:latin typeface="Arial"/>
                          <a:cs typeface="Arial"/>
                        </a:rPr>
                        <a:t> </a:t>
                      </a:r>
                      <a:r>
                        <a:rPr sz="850" dirty="0">
                          <a:latin typeface="Arial"/>
                          <a:cs typeface="Arial"/>
                        </a:rPr>
                        <a:t>response</a:t>
                      </a:r>
                      <a:r>
                        <a:rPr sz="850" spc="-25" dirty="0">
                          <a:latin typeface="Arial"/>
                          <a:cs typeface="Arial"/>
                        </a:rPr>
                        <a:t> </a:t>
                      </a:r>
                      <a:r>
                        <a:rPr sz="850" dirty="0">
                          <a:latin typeface="Arial"/>
                          <a:cs typeface="Arial"/>
                        </a:rPr>
                        <a:t>to</a:t>
                      </a:r>
                      <a:r>
                        <a:rPr sz="850" spc="-25" dirty="0">
                          <a:latin typeface="Arial"/>
                          <a:cs typeface="Arial"/>
                        </a:rPr>
                        <a:t> </a:t>
                      </a:r>
                      <a:r>
                        <a:rPr sz="850" spc="-10" dirty="0">
                          <a:latin typeface="Arial"/>
                          <a:cs typeface="Arial"/>
                        </a:rPr>
                        <a:t>chemotherapy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265430">
                <a:tc>
                  <a:txBody>
                    <a:bodyPr/>
                    <a:lstStyle/>
                    <a:p>
                      <a:pPr marL="27940" marR="37465">
                        <a:lnSpc>
                          <a:spcPts val="860"/>
                        </a:lnSpc>
                        <a:spcBef>
                          <a:spcPts val="155"/>
                        </a:spcBef>
                      </a:pPr>
                      <a:r>
                        <a:rPr sz="850" dirty="0">
                          <a:latin typeface="Arial"/>
                          <a:cs typeface="Arial"/>
                        </a:rPr>
                        <a:t>Q42_3.</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25" dirty="0">
                          <a:latin typeface="Arial"/>
                          <a:cs typeface="Arial"/>
                        </a:rPr>
                        <a:t> </a:t>
                      </a:r>
                      <a:r>
                        <a:rPr sz="850" dirty="0">
                          <a:latin typeface="Arial"/>
                          <a:cs typeface="Arial"/>
                        </a:rPr>
                        <a:t>had</a:t>
                      </a:r>
                      <a:r>
                        <a:rPr sz="850" spc="-30" dirty="0">
                          <a:latin typeface="Arial"/>
                          <a:cs typeface="Arial"/>
                        </a:rPr>
                        <a:t> </a:t>
                      </a:r>
                      <a:r>
                        <a:rPr sz="850" dirty="0">
                          <a:latin typeface="Arial"/>
                          <a:cs typeface="Arial"/>
                        </a:rPr>
                        <a:t>enough</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5" dirty="0">
                          <a:latin typeface="Arial"/>
                          <a:cs typeface="Arial"/>
                        </a:rPr>
                        <a:t> </a:t>
                      </a:r>
                      <a:r>
                        <a:rPr sz="850" dirty="0">
                          <a:latin typeface="Arial"/>
                          <a:cs typeface="Arial"/>
                        </a:rPr>
                        <a:t>response</a:t>
                      </a:r>
                      <a:r>
                        <a:rPr sz="850" spc="-25" dirty="0">
                          <a:latin typeface="Arial"/>
                          <a:cs typeface="Arial"/>
                        </a:rPr>
                        <a:t> </a:t>
                      </a:r>
                      <a:r>
                        <a:rPr sz="850" dirty="0">
                          <a:latin typeface="Arial"/>
                          <a:cs typeface="Arial"/>
                        </a:rPr>
                        <a:t>to</a:t>
                      </a:r>
                      <a:r>
                        <a:rPr sz="850" spc="-25" dirty="0">
                          <a:latin typeface="Arial"/>
                          <a:cs typeface="Arial"/>
                        </a:rPr>
                        <a:t> </a:t>
                      </a:r>
                      <a:r>
                        <a:rPr sz="850" spc="-10" dirty="0">
                          <a:latin typeface="Arial"/>
                          <a:cs typeface="Arial"/>
                        </a:rPr>
                        <a:t>radiotherapy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265430">
                <a:tc>
                  <a:txBody>
                    <a:bodyPr/>
                    <a:lstStyle/>
                    <a:p>
                      <a:pPr marL="27940" marR="37465">
                        <a:lnSpc>
                          <a:spcPts val="860"/>
                        </a:lnSpc>
                        <a:spcBef>
                          <a:spcPts val="155"/>
                        </a:spcBef>
                      </a:pPr>
                      <a:r>
                        <a:rPr sz="850" dirty="0">
                          <a:latin typeface="Arial"/>
                          <a:cs typeface="Arial"/>
                        </a:rPr>
                        <a:t>Q42_4.</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25" dirty="0">
                          <a:latin typeface="Arial"/>
                          <a:cs typeface="Arial"/>
                        </a:rPr>
                        <a:t> </a:t>
                      </a:r>
                      <a:r>
                        <a:rPr sz="850" dirty="0">
                          <a:latin typeface="Arial"/>
                          <a:cs typeface="Arial"/>
                        </a:rPr>
                        <a:t>had</a:t>
                      </a:r>
                      <a:r>
                        <a:rPr sz="850" spc="-30" dirty="0">
                          <a:latin typeface="Arial"/>
                          <a:cs typeface="Arial"/>
                        </a:rPr>
                        <a:t> </a:t>
                      </a:r>
                      <a:r>
                        <a:rPr sz="850" dirty="0">
                          <a:latin typeface="Arial"/>
                          <a:cs typeface="Arial"/>
                        </a:rPr>
                        <a:t>enough</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30"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5" dirty="0">
                          <a:latin typeface="Arial"/>
                          <a:cs typeface="Arial"/>
                        </a:rPr>
                        <a:t> </a:t>
                      </a:r>
                      <a:r>
                        <a:rPr sz="850" dirty="0">
                          <a:latin typeface="Arial"/>
                          <a:cs typeface="Arial"/>
                        </a:rPr>
                        <a:t>response</a:t>
                      </a:r>
                      <a:r>
                        <a:rPr sz="850" spc="-25" dirty="0">
                          <a:latin typeface="Arial"/>
                          <a:cs typeface="Arial"/>
                        </a:rPr>
                        <a:t> </a:t>
                      </a:r>
                      <a:r>
                        <a:rPr sz="850" dirty="0">
                          <a:latin typeface="Arial"/>
                          <a:cs typeface="Arial"/>
                        </a:rPr>
                        <a:t>to</a:t>
                      </a:r>
                      <a:r>
                        <a:rPr sz="850" spc="-30" dirty="0">
                          <a:latin typeface="Arial"/>
                          <a:cs typeface="Arial"/>
                        </a:rPr>
                        <a:t> </a:t>
                      </a:r>
                      <a:r>
                        <a:rPr sz="850" dirty="0">
                          <a:latin typeface="Arial"/>
                          <a:cs typeface="Arial"/>
                        </a:rPr>
                        <a:t>hormone</a:t>
                      </a:r>
                      <a:r>
                        <a:rPr sz="850" spc="-25" dirty="0">
                          <a:latin typeface="Arial"/>
                          <a:cs typeface="Arial"/>
                        </a:rPr>
                        <a:t> </a:t>
                      </a:r>
                      <a:r>
                        <a:rPr sz="850" spc="-10" dirty="0">
                          <a:latin typeface="Arial"/>
                          <a:cs typeface="Arial"/>
                        </a:rPr>
                        <a:t>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0"/>
                  </a:ext>
                </a:extLst>
              </a:tr>
              <a:tr h="265430">
                <a:tc>
                  <a:txBody>
                    <a:bodyPr/>
                    <a:lstStyle/>
                    <a:p>
                      <a:pPr marL="27940" marR="37465">
                        <a:lnSpc>
                          <a:spcPts val="860"/>
                        </a:lnSpc>
                        <a:spcBef>
                          <a:spcPts val="155"/>
                        </a:spcBef>
                      </a:pPr>
                      <a:r>
                        <a:rPr sz="850" dirty="0">
                          <a:latin typeface="Arial"/>
                          <a:cs typeface="Arial"/>
                        </a:rPr>
                        <a:t>Q42_5.</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25" dirty="0">
                          <a:latin typeface="Arial"/>
                          <a:cs typeface="Arial"/>
                        </a:rPr>
                        <a:t> </a:t>
                      </a:r>
                      <a:r>
                        <a:rPr sz="850" dirty="0">
                          <a:latin typeface="Arial"/>
                          <a:cs typeface="Arial"/>
                        </a:rPr>
                        <a:t>had</a:t>
                      </a:r>
                      <a:r>
                        <a:rPr sz="850" spc="-30" dirty="0">
                          <a:latin typeface="Arial"/>
                          <a:cs typeface="Arial"/>
                        </a:rPr>
                        <a:t> </a:t>
                      </a:r>
                      <a:r>
                        <a:rPr sz="850" dirty="0">
                          <a:latin typeface="Arial"/>
                          <a:cs typeface="Arial"/>
                        </a:rPr>
                        <a:t>enough</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5" dirty="0">
                          <a:latin typeface="Arial"/>
                          <a:cs typeface="Arial"/>
                        </a:rPr>
                        <a:t> </a:t>
                      </a:r>
                      <a:r>
                        <a:rPr sz="850" dirty="0">
                          <a:latin typeface="Arial"/>
                          <a:cs typeface="Arial"/>
                        </a:rPr>
                        <a:t>response</a:t>
                      </a:r>
                      <a:r>
                        <a:rPr sz="850" spc="-25" dirty="0">
                          <a:latin typeface="Arial"/>
                          <a:cs typeface="Arial"/>
                        </a:rPr>
                        <a:t> </a:t>
                      </a:r>
                      <a:r>
                        <a:rPr sz="850" dirty="0">
                          <a:latin typeface="Arial"/>
                          <a:cs typeface="Arial"/>
                        </a:rPr>
                        <a:t>to</a:t>
                      </a:r>
                      <a:r>
                        <a:rPr sz="850" spc="-25" dirty="0">
                          <a:latin typeface="Arial"/>
                          <a:cs typeface="Arial"/>
                        </a:rPr>
                        <a:t> </a:t>
                      </a:r>
                      <a:r>
                        <a:rPr sz="850" spc="-10" dirty="0">
                          <a:latin typeface="Arial"/>
                          <a:cs typeface="Arial"/>
                        </a:rPr>
                        <a:t>immunotherapy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1"/>
                  </a:ext>
                </a:extLst>
              </a:tr>
              <a:tr h="266065">
                <a:tc>
                  <a:txBody>
                    <a:bodyPr/>
                    <a:lstStyle/>
                    <a:p>
                      <a:pPr marL="27940" marR="79375">
                        <a:lnSpc>
                          <a:spcPts val="860"/>
                        </a:lnSpc>
                        <a:spcBef>
                          <a:spcPts val="155"/>
                        </a:spcBef>
                      </a:pPr>
                      <a:r>
                        <a:rPr sz="850" dirty="0">
                          <a:latin typeface="Arial"/>
                          <a:cs typeface="Arial"/>
                        </a:rPr>
                        <a:t>Q43.</a:t>
                      </a:r>
                      <a:r>
                        <a:rPr sz="850" spc="-15"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felt</a:t>
                      </a:r>
                      <a:r>
                        <a:rPr sz="850" spc="-15"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length</a:t>
                      </a:r>
                      <a:r>
                        <a:rPr sz="850" spc="-15"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waiting</a:t>
                      </a:r>
                      <a:r>
                        <a:rPr sz="850" spc="-15" dirty="0">
                          <a:latin typeface="Arial"/>
                          <a:cs typeface="Arial"/>
                        </a:rPr>
                        <a:t> </a:t>
                      </a:r>
                      <a:r>
                        <a:rPr sz="850" dirty="0">
                          <a:latin typeface="Arial"/>
                          <a:cs typeface="Arial"/>
                        </a:rPr>
                        <a:t>time</a:t>
                      </a:r>
                      <a:r>
                        <a:rPr sz="850" spc="-15" dirty="0">
                          <a:latin typeface="Arial"/>
                          <a:cs typeface="Arial"/>
                        </a:rPr>
                        <a:t> </a:t>
                      </a:r>
                      <a:r>
                        <a:rPr sz="850" dirty="0">
                          <a:latin typeface="Arial"/>
                          <a:cs typeface="Arial"/>
                        </a:rPr>
                        <a:t>at</a:t>
                      </a:r>
                      <a:r>
                        <a:rPr sz="850" spc="-15" dirty="0">
                          <a:latin typeface="Arial"/>
                          <a:cs typeface="Arial"/>
                        </a:rPr>
                        <a:t> </a:t>
                      </a:r>
                      <a:r>
                        <a:rPr sz="850" dirty="0">
                          <a:latin typeface="Arial"/>
                          <a:cs typeface="Arial"/>
                        </a:rPr>
                        <a:t>clinic</a:t>
                      </a:r>
                      <a:r>
                        <a:rPr sz="850" spc="-15" dirty="0">
                          <a:latin typeface="Arial"/>
                          <a:cs typeface="Arial"/>
                        </a:rPr>
                        <a:t> </a:t>
                      </a:r>
                      <a:r>
                        <a:rPr sz="850" spc="-25" dirty="0">
                          <a:latin typeface="Arial"/>
                          <a:cs typeface="Arial"/>
                        </a:rPr>
                        <a:t>and </a:t>
                      </a:r>
                      <a:r>
                        <a:rPr sz="850" dirty="0">
                          <a:latin typeface="Arial"/>
                          <a:cs typeface="Arial"/>
                        </a:rPr>
                        <a:t>day</a:t>
                      </a:r>
                      <a:r>
                        <a:rPr sz="850" spc="-20" dirty="0">
                          <a:latin typeface="Arial"/>
                          <a:cs typeface="Arial"/>
                        </a:rPr>
                        <a:t> </a:t>
                      </a:r>
                      <a:r>
                        <a:rPr sz="850" dirty="0">
                          <a:latin typeface="Arial"/>
                          <a:cs typeface="Arial"/>
                        </a:rPr>
                        <a:t>unit</a:t>
                      </a:r>
                      <a:r>
                        <a:rPr sz="850" spc="-20" dirty="0">
                          <a:latin typeface="Arial"/>
                          <a:cs typeface="Arial"/>
                        </a:rPr>
                        <a:t> </a:t>
                      </a:r>
                      <a:r>
                        <a:rPr sz="850" dirty="0">
                          <a:latin typeface="Arial"/>
                          <a:cs typeface="Arial"/>
                        </a:rPr>
                        <a:t>for</a:t>
                      </a:r>
                      <a:r>
                        <a:rPr sz="850" spc="-20" dirty="0">
                          <a:latin typeface="Arial"/>
                          <a:cs typeface="Arial"/>
                        </a:rPr>
                        <a:t> </a:t>
                      </a:r>
                      <a:r>
                        <a:rPr sz="850" dirty="0">
                          <a:latin typeface="Arial"/>
                          <a:cs typeface="Arial"/>
                        </a:rPr>
                        <a:t>cancer</a:t>
                      </a:r>
                      <a:r>
                        <a:rPr sz="850" spc="-20" dirty="0">
                          <a:latin typeface="Arial"/>
                          <a:cs typeface="Arial"/>
                        </a:rPr>
                        <a:t> </a:t>
                      </a:r>
                      <a:r>
                        <a:rPr sz="850" dirty="0">
                          <a:latin typeface="Arial"/>
                          <a:cs typeface="Arial"/>
                        </a:rPr>
                        <a:t>treatment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about</a:t>
                      </a:r>
                      <a:r>
                        <a:rPr sz="850" spc="-20" dirty="0">
                          <a:latin typeface="Arial"/>
                          <a:cs typeface="Arial"/>
                        </a:rPr>
                        <a:t> </a:t>
                      </a:r>
                      <a:r>
                        <a:rPr sz="850" spc="-10" dirty="0">
                          <a:latin typeface="Arial"/>
                          <a:cs typeface="Arial"/>
                        </a:rPr>
                        <a:t>right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2"/>
                  </a:ext>
                </a:extLst>
              </a:tr>
            </a:tbl>
          </a:graphicData>
        </a:graphic>
      </p:graphicFrame>
      <p:sp>
        <p:nvSpPr>
          <p:cNvPr id="2" name="object 2">
            <a:extLst>
              <a:ext uri="{FF2B5EF4-FFF2-40B4-BE49-F238E27FC236}">
                <a16:creationId xmlns:a16="http://schemas.microsoft.com/office/drawing/2014/main" id="{C0DA18F4-78D1-AE3E-687D-A98C8E86186D}"/>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Indicates</a:t>
            </a:r>
            <a:r>
              <a:rPr sz="850" spc="-20" dirty="0">
                <a:latin typeface="Arial"/>
                <a:cs typeface="Arial"/>
              </a:rPr>
              <a:t> </a:t>
            </a:r>
            <a:r>
              <a:rPr sz="850" dirty="0">
                <a:latin typeface="Arial"/>
                <a:cs typeface="Arial"/>
              </a:rPr>
              <a:t>where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score</a:t>
            </a:r>
            <a:r>
              <a:rPr sz="850" spc="-20" dirty="0">
                <a:latin typeface="Arial"/>
                <a:cs typeface="Arial"/>
              </a:rPr>
              <a:t> </a:t>
            </a:r>
            <a:r>
              <a:rPr sz="850" dirty="0">
                <a:latin typeface="Arial"/>
                <a:cs typeface="Arial"/>
              </a:rPr>
              <a:t>is</a:t>
            </a:r>
            <a:r>
              <a:rPr sz="850" spc="-20" dirty="0">
                <a:latin typeface="Arial"/>
                <a:cs typeface="Arial"/>
              </a:rPr>
              <a:t> </a:t>
            </a:r>
            <a:r>
              <a:rPr sz="850" dirty="0">
                <a:latin typeface="Arial"/>
                <a:cs typeface="Arial"/>
              </a:rPr>
              <a:t>not</a:t>
            </a:r>
            <a:r>
              <a:rPr sz="850" spc="-15" dirty="0">
                <a:latin typeface="Arial"/>
                <a:cs typeface="Arial"/>
              </a:rPr>
              <a:t> </a:t>
            </a:r>
            <a:r>
              <a:rPr sz="850" dirty="0">
                <a:latin typeface="Arial"/>
                <a:cs typeface="Arial"/>
              </a:rPr>
              <a:t>available</a:t>
            </a:r>
            <a:r>
              <a:rPr sz="850" spc="-20" dirty="0">
                <a:latin typeface="Arial"/>
                <a:cs typeface="Arial"/>
              </a:rPr>
              <a:t> </a:t>
            </a:r>
            <a:r>
              <a:rPr sz="850" dirty="0">
                <a:latin typeface="Arial"/>
                <a:cs typeface="Arial"/>
              </a:rPr>
              <a:t>due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sp>
        <p:nvSpPr>
          <p:cNvPr id="11" name="txt_org_name">
            <a:extLst>
              <a:ext uri="{FF2B5EF4-FFF2-40B4-BE49-F238E27FC236}">
                <a16:creationId xmlns:a16="http://schemas.microsoft.com/office/drawing/2014/main" id="{521591E7-6B32-9D12-D7A3-2ADFC2EA073C}"/>
              </a:ext>
              <a:ext uri="{C183D7F6-B498-43B3-948B-1728B52AA6E4}">
                <adec:decorative xmlns:adec="http://schemas.microsoft.com/office/drawing/2017/decorative" val="1"/>
              </a:ext>
            </a:extLst>
          </p:cNvPr>
          <p:cNvSpPr txBox="1"/>
          <p:nvPr/>
        </p:nvSpPr>
        <p:spPr>
          <a:xfrm>
            <a:off x="4524343" y="622300"/>
            <a:ext cx="2754280" cy="276999"/>
          </a:xfrm>
          <a:prstGeom prst="rect">
            <a:avLst/>
          </a:prstGeom>
          <a:noFill/>
        </p:spPr>
        <p:txBody>
          <a:bodyPr wrap="none" rtlCol="0">
            <a:spAutoFit/>
          </a:bodyPr>
          <a:lstStyle/>
          <a:p>
            <a:pPr algn="r"/>
            <a:r>
              <a:rPr lang="en-GB" sz="1200" b="1">
                <a:solidFill>
                  <a:srgbClr val="336E9F"/>
                </a:solidFill>
                <a:latin typeface="Arial"/>
                <a:cs typeface="Arial"/>
              </a:rPr>
              <a:t>The Christie NHS Foundation Trust</a:t>
            </a:r>
            <a:endParaRPr lang="en-GB" sz="1200">
              <a:solidFill>
                <a:srgbClr val="336E9F"/>
              </a:solidFill>
            </a:endParaRPr>
          </a:p>
        </p:txBody>
      </p:sp>
      <p:sp>
        <p:nvSpPr>
          <p:cNvPr id="12" name="txt_survey">
            <a:extLst>
              <a:ext uri="{FF2B5EF4-FFF2-40B4-BE49-F238E27FC236}">
                <a16:creationId xmlns:a16="http://schemas.microsoft.com/office/drawing/2014/main" id="{3F93289F-FECF-C42A-5E1D-463DE8CEC25A}"/>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9" name="Group 8">
            <a:extLst>
              <a:ext uri="{FF2B5EF4-FFF2-40B4-BE49-F238E27FC236}">
                <a16:creationId xmlns:a16="http://schemas.microsoft.com/office/drawing/2014/main" id="{4C241BC5-F6E9-CB8A-44B7-9514F0FC84F7}"/>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3" name="object 4">
              <a:hlinkClick r:id="rId2" action="ppaction://hlinksldjump"/>
              <a:extLst>
                <a:ext uri="{FF2B5EF4-FFF2-40B4-BE49-F238E27FC236}">
                  <a16:creationId xmlns:a16="http://schemas.microsoft.com/office/drawing/2014/main" id="{12AAA48F-754F-39ED-B660-A272EE0200B3}"/>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4" name="object 3">
              <a:hlinkClick r:id="rId2" action="ppaction://hlinksldjump"/>
              <a:extLst>
                <a:ext uri="{FF2B5EF4-FFF2-40B4-BE49-F238E27FC236}">
                  <a16:creationId xmlns:a16="http://schemas.microsoft.com/office/drawing/2014/main" id="{8AA168F9-EAF6-3D75-3BE8-8A60D6F87428}"/>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1">
            <a:extLst>
              <a:ext uri="{FF2B5EF4-FFF2-40B4-BE49-F238E27FC236}">
                <a16:creationId xmlns:a16="http://schemas.microsoft.com/office/drawing/2014/main" id="{ADE8EFA7-FE27-C7AA-1DF9-9D331016DBAA}"/>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1B71A97B-79B9-463F-ACB6-F7FD40C99ED4}" type="slidenum">
              <a:rPr lang="en-GB" spc="-25" dirty="0"/>
              <a:t>23</a:t>
            </a:fld>
            <a:endParaRPr lang="en-GB" spc="-25"/>
          </a:p>
        </p:txBody>
      </p:sp>
      <p:sp>
        <p:nvSpPr>
          <p:cNvPr id="11" name="object 1">
            <a:extLst>
              <a:ext uri="{FF2B5EF4-FFF2-40B4-BE49-F238E27FC236}">
                <a16:creationId xmlns:a16="http://schemas.microsoft.com/office/drawing/2014/main" id="{326EC620-5E1D-79F7-CB84-6587F1655181}"/>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Tumour group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tumourgroup_tbl_section10"/>
          <p:cNvGraphicFramePr>
            <a:graphicFrameLocks noGrp="1"/>
          </p:cNvGraphicFramePr>
          <p:nvPr>
            <p:extLst>
              <p:ext uri="{D42A27DB-BD31-4B8C-83A1-F6EECF244321}">
                <p14:modId xmlns:p14="http://schemas.microsoft.com/office/powerpoint/2010/main" val="1748757018"/>
              </p:ext>
            </p:extLst>
          </p:nvPr>
        </p:nvGraphicFramePr>
        <p:xfrm>
          <a:off x="428814" y="1717636"/>
          <a:ext cx="6776309" cy="264033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284480">
                  <a:extLst>
                    <a:ext uri="{9D8B030D-6E8A-4147-A177-3AD203B41FA5}">
                      <a16:colId xmlns:a16="http://schemas.microsoft.com/office/drawing/2014/main" val="20001"/>
                    </a:ext>
                  </a:extLst>
                </a:gridCol>
                <a:gridCol w="284480">
                  <a:extLst>
                    <a:ext uri="{9D8B030D-6E8A-4147-A177-3AD203B41FA5}">
                      <a16:colId xmlns:a16="http://schemas.microsoft.com/office/drawing/2014/main" val="20002"/>
                    </a:ext>
                  </a:extLst>
                </a:gridCol>
                <a:gridCol w="284479">
                  <a:extLst>
                    <a:ext uri="{9D8B030D-6E8A-4147-A177-3AD203B41FA5}">
                      <a16:colId xmlns:a16="http://schemas.microsoft.com/office/drawing/2014/main" val="20003"/>
                    </a:ext>
                  </a:extLst>
                </a:gridCol>
                <a:gridCol w="284479">
                  <a:extLst>
                    <a:ext uri="{9D8B030D-6E8A-4147-A177-3AD203B41FA5}">
                      <a16:colId xmlns:a16="http://schemas.microsoft.com/office/drawing/2014/main" val="20004"/>
                    </a:ext>
                  </a:extLst>
                </a:gridCol>
                <a:gridCol w="284479">
                  <a:extLst>
                    <a:ext uri="{9D8B030D-6E8A-4147-A177-3AD203B41FA5}">
                      <a16:colId xmlns:a16="http://schemas.microsoft.com/office/drawing/2014/main" val="20005"/>
                    </a:ext>
                  </a:extLst>
                </a:gridCol>
                <a:gridCol w="284479">
                  <a:extLst>
                    <a:ext uri="{9D8B030D-6E8A-4147-A177-3AD203B41FA5}">
                      <a16:colId xmlns:a16="http://schemas.microsoft.com/office/drawing/2014/main" val="20006"/>
                    </a:ext>
                  </a:extLst>
                </a:gridCol>
                <a:gridCol w="284479">
                  <a:extLst>
                    <a:ext uri="{9D8B030D-6E8A-4147-A177-3AD203B41FA5}">
                      <a16:colId xmlns:a16="http://schemas.microsoft.com/office/drawing/2014/main" val="20007"/>
                    </a:ext>
                  </a:extLst>
                </a:gridCol>
                <a:gridCol w="284479">
                  <a:extLst>
                    <a:ext uri="{9D8B030D-6E8A-4147-A177-3AD203B41FA5}">
                      <a16:colId xmlns:a16="http://schemas.microsoft.com/office/drawing/2014/main" val="20008"/>
                    </a:ext>
                  </a:extLst>
                </a:gridCol>
                <a:gridCol w="284479">
                  <a:extLst>
                    <a:ext uri="{9D8B030D-6E8A-4147-A177-3AD203B41FA5}">
                      <a16:colId xmlns:a16="http://schemas.microsoft.com/office/drawing/2014/main" val="20009"/>
                    </a:ext>
                  </a:extLst>
                </a:gridCol>
                <a:gridCol w="284479">
                  <a:extLst>
                    <a:ext uri="{9D8B030D-6E8A-4147-A177-3AD203B41FA5}">
                      <a16:colId xmlns:a16="http://schemas.microsoft.com/office/drawing/2014/main" val="20010"/>
                    </a:ext>
                  </a:extLst>
                </a:gridCol>
                <a:gridCol w="284479">
                  <a:extLst>
                    <a:ext uri="{9D8B030D-6E8A-4147-A177-3AD203B41FA5}">
                      <a16:colId xmlns:a16="http://schemas.microsoft.com/office/drawing/2014/main" val="20011"/>
                    </a:ext>
                  </a:extLst>
                </a:gridCol>
                <a:gridCol w="284479">
                  <a:extLst>
                    <a:ext uri="{9D8B030D-6E8A-4147-A177-3AD203B41FA5}">
                      <a16:colId xmlns:a16="http://schemas.microsoft.com/office/drawing/2014/main" val="20012"/>
                    </a:ext>
                  </a:extLst>
                </a:gridCol>
                <a:gridCol w="284479">
                  <a:extLst>
                    <a:ext uri="{9D8B030D-6E8A-4147-A177-3AD203B41FA5}">
                      <a16:colId xmlns:a16="http://schemas.microsoft.com/office/drawing/2014/main" val="20013"/>
                    </a:ext>
                  </a:extLst>
                </a:gridCol>
                <a:gridCol w="284480">
                  <a:extLst>
                    <a:ext uri="{9D8B030D-6E8A-4147-A177-3AD203B41FA5}">
                      <a16:colId xmlns:a16="http://schemas.microsoft.com/office/drawing/2014/main" val="20014"/>
                    </a:ext>
                  </a:extLst>
                </a:gridCol>
              </a:tblGrid>
              <a:tr h="187960">
                <a:tc gridSpan="15">
                  <a:txBody>
                    <a:bodyPr/>
                    <a:lstStyle/>
                    <a:p>
                      <a:pPr marL="27940">
                        <a:lnSpc>
                          <a:spcPct val="100000"/>
                        </a:lnSpc>
                        <a:spcBef>
                          <a:spcPts val="45"/>
                        </a:spcBef>
                        <a:tabLst>
                          <a:tab pos="4445635" algn="l"/>
                        </a:tabLst>
                      </a:pPr>
                      <a:r>
                        <a:rPr sz="1050" b="1" spc="-20" dirty="0">
                          <a:solidFill>
                            <a:srgbClr val="336E9F"/>
                          </a:solidFill>
                          <a:latin typeface="Arial"/>
                          <a:cs typeface="Arial"/>
                        </a:rPr>
                        <a:t>IMMEDIATE</a:t>
                      </a:r>
                      <a:r>
                        <a:rPr sz="1050" b="1" spc="-50" dirty="0">
                          <a:solidFill>
                            <a:srgbClr val="336E9F"/>
                          </a:solidFill>
                          <a:latin typeface="Arial"/>
                          <a:cs typeface="Arial"/>
                        </a:rPr>
                        <a:t> </a:t>
                      </a:r>
                      <a:r>
                        <a:rPr sz="1050" b="1" spc="-20" dirty="0">
                          <a:solidFill>
                            <a:srgbClr val="336E9F"/>
                          </a:solidFill>
                          <a:latin typeface="Arial"/>
                          <a:cs typeface="Arial"/>
                        </a:rPr>
                        <a:t>AND</a:t>
                      </a:r>
                      <a:r>
                        <a:rPr sz="1050" b="1" spc="-45" dirty="0">
                          <a:solidFill>
                            <a:srgbClr val="336E9F"/>
                          </a:solidFill>
                          <a:latin typeface="Arial"/>
                          <a:cs typeface="Arial"/>
                        </a:rPr>
                        <a:t> </a:t>
                      </a:r>
                      <a:r>
                        <a:rPr sz="1050" b="1" spc="-10" dirty="0">
                          <a:solidFill>
                            <a:srgbClr val="336E9F"/>
                          </a:solidFill>
                          <a:latin typeface="Arial"/>
                          <a:cs typeface="Arial"/>
                        </a:rPr>
                        <a:t>LONG</a:t>
                      </a:r>
                      <a:r>
                        <a:rPr lang="en-GB" sz="1050" b="1" spc="-45" dirty="0">
                          <a:solidFill>
                            <a:srgbClr val="336E9F"/>
                          </a:solidFill>
                          <a:latin typeface="Arial"/>
                          <a:cs typeface="Arial"/>
                        </a:rPr>
                        <a:t>-</a:t>
                      </a:r>
                      <a:r>
                        <a:rPr sz="1050" b="1" spc="-20" dirty="0">
                          <a:solidFill>
                            <a:srgbClr val="336E9F"/>
                          </a:solidFill>
                          <a:latin typeface="Arial"/>
                          <a:cs typeface="Arial"/>
                        </a:rPr>
                        <a:t>TERM</a:t>
                      </a:r>
                      <a:r>
                        <a:rPr sz="1050" b="1" spc="-50" dirty="0">
                          <a:solidFill>
                            <a:srgbClr val="336E9F"/>
                          </a:solidFill>
                          <a:latin typeface="Arial"/>
                          <a:cs typeface="Arial"/>
                        </a:rPr>
                        <a:t> </a:t>
                      </a:r>
                      <a:r>
                        <a:rPr sz="1050" b="1" spc="-10" dirty="0">
                          <a:solidFill>
                            <a:srgbClr val="336E9F"/>
                          </a:solidFill>
                          <a:latin typeface="Arial"/>
                          <a:cs typeface="Arial"/>
                        </a:rPr>
                        <a:t>SIDE</a:t>
                      </a:r>
                      <a:r>
                        <a:rPr sz="1050" b="1" spc="-45" dirty="0">
                          <a:solidFill>
                            <a:srgbClr val="336E9F"/>
                          </a:solidFill>
                          <a:latin typeface="Arial"/>
                          <a:cs typeface="Arial"/>
                        </a:rPr>
                        <a:t> </a:t>
                      </a:r>
                      <a:r>
                        <a:rPr sz="1050" b="1" spc="-10" dirty="0">
                          <a:solidFill>
                            <a:srgbClr val="336E9F"/>
                          </a:solidFill>
                          <a:latin typeface="Arial"/>
                          <a:cs typeface="Arial"/>
                        </a:rPr>
                        <a:t>EFFECTS</a:t>
                      </a:r>
                      <a:r>
                        <a:rPr sz="1050" b="1" dirty="0">
                          <a:solidFill>
                            <a:srgbClr val="336E9F"/>
                          </a:solidFill>
                          <a:latin typeface="Arial"/>
                          <a:cs typeface="Arial"/>
                        </a:rPr>
                        <a:t>	</a:t>
                      </a:r>
                      <a:r>
                        <a:rPr sz="1275" baseline="9803" dirty="0" err="1">
                          <a:latin typeface="Arial"/>
                          <a:cs typeface="Arial"/>
                        </a:rPr>
                        <a:t>Tumour</a:t>
                      </a:r>
                      <a:r>
                        <a:rPr sz="1275" spc="-44" baseline="9803" dirty="0">
                          <a:latin typeface="Arial"/>
                          <a:cs typeface="Arial"/>
                        </a:rPr>
                        <a:t> </a:t>
                      </a:r>
                      <a:r>
                        <a:rPr sz="1275" spc="-15" baseline="9803" dirty="0">
                          <a:latin typeface="Arial"/>
                          <a:cs typeface="Arial"/>
                        </a:rPr>
                        <a:t>group</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798195">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020" marR="240665" indent="-38735">
                        <a:lnSpc>
                          <a:spcPts val="860"/>
                        </a:lnSpc>
                        <a:spcBef>
                          <a:spcPts val="330"/>
                        </a:spcBef>
                      </a:pPr>
                      <a:r>
                        <a:rPr sz="850" spc="-20">
                          <a:latin typeface="Arial"/>
                          <a:cs typeface="Arial"/>
                        </a:rPr>
                        <a:t>Brain</a:t>
                      </a:r>
                      <a:r>
                        <a:rPr sz="850" spc="-10">
                          <a:latin typeface="Arial"/>
                          <a:cs typeface="Arial"/>
                        </a:rPr>
                        <a:t> </a:t>
                      </a:r>
                      <a:r>
                        <a:rPr sz="850" spc="-50">
                          <a:latin typeface="Arial"/>
                          <a:cs typeface="Arial"/>
                        </a:rPr>
                        <a:t>/</a:t>
                      </a:r>
                      <a:r>
                        <a:rPr sz="850" spc="-25">
                          <a:latin typeface="Arial"/>
                          <a:cs typeface="Arial"/>
                        </a:rPr>
                        <a:t> CNS</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47650">
                        <a:lnSpc>
                          <a:spcPct val="100000"/>
                        </a:lnSpc>
                        <a:spcBef>
                          <a:spcPts val="500"/>
                        </a:spcBef>
                      </a:pPr>
                      <a:r>
                        <a:rPr sz="850" spc="-10">
                          <a:latin typeface="Arial"/>
                          <a:cs typeface="Arial"/>
                        </a:rPr>
                        <a:t>Breast</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95910" marR="128905" indent="-160020">
                        <a:lnSpc>
                          <a:spcPts val="860"/>
                        </a:lnSpc>
                        <a:spcBef>
                          <a:spcPts val="330"/>
                        </a:spcBef>
                      </a:pPr>
                      <a:r>
                        <a:rPr sz="850" spc="-20">
                          <a:latin typeface="Arial"/>
                          <a:cs typeface="Arial"/>
                        </a:rPr>
                        <a:t>Colorectal</a:t>
                      </a:r>
                      <a:r>
                        <a:rPr sz="850" spc="-5">
                          <a:latin typeface="Arial"/>
                          <a:cs typeface="Arial"/>
                        </a:rPr>
                        <a:t> </a:t>
                      </a:r>
                      <a:r>
                        <a:rPr sz="850" spc="-50">
                          <a:latin typeface="Arial"/>
                          <a:cs typeface="Arial"/>
                        </a:rPr>
                        <a:t>/</a:t>
                      </a:r>
                      <a:r>
                        <a:rPr sz="850" spc="-25">
                          <a:latin typeface="Arial"/>
                          <a:cs typeface="Arial"/>
                        </a:rPr>
                        <a:t> LGT</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42545">
                        <a:lnSpc>
                          <a:spcPct val="100000"/>
                        </a:lnSpc>
                        <a:spcBef>
                          <a:spcPts val="500"/>
                        </a:spcBef>
                      </a:pPr>
                      <a:r>
                        <a:rPr sz="850" spc="-10">
                          <a:latin typeface="Arial"/>
                          <a:cs typeface="Arial"/>
                        </a:rPr>
                        <a:t>Gynaecological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39370">
                        <a:lnSpc>
                          <a:spcPct val="100000"/>
                        </a:lnSpc>
                        <a:spcBef>
                          <a:spcPts val="500"/>
                        </a:spcBef>
                      </a:pPr>
                      <a:r>
                        <a:rPr sz="850" spc="-10">
                          <a:latin typeface="Arial"/>
                          <a:cs typeface="Arial"/>
                        </a:rPr>
                        <a:t>Haematological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655" marR="165735" indent="-116839">
                        <a:lnSpc>
                          <a:spcPts val="860"/>
                        </a:lnSpc>
                        <a:spcBef>
                          <a:spcPts val="330"/>
                        </a:spcBef>
                      </a:pPr>
                      <a:r>
                        <a:rPr sz="850" spc="-20">
                          <a:latin typeface="Arial"/>
                          <a:cs typeface="Arial"/>
                        </a:rPr>
                        <a:t>Head </a:t>
                      </a:r>
                      <a:r>
                        <a:rPr sz="850" spc="-30">
                          <a:latin typeface="Arial"/>
                          <a:cs typeface="Arial"/>
                        </a:rPr>
                        <a:t>and </a:t>
                      </a:r>
                      <a:r>
                        <a:rPr sz="850" spc="-20">
                          <a:latin typeface="Arial"/>
                          <a:cs typeface="Arial"/>
                        </a:rPr>
                        <a:t>neck</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a:latin typeface="Arial"/>
                          <a:cs typeface="Arial"/>
                        </a:rPr>
                        <a:t>Lung</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4470">
                        <a:lnSpc>
                          <a:spcPct val="100000"/>
                        </a:lnSpc>
                        <a:spcBef>
                          <a:spcPts val="500"/>
                        </a:spcBef>
                      </a:pPr>
                      <a:r>
                        <a:rPr sz="850" spc="-10">
                          <a:latin typeface="Arial"/>
                          <a:cs typeface="Arial"/>
                        </a:rPr>
                        <a:t>Prostate</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88595">
                        <a:lnSpc>
                          <a:spcPct val="100000"/>
                        </a:lnSpc>
                        <a:spcBef>
                          <a:spcPts val="500"/>
                        </a:spcBef>
                      </a:pPr>
                      <a:r>
                        <a:rPr sz="850" spc="-10">
                          <a:latin typeface="Arial"/>
                          <a:cs typeface="Arial"/>
                        </a:rPr>
                        <a:t>Sarcoma</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a:latin typeface="Arial"/>
                          <a:cs typeface="Arial"/>
                        </a:rPr>
                        <a:t>Skin</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53365" marR="247650" indent="1905">
                        <a:lnSpc>
                          <a:spcPts val="860"/>
                        </a:lnSpc>
                        <a:spcBef>
                          <a:spcPts val="330"/>
                        </a:spcBef>
                      </a:pPr>
                      <a:r>
                        <a:rPr sz="850" spc="-20">
                          <a:latin typeface="Arial"/>
                          <a:cs typeface="Arial"/>
                        </a:rPr>
                        <a:t>Upper </a:t>
                      </a:r>
                      <a:r>
                        <a:rPr sz="850" spc="-30">
                          <a:latin typeface="Arial"/>
                          <a:cs typeface="Arial"/>
                        </a:rPr>
                        <a:t>gastro</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67640">
                        <a:lnSpc>
                          <a:spcPct val="100000"/>
                        </a:lnSpc>
                        <a:spcBef>
                          <a:spcPts val="500"/>
                        </a:spcBef>
                      </a:pPr>
                      <a:r>
                        <a:rPr sz="850" spc="-10">
                          <a:latin typeface="Arial"/>
                          <a:cs typeface="Arial"/>
                        </a:rPr>
                        <a:t>Urological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10">
                          <a:latin typeface="Arial"/>
                          <a:cs typeface="Arial"/>
                        </a:rPr>
                        <a:t>Other</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0660" marR="194945" indent="130810">
                        <a:lnSpc>
                          <a:spcPts val="860"/>
                        </a:lnSpc>
                        <a:spcBef>
                          <a:spcPts val="330"/>
                        </a:spcBef>
                      </a:pPr>
                      <a:r>
                        <a:rPr sz="850" b="1" spc="-25">
                          <a:latin typeface="Arial"/>
                          <a:cs typeface="Arial"/>
                        </a:rPr>
                        <a:t>All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374650">
                <a:tc>
                  <a:txBody>
                    <a:bodyPr/>
                    <a:lstStyle/>
                    <a:p>
                      <a:pPr marL="27940" marR="433705">
                        <a:lnSpc>
                          <a:spcPts val="860"/>
                        </a:lnSpc>
                        <a:spcBef>
                          <a:spcPts val="155"/>
                        </a:spcBef>
                      </a:pPr>
                      <a:r>
                        <a:rPr sz="850">
                          <a:latin typeface="Arial"/>
                          <a:cs typeface="Arial"/>
                        </a:rPr>
                        <a:t>Q44.</a:t>
                      </a:r>
                      <a:r>
                        <a:rPr sz="850" spc="-20">
                          <a:latin typeface="Arial"/>
                          <a:cs typeface="Arial"/>
                        </a:rPr>
                        <a:t> </a:t>
                      </a:r>
                      <a:r>
                        <a:rPr sz="850">
                          <a:latin typeface="Arial"/>
                          <a:cs typeface="Arial"/>
                        </a:rPr>
                        <a:t>Possible</a:t>
                      </a:r>
                      <a:r>
                        <a:rPr sz="850" spc="-20">
                          <a:latin typeface="Arial"/>
                          <a:cs typeface="Arial"/>
                        </a:rPr>
                        <a:t> </a:t>
                      </a:r>
                      <a:r>
                        <a:rPr sz="850">
                          <a:latin typeface="Arial"/>
                          <a:cs typeface="Arial"/>
                        </a:rPr>
                        <a:t>side</a:t>
                      </a:r>
                      <a:r>
                        <a:rPr sz="850" spc="-20">
                          <a:latin typeface="Arial"/>
                          <a:cs typeface="Arial"/>
                        </a:rPr>
                        <a:t> </a:t>
                      </a:r>
                      <a:r>
                        <a:rPr sz="850">
                          <a:latin typeface="Arial"/>
                          <a:cs typeface="Arial"/>
                        </a:rPr>
                        <a:t>effects</a:t>
                      </a:r>
                      <a:r>
                        <a:rPr sz="850" spc="-15">
                          <a:latin typeface="Arial"/>
                          <a:cs typeface="Arial"/>
                        </a:rPr>
                        <a:t> </a:t>
                      </a:r>
                      <a:r>
                        <a:rPr sz="850">
                          <a:latin typeface="Arial"/>
                          <a:cs typeface="Arial"/>
                        </a:rPr>
                        <a:t>from</a:t>
                      </a:r>
                      <a:r>
                        <a:rPr sz="850" spc="-20">
                          <a:latin typeface="Arial"/>
                          <a:cs typeface="Arial"/>
                        </a:rPr>
                        <a:t> </a:t>
                      </a:r>
                      <a:r>
                        <a:rPr sz="850">
                          <a:latin typeface="Arial"/>
                          <a:cs typeface="Arial"/>
                        </a:rPr>
                        <a:t>treatment</a:t>
                      </a:r>
                      <a:r>
                        <a:rPr sz="850" spc="-20">
                          <a:latin typeface="Arial"/>
                          <a:cs typeface="Arial"/>
                        </a:rPr>
                        <a:t> were </a:t>
                      </a:r>
                      <a:r>
                        <a:rPr sz="850">
                          <a:latin typeface="Arial"/>
                          <a:cs typeface="Arial"/>
                        </a:rPr>
                        <a:t>definitely</a:t>
                      </a:r>
                      <a:r>
                        <a:rPr sz="850" spc="-20">
                          <a:latin typeface="Arial"/>
                          <a:cs typeface="Arial"/>
                        </a:rPr>
                        <a:t> </a:t>
                      </a:r>
                      <a:r>
                        <a:rPr sz="850">
                          <a:latin typeface="Arial"/>
                          <a:cs typeface="Arial"/>
                        </a:rPr>
                        <a:t>explained</a:t>
                      </a:r>
                      <a:r>
                        <a:rPr sz="850" spc="-20">
                          <a:latin typeface="Arial"/>
                          <a:cs typeface="Arial"/>
                        </a:rPr>
                        <a:t> </a:t>
                      </a:r>
                      <a:r>
                        <a:rPr sz="850">
                          <a:latin typeface="Arial"/>
                          <a:cs typeface="Arial"/>
                        </a:rPr>
                        <a:t>in</a:t>
                      </a:r>
                      <a:r>
                        <a:rPr sz="850" spc="-20">
                          <a:latin typeface="Arial"/>
                          <a:cs typeface="Arial"/>
                        </a:rPr>
                        <a:t> </a:t>
                      </a:r>
                      <a:r>
                        <a:rPr sz="850">
                          <a:latin typeface="Arial"/>
                          <a:cs typeface="Arial"/>
                        </a:rPr>
                        <a:t>a</a:t>
                      </a:r>
                      <a:r>
                        <a:rPr sz="850" spc="-20">
                          <a:latin typeface="Arial"/>
                          <a:cs typeface="Arial"/>
                        </a:rPr>
                        <a:t> </a:t>
                      </a:r>
                      <a:r>
                        <a:rPr sz="850">
                          <a:latin typeface="Arial"/>
                          <a:cs typeface="Arial"/>
                        </a:rPr>
                        <a:t>way</a:t>
                      </a:r>
                      <a:r>
                        <a:rPr sz="850" spc="-20">
                          <a:latin typeface="Arial"/>
                          <a:cs typeface="Arial"/>
                        </a:rPr>
                        <a:t> </a:t>
                      </a:r>
                      <a:r>
                        <a:rPr sz="850">
                          <a:latin typeface="Arial"/>
                          <a:cs typeface="Arial"/>
                        </a:rPr>
                        <a:t>the</a:t>
                      </a:r>
                      <a:r>
                        <a:rPr sz="850" spc="-15">
                          <a:latin typeface="Arial"/>
                          <a:cs typeface="Arial"/>
                        </a:rPr>
                        <a:t> </a:t>
                      </a:r>
                      <a:r>
                        <a:rPr sz="850">
                          <a:latin typeface="Arial"/>
                          <a:cs typeface="Arial"/>
                        </a:rPr>
                        <a:t>patient</a:t>
                      </a:r>
                      <a:r>
                        <a:rPr sz="850" spc="-20">
                          <a:latin typeface="Arial"/>
                          <a:cs typeface="Arial"/>
                        </a:rPr>
                        <a:t> </a:t>
                      </a:r>
                      <a:r>
                        <a:rPr sz="850" spc="-10">
                          <a:latin typeface="Arial"/>
                          <a:cs typeface="Arial"/>
                        </a:rPr>
                        <a:t>could understand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88%</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82%</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81%</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78%</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87%</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72%</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82%</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79%</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67945">
                        <a:lnSpc>
                          <a:spcPts val="860"/>
                        </a:lnSpc>
                        <a:spcBef>
                          <a:spcPts val="155"/>
                        </a:spcBef>
                      </a:pPr>
                      <a:r>
                        <a:rPr sz="850">
                          <a:latin typeface="Arial"/>
                          <a:cs typeface="Arial"/>
                        </a:rPr>
                        <a:t>Q45.</a:t>
                      </a:r>
                      <a:r>
                        <a:rPr sz="850" spc="-25">
                          <a:latin typeface="Arial"/>
                          <a:cs typeface="Arial"/>
                        </a:rPr>
                        <a:t> </a:t>
                      </a:r>
                      <a:r>
                        <a:rPr sz="850">
                          <a:latin typeface="Arial"/>
                          <a:cs typeface="Arial"/>
                        </a:rPr>
                        <a:t>Patient</a:t>
                      </a:r>
                      <a:r>
                        <a:rPr sz="850" spc="-25">
                          <a:latin typeface="Arial"/>
                          <a:cs typeface="Arial"/>
                        </a:rPr>
                        <a:t> </a:t>
                      </a:r>
                      <a:r>
                        <a:rPr sz="850">
                          <a:latin typeface="Arial"/>
                          <a:cs typeface="Arial"/>
                        </a:rPr>
                        <a:t>was</a:t>
                      </a:r>
                      <a:r>
                        <a:rPr sz="850" spc="-25">
                          <a:latin typeface="Arial"/>
                          <a:cs typeface="Arial"/>
                        </a:rPr>
                        <a:t> </a:t>
                      </a:r>
                      <a:r>
                        <a:rPr sz="850">
                          <a:latin typeface="Arial"/>
                          <a:cs typeface="Arial"/>
                        </a:rPr>
                        <a:t>always</a:t>
                      </a:r>
                      <a:r>
                        <a:rPr sz="850" spc="-25">
                          <a:latin typeface="Arial"/>
                          <a:cs typeface="Arial"/>
                        </a:rPr>
                        <a:t> </a:t>
                      </a:r>
                      <a:r>
                        <a:rPr sz="850">
                          <a:latin typeface="Arial"/>
                          <a:cs typeface="Arial"/>
                        </a:rPr>
                        <a:t>offered</a:t>
                      </a:r>
                      <a:r>
                        <a:rPr sz="850" spc="-25">
                          <a:latin typeface="Arial"/>
                          <a:cs typeface="Arial"/>
                        </a:rPr>
                        <a:t> </a:t>
                      </a:r>
                      <a:r>
                        <a:rPr sz="850">
                          <a:latin typeface="Arial"/>
                          <a:cs typeface="Arial"/>
                        </a:rPr>
                        <a:t>practical</a:t>
                      </a:r>
                      <a:r>
                        <a:rPr sz="850" spc="-20">
                          <a:latin typeface="Arial"/>
                          <a:cs typeface="Arial"/>
                        </a:rPr>
                        <a:t> </a:t>
                      </a:r>
                      <a:r>
                        <a:rPr sz="850">
                          <a:latin typeface="Arial"/>
                          <a:cs typeface="Arial"/>
                        </a:rPr>
                        <a:t>advice</a:t>
                      </a:r>
                      <a:r>
                        <a:rPr sz="850" spc="-25">
                          <a:latin typeface="Arial"/>
                          <a:cs typeface="Arial"/>
                        </a:rPr>
                        <a:t> on </a:t>
                      </a:r>
                      <a:r>
                        <a:rPr sz="850">
                          <a:latin typeface="Arial"/>
                          <a:cs typeface="Arial"/>
                        </a:rPr>
                        <a:t>dealing</a:t>
                      </a:r>
                      <a:r>
                        <a:rPr sz="850" spc="-25">
                          <a:latin typeface="Arial"/>
                          <a:cs typeface="Arial"/>
                        </a:rPr>
                        <a:t> </a:t>
                      </a:r>
                      <a:r>
                        <a:rPr sz="850">
                          <a:latin typeface="Arial"/>
                          <a:cs typeface="Arial"/>
                        </a:rPr>
                        <a:t>with</a:t>
                      </a:r>
                      <a:r>
                        <a:rPr sz="850" spc="-20">
                          <a:latin typeface="Arial"/>
                          <a:cs typeface="Arial"/>
                        </a:rPr>
                        <a:t> </a:t>
                      </a:r>
                      <a:r>
                        <a:rPr sz="850">
                          <a:latin typeface="Arial"/>
                          <a:cs typeface="Arial"/>
                        </a:rPr>
                        <a:t>any</a:t>
                      </a:r>
                      <a:r>
                        <a:rPr sz="850" spc="-25">
                          <a:latin typeface="Arial"/>
                          <a:cs typeface="Arial"/>
                        </a:rPr>
                        <a:t> </a:t>
                      </a:r>
                      <a:r>
                        <a:rPr sz="850">
                          <a:latin typeface="Arial"/>
                          <a:cs typeface="Arial"/>
                        </a:rPr>
                        <a:t>immediate</a:t>
                      </a:r>
                      <a:r>
                        <a:rPr sz="850" spc="-20">
                          <a:latin typeface="Arial"/>
                          <a:cs typeface="Arial"/>
                        </a:rPr>
                        <a:t> </a:t>
                      </a:r>
                      <a:r>
                        <a:rPr sz="850">
                          <a:latin typeface="Arial"/>
                          <a:cs typeface="Arial"/>
                        </a:rPr>
                        <a:t>side</a:t>
                      </a:r>
                      <a:r>
                        <a:rPr sz="850" spc="-20">
                          <a:latin typeface="Arial"/>
                          <a:cs typeface="Arial"/>
                        </a:rPr>
                        <a:t> </a:t>
                      </a:r>
                      <a:r>
                        <a:rPr sz="850">
                          <a:latin typeface="Arial"/>
                          <a:cs typeface="Arial"/>
                        </a:rPr>
                        <a:t>effects</a:t>
                      </a:r>
                      <a:r>
                        <a:rPr sz="850" spc="-25">
                          <a:latin typeface="Arial"/>
                          <a:cs typeface="Arial"/>
                        </a:rPr>
                        <a:t> </a:t>
                      </a:r>
                      <a:r>
                        <a:rPr sz="850">
                          <a:latin typeface="Arial"/>
                          <a:cs typeface="Arial"/>
                        </a:rPr>
                        <a:t>from</a:t>
                      </a:r>
                      <a:r>
                        <a:rPr sz="850" spc="-20">
                          <a:latin typeface="Arial"/>
                          <a:cs typeface="Arial"/>
                        </a:rPr>
                        <a:t> </a:t>
                      </a:r>
                      <a:r>
                        <a:rPr sz="850" spc="-10">
                          <a:latin typeface="Arial"/>
                          <a:cs typeface="Arial"/>
                        </a:rPr>
                        <a:t>treatment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650">
                <a:tc>
                  <a:txBody>
                    <a:bodyPr/>
                    <a:lstStyle/>
                    <a:p>
                      <a:pPr marL="27940" marR="181610">
                        <a:lnSpc>
                          <a:spcPts val="860"/>
                        </a:lnSpc>
                        <a:spcBef>
                          <a:spcPts val="155"/>
                        </a:spcBef>
                      </a:pPr>
                      <a:r>
                        <a:rPr sz="850">
                          <a:latin typeface="Arial"/>
                          <a:cs typeface="Arial"/>
                        </a:rPr>
                        <a:t>Q46.</a:t>
                      </a:r>
                      <a:r>
                        <a:rPr sz="850" spc="-25">
                          <a:latin typeface="Arial"/>
                          <a:cs typeface="Arial"/>
                        </a:rPr>
                        <a:t> </a:t>
                      </a:r>
                      <a:r>
                        <a:rPr sz="850">
                          <a:latin typeface="Arial"/>
                          <a:cs typeface="Arial"/>
                        </a:rPr>
                        <a:t>Patient</a:t>
                      </a:r>
                      <a:r>
                        <a:rPr sz="850" spc="-20">
                          <a:latin typeface="Arial"/>
                          <a:cs typeface="Arial"/>
                        </a:rPr>
                        <a:t> </a:t>
                      </a:r>
                      <a:r>
                        <a:rPr sz="850">
                          <a:latin typeface="Arial"/>
                          <a:cs typeface="Arial"/>
                        </a:rPr>
                        <a:t>was</a:t>
                      </a:r>
                      <a:r>
                        <a:rPr sz="850" spc="-25">
                          <a:latin typeface="Arial"/>
                          <a:cs typeface="Arial"/>
                        </a:rPr>
                        <a:t> </a:t>
                      </a:r>
                      <a:r>
                        <a:rPr sz="850">
                          <a:latin typeface="Arial"/>
                          <a:cs typeface="Arial"/>
                        </a:rPr>
                        <a:t>given</a:t>
                      </a:r>
                      <a:r>
                        <a:rPr sz="850" spc="-20">
                          <a:latin typeface="Arial"/>
                          <a:cs typeface="Arial"/>
                        </a:rPr>
                        <a:t> </a:t>
                      </a:r>
                      <a:r>
                        <a:rPr sz="850">
                          <a:latin typeface="Arial"/>
                          <a:cs typeface="Arial"/>
                        </a:rPr>
                        <a:t>information</a:t>
                      </a:r>
                      <a:r>
                        <a:rPr sz="850" spc="-20">
                          <a:latin typeface="Arial"/>
                          <a:cs typeface="Arial"/>
                        </a:rPr>
                        <a:t> </a:t>
                      </a:r>
                      <a:r>
                        <a:rPr sz="850">
                          <a:latin typeface="Arial"/>
                          <a:cs typeface="Arial"/>
                        </a:rPr>
                        <a:t>that</a:t>
                      </a:r>
                      <a:r>
                        <a:rPr sz="850" spc="-25">
                          <a:latin typeface="Arial"/>
                          <a:cs typeface="Arial"/>
                        </a:rPr>
                        <a:t> </a:t>
                      </a:r>
                      <a:r>
                        <a:rPr sz="850">
                          <a:latin typeface="Arial"/>
                          <a:cs typeface="Arial"/>
                        </a:rPr>
                        <a:t>they</a:t>
                      </a:r>
                      <a:r>
                        <a:rPr sz="850" spc="-20">
                          <a:latin typeface="Arial"/>
                          <a:cs typeface="Arial"/>
                        </a:rPr>
                        <a:t> </a:t>
                      </a:r>
                      <a:r>
                        <a:rPr sz="850" spc="-10">
                          <a:latin typeface="Arial"/>
                          <a:cs typeface="Arial"/>
                        </a:rPr>
                        <a:t>could </a:t>
                      </a:r>
                      <a:r>
                        <a:rPr sz="850">
                          <a:latin typeface="Arial"/>
                          <a:cs typeface="Arial"/>
                        </a:rPr>
                        <a:t>access</a:t>
                      </a:r>
                      <a:r>
                        <a:rPr sz="850" spc="-25">
                          <a:latin typeface="Arial"/>
                          <a:cs typeface="Arial"/>
                        </a:rPr>
                        <a:t> </a:t>
                      </a:r>
                      <a:r>
                        <a:rPr sz="850">
                          <a:latin typeface="Arial"/>
                          <a:cs typeface="Arial"/>
                        </a:rPr>
                        <a:t>about</a:t>
                      </a:r>
                      <a:r>
                        <a:rPr sz="850" spc="-25">
                          <a:latin typeface="Arial"/>
                          <a:cs typeface="Arial"/>
                        </a:rPr>
                        <a:t> </a:t>
                      </a:r>
                      <a:r>
                        <a:rPr sz="850">
                          <a:latin typeface="Arial"/>
                          <a:cs typeface="Arial"/>
                        </a:rPr>
                        <a:t>support</a:t>
                      </a:r>
                      <a:r>
                        <a:rPr sz="850" spc="-25">
                          <a:latin typeface="Arial"/>
                          <a:cs typeface="Arial"/>
                        </a:rPr>
                        <a:t> </a:t>
                      </a:r>
                      <a:r>
                        <a:rPr sz="850">
                          <a:latin typeface="Arial"/>
                          <a:cs typeface="Arial"/>
                        </a:rPr>
                        <a:t>in</a:t>
                      </a:r>
                      <a:r>
                        <a:rPr sz="850" spc="-20">
                          <a:latin typeface="Arial"/>
                          <a:cs typeface="Arial"/>
                        </a:rPr>
                        <a:t> </a:t>
                      </a:r>
                      <a:r>
                        <a:rPr sz="850">
                          <a:latin typeface="Arial"/>
                          <a:cs typeface="Arial"/>
                        </a:rPr>
                        <a:t>dealing</a:t>
                      </a:r>
                      <a:r>
                        <a:rPr sz="850" spc="-25">
                          <a:latin typeface="Arial"/>
                          <a:cs typeface="Arial"/>
                        </a:rPr>
                        <a:t> </a:t>
                      </a:r>
                      <a:r>
                        <a:rPr sz="850">
                          <a:latin typeface="Arial"/>
                          <a:cs typeface="Arial"/>
                        </a:rPr>
                        <a:t>with</a:t>
                      </a:r>
                      <a:r>
                        <a:rPr sz="850" spc="-25">
                          <a:latin typeface="Arial"/>
                          <a:cs typeface="Arial"/>
                        </a:rPr>
                        <a:t> </a:t>
                      </a:r>
                      <a:r>
                        <a:rPr sz="850">
                          <a:latin typeface="Arial"/>
                          <a:cs typeface="Arial"/>
                        </a:rPr>
                        <a:t>immediate</a:t>
                      </a:r>
                      <a:r>
                        <a:rPr sz="850" spc="-20">
                          <a:latin typeface="Arial"/>
                          <a:cs typeface="Arial"/>
                        </a:rPr>
                        <a:t> side </a:t>
                      </a:r>
                      <a:r>
                        <a:rPr sz="850">
                          <a:latin typeface="Arial"/>
                          <a:cs typeface="Arial"/>
                        </a:rPr>
                        <a:t>effects</a:t>
                      </a:r>
                      <a:r>
                        <a:rPr sz="850" spc="-25">
                          <a:latin typeface="Arial"/>
                          <a:cs typeface="Arial"/>
                        </a:rPr>
                        <a:t> </a:t>
                      </a:r>
                      <a:r>
                        <a:rPr sz="850">
                          <a:latin typeface="Arial"/>
                          <a:cs typeface="Arial"/>
                        </a:rPr>
                        <a:t>from</a:t>
                      </a:r>
                      <a:r>
                        <a:rPr sz="850" spc="-20">
                          <a:latin typeface="Arial"/>
                          <a:cs typeface="Arial"/>
                        </a:rPr>
                        <a:t> </a:t>
                      </a:r>
                      <a:r>
                        <a:rPr sz="850" spc="-10">
                          <a:latin typeface="Arial"/>
                          <a:cs typeface="Arial"/>
                        </a:rPr>
                        <a:t>treatment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97%</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92%</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96%</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94%</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91%</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94%</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94%</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374650">
                <a:tc>
                  <a:txBody>
                    <a:bodyPr/>
                    <a:lstStyle/>
                    <a:p>
                      <a:pPr marL="27940" marR="127635" algn="just">
                        <a:lnSpc>
                          <a:spcPts val="860"/>
                        </a:lnSpc>
                        <a:spcBef>
                          <a:spcPts val="155"/>
                        </a:spcBef>
                      </a:pPr>
                      <a:r>
                        <a:rPr sz="850" dirty="0">
                          <a:latin typeface="Arial"/>
                          <a:cs typeface="Arial"/>
                        </a:rPr>
                        <a:t>Q47.</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felt</a:t>
                      </a:r>
                      <a:r>
                        <a:rPr sz="850" spc="-15" dirty="0">
                          <a:latin typeface="Arial"/>
                          <a:cs typeface="Arial"/>
                        </a:rPr>
                        <a:t> </a:t>
                      </a:r>
                      <a:r>
                        <a:rPr sz="850" dirty="0">
                          <a:latin typeface="Arial"/>
                          <a:cs typeface="Arial"/>
                        </a:rPr>
                        <a:t>possible</a:t>
                      </a:r>
                      <a:r>
                        <a:rPr sz="850" spc="-20" dirty="0">
                          <a:latin typeface="Arial"/>
                          <a:cs typeface="Arial"/>
                        </a:rPr>
                        <a:t> </a:t>
                      </a:r>
                      <a:r>
                        <a:rPr sz="850" spc="-10" dirty="0">
                          <a:latin typeface="Arial"/>
                          <a:cs typeface="Arial"/>
                        </a:rPr>
                        <a:t>long-</a:t>
                      </a:r>
                      <a:r>
                        <a:rPr sz="850" dirty="0">
                          <a:latin typeface="Arial"/>
                          <a:cs typeface="Arial"/>
                        </a:rPr>
                        <a:t>term</a:t>
                      </a:r>
                      <a:r>
                        <a:rPr sz="850" spc="-15" dirty="0">
                          <a:latin typeface="Arial"/>
                          <a:cs typeface="Arial"/>
                        </a:rPr>
                        <a:t> </a:t>
                      </a:r>
                      <a:r>
                        <a:rPr sz="850" dirty="0">
                          <a:latin typeface="Arial"/>
                          <a:cs typeface="Arial"/>
                        </a:rPr>
                        <a:t>side</a:t>
                      </a:r>
                      <a:r>
                        <a:rPr sz="850" spc="-15" dirty="0">
                          <a:latin typeface="Arial"/>
                          <a:cs typeface="Arial"/>
                        </a:rPr>
                        <a:t> </a:t>
                      </a:r>
                      <a:r>
                        <a:rPr sz="850" dirty="0">
                          <a:latin typeface="Arial"/>
                          <a:cs typeface="Arial"/>
                        </a:rPr>
                        <a:t>effects</a:t>
                      </a:r>
                      <a:r>
                        <a:rPr sz="850" spc="-15" dirty="0">
                          <a:latin typeface="Arial"/>
                          <a:cs typeface="Arial"/>
                        </a:rPr>
                        <a:t> </a:t>
                      </a:r>
                      <a:r>
                        <a:rPr sz="850" spc="-20" dirty="0">
                          <a:latin typeface="Arial"/>
                          <a:cs typeface="Arial"/>
                        </a:rPr>
                        <a:t>were </a:t>
                      </a:r>
                      <a:r>
                        <a:rPr sz="850" dirty="0">
                          <a:latin typeface="Arial"/>
                          <a:cs typeface="Arial"/>
                        </a:rPr>
                        <a:t>definitely</a:t>
                      </a:r>
                      <a:r>
                        <a:rPr sz="850" spc="-25" dirty="0">
                          <a:latin typeface="Arial"/>
                          <a:cs typeface="Arial"/>
                        </a:rPr>
                        <a:t> </a:t>
                      </a:r>
                      <a:r>
                        <a:rPr sz="850" dirty="0">
                          <a:latin typeface="Arial"/>
                          <a:cs typeface="Arial"/>
                        </a:rPr>
                        <a:t>explained</a:t>
                      </a:r>
                      <a:r>
                        <a:rPr sz="850" spc="-20" dirty="0">
                          <a:latin typeface="Arial"/>
                          <a:cs typeface="Arial"/>
                        </a:rPr>
                        <a:t> </a:t>
                      </a:r>
                      <a:r>
                        <a:rPr sz="850" dirty="0">
                          <a:latin typeface="Arial"/>
                          <a:cs typeface="Arial"/>
                        </a:rPr>
                        <a:t>in</a:t>
                      </a:r>
                      <a:r>
                        <a:rPr sz="850" spc="-2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way</a:t>
                      </a:r>
                      <a:r>
                        <a:rPr sz="850" spc="-20" dirty="0">
                          <a:latin typeface="Arial"/>
                          <a:cs typeface="Arial"/>
                        </a:rPr>
                        <a:t> </a:t>
                      </a:r>
                      <a:r>
                        <a:rPr sz="850" dirty="0">
                          <a:latin typeface="Arial"/>
                          <a:cs typeface="Arial"/>
                        </a:rPr>
                        <a:t>they</a:t>
                      </a:r>
                      <a:r>
                        <a:rPr sz="850" spc="-25" dirty="0">
                          <a:latin typeface="Arial"/>
                          <a:cs typeface="Arial"/>
                        </a:rPr>
                        <a:t> </a:t>
                      </a:r>
                      <a:r>
                        <a:rPr sz="850" dirty="0">
                          <a:latin typeface="Arial"/>
                          <a:cs typeface="Arial"/>
                        </a:rPr>
                        <a:t>could</a:t>
                      </a:r>
                      <a:r>
                        <a:rPr sz="850" spc="-20" dirty="0">
                          <a:latin typeface="Arial"/>
                          <a:cs typeface="Arial"/>
                        </a:rPr>
                        <a:t> </a:t>
                      </a:r>
                      <a:r>
                        <a:rPr sz="850" dirty="0">
                          <a:latin typeface="Arial"/>
                          <a:cs typeface="Arial"/>
                        </a:rPr>
                        <a:t>understand</a:t>
                      </a:r>
                      <a:r>
                        <a:rPr sz="850" spc="-25" dirty="0">
                          <a:latin typeface="Arial"/>
                          <a:cs typeface="Arial"/>
                        </a:rPr>
                        <a:t> in </a:t>
                      </a:r>
                      <a:r>
                        <a:rPr sz="850" dirty="0">
                          <a:latin typeface="Arial"/>
                          <a:cs typeface="Arial"/>
                        </a:rPr>
                        <a:t>advance</a:t>
                      </a:r>
                      <a:r>
                        <a:rPr sz="850" spc="-20"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their</a:t>
                      </a:r>
                      <a:r>
                        <a:rPr sz="850" spc="-20" dirty="0">
                          <a:latin typeface="Arial"/>
                          <a:cs typeface="Arial"/>
                        </a:rPr>
                        <a:t> </a:t>
                      </a:r>
                      <a:r>
                        <a:rPr sz="850" spc="-10" dirty="0">
                          <a:latin typeface="Arial"/>
                          <a:cs typeface="Arial"/>
                        </a:rPr>
                        <a:t>treatment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68%</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66%</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66%</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62%</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84%</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42%</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68%</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81%</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57%</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68%</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4795">
                <a:tc>
                  <a:txBody>
                    <a:bodyPr/>
                    <a:lstStyle/>
                    <a:p>
                      <a:pPr marL="27940" marR="121920">
                        <a:lnSpc>
                          <a:spcPts val="860"/>
                        </a:lnSpc>
                        <a:spcBef>
                          <a:spcPts val="155"/>
                        </a:spcBef>
                      </a:pPr>
                      <a:r>
                        <a:rPr sz="850">
                          <a:latin typeface="Arial"/>
                          <a:cs typeface="Arial"/>
                        </a:rPr>
                        <a:t>Q48.</a:t>
                      </a:r>
                      <a:r>
                        <a:rPr sz="850" spc="-25">
                          <a:latin typeface="Arial"/>
                          <a:cs typeface="Arial"/>
                        </a:rPr>
                        <a:t> </a:t>
                      </a:r>
                      <a:r>
                        <a:rPr sz="850">
                          <a:latin typeface="Arial"/>
                          <a:cs typeface="Arial"/>
                        </a:rPr>
                        <a:t>Patient</a:t>
                      </a:r>
                      <a:r>
                        <a:rPr sz="850" spc="-20">
                          <a:latin typeface="Arial"/>
                          <a:cs typeface="Arial"/>
                        </a:rPr>
                        <a:t> </a:t>
                      </a:r>
                      <a:r>
                        <a:rPr sz="850">
                          <a:latin typeface="Arial"/>
                          <a:cs typeface="Arial"/>
                        </a:rPr>
                        <a:t>was</a:t>
                      </a:r>
                      <a:r>
                        <a:rPr sz="850" spc="-20">
                          <a:latin typeface="Arial"/>
                          <a:cs typeface="Arial"/>
                        </a:rPr>
                        <a:t> </a:t>
                      </a:r>
                      <a:r>
                        <a:rPr sz="850">
                          <a:latin typeface="Arial"/>
                          <a:cs typeface="Arial"/>
                        </a:rPr>
                        <a:t>definitely</a:t>
                      </a:r>
                      <a:r>
                        <a:rPr sz="850" spc="-25">
                          <a:latin typeface="Arial"/>
                          <a:cs typeface="Arial"/>
                        </a:rPr>
                        <a:t> </a:t>
                      </a:r>
                      <a:r>
                        <a:rPr sz="850">
                          <a:latin typeface="Arial"/>
                          <a:cs typeface="Arial"/>
                        </a:rPr>
                        <a:t>able</a:t>
                      </a:r>
                      <a:r>
                        <a:rPr sz="850" spc="-20">
                          <a:latin typeface="Arial"/>
                          <a:cs typeface="Arial"/>
                        </a:rPr>
                        <a:t> </a:t>
                      </a:r>
                      <a:r>
                        <a:rPr sz="850">
                          <a:latin typeface="Arial"/>
                          <a:cs typeface="Arial"/>
                        </a:rPr>
                        <a:t>to</a:t>
                      </a:r>
                      <a:r>
                        <a:rPr sz="850" spc="-20">
                          <a:latin typeface="Arial"/>
                          <a:cs typeface="Arial"/>
                        </a:rPr>
                        <a:t> </a:t>
                      </a:r>
                      <a:r>
                        <a:rPr sz="850">
                          <a:latin typeface="Arial"/>
                          <a:cs typeface="Arial"/>
                        </a:rPr>
                        <a:t>discuss</a:t>
                      </a:r>
                      <a:r>
                        <a:rPr sz="850" spc="-25">
                          <a:latin typeface="Arial"/>
                          <a:cs typeface="Arial"/>
                        </a:rPr>
                        <a:t> </a:t>
                      </a:r>
                      <a:r>
                        <a:rPr sz="850">
                          <a:latin typeface="Arial"/>
                          <a:cs typeface="Arial"/>
                        </a:rPr>
                        <a:t>options</a:t>
                      </a:r>
                      <a:r>
                        <a:rPr sz="850" spc="-20">
                          <a:latin typeface="Arial"/>
                          <a:cs typeface="Arial"/>
                        </a:rPr>
                        <a:t> </a:t>
                      </a:r>
                      <a:r>
                        <a:rPr sz="850" spc="-25">
                          <a:latin typeface="Arial"/>
                          <a:cs typeface="Arial"/>
                        </a:rPr>
                        <a:t>for </a:t>
                      </a:r>
                      <a:r>
                        <a:rPr sz="850">
                          <a:latin typeface="Arial"/>
                          <a:cs typeface="Arial"/>
                        </a:rPr>
                        <a:t>managing</a:t>
                      </a:r>
                      <a:r>
                        <a:rPr sz="850" spc="-15">
                          <a:latin typeface="Arial"/>
                          <a:cs typeface="Arial"/>
                        </a:rPr>
                        <a:t> </a:t>
                      </a:r>
                      <a:r>
                        <a:rPr sz="850">
                          <a:latin typeface="Arial"/>
                          <a:cs typeface="Arial"/>
                        </a:rPr>
                        <a:t>the</a:t>
                      </a:r>
                      <a:r>
                        <a:rPr sz="850" spc="-15">
                          <a:latin typeface="Arial"/>
                          <a:cs typeface="Arial"/>
                        </a:rPr>
                        <a:t> </a:t>
                      </a:r>
                      <a:r>
                        <a:rPr sz="850">
                          <a:latin typeface="Arial"/>
                          <a:cs typeface="Arial"/>
                        </a:rPr>
                        <a:t>impact</a:t>
                      </a:r>
                      <a:r>
                        <a:rPr sz="850" spc="-15">
                          <a:latin typeface="Arial"/>
                          <a:cs typeface="Arial"/>
                        </a:rPr>
                        <a:t> </a:t>
                      </a:r>
                      <a:r>
                        <a:rPr sz="850">
                          <a:latin typeface="Arial"/>
                          <a:cs typeface="Arial"/>
                        </a:rPr>
                        <a:t>of</a:t>
                      </a:r>
                      <a:r>
                        <a:rPr sz="850" spc="-15">
                          <a:latin typeface="Arial"/>
                          <a:cs typeface="Arial"/>
                        </a:rPr>
                        <a:t> </a:t>
                      </a:r>
                      <a:r>
                        <a:rPr sz="850">
                          <a:latin typeface="Arial"/>
                          <a:cs typeface="Arial"/>
                        </a:rPr>
                        <a:t>any</a:t>
                      </a:r>
                      <a:r>
                        <a:rPr sz="850" spc="-10">
                          <a:latin typeface="Arial"/>
                          <a:cs typeface="Arial"/>
                        </a:rPr>
                        <a:t> long-</a:t>
                      </a:r>
                      <a:r>
                        <a:rPr sz="850">
                          <a:latin typeface="Arial"/>
                          <a:cs typeface="Arial"/>
                        </a:rPr>
                        <a:t>term</a:t>
                      </a:r>
                      <a:r>
                        <a:rPr sz="850" spc="-15">
                          <a:latin typeface="Arial"/>
                          <a:cs typeface="Arial"/>
                        </a:rPr>
                        <a:t> </a:t>
                      </a:r>
                      <a:r>
                        <a:rPr sz="850">
                          <a:latin typeface="Arial"/>
                          <a:cs typeface="Arial"/>
                        </a:rPr>
                        <a:t>side</a:t>
                      </a:r>
                      <a:r>
                        <a:rPr sz="850" spc="-15">
                          <a:latin typeface="Arial"/>
                          <a:cs typeface="Arial"/>
                        </a:rPr>
                        <a:t> </a:t>
                      </a:r>
                      <a:r>
                        <a:rPr sz="850" spc="-10">
                          <a:latin typeface="Arial"/>
                          <a:cs typeface="Arial"/>
                        </a:rPr>
                        <a:t>effects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6" name="tumourgroup_tbl_section11"/>
          <p:cNvGraphicFramePr>
            <a:graphicFrameLocks noGrp="1"/>
          </p:cNvGraphicFramePr>
          <p:nvPr>
            <p:extLst>
              <p:ext uri="{D42A27DB-BD31-4B8C-83A1-F6EECF244321}">
                <p14:modId xmlns:p14="http://schemas.microsoft.com/office/powerpoint/2010/main" val="3098298750"/>
              </p:ext>
            </p:extLst>
          </p:nvPr>
        </p:nvGraphicFramePr>
        <p:xfrm>
          <a:off x="428814" y="4538902"/>
          <a:ext cx="6776309" cy="162687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284480">
                  <a:extLst>
                    <a:ext uri="{9D8B030D-6E8A-4147-A177-3AD203B41FA5}">
                      <a16:colId xmlns:a16="http://schemas.microsoft.com/office/drawing/2014/main" val="20001"/>
                    </a:ext>
                  </a:extLst>
                </a:gridCol>
                <a:gridCol w="284480">
                  <a:extLst>
                    <a:ext uri="{9D8B030D-6E8A-4147-A177-3AD203B41FA5}">
                      <a16:colId xmlns:a16="http://schemas.microsoft.com/office/drawing/2014/main" val="20002"/>
                    </a:ext>
                  </a:extLst>
                </a:gridCol>
                <a:gridCol w="284479">
                  <a:extLst>
                    <a:ext uri="{9D8B030D-6E8A-4147-A177-3AD203B41FA5}">
                      <a16:colId xmlns:a16="http://schemas.microsoft.com/office/drawing/2014/main" val="20003"/>
                    </a:ext>
                  </a:extLst>
                </a:gridCol>
                <a:gridCol w="284479">
                  <a:extLst>
                    <a:ext uri="{9D8B030D-6E8A-4147-A177-3AD203B41FA5}">
                      <a16:colId xmlns:a16="http://schemas.microsoft.com/office/drawing/2014/main" val="20004"/>
                    </a:ext>
                  </a:extLst>
                </a:gridCol>
                <a:gridCol w="284479">
                  <a:extLst>
                    <a:ext uri="{9D8B030D-6E8A-4147-A177-3AD203B41FA5}">
                      <a16:colId xmlns:a16="http://schemas.microsoft.com/office/drawing/2014/main" val="20005"/>
                    </a:ext>
                  </a:extLst>
                </a:gridCol>
                <a:gridCol w="284479">
                  <a:extLst>
                    <a:ext uri="{9D8B030D-6E8A-4147-A177-3AD203B41FA5}">
                      <a16:colId xmlns:a16="http://schemas.microsoft.com/office/drawing/2014/main" val="20006"/>
                    </a:ext>
                  </a:extLst>
                </a:gridCol>
                <a:gridCol w="284479">
                  <a:extLst>
                    <a:ext uri="{9D8B030D-6E8A-4147-A177-3AD203B41FA5}">
                      <a16:colId xmlns:a16="http://schemas.microsoft.com/office/drawing/2014/main" val="20007"/>
                    </a:ext>
                  </a:extLst>
                </a:gridCol>
                <a:gridCol w="284479">
                  <a:extLst>
                    <a:ext uri="{9D8B030D-6E8A-4147-A177-3AD203B41FA5}">
                      <a16:colId xmlns:a16="http://schemas.microsoft.com/office/drawing/2014/main" val="20008"/>
                    </a:ext>
                  </a:extLst>
                </a:gridCol>
                <a:gridCol w="284479">
                  <a:extLst>
                    <a:ext uri="{9D8B030D-6E8A-4147-A177-3AD203B41FA5}">
                      <a16:colId xmlns:a16="http://schemas.microsoft.com/office/drawing/2014/main" val="20009"/>
                    </a:ext>
                  </a:extLst>
                </a:gridCol>
                <a:gridCol w="284479">
                  <a:extLst>
                    <a:ext uri="{9D8B030D-6E8A-4147-A177-3AD203B41FA5}">
                      <a16:colId xmlns:a16="http://schemas.microsoft.com/office/drawing/2014/main" val="20010"/>
                    </a:ext>
                  </a:extLst>
                </a:gridCol>
                <a:gridCol w="284479">
                  <a:extLst>
                    <a:ext uri="{9D8B030D-6E8A-4147-A177-3AD203B41FA5}">
                      <a16:colId xmlns:a16="http://schemas.microsoft.com/office/drawing/2014/main" val="20011"/>
                    </a:ext>
                  </a:extLst>
                </a:gridCol>
                <a:gridCol w="284479">
                  <a:extLst>
                    <a:ext uri="{9D8B030D-6E8A-4147-A177-3AD203B41FA5}">
                      <a16:colId xmlns:a16="http://schemas.microsoft.com/office/drawing/2014/main" val="20012"/>
                    </a:ext>
                  </a:extLst>
                </a:gridCol>
                <a:gridCol w="284479">
                  <a:extLst>
                    <a:ext uri="{9D8B030D-6E8A-4147-A177-3AD203B41FA5}">
                      <a16:colId xmlns:a16="http://schemas.microsoft.com/office/drawing/2014/main" val="20013"/>
                    </a:ext>
                  </a:extLst>
                </a:gridCol>
                <a:gridCol w="284480">
                  <a:extLst>
                    <a:ext uri="{9D8B030D-6E8A-4147-A177-3AD203B41FA5}">
                      <a16:colId xmlns:a16="http://schemas.microsoft.com/office/drawing/2014/main" val="20014"/>
                    </a:ext>
                  </a:extLst>
                </a:gridCol>
              </a:tblGrid>
              <a:tr h="187960">
                <a:tc gridSpan="15">
                  <a:txBody>
                    <a:bodyPr/>
                    <a:lstStyle/>
                    <a:p>
                      <a:pPr marL="27940">
                        <a:lnSpc>
                          <a:spcPct val="100000"/>
                        </a:lnSpc>
                        <a:spcBef>
                          <a:spcPts val="45"/>
                        </a:spcBef>
                        <a:tabLst>
                          <a:tab pos="4445635" algn="l"/>
                        </a:tabLst>
                      </a:pPr>
                      <a:r>
                        <a:rPr sz="1050" b="1" spc="-20" dirty="0">
                          <a:solidFill>
                            <a:srgbClr val="336E9F"/>
                          </a:solidFill>
                          <a:latin typeface="Arial"/>
                          <a:cs typeface="Arial"/>
                        </a:rPr>
                        <a:t>SUPPORT</a:t>
                      </a:r>
                      <a:r>
                        <a:rPr sz="1050" b="1" spc="-35" dirty="0">
                          <a:solidFill>
                            <a:srgbClr val="336E9F"/>
                          </a:solidFill>
                          <a:latin typeface="Arial"/>
                          <a:cs typeface="Arial"/>
                        </a:rPr>
                        <a:t> </a:t>
                      </a:r>
                      <a:r>
                        <a:rPr sz="1050" b="1" spc="-20" dirty="0">
                          <a:solidFill>
                            <a:srgbClr val="336E9F"/>
                          </a:solidFill>
                          <a:latin typeface="Arial"/>
                          <a:cs typeface="Arial"/>
                        </a:rPr>
                        <a:t>WHILE</a:t>
                      </a:r>
                      <a:r>
                        <a:rPr sz="1050" b="1" spc="-30" dirty="0">
                          <a:solidFill>
                            <a:srgbClr val="336E9F"/>
                          </a:solidFill>
                          <a:latin typeface="Arial"/>
                          <a:cs typeface="Arial"/>
                        </a:rPr>
                        <a:t> </a:t>
                      </a:r>
                      <a:r>
                        <a:rPr sz="1050" b="1" spc="-10" dirty="0">
                          <a:solidFill>
                            <a:srgbClr val="336E9F"/>
                          </a:solidFill>
                          <a:latin typeface="Arial"/>
                          <a:cs typeface="Arial"/>
                        </a:rPr>
                        <a:t>AT</a:t>
                      </a:r>
                      <a:r>
                        <a:rPr sz="1050" b="1" spc="-30" dirty="0">
                          <a:solidFill>
                            <a:srgbClr val="336E9F"/>
                          </a:solidFill>
                          <a:latin typeface="Arial"/>
                          <a:cs typeface="Arial"/>
                        </a:rPr>
                        <a:t> </a:t>
                      </a:r>
                      <a:r>
                        <a:rPr sz="1050" b="1" spc="-20" dirty="0">
                          <a:solidFill>
                            <a:srgbClr val="336E9F"/>
                          </a:solidFill>
                          <a:latin typeface="Arial"/>
                          <a:cs typeface="Arial"/>
                        </a:rPr>
                        <a:t>HOME</a:t>
                      </a:r>
                      <a:r>
                        <a:rPr sz="1050" b="1" dirty="0">
                          <a:solidFill>
                            <a:srgbClr val="336E9F"/>
                          </a:solidFill>
                          <a:latin typeface="Arial"/>
                          <a:cs typeface="Arial"/>
                        </a:rPr>
                        <a:t>	</a:t>
                      </a:r>
                      <a:r>
                        <a:rPr sz="1275" baseline="9803" dirty="0" err="1">
                          <a:latin typeface="Arial"/>
                          <a:cs typeface="Arial"/>
                        </a:rPr>
                        <a:t>Tumour</a:t>
                      </a:r>
                      <a:r>
                        <a:rPr sz="1275" spc="-44" baseline="9803" dirty="0">
                          <a:latin typeface="Arial"/>
                          <a:cs typeface="Arial"/>
                        </a:rPr>
                        <a:t> </a:t>
                      </a:r>
                      <a:r>
                        <a:rPr sz="1275" spc="-15" baseline="9803" dirty="0">
                          <a:latin typeface="Arial"/>
                          <a:cs typeface="Arial"/>
                        </a:rPr>
                        <a:t>group</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798195">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020" marR="240665" indent="-38735">
                        <a:lnSpc>
                          <a:spcPts val="860"/>
                        </a:lnSpc>
                        <a:spcBef>
                          <a:spcPts val="330"/>
                        </a:spcBef>
                      </a:pPr>
                      <a:r>
                        <a:rPr sz="850" spc="-20">
                          <a:latin typeface="Arial"/>
                          <a:cs typeface="Arial"/>
                        </a:rPr>
                        <a:t>Brain</a:t>
                      </a:r>
                      <a:r>
                        <a:rPr sz="850" spc="-10">
                          <a:latin typeface="Arial"/>
                          <a:cs typeface="Arial"/>
                        </a:rPr>
                        <a:t> </a:t>
                      </a:r>
                      <a:r>
                        <a:rPr sz="850" spc="-50">
                          <a:latin typeface="Arial"/>
                          <a:cs typeface="Arial"/>
                        </a:rPr>
                        <a:t>/</a:t>
                      </a:r>
                      <a:r>
                        <a:rPr sz="850" spc="-25">
                          <a:latin typeface="Arial"/>
                          <a:cs typeface="Arial"/>
                        </a:rPr>
                        <a:t> CNS</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47650">
                        <a:lnSpc>
                          <a:spcPct val="100000"/>
                        </a:lnSpc>
                        <a:spcBef>
                          <a:spcPts val="500"/>
                        </a:spcBef>
                      </a:pPr>
                      <a:r>
                        <a:rPr sz="850" spc="-10">
                          <a:latin typeface="Arial"/>
                          <a:cs typeface="Arial"/>
                        </a:rPr>
                        <a:t>Breast</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95910" marR="128905" indent="-160020">
                        <a:lnSpc>
                          <a:spcPts val="860"/>
                        </a:lnSpc>
                        <a:spcBef>
                          <a:spcPts val="330"/>
                        </a:spcBef>
                      </a:pPr>
                      <a:r>
                        <a:rPr sz="850" spc="-20">
                          <a:latin typeface="Arial"/>
                          <a:cs typeface="Arial"/>
                        </a:rPr>
                        <a:t>Colorectal</a:t>
                      </a:r>
                      <a:r>
                        <a:rPr sz="850" spc="-5">
                          <a:latin typeface="Arial"/>
                          <a:cs typeface="Arial"/>
                        </a:rPr>
                        <a:t> </a:t>
                      </a:r>
                      <a:r>
                        <a:rPr sz="850" spc="-50">
                          <a:latin typeface="Arial"/>
                          <a:cs typeface="Arial"/>
                        </a:rPr>
                        <a:t>/</a:t>
                      </a:r>
                      <a:r>
                        <a:rPr sz="850" spc="-25">
                          <a:latin typeface="Arial"/>
                          <a:cs typeface="Arial"/>
                        </a:rPr>
                        <a:t> LGT</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42545">
                        <a:lnSpc>
                          <a:spcPct val="100000"/>
                        </a:lnSpc>
                        <a:spcBef>
                          <a:spcPts val="500"/>
                        </a:spcBef>
                      </a:pPr>
                      <a:r>
                        <a:rPr sz="850" spc="-10">
                          <a:latin typeface="Arial"/>
                          <a:cs typeface="Arial"/>
                        </a:rPr>
                        <a:t>Gynaecological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39370">
                        <a:lnSpc>
                          <a:spcPct val="100000"/>
                        </a:lnSpc>
                        <a:spcBef>
                          <a:spcPts val="500"/>
                        </a:spcBef>
                      </a:pPr>
                      <a:r>
                        <a:rPr sz="850" spc="-10">
                          <a:latin typeface="Arial"/>
                          <a:cs typeface="Arial"/>
                        </a:rPr>
                        <a:t>Haematological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655" marR="165735" indent="-116839">
                        <a:lnSpc>
                          <a:spcPts val="860"/>
                        </a:lnSpc>
                        <a:spcBef>
                          <a:spcPts val="330"/>
                        </a:spcBef>
                      </a:pPr>
                      <a:r>
                        <a:rPr sz="850" spc="-20">
                          <a:latin typeface="Arial"/>
                          <a:cs typeface="Arial"/>
                        </a:rPr>
                        <a:t>Head </a:t>
                      </a:r>
                      <a:r>
                        <a:rPr sz="850" spc="-30">
                          <a:latin typeface="Arial"/>
                          <a:cs typeface="Arial"/>
                        </a:rPr>
                        <a:t>and </a:t>
                      </a:r>
                      <a:r>
                        <a:rPr sz="850" spc="-20">
                          <a:latin typeface="Arial"/>
                          <a:cs typeface="Arial"/>
                        </a:rPr>
                        <a:t>neck</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a:latin typeface="Arial"/>
                          <a:cs typeface="Arial"/>
                        </a:rPr>
                        <a:t>Lung</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4470">
                        <a:lnSpc>
                          <a:spcPct val="100000"/>
                        </a:lnSpc>
                        <a:spcBef>
                          <a:spcPts val="500"/>
                        </a:spcBef>
                      </a:pPr>
                      <a:r>
                        <a:rPr sz="850" spc="-10">
                          <a:latin typeface="Arial"/>
                          <a:cs typeface="Arial"/>
                        </a:rPr>
                        <a:t>Prostate</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88595">
                        <a:lnSpc>
                          <a:spcPct val="100000"/>
                        </a:lnSpc>
                        <a:spcBef>
                          <a:spcPts val="500"/>
                        </a:spcBef>
                      </a:pPr>
                      <a:r>
                        <a:rPr sz="850" spc="-10">
                          <a:latin typeface="Arial"/>
                          <a:cs typeface="Arial"/>
                        </a:rPr>
                        <a:t>Sarcoma</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a:latin typeface="Arial"/>
                          <a:cs typeface="Arial"/>
                        </a:rPr>
                        <a:t>Skin</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53365" marR="247650" indent="1905">
                        <a:lnSpc>
                          <a:spcPts val="860"/>
                        </a:lnSpc>
                        <a:spcBef>
                          <a:spcPts val="330"/>
                        </a:spcBef>
                      </a:pPr>
                      <a:r>
                        <a:rPr sz="850" spc="-20">
                          <a:latin typeface="Arial"/>
                          <a:cs typeface="Arial"/>
                        </a:rPr>
                        <a:t>Upper </a:t>
                      </a:r>
                      <a:r>
                        <a:rPr sz="850" spc="-30">
                          <a:latin typeface="Arial"/>
                          <a:cs typeface="Arial"/>
                        </a:rPr>
                        <a:t>gastro</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67640">
                        <a:lnSpc>
                          <a:spcPct val="100000"/>
                        </a:lnSpc>
                        <a:spcBef>
                          <a:spcPts val="500"/>
                        </a:spcBef>
                      </a:pPr>
                      <a:r>
                        <a:rPr sz="850" spc="-10">
                          <a:latin typeface="Arial"/>
                          <a:cs typeface="Arial"/>
                        </a:rPr>
                        <a:t>Urological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10">
                          <a:latin typeface="Arial"/>
                          <a:cs typeface="Arial"/>
                        </a:rPr>
                        <a:t>Other</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0660" marR="194945" indent="130810">
                        <a:lnSpc>
                          <a:spcPts val="860"/>
                        </a:lnSpc>
                        <a:spcBef>
                          <a:spcPts val="330"/>
                        </a:spcBef>
                      </a:pPr>
                      <a:r>
                        <a:rPr sz="850" b="1" spc="-25">
                          <a:latin typeface="Arial"/>
                          <a:cs typeface="Arial"/>
                        </a:rPr>
                        <a:t>All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49530">
                        <a:lnSpc>
                          <a:spcPts val="860"/>
                        </a:lnSpc>
                        <a:spcBef>
                          <a:spcPts val="155"/>
                        </a:spcBef>
                      </a:pPr>
                      <a:r>
                        <a:rPr sz="850">
                          <a:latin typeface="Arial"/>
                          <a:cs typeface="Arial"/>
                        </a:rPr>
                        <a:t>Q49.</a:t>
                      </a:r>
                      <a:r>
                        <a:rPr sz="850" spc="-20">
                          <a:latin typeface="Arial"/>
                          <a:cs typeface="Arial"/>
                        </a:rPr>
                        <a:t> </a:t>
                      </a:r>
                      <a:r>
                        <a:rPr sz="850">
                          <a:latin typeface="Arial"/>
                          <a:cs typeface="Arial"/>
                        </a:rPr>
                        <a:t>Care</a:t>
                      </a:r>
                      <a:r>
                        <a:rPr sz="850" spc="-20">
                          <a:latin typeface="Arial"/>
                          <a:cs typeface="Arial"/>
                        </a:rPr>
                        <a:t> </a:t>
                      </a:r>
                      <a:r>
                        <a:rPr sz="850">
                          <a:latin typeface="Arial"/>
                          <a:cs typeface="Arial"/>
                        </a:rPr>
                        <a:t>team</a:t>
                      </a:r>
                      <a:r>
                        <a:rPr sz="850" spc="-15">
                          <a:latin typeface="Arial"/>
                          <a:cs typeface="Arial"/>
                        </a:rPr>
                        <a:t> </a:t>
                      </a:r>
                      <a:r>
                        <a:rPr sz="850">
                          <a:latin typeface="Arial"/>
                          <a:cs typeface="Arial"/>
                        </a:rPr>
                        <a:t>gave</a:t>
                      </a:r>
                      <a:r>
                        <a:rPr sz="850" spc="-20">
                          <a:latin typeface="Arial"/>
                          <a:cs typeface="Arial"/>
                        </a:rPr>
                        <a:t> </a:t>
                      </a:r>
                      <a:r>
                        <a:rPr sz="850">
                          <a:latin typeface="Arial"/>
                          <a:cs typeface="Arial"/>
                        </a:rPr>
                        <a:t>family,</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someone</a:t>
                      </a:r>
                      <a:r>
                        <a:rPr sz="850" spc="-20">
                          <a:latin typeface="Arial"/>
                          <a:cs typeface="Arial"/>
                        </a:rPr>
                        <a:t> </a:t>
                      </a:r>
                      <a:r>
                        <a:rPr sz="850">
                          <a:latin typeface="Arial"/>
                          <a:cs typeface="Arial"/>
                        </a:rPr>
                        <a:t>close,</a:t>
                      </a:r>
                      <a:r>
                        <a:rPr sz="850" spc="-20">
                          <a:latin typeface="Arial"/>
                          <a:cs typeface="Arial"/>
                        </a:rPr>
                        <a:t> </a:t>
                      </a:r>
                      <a:r>
                        <a:rPr sz="850">
                          <a:latin typeface="Arial"/>
                          <a:cs typeface="Arial"/>
                        </a:rPr>
                        <a:t>all</a:t>
                      </a:r>
                      <a:r>
                        <a:rPr sz="850" spc="-15">
                          <a:latin typeface="Arial"/>
                          <a:cs typeface="Arial"/>
                        </a:rPr>
                        <a:t> </a:t>
                      </a:r>
                      <a:r>
                        <a:rPr sz="850" spc="-25">
                          <a:latin typeface="Arial"/>
                          <a:cs typeface="Arial"/>
                        </a:rPr>
                        <a:t>the </a:t>
                      </a:r>
                      <a:r>
                        <a:rPr sz="850">
                          <a:latin typeface="Arial"/>
                          <a:cs typeface="Arial"/>
                        </a:rPr>
                        <a:t>information</a:t>
                      </a:r>
                      <a:r>
                        <a:rPr sz="850" spc="-20">
                          <a:latin typeface="Arial"/>
                          <a:cs typeface="Arial"/>
                        </a:rPr>
                        <a:t> </a:t>
                      </a:r>
                      <a:r>
                        <a:rPr sz="850">
                          <a:latin typeface="Arial"/>
                          <a:cs typeface="Arial"/>
                        </a:rPr>
                        <a:t>needed</a:t>
                      </a:r>
                      <a:r>
                        <a:rPr sz="850" spc="-20">
                          <a:latin typeface="Arial"/>
                          <a:cs typeface="Arial"/>
                        </a:rPr>
                        <a:t> </a:t>
                      </a:r>
                      <a:r>
                        <a:rPr sz="850">
                          <a:latin typeface="Arial"/>
                          <a:cs typeface="Arial"/>
                        </a:rPr>
                        <a:t>to</a:t>
                      </a:r>
                      <a:r>
                        <a:rPr sz="850" spc="-20">
                          <a:latin typeface="Arial"/>
                          <a:cs typeface="Arial"/>
                        </a:rPr>
                        <a:t> </a:t>
                      </a:r>
                      <a:r>
                        <a:rPr sz="850">
                          <a:latin typeface="Arial"/>
                          <a:cs typeface="Arial"/>
                        </a:rPr>
                        <a:t>help</a:t>
                      </a:r>
                      <a:r>
                        <a:rPr sz="850" spc="-15">
                          <a:latin typeface="Arial"/>
                          <a:cs typeface="Arial"/>
                        </a:rPr>
                        <a:t> </a:t>
                      </a:r>
                      <a:r>
                        <a:rPr sz="850">
                          <a:latin typeface="Arial"/>
                          <a:cs typeface="Arial"/>
                        </a:rPr>
                        <a:t>care</a:t>
                      </a:r>
                      <a:r>
                        <a:rPr sz="850" spc="-20">
                          <a:latin typeface="Arial"/>
                          <a:cs typeface="Arial"/>
                        </a:rPr>
                        <a:t> </a:t>
                      </a:r>
                      <a:r>
                        <a:rPr sz="850">
                          <a:latin typeface="Arial"/>
                          <a:cs typeface="Arial"/>
                        </a:rPr>
                        <a:t>for</a:t>
                      </a:r>
                      <a:r>
                        <a:rPr sz="850" spc="-20">
                          <a:latin typeface="Arial"/>
                          <a:cs typeface="Arial"/>
                        </a:rPr>
                        <a:t> </a:t>
                      </a:r>
                      <a:r>
                        <a:rPr sz="850">
                          <a:latin typeface="Arial"/>
                          <a:cs typeface="Arial"/>
                        </a:rPr>
                        <a:t>the</a:t>
                      </a:r>
                      <a:r>
                        <a:rPr sz="850" spc="-15">
                          <a:latin typeface="Arial"/>
                          <a:cs typeface="Arial"/>
                        </a:rPr>
                        <a:t> </a:t>
                      </a:r>
                      <a:r>
                        <a:rPr sz="850">
                          <a:latin typeface="Arial"/>
                          <a:cs typeface="Arial"/>
                        </a:rPr>
                        <a:t>patient</a:t>
                      </a:r>
                      <a:r>
                        <a:rPr sz="850" spc="-20">
                          <a:latin typeface="Arial"/>
                          <a:cs typeface="Arial"/>
                        </a:rPr>
                        <a:t> </a:t>
                      </a:r>
                      <a:r>
                        <a:rPr sz="850">
                          <a:latin typeface="Arial"/>
                          <a:cs typeface="Arial"/>
                        </a:rPr>
                        <a:t>at</a:t>
                      </a:r>
                      <a:r>
                        <a:rPr sz="850" spc="-20">
                          <a:latin typeface="Arial"/>
                          <a:cs typeface="Arial"/>
                        </a:rPr>
                        <a:t> home</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5285">
                <a:tc>
                  <a:txBody>
                    <a:bodyPr/>
                    <a:lstStyle/>
                    <a:p>
                      <a:pPr marL="27940" marR="133985">
                        <a:lnSpc>
                          <a:spcPts val="860"/>
                        </a:lnSpc>
                        <a:spcBef>
                          <a:spcPts val="155"/>
                        </a:spcBef>
                      </a:pPr>
                      <a:r>
                        <a:rPr sz="850">
                          <a:latin typeface="Arial"/>
                          <a:cs typeface="Arial"/>
                        </a:rPr>
                        <a:t>Q50.</a:t>
                      </a:r>
                      <a:r>
                        <a:rPr sz="850" spc="-30">
                          <a:latin typeface="Arial"/>
                          <a:cs typeface="Arial"/>
                        </a:rPr>
                        <a:t> </a:t>
                      </a:r>
                      <a:r>
                        <a:rPr sz="850">
                          <a:latin typeface="Arial"/>
                          <a:cs typeface="Arial"/>
                        </a:rPr>
                        <a:t>During</a:t>
                      </a:r>
                      <a:r>
                        <a:rPr sz="850" spc="-25">
                          <a:latin typeface="Arial"/>
                          <a:cs typeface="Arial"/>
                        </a:rPr>
                        <a:t> </a:t>
                      </a:r>
                      <a:r>
                        <a:rPr sz="850">
                          <a:latin typeface="Arial"/>
                          <a:cs typeface="Arial"/>
                        </a:rPr>
                        <a:t>treatment,</a:t>
                      </a:r>
                      <a:r>
                        <a:rPr sz="850" spc="-25">
                          <a:latin typeface="Arial"/>
                          <a:cs typeface="Arial"/>
                        </a:rPr>
                        <a:t> </a:t>
                      </a:r>
                      <a:r>
                        <a:rPr sz="850">
                          <a:latin typeface="Arial"/>
                          <a:cs typeface="Arial"/>
                        </a:rPr>
                        <a:t>the</a:t>
                      </a:r>
                      <a:r>
                        <a:rPr sz="850" spc="-25">
                          <a:latin typeface="Arial"/>
                          <a:cs typeface="Arial"/>
                        </a:rPr>
                        <a:t> </a:t>
                      </a:r>
                      <a:r>
                        <a:rPr sz="850">
                          <a:latin typeface="Arial"/>
                          <a:cs typeface="Arial"/>
                        </a:rPr>
                        <a:t>patient</a:t>
                      </a:r>
                      <a:r>
                        <a:rPr sz="850" spc="-25">
                          <a:latin typeface="Arial"/>
                          <a:cs typeface="Arial"/>
                        </a:rPr>
                        <a:t> </a:t>
                      </a:r>
                      <a:r>
                        <a:rPr sz="850">
                          <a:latin typeface="Arial"/>
                          <a:cs typeface="Arial"/>
                        </a:rPr>
                        <a:t>definitely</a:t>
                      </a:r>
                      <a:r>
                        <a:rPr sz="850" spc="-25">
                          <a:latin typeface="Arial"/>
                          <a:cs typeface="Arial"/>
                        </a:rPr>
                        <a:t> got </a:t>
                      </a:r>
                      <a:r>
                        <a:rPr sz="850">
                          <a:latin typeface="Arial"/>
                          <a:cs typeface="Arial"/>
                        </a:rPr>
                        <a:t>enough</a:t>
                      </a:r>
                      <a:r>
                        <a:rPr sz="850" spc="-25">
                          <a:latin typeface="Arial"/>
                          <a:cs typeface="Arial"/>
                        </a:rPr>
                        <a:t> </a:t>
                      </a:r>
                      <a:r>
                        <a:rPr sz="850">
                          <a:latin typeface="Arial"/>
                          <a:cs typeface="Arial"/>
                        </a:rPr>
                        <a:t>care</a:t>
                      </a:r>
                      <a:r>
                        <a:rPr sz="850" spc="-20">
                          <a:latin typeface="Arial"/>
                          <a:cs typeface="Arial"/>
                        </a:rPr>
                        <a:t> </a:t>
                      </a:r>
                      <a:r>
                        <a:rPr sz="850">
                          <a:latin typeface="Arial"/>
                          <a:cs typeface="Arial"/>
                        </a:rPr>
                        <a:t>and</a:t>
                      </a:r>
                      <a:r>
                        <a:rPr sz="850" spc="-25">
                          <a:latin typeface="Arial"/>
                          <a:cs typeface="Arial"/>
                        </a:rPr>
                        <a:t> </a:t>
                      </a:r>
                      <a:r>
                        <a:rPr sz="850">
                          <a:latin typeface="Arial"/>
                          <a:cs typeface="Arial"/>
                        </a:rPr>
                        <a:t>support</a:t>
                      </a:r>
                      <a:r>
                        <a:rPr sz="850" spc="-20">
                          <a:latin typeface="Arial"/>
                          <a:cs typeface="Arial"/>
                        </a:rPr>
                        <a:t> </a:t>
                      </a:r>
                      <a:r>
                        <a:rPr sz="850">
                          <a:latin typeface="Arial"/>
                          <a:cs typeface="Arial"/>
                        </a:rPr>
                        <a:t>at</a:t>
                      </a:r>
                      <a:r>
                        <a:rPr sz="850" spc="-20">
                          <a:latin typeface="Arial"/>
                          <a:cs typeface="Arial"/>
                        </a:rPr>
                        <a:t> </a:t>
                      </a:r>
                      <a:r>
                        <a:rPr sz="850">
                          <a:latin typeface="Arial"/>
                          <a:cs typeface="Arial"/>
                        </a:rPr>
                        <a:t>home</a:t>
                      </a:r>
                      <a:r>
                        <a:rPr sz="850" spc="-25">
                          <a:latin typeface="Arial"/>
                          <a:cs typeface="Arial"/>
                        </a:rPr>
                        <a:t> </a:t>
                      </a:r>
                      <a:r>
                        <a:rPr sz="850">
                          <a:latin typeface="Arial"/>
                          <a:cs typeface="Arial"/>
                        </a:rPr>
                        <a:t>from</a:t>
                      </a:r>
                      <a:r>
                        <a:rPr sz="850" spc="-20">
                          <a:latin typeface="Arial"/>
                          <a:cs typeface="Arial"/>
                        </a:rPr>
                        <a:t> </a:t>
                      </a:r>
                      <a:r>
                        <a:rPr sz="850">
                          <a:latin typeface="Arial"/>
                          <a:cs typeface="Arial"/>
                        </a:rPr>
                        <a:t>community</a:t>
                      </a:r>
                      <a:r>
                        <a:rPr sz="850" spc="-20">
                          <a:latin typeface="Arial"/>
                          <a:cs typeface="Arial"/>
                        </a:rPr>
                        <a:t> </a:t>
                      </a:r>
                      <a:r>
                        <a:rPr sz="850" spc="-25">
                          <a:latin typeface="Arial"/>
                          <a:cs typeface="Arial"/>
                        </a:rPr>
                        <a:t>or </a:t>
                      </a:r>
                      <a:r>
                        <a:rPr sz="850">
                          <a:latin typeface="Arial"/>
                          <a:cs typeface="Arial"/>
                        </a:rPr>
                        <a:t>voluntary</a:t>
                      </a:r>
                      <a:r>
                        <a:rPr sz="850" spc="-35">
                          <a:latin typeface="Arial"/>
                          <a:cs typeface="Arial"/>
                        </a:rPr>
                        <a:t> </a:t>
                      </a:r>
                      <a:r>
                        <a:rPr sz="850" spc="-10">
                          <a:latin typeface="Arial"/>
                          <a:cs typeface="Arial"/>
                        </a:rPr>
                        <a:t>services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59%</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71%</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58%</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59%</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57%</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51%</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60%</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7" name="tumourgroup_tbl_section12"/>
          <p:cNvGraphicFramePr>
            <a:graphicFrameLocks noGrp="1"/>
          </p:cNvGraphicFramePr>
          <p:nvPr>
            <p:extLst>
              <p:ext uri="{D42A27DB-BD31-4B8C-83A1-F6EECF244321}">
                <p14:modId xmlns:p14="http://schemas.microsoft.com/office/powerpoint/2010/main" val="2871923032"/>
              </p:ext>
            </p:extLst>
          </p:nvPr>
        </p:nvGraphicFramePr>
        <p:xfrm>
          <a:off x="428814" y="6342316"/>
          <a:ext cx="6776309" cy="151638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284480">
                  <a:extLst>
                    <a:ext uri="{9D8B030D-6E8A-4147-A177-3AD203B41FA5}">
                      <a16:colId xmlns:a16="http://schemas.microsoft.com/office/drawing/2014/main" val="20001"/>
                    </a:ext>
                  </a:extLst>
                </a:gridCol>
                <a:gridCol w="284480">
                  <a:extLst>
                    <a:ext uri="{9D8B030D-6E8A-4147-A177-3AD203B41FA5}">
                      <a16:colId xmlns:a16="http://schemas.microsoft.com/office/drawing/2014/main" val="20002"/>
                    </a:ext>
                  </a:extLst>
                </a:gridCol>
                <a:gridCol w="284479">
                  <a:extLst>
                    <a:ext uri="{9D8B030D-6E8A-4147-A177-3AD203B41FA5}">
                      <a16:colId xmlns:a16="http://schemas.microsoft.com/office/drawing/2014/main" val="20003"/>
                    </a:ext>
                  </a:extLst>
                </a:gridCol>
                <a:gridCol w="284479">
                  <a:extLst>
                    <a:ext uri="{9D8B030D-6E8A-4147-A177-3AD203B41FA5}">
                      <a16:colId xmlns:a16="http://schemas.microsoft.com/office/drawing/2014/main" val="20004"/>
                    </a:ext>
                  </a:extLst>
                </a:gridCol>
                <a:gridCol w="284479">
                  <a:extLst>
                    <a:ext uri="{9D8B030D-6E8A-4147-A177-3AD203B41FA5}">
                      <a16:colId xmlns:a16="http://schemas.microsoft.com/office/drawing/2014/main" val="20005"/>
                    </a:ext>
                  </a:extLst>
                </a:gridCol>
                <a:gridCol w="284479">
                  <a:extLst>
                    <a:ext uri="{9D8B030D-6E8A-4147-A177-3AD203B41FA5}">
                      <a16:colId xmlns:a16="http://schemas.microsoft.com/office/drawing/2014/main" val="20006"/>
                    </a:ext>
                  </a:extLst>
                </a:gridCol>
                <a:gridCol w="284479">
                  <a:extLst>
                    <a:ext uri="{9D8B030D-6E8A-4147-A177-3AD203B41FA5}">
                      <a16:colId xmlns:a16="http://schemas.microsoft.com/office/drawing/2014/main" val="20007"/>
                    </a:ext>
                  </a:extLst>
                </a:gridCol>
                <a:gridCol w="284479">
                  <a:extLst>
                    <a:ext uri="{9D8B030D-6E8A-4147-A177-3AD203B41FA5}">
                      <a16:colId xmlns:a16="http://schemas.microsoft.com/office/drawing/2014/main" val="20008"/>
                    </a:ext>
                  </a:extLst>
                </a:gridCol>
                <a:gridCol w="284479">
                  <a:extLst>
                    <a:ext uri="{9D8B030D-6E8A-4147-A177-3AD203B41FA5}">
                      <a16:colId xmlns:a16="http://schemas.microsoft.com/office/drawing/2014/main" val="20009"/>
                    </a:ext>
                  </a:extLst>
                </a:gridCol>
                <a:gridCol w="284479">
                  <a:extLst>
                    <a:ext uri="{9D8B030D-6E8A-4147-A177-3AD203B41FA5}">
                      <a16:colId xmlns:a16="http://schemas.microsoft.com/office/drawing/2014/main" val="20010"/>
                    </a:ext>
                  </a:extLst>
                </a:gridCol>
                <a:gridCol w="284479">
                  <a:extLst>
                    <a:ext uri="{9D8B030D-6E8A-4147-A177-3AD203B41FA5}">
                      <a16:colId xmlns:a16="http://schemas.microsoft.com/office/drawing/2014/main" val="20011"/>
                    </a:ext>
                  </a:extLst>
                </a:gridCol>
                <a:gridCol w="284479">
                  <a:extLst>
                    <a:ext uri="{9D8B030D-6E8A-4147-A177-3AD203B41FA5}">
                      <a16:colId xmlns:a16="http://schemas.microsoft.com/office/drawing/2014/main" val="20012"/>
                    </a:ext>
                  </a:extLst>
                </a:gridCol>
                <a:gridCol w="284479">
                  <a:extLst>
                    <a:ext uri="{9D8B030D-6E8A-4147-A177-3AD203B41FA5}">
                      <a16:colId xmlns:a16="http://schemas.microsoft.com/office/drawing/2014/main" val="20013"/>
                    </a:ext>
                  </a:extLst>
                </a:gridCol>
                <a:gridCol w="284480">
                  <a:extLst>
                    <a:ext uri="{9D8B030D-6E8A-4147-A177-3AD203B41FA5}">
                      <a16:colId xmlns:a16="http://schemas.microsoft.com/office/drawing/2014/main" val="20014"/>
                    </a:ext>
                  </a:extLst>
                </a:gridCol>
              </a:tblGrid>
              <a:tr h="187960">
                <a:tc gridSpan="15">
                  <a:txBody>
                    <a:bodyPr/>
                    <a:lstStyle/>
                    <a:p>
                      <a:pPr marL="27940">
                        <a:lnSpc>
                          <a:spcPct val="100000"/>
                        </a:lnSpc>
                        <a:spcBef>
                          <a:spcPts val="45"/>
                        </a:spcBef>
                        <a:tabLst>
                          <a:tab pos="4445635" algn="l"/>
                        </a:tabLst>
                      </a:pPr>
                      <a:r>
                        <a:rPr sz="1050" b="1" spc="-20" dirty="0">
                          <a:solidFill>
                            <a:srgbClr val="336E9F"/>
                          </a:solidFill>
                          <a:latin typeface="Arial" panose="020B0604020202020204" pitchFamily="34" charset="0"/>
                          <a:cs typeface="Arial" panose="020B0604020202020204" pitchFamily="34" charset="0"/>
                        </a:rPr>
                        <a:t>CARE</a:t>
                      </a:r>
                      <a:r>
                        <a:rPr sz="1050" b="1" spc="-5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FROM</a:t>
                      </a:r>
                      <a:r>
                        <a:rPr sz="1050" b="1" spc="-6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YOUR</a:t>
                      </a:r>
                      <a:r>
                        <a:rPr sz="1050" b="1" spc="-55" dirty="0">
                          <a:solidFill>
                            <a:srgbClr val="336E9F"/>
                          </a:solidFill>
                          <a:latin typeface="Arial" panose="020B0604020202020204" pitchFamily="34" charset="0"/>
                          <a:cs typeface="Arial" panose="020B0604020202020204" pitchFamily="34" charset="0"/>
                        </a:rPr>
                        <a:t> </a:t>
                      </a:r>
                      <a:r>
                        <a:rPr sz="1050" b="1" dirty="0">
                          <a:solidFill>
                            <a:srgbClr val="336E9F"/>
                          </a:solidFill>
                          <a:latin typeface="Arial" panose="020B0604020202020204" pitchFamily="34" charset="0"/>
                          <a:cs typeface="Arial" panose="020B0604020202020204" pitchFamily="34" charset="0"/>
                        </a:rPr>
                        <a:t>GP</a:t>
                      </a:r>
                      <a:r>
                        <a:rPr sz="1050" b="1" spc="-5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PRACTICE</a:t>
                      </a:r>
                      <a:r>
                        <a:rPr sz="1050" b="1" dirty="0">
                          <a:solidFill>
                            <a:srgbClr val="336E9F"/>
                          </a:solidFill>
                          <a:latin typeface="Arial" panose="020B0604020202020204" pitchFamily="34" charset="0"/>
                          <a:cs typeface="Arial" panose="020B0604020202020204" pitchFamily="34" charset="0"/>
                        </a:rPr>
                        <a:t>	</a:t>
                      </a:r>
                      <a:r>
                        <a:rPr sz="1275" baseline="9803" dirty="0" err="1">
                          <a:latin typeface="Arial" panose="020B0604020202020204" pitchFamily="34" charset="0"/>
                          <a:cs typeface="Arial" panose="020B0604020202020204" pitchFamily="34" charset="0"/>
                        </a:rPr>
                        <a:t>Tumour</a:t>
                      </a:r>
                      <a:r>
                        <a:rPr sz="1275" spc="-44" baseline="9803" dirty="0">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group</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798195">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020" marR="240665" indent="-38735">
                        <a:lnSpc>
                          <a:spcPts val="860"/>
                        </a:lnSpc>
                        <a:spcBef>
                          <a:spcPts val="330"/>
                        </a:spcBef>
                      </a:pPr>
                      <a:r>
                        <a:rPr sz="850" spc="-20">
                          <a:latin typeface="Arial" panose="020B0604020202020204" pitchFamily="34" charset="0"/>
                          <a:cs typeface="Arial" panose="020B0604020202020204" pitchFamily="34" charset="0"/>
                        </a:rPr>
                        <a:t>Brain</a:t>
                      </a:r>
                      <a:r>
                        <a:rPr sz="850" spc="-10">
                          <a:latin typeface="Arial" panose="020B0604020202020204" pitchFamily="34" charset="0"/>
                          <a:cs typeface="Arial" panose="020B0604020202020204" pitchFamily="34" charset="0"/>
                        </a:rPr>
                        <a:t> </a:t>
                      </a:r>
                      <a:r>
                        <a:rPr sz="850" spc="-50">
                          <a:latin typeface="Arial" panose="020B0604020202020204" pitchFamily="34" charset="0"/>
                          <a:cs typeface="Arial" panose="020B0604020202020204" pitchFamily="34" charset="0"/>
                        </a:rPr>
                        <a:t>/</a:t>
                      </a:r>
                      <a:r>
                        <a:rPr sz="850" spc="-25">
                          <a:latin typeface="Arial" panose="020B0604020202020204" pitchFamily="34" charset="0"/>
                          <a:cs typeface="Arial" panose="020B0604020202020204" pitchFamily="34" charset="0"/>
                        </a:rPr>
                        <a:t> CNS</a:t>
                      </a:r>
                      <a:endParaRPr sz="85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47650">
                        <a:lnSpc>
                          <a:spcPct val="100000"/>
                        </a:lnSpc>
                        <a:spcBef>
                          <a:spcPts val="500"/>
                        </a:spcBef>
                      </a:pPr>
                      <a:r>
                        <a:rPr sz="850" spc="-10">
                          <a:latin typeface="Arial" panose="020B0604020202020204" pitchFamily="34" charset="0"/>
                          <a:cs typeface="Arial" panose="020B0604020202020204" pitchFamily="34" charset="0"/>
                        </a:rPr>
                        <a:t>Breast</a:t>
                      </a:r>
                      <a:endParaRPr sz="85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95910" marR="128905" indent="-160020">
                        <a:lnSpc>
                          <a:spcPts val="860"/>
                        </a:lnSpc>
                        <a:spcBef>
                          <a:spcPts val="330"/>
                        </a:spcBef>
                      </a:pPr>
                      <a:r>
                        <a:rPr sz="850" spc="-20">
                          <a:latin typeface="Arial" panose="020B0604020202020204" pitchFamily="34" charset="0"/>
                          <a:cs typeface="Arial" panose="020B0604020202020204" pitchFamily="34" charset="0"/>
                        </a:rPr>
                        <a:t>Colorectal</a:t>
                      </a:r>
                      <a:r>
                        <a:rPr sz="850" spc="-5">
                          <a:latin typeface="Arial" panose="020B0604020202020204" pitchFamily="34" charset="0"/>
                          <a:cs typeface="Arial" panose="020B0604020202020204" pitchFamily="34" charset="0"/>
                        </a:rPr>
                        <a:t> </a:t>
                      </a:r>
                      <a:r>
                        <a:rPr sz="850" spc="-50">
                          <a:latin typeface="Arial" panose="020B0604020202020204" pitchFamily="34" charset="0"/>
                          <a:cs typeface="Arial" panose="020B0604020202020204" pitchFamily="34" charset="0"/>
                        </a:rPr>
                        <a:t>/</a:t>
                      </a:r>
                      <a:r>
                        <a:rPr sz="850" spc="-25">
                          <a:latin typeface="Arial" panose="020B0604020202020204" pitchFamily="34" charset="0"/>
                          <a:cs typeface="Arial" panose="020B0604020202020204" pitchFamily="34" charset="0"/>
                        </a:rPr>
                        <a:t> LGT</a:t>
                      </a:r>
                      <a:endParaRPr sz="85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42545">
                        <a:lnSpc>
                          <a:spcPct val="100000"/>
                        </a:lnSpc>
                        <a:spcBef>
                          <a:spcPts val="500"/>
                        </a:spcBef>
                      </a:pPr>
                      <a:r>
                        <a:rPr sz="850" spc="-10">
                          <a:latin typeface="Arial" panose="020B0604020202020204" pitchFamily="34" charset="0"/>
                          <a:cs typeface="Arial" panose="020B0604020202020204" pitchFamily="34" charset="0"/>
                        </a:rPr>
                        <a:t>Gynaecological</a:t>
                      </a:r>
                      <a:endParaRPr sz="85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39370">
                        <a:lnSpc>
                          <a:spcPct val="100000"/>
                        </a:lnSpc>
                        <a:spcBef>
                          <a:spcPts val="500"/>
                        </a:spcBef>
                      </a:pPr>
                      <a:r>
                        <a:rPr sz="850" spc="-10">
                          <a:latin typeface="Arial" panose="020B0604020202020204" pitchFamily="34" charset="0"/>
                          <a:cs typeface="Arial" panose="020B0604020202020204" pitchFamily="34" charset="0"/>
                        </a:rPr>
                        <a:t>Haematological</a:t>
                      </a:r>
                      <a:endParaRPr sz="85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655" marR="165735" indent="-116839">
                        <a:lnSpc>
                          <a:spcPts val="860"/>
                        </a:lnSpc>
                        <a:spcBef>
                          <a:spcPts val="330"/>
                        </a:spcBef>
                      </a:pPr>
                      <a:r>
                        <a:rPr sz="850" spc="-20">
                          <a:latin typeface="Arial" panose="020B0604020202020204" pitchFamily="34" charset="0"/>
                          <a:cs typeface="Arial" panose="020B0604020202020204" pitchFamily="34" charset="0"/>
                        </a:rPr>
                        <a:t>Head </a:t>
                      </a:r>
                      <a:r>
                        <a:rPr sz="850" spc="-30">
                          <a:latin typeface="Arial" panose="020B0604020202020204" pitchFamily="34" charset="0"/>
                          <a:cs typeface="Arial" panose="020B0604020202020204" pitchFamily="34" charset="0"/>
                        </a:rPr>
                        <a:t>and </a:t>
                      </a:r>
                      <a:r>
                        <a:rPr sz="850" spc="-20">
                          <a:latin typeface="Arial" panose="020B0604020202020204" pitchFamily="34" charset="0"/>
                          <a:cs typeface="Arial" panose="020B0604020202020204" pitchFamily="34" charset="0"/>
                        </a:rPr>
                        <a:t>neck</a:t>
                      </a:r>
                      <a:endParaRPr sz="85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a:latin typeface="Arial" panose="020B0604020202020204" pitchFamily="34" charset="0"/>
                          <a:cs typeface="Arial" panose="020B0604020202020204" pitchFamily="34" charset="0"/>
                        </a:rPr>
                        <a:t>Lung</a:t>
                      </a:r>
                      <a:endParaRPr sz="85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4470">
                        <a:lnSpc>
                          <a:spcPct val="100000"/>
                        </a:lnSpc>
                        <a:spcBef>
                          <a:spcPts val="500"/>
                        </a:spcBef>
                      </a:pPr>
                      <a:r>
                        <a:rPr sz="850" spc="-10">
                          <a:latin typeface="Arial" panose="020B0604020202020204" pitchFamily="34" charset="0"/>
                          <a:cs typeface="Arial" panose="020B0604020202020204" pitchFamily="34" charset="0"/>
                        </a:rPr>
                        <a:t>Prostate</a:t>
                      </a:r>
                      <a:endParaRPr sz="85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88595">
                        <a:lnSpc>
                          <a:spcPct val="100000"/>
                        </a:lnSpc>
                        <a:spcBef>
                          <a:spcPts val="500"/>
                        </a:spcBef>
                      </a:pPr>
                      <a:r>
                        <a:rPr sz="850" spc="-10">
                          <a:latin typeface="Arial" panose="020B0604020202020204" pitchFamily="34" charset="0"/>
                          <a:cs typeface="Arial" panose="020B0604020202020204" pitchFamily="34" charset="0"/>
                        </a:rPr>
                        <a:t>Sarcoma</a:t>
                      </a:r>
                      <a:endParaRPr sz="85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a:latin typeface="Arial" panose="020B0604020202020204" pitchFamily="34" charset="0"/>
                          <a:cs typeface="Arial" panose="020B0604020202020204" pitchFamily="34" charset="0"/>
                        </a:rPr>
                        <a:t>Skin</a:t>
                      </a:r>
                      <a:endParaRPr sz="85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53365" marR="247650" indent="1905">
                        <a:lnSpc>
                          <a:spcPts val="860"/>
                        </a:lnSpc>
                        <a:spcBef>
                          <a:spcPts val="330"/>
                        </a:spcBef>
                      </a:pPr>
                      <a:r>
                        <a:rPr sz="850" spc="-20">
                          <a:latin typeface="Arial" panose="020B0604020202020204" pitchFamily="34" charset="0"/>
                          <a:cs typeface="Arial" panose="020B0604020202020204" pitchFamily="34" charset="0"/>
                        </a:rPr>
                        <a:t>Upper </a:t>
                      </a:r>
                      <a:r>
                        <a:rPr sz="850" spc="-30">
                          <a:latin typeface="Arial" panose="020B0604020202020204" pitchFamily="34" charset="0"/>
                          <a:cs typeface="Arial" panose="020B0604020202020204" pitchFamily="34" charset="0"/>
                        </a:rPr>
                        <a:t>gastro</a:t>
                      </a:r>
                      <a:endParaRPr sz="85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67640">
                        <a:lnSpc>
                          <a:spcPct val="100000"/>
                        </a:lnSpc>
                        <a:spcBef>
                          <a:spcPts val="500"/>
                        </a:spcBef>
                      </a:pPr>
                      <a:r>
                        <a:rPr sz="850" spc="-10">
                          <a:latin typeface="Arial" panose="020B0604020202020204" pitchFamily="34" charset="0"/>
                          <a:cs typeface="Arial" panose="020B0604020202020204" pitchFamily="34" charset="0"/>
                        </a:rPr>
                        <a:t>Urological</a:t>
                      </a:r>
                      <a:endParaRPr sz="85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10">
                          <a:latin typeface="Arial" panose="020B0604020202020204" pitchFamily="34" charset="0"/>
                          <a:cs typeface="Arial" panose="020B0604020202020204" pitchFamily="34" charset="0"/>
                        </a:rPr>
                        <a:t>Other</a:t>
                      </a:r>
                      <a:endParaRPr sz="85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0660" marR="194945" indent="130810">
                        <a:lnSpc>
                          <a:spcPts val="860"/>
                        </a:lnSpc>
                        <a:spcBef>
                          <a:spcPts val="330"/>
                        </a:spcBef>
                      </a:pPr>
                      <a:r>
                        <a:rPr sz="850" b="1" spc="-25">
                          <a:latin typeface="Arial" panose="020B0604020202020204" pitchFamily="34" charset="0"/>
                          <a:cs typeface="Arial" panose="020B0604020202020204" pitchFamily="34" charset="0"/>
                        </a:rPr>
                        <a:t>All</a:t>
                      </a:r>
                      <a:endParaRPr sz="85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53365">
                        <a:lnSpc>
                          <a:spcPts val="860"/>
                        </a:lnSpc>
                        <a:spcBef>
                          <a:spcPts val="155"/>
                        </a:spcBef>
                      </a:pPr>
                      <a:r>
                        <a:rPr sz="850">
                          <a:latin typeface="Arial" panose="020B0604020202020204" pitchFamily="34" charset="0"/>
                          <a:cs typeface="Arial" panose="020B0604020202020204" pitchFamily="34" charset="0"/>
                        </a:rPr>
                        <a:t>Q51.</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received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right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amount</a:t>
                      </a:r>
                      <a:r>
                        <a:rPr sz="850" spc="-25">
                          <a:latin typeface="Arial" panose="020B0604020202020204" pitchFamily="34" charset="0"/>
                          <a:cs typeface="Arial" panose="020B0604020202020204" pitchFamily="34" charset="0"/>
                        </a:rPr>
                        <a:t> of </a:t>
                      </a:r>
                      <a:r>
                        <a:rPr sz="850">
                          <a:latin typeface="Arial" panose="020B0604020202020204" pitchFamily="34" charset="0"/>
                          <a:cs typeface="Arial" panose="020B0604020202020204" pitchFamily="34" charset="0"/>
                        </a:rPr>
                        <a:t>support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GP</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practice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during</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treatment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38%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4795">
                <a:tc>
                  <a:txBody>
                    <a:bodyPr/>
                    <a:lstStyle/>
                    <a:p>
                      <a:pPr marL="27940" marR="187960">
                        <a:lnSpc>
                          <a:spcPts val="860"/>
                        </a:lnSpc>
                        <a:spcBef>
                          <a:spcPts val="155"/>
                        </a:spcBef>
                      </a:pPr>
                      <a:r>
                        <a:rPr sz="850">
                          <a:latin typeface="Arial" panose="020B0604020202020204" pitchFamily="34" charset="0"/>
                          <a:cs typeface="Arial" panose="020B0604020202020204" pitchFamily="34" charset="0"/>
                        </a:rPr>
                        <a:t>Q52.</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review</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cancer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by</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GP </a:t>
                      </a:r>
                      <a:r>
                        <a:rPr sz="850" spc="-10">
                          <a:latin typeface="Arial" panose="020B0604020202020204" pitchFamily="34" charset="0"/>
                          <a:cs typeface="Arial" panose="020B0604020202020204" pitchFamily="34" charset="0"/>
                        </a:rPr>
                        <a:t>practice</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28%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27%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34%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33%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20%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25%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24%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35%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20%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24%</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sp>
        <p:nvSpPr>
          <p:cNvPr id="2" name="object 2">
            <a:extLst>
              <a:ext uri="{FF2B5EF4-FFF2-40B4-BE49-F238E27FC236}">
                <a16:creationId xmlns:a16="http://schemas.microsoft.com/office/drawing/2014/main" id="{4E61D97D-4DF8-72DB-FD79-ECF666007D0B}"/>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a:latin typeface="Arial"/>
                <a:cs typeface="Arial"/>
              </a:rPr>
              <a:t>*</a:t>
            </a:r>
            <a:r>
              <a:rPr sz="850">
                <a:latin typeface="Arial"/>
                <a:cs typeface="Arial"/>
              </a:rPr>
              <a:t>	Indicates</a:t>
            </a:r>
            <a:r>
              <a:rPr sz="850" spc="-20">
                <a:latin typeface="Arial"/>
                <a:cs typeface="Arial"/>
              </a:rPr>
              <a:t> </a:t>
            </a:r>
            <a:r>
              <a:rPr sz="850">
                <a:latin typeface="Arial"/>
                <a:cs typeface="Arial"/>
              </a:rPr>
              <a:t>where</a:t>
            </a:r>
            <a:r>
              <a:rPr sz="850" spc="-20">
                <a:latin typeface="Arial"/>
                <a:cs typeface="Arial"/>
              </a:rPr>
              <a:t> </a:t>
            </a:r>
            <a:r>
              <a:rPr sz="850">
                <a:latin typeface="Arial"/>
                <a:cs typeface="Arial"/>
              </a:rPr>
              <a:t>a</a:t>
            </a:r>
            <a:r>
              <a:rPr sz="850" spc="-15">
                <a:latin typeface="Arial"/>
                <a:cs typeface="Arial"/>
              </a:rPr>
              <a:t> </a:t>
            </a:r>
            <a:r>
              <a:rPr sz="850">
                <a:latin typeface="Arial"/>
                <a:cs typeface="Arial"/>
              </a:rPr>
              <a:t>score</a:t>
            </a:r>
            <a:r>
              <a:rPr sz="850" spc="-20">
                <a:latin typeface="Arial"/>
                <a:cs typeface="Arial"/>
              </a:rPr>
              <a:t> </a:t>
            </a:r>
            <a:r>
              <a:rPr sz="850">
                <a:latin typeface="Arial"/>
                <a:cs typeface="Arial"/>
              </a:rPr>
              <a:t>is</a:t>
            </a:r>
            <a:r>
              <a:rPr sz="850" spc="-20">
                <a:latin typeface="Arial"/>
                <a:cs typeface="Arial"/>
              </a:rPr>
              <a:t> </a:t>
            </a:r>
            <a:r>
              <a:rPr sz="850">
                <a:latin typeface="Arial"/>
                <a:cs typeface="Arial"/>
              </a:rPr>
              <a:t>not</a:t>
            </a:r>
            <a:r>
              <a:rPr sz="850" spc="-15">
                <a:latin typeface="Arial"/>
                <a:cs typeface="Arial"/>
              </a:rPr>
              <a:t> </a:t>
            </a:r>
            <a:r>
              <a:rPr sz="850">
                <a:latin typeface="Arial"/>
                <a:cs typeface="Arial"/>
              </a:rPr>
              <a:t>available</a:t>
            </a:r>
            <a:r>
              <a:rPr sz="850" spc="-20">
                <a:latin typeface="Arial"/>
                <a:cs typeface="Arial"/>
              </a:rPr>
              <a:t> </a:t>
            </a:r>
            <a:r>
              <a:rPr sz="850">
                <a:latin typeface="Arial"/>
                <a:cs typeface="Arial"/>
              </a:rPr>
              <a:t>due</a:t>
            </a:r>
            <a:r>
              <a:rPr sz="850" spc="-20">
                <a:latin typeface="Arial"/>
                <a:cs typeface="Arial"/>
              </a:rPr>
              <a:t> </a:t>
            </a:r>
            <a:r>
              <a:rPr sz="850">
                <a:latin typeface="Arial"/>
                <a:cs typeface="Arial"/>
              </a:rPr>
              <a:t>to</a:t>
            </a:r>
            <a:r>
              <a:rPr sz="850" spc="-15">
                <a:latin typeface="Arial"/>
                <a:cs typeface="Arial"/>
              </a:rPr>
              <a:t> </a:t>
            </a:r>
            <a:r>
              <a:rPr sz="850">
                <a:latin typeface="Arial"/>
                <a:cs typeface="Arial"/>
              </a:rPr>
              <a:t>suppression</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a</a:t>
            </a:r>
            <a:r>
              <a:rPr sz="850" spc="-20">
                <a:latin typeface="Arial"/>
                <a:cs typeface="Arial"/>
              </a:rPr>
              <a:t> </a:t>
            </a:r>
            <a:r>
              <a:rPr sz="850">
                <a:latin typeface="Arial"/>
                <a:cs typeface="Arial"/>
              </a:rPr>
              <a:t>low</a:t>
            </a:r>
            <a:r>
              <a:rPr sz="850" spc="-20">
                <a:latin typeface="Arial"/>
                <a:cs typeface="Arial"/>
              </a:rPr>
              <a:t> </a:t>
            </a:r>
            <a:r>
              <a:rPr sz="850">
                <a:latin typeface="Arial"/>
                <a:cs typeface="Arial"/>
              </a:rPr>
              <a:t>base</a:t>
            </a:r>
            <a:r>
              <a:rPr sz="850" spc="-15">
                <a:latin typeface="Arial"/>
                <a:cs typeface="Arial"/>
              </a:rPr>
              <a:t> </a:t>
            </a:r>
            <a:r>
              <a:rPr sz="850" spc="-10">
                <a:latin typeface="Arial"/>
                <a:cs typeface="Arial"/>
              </a:rPr>
              <a:t>size</a:t>
            </a:r>
            <a:r>
              <a:rPr sz="800" spc="-10">
                <a:latin typeface="Arial"/>
                <a:cs typeface="Arial"/>
              </a:rPr>
              <a:t>.</a:t>
            </a:r>
            <a:endParaRPr sz="800">
              <a:latin typeface="Arial"/>
              <a:cs typeface="Arial"/>
            </a:endParaRPr>
          </a:p>
        </p:txBody>
      </p:sp>
      <p:sp>
        <p:nvSpPr>
          <p:cNvPr id="12" name="txt_org_name">
            <a:extLst>
              <a:ext uri="{FF2B5EF4-FFF2-40B4-BE49-F238E27FC236}">
                <a16:creationId xmlns:a16="http://schemas.microsoft.com/office/drawing/2014/main" id="{1D94969A-5977-3FCD-1C84-4ED870C3DB2E}"/>
              </a:ext>
              <a:ext uri="{C183D7F6-B498-43B3-948B-1728B52AA6E4}">
                <adec:decorative xmlns:adec="http://schemas.microsoft.com/office/drawing/2017/decorative" val="1"/>
              </a:ext>
            </a:extLst>
          </p:cNvPr>
          <p:cNvSpPr txBox="1"/>
          <p:nvPr/>
        </p:nvSpPr>
        <p:spPr>
          <a:xfrm>
            <a:off x="4524343" y="622300"/>
            <a:ext cx="2754280" cy="276999"/>
          </a:xfrm>
          <a:prstGeom prst="rect">
            <a:avLst/>
          </a:prstGeom>
          <a:noFill/>
        </p:spPr>
        <p:txBody>
          <a:bodyPr wrap="none" rtlCol="0">
            <a:spAutoFit/>
          </a:bodyPr>
          <a:lstStyle/>
          <a:p>
            <a:pPr algn="r"/>
            <a:r>
              <a:rPr lang="en-GB" sz="1200" b="1">
                <a:solidFill>
                  <a:srgbClr val="336E9F"/>
                </a:solidFill>
                <a:latin typeface="Arial"/>
                <a:cs typeface="Arial"/>
              </a:rPr>
              <a:t>The Christie NHS Foundation Trust</a:t>
            </a:r>
            <a:endParaRPr lang="en-GB" sz="1200">
              <a:solidFill>
                <a:srgbClr val="336E9F"/>
              </a:solidFill>
            </a:endParaRPr>
          </a:p>
        </p:txBody>
      </p:sp>
      <p:sp>
        <p:nvSpPr>
          <p:cNvPr id="13" name="txt_survey">
            <a:extLst>
              <a:ext uri="{FF2B5EF4-FFF2-40B4-BE49-F238E27FC236}">
                <a16:creationId xmlns:a16="http://schemas.microsoft.com/office/drawing/2014/main" id="{8282CC5B-AB1B-DA0D-65FE-07159C6BD40E}"/>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0" name="Group 9">
            <a:extLst>
              <a:ext uri="{FF2B5EF4-FFF2-40B4-BE49-F238E27FC236}">
                <a16:creationId xmlns:a16="http://schemas.microsoft.com/office/drawing/2014/main" id="{E77C39F2-24AE-8341-E93D-E238FA05569E}"/>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4" name="object 4">
              <a:hlinkClick r:id="rId2" action="ppaction://hlinksldjump"/>
              <a:extLst>
                <a:ext uri="{FF2B5EF4-FFF2-40B4-BE49-F238E27FC236}">
                  <a16:creationId xmlns:a16="http://schemas.microsoft.com/office/drawing/2014/main" id="{8DEC9852-5169-F33B-9F5A-F0E63FEDC2FF}"/>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5" name="object 3">
              <a:hlinkClick r:id="rId2" action="ppaction://hlinksldjump"/>
              <a:extLst>
                <a:ext uri="{FF2B5EF4-FFF2-40B4-BE49-F238E27FC236}">
                  <a16:creationId xmlns:a16="http://schemas.microsoft.com/office/drawing/2014/main" id="{93981255-B194-0C96-3D63-678D213D93B1}"/>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1">
            <a:extLst>
              <a:ext uri="{FF2B5EF4-FFF2-40B4-BE49-F238E27FC236}">
                <a16:creationId xmlns:a16="http://schemas.microsoft.com/office/drawing/2014/main" id="{C50F4CFD-E71B-DBBD-A67E-807B6BE3251B}"/>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3B65880E-C55C-4E49-B9A0-B51A535582D5}" type="slidenum">
              <a:rPr lang="en-GB" spc="-25" smtClean="0"/>
              <a:t>24</a:t>
            </a:fld>
            <a:endParaRPr lang="en-GB" spc="-25"/>
          </a:p>
        </p:txBody>
      </p:sp>
      <p:sp>
        <p:nvSpPr>
          <p:cNvPr id="10" name="object 1">
            <a:extLst>
              <a:ext uri="{FF2B5EF4-FFF2-40B4-BE49-F238E27FC236}">
                <a16:creationId xmlns:a16="http://schemas.microsoft.com/office/drawing/2014/main" id="{D8030733-C23F-2744-938C-8B3401A74684}"/>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Tumour group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tumourgroup_tbl_section13"/>
          <p:cNvGraphicFramePr>
            <a:graphicFrameLocks noGrp="1"/>
          </p:cNvGraphicFramePr>
          <p:nvPr>
            <p:extLst>
              <p:ext uri="{D42A27DB-BD31-4B8C-83A1-F6EECF244321}">
                <p14:modId xmlns:p14="http://schemas.microsoft.com/office/powerpoint/2010/main" val="2965762895"/>
              </p:ext>
            </p:extLst>
          </p:nvPr>
        </p:nvGraphicFramePr>
        <p:xfrm>
          <a:off x="428815" y="1702466"/>
          <a:ext cx="6776309" cy="211074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284480">
                  <a:extLst>
                    <a:ext uri="{9D8B030D-6E8A-4147-A177-3AD203B41FA5}">
                      <a16:colId xmlns:a16="http://schemas.microsoft.com/office/drawing/2014/main" val="20001"/>
                    </a:ext>
                  </a:extLst>
                </a:gridCol>
                <a:gridCol w="284480">
                  <a:extLst>
                    <a:ext uri="{9D8B030D-6E8A-4147-A177-3AD203B41FA5}">
                      <a16:colId xmlns:a16="http://schemas.microsoft.com/office/drawing/2014/main" val="20002"/>
                    </a:ext>
                  </a:extLst>
                </a:gridCol>
                <a:gridCol w="284479">
                  <a:extLst>
                    <a:ext uri="{9D8B030D-6E8A-4147-A177-3AD203B41FA5}">
                      <a16:colId xmlns:a16="http://schemas.microsoft.com/office/drawing/2014/main" val="20003"/>
                    </a:ext>
                  </a:extLst>
                </a:gridCol>
                <a:gridCol w="284479">
                  <a:extLst>
                    <a:ext uri="{9D8B030D-6E8A-4147-A177-3AD203B41FA5}">
                      <a16:colId xmlns:a16="http://schemas.microsoft.com/office/drawing/2014/main" val="20004"/>
                    </a:ext>
                  </a:extLst>
                </a:gridCol>
                <a:gridCol w="284479">
                  <a:extLst>
                    <a:ext uri="{9D8B030D-6E8A-4147-A177-3AD203B41FA5}">
                      <a16:colId xmlns:a16="http://schemas.microsoft.com/office/drawing/2014/main" val="20005"/>
                    </a:ext>
                  </a:extLst>
                </a:gridCol>
                <a:gridCol w="284479">
                  <a:extLst>
                    <a:ext uri="{9D8B030D-6E8A-4147-A177-3AD203B41FA5}">
                      <a16:colId xmlns:a16="http://schemas.microsoft.com/office/drawing/2014/main" val="20006"/>
                    </a:ext>
                  </a:extLst>
                </a:gridCol>
                <a:gridCol w="284479">
                  <a:extLst>
                    <a:ext uri="{9D8B030D-6E8A-4147-A177-3AD203B41FA5}">
                      <a16:colId xmlns:a16="http://schemas.microsoft.com/office/drawing/2014/main" val="20007"/>
                    </a:ext>
                  </a:extLst>
                </a:gridCol>
                <a:gridCol w="284479">
                  <a:extLst>
                    <a:ext uri="{9D8B030D-6E8A-4147-A177-3AD203B41FA5}">
                      <a16:colId xmlns:a16="http://schemas.microsoft.com/office/drawing/2014/main" val="20008"/>
                    </a:ext>
                  </a:extLst>
                </a:gridCol>
                <a:gridCol w="284479">
                  <a:extLst>
                    <a:ext uri="{9D8B030D-6E8A-4147-A177-3AD203B41FA5}">
                      <a16:colId xmlns:a16="http://schemas.microsoft.com/office/drawing/2014/main" val="20009"/>
                    </a:ext>
                  </a:extLst>
                </a:gridCol>
                <a:gridCol w="284479">
                  <a:extLst>
                    <a:ext uri="{9D8B030D-6E8A-4147-A177-3AD203B41FA5}">
                      <a16:colId xmlns:a16="http://schemas.microsoft.com/office/drawing/2014/main" val="20010"/>
                    </a:ext>
                  </a:extLst>
                </a:gridCol>
                <a:gridCol w="284479">
                  <a:extLst>
                    <a:ext uri="{9D8B030D-6E8A-4147-A177-3AD203B41FA5}">
                      <a16:colId xmlns:a16="http://schemas.microsoft.com/office/drawing/2014/main" val="20011"/>
                    </a:ext>
                  </a:extLst>
                </a:gridCol>
                <a:gridCol w="284479">
                  <a:extLst>
                    <a:ext uri="{9D8B030D-6E8A-4147-A177-3AD203B41FA5}">
                      <a16:colId xmlns:a16="http://schemas.microsoft.com/office/drawing/2014/main" val="20012"/>
                    </a:ext>
                  </a:extLst>
                </a:gridCol>
                <a:gridCol w="284479">
                  <a:extLst>
                    <a:ext uri="{9D8B030D-6E8A-4147-A177-3AD203B41FA5}">
                      <a16:colId xmlns:a16="http://schemas.microsoft.com/office/drawing/2014/main" val="20013"/>
                    </a:ext>
                  </a:extLst>
                </a:gridCol>
                <a:gridCol w="284480">
                  <a:extLst>
                    <a:ext uri="{9D8B030D-6E8A-4147-A177-3AD203B41FA5}">
                      <a16:colId xmlns:a16="http://schemas.microsoft.com/office/drawing/2014/main" val="20014"/>
                    </a:ext>
                  </a:extLst>
                </a:gridCol>
              </a:tblGrid>
              <a:tr h="187960">
                <a:tc gridSpan="15">
                  <a:txBody>
                    <a:bodyPr/>
                    <a:lstStyle/>
                    <a:p>
                      <a:pPr marL="27940">
                        <a:lnSpc>
                          <a:spcPct val="100000"/>
                        </a:lnSpc>
                        <a:spcBef>
                          <a:spcPts val="45"/>
                        </a:spcBef>
                        <a:tabLst>
                          <a:tab pos="4445635" algn="l"/>
                        </a:tabLst>
                      </a:pPr>
                      <a:r>
                        <a:rPr sz="1050" b="1" spc="-20" dirty="0">
                          <a:solidFill>
                            <a:srgbClr val="336E9F"/>
                          </a:solidFill>
                          <a:latin typeface="Arial"/>
                          <a:cs typeface="Arial"/>
                        </a:rPr>
                        <a:t>LIVING</a:t>
                      </a:r>
                      <a:r>
                        <a:rPr sz="1050" b="1" spc="-40" dirty="0">
                          <a:solidFill>
                            <a:srgbClr val="336E9F"/>
                          </a:solidFill>
                          <a:latin typeface="Arial"/>
                          <a:cs typeface="Arial"/>
                        </a:rPr>
                        <a:t> </a:t>
                      </a:r>
                      <a:r>
                        <a:rPr sz="1050" b="1" spc="-10" dirty="0">
                          <a:solidFill>
                            <a:srgbClr val="336E9F"/>
                          </a:solidFill>
                          <a:latin typeface="Arial"/>
                          <a:cs typeface="Arial"/>
                        </a:rPr>
                        <a:t>WITH</a:t>
                      </a:r>
                      <a:r>
                        <a:rPr sz="1050" b="1" spc="-40" dirty="0">
                          <a:solidFill>
                            <a:srgbClr val="336E9F"/>
                          </a:solidFill>
                          <a:latin typeface="Arial"/>
                          <a:cs typeface="Arial"/>
                        </a:rPr>
                        <a:t> </a:t>
                      </a:r>
                      <a:r>
                        <a:rPr sz="1050" b="1" spc="-20" dirty="0">
                          <a:solidFill>
                            <a:srgbClr val="336E9F"/>
                          </a:solidFill>
                          <a:latin typeface="Arial"/>
                          <a:cs typeface="Arial"/>
                        </a:rPr>
                        <a:t>AND</a:t>
                      </a:r>
                      <a:r>
                        <a:rPr sz="1050" b="1" spc="-40" dirty="0">
                          <a:solidFill>
                            <a:srgbClr val="336E9F"/>
                          </a:solidFill>
                          <a:latin typeface="Arial"/>
                          <a:cs typeface="Arial"/>
                        </a:rPr>
                        <a:t> </a:t>
                      </a:r>
                      <a:r>
                        <a:rPr sz="1050" b="1" spc="-25" dirty="0">
                          <a:solidFill>
                            <a:srgbClr val="336E9F"/>
                          </a:solidFill>
                          <a:latin typeface="Arial"/>
                          <a:cs typeface="Arial"/>
                        </a:rPr>
                        <a:t>BEYOND</a:t>
                      </a:r>
                      <a:r>
                        <a:rPr sz="1050" b="1" spc="-40" dirty="0">
                          <a:solidFill>
                            <a:srgbClr val="336E9F"/>
                          </a:solidFill>
                          <a:latin typeface="Arial"/>
                          <a:cs typeface="Arial"/>
                        </a:rPr>
                        <a:t> </a:t>
                      </a:r>
                      <a:r>
                        <a:rPr sz="1050" b="1" spc="-10" dirty="0">
                          <a:solidFill>
                            <a:srgbClr val="336E9F"/>
                          </a:solidFill>
                          <a:latin typeface="Arial"/>
                          <a:cs typeface="Arial"/>
                        </a:rPr>
                        <a:t>CANCER</a:t>
                      </a:r>
                      <a:r>
                        <a:rPr sz="1050" b="1" dirty="0">
                          <a:solidFill>
                            <a:srgbClr val="336E9F"/>
                          </a:solidFill>
                          <a:latin typeface="Arial"/>
                          <a:cs typeface="Arial"/>
                        </a:rPr>
                        <a:t>	</a:t>
                      </a:r>
                      <a:r>
                        <a:rPr sz="1275" baseline="9803" dirty="0" err="1">
                          <a:latin typeface="Arial"/>
                          <a:cs typeface="Arial"/>
                        </a:rPr>
                        <a:t>Tumour</a:t>
                      </a:r>
                      <a:r>
                        <a:rPr sz="1275" spc="-44" baseline="9803" dirty="0">
                          <a:latin typeface="Arial"/>
                          <a:cs typeface="Arial"/>
                        </a:rPr>
                        <a:t> </a:t>
                      </a:r>
                      <a:r>
                        <a:rPr sz="1275" spc="-15" baseline="9803" dirty="0">
                          <a:latin typeface="Arial"/>
                          <a:cs typeface="Arial"/>
                        </a:rPr>
                        <a:t>group</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798195">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020" marR="240665" indent="-38735">
                        <a:lnSpc>
                          <a:spcPts val="860"/>
                        </a:lnSpc>
                        <a:spcBef>
                          <a:spcPts val="330"/>
                        </a:spcBef>
                      </a:pPr>
                      <a:r>
                        <a:rPr sz="850" spc="-20">
                          <a:latin typeface="Arial"/>
                          <a:cs typeface="Arial"/>
                        </a:rPr>
                        <a:t>Brain</a:t>
                      </a:r>
                      <a:r>
                        <a:rPr sz="850" spc="-10">
                          <a:latin typeface="Arial"/>
                          <a:cs typeface="Arial"/>
                        </a:rPr>
                        <a:t> </a:t>
                      </a:r>
                      <a:r>
                        <a:rPr sz="850" spc="-50">
                          <a:latin typeface="Arial"/>
                          <a:cs typeface="Arial"/>
                        </a:rPr>
                        <a:t>/</a:t>
                      </a:r>
                      <a:r>
                        <a:rPr sz="850" spc="-25">
                          <a:latin typeface="Arial"/>
                          <a:cs typeface="Arial"/>
                        </a:rPr>
                        <a:t> CNS</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47650">
                        <a:lnSpc>
                          <a:spcPct val="100000"/>
                        </a:lnSpc>
                        <a:spcBef>
                          <a:spcPts val="500"/>
                        </a:spcBef>
                      </a:pPr>
                      <a:r>
                        <a:rPr sz="850" spc="-10">
                          <a:latin typeface="Arial"/>
                          <a:cs typeface="Arial"/>
                        </a:rPr>
                        <a:t>Breast</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95910" marR="128905" indent="-160020">
                        <a:lnSpc>
                          <a:spcPts val="860"/>
                        </a:lnSpc>
                        <a:spcBef>
                          <a:spcPts val="330"/>
                        </a:spcBef>
                      </a:pPr>
                      <a:r>
                        <a:rPr sz="850" spc="-20">
                          <a:latin typeface="Arial"/>
                          <a:cs typeface="Arial"/>
                        </a:rPr>
                        <a:t>Colorectal</a:t>
                      </a:r>
                      <a:r>
                        <a:rPr sz="850" spc="-5">
                          <a:latin typeface="Arial"/>
                          <a:cs typeface="Arial"/>
                        </a:rPr>
                        <a:t> </a:t>
                      </a:r>
                      <a:r>
                        <a:rPr sz="850" spc="-50">
                          <a:latin typeface="Arial"/>
                          <a:cs typeface="Arial"/>
                        </a:rPr>
                        <a:t>/</a:t>
                      </a:r>
                      <a:r>
                        <a:rPr sz="850" spc="-25">
                          <a:latin typeface="Arial"/>
                          <a:cs typeface="Arial"/>
                        </a:rPr>
                        <a:t> LGT</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42545">
                        <a:lnSpc>
                          <a:spcPct val="100000"/>
                        </a:lnSpc>
                        <a:spcBef>
                          <a:spcPts val="500"/>
                        </a:spcBef>
                      </a:pPr>
                      <a:r>
                        <a:rPr sz="850" spc="-10">
                          <a:latin typeface="Arial"/>
                          <a:cs typeface="Arial"/>
                        </a:rPr>
                        <a:t>Gynaecological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39370">
                        <a:lnSpc>
                          <a:spcPct val="100000"/>
                        </a:lnSpc>
                        <a:spcBef>
                          <a:spcPts val="500"/>
                        </a:spcBef>
                      </a:pPr>
                      <a:r>
                        <a:rPr sz="850" spc="-10">
                          <a:latin typeface="Arial"/>
                          <a:cs typeface="Arial"/>
                        </a:rPr>
                        <a:t>Haematological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655" marR="165735" indent="-116839">
                        <a:lnSpc>
                          <a:spcPts val="860"/>
                        </a:lnSpc>
                        <a:spcBef>
                          <a:spcPts val="330"/>
                        </a:spcBef>
                      </a:pPr>
                      <a:r>
                        <a:rPr sz="850" spc="-20">
                          <a:latin typeface="Arial"/>
                          <a:cs typeface="Arial"/>
                        </a:rPr>
                        <a:t>Head </a:t>
                      </a:r>
                      <a:r>
                        <a:rPr sz="850" spc="-30">
                          <a:latin typeface="Arial"/>
                          <a:cs typeface="Arial"/>
                        </a:rPr>
                        <a:t>and </a:t>
                      </a:r>
                      <a:r>
                        <a:rPr sz="850" spc="-20">
                          <a:latin typeface="Arial"/>
                          <a:cs typeface="Arial"/>
                        </a:rPr>
                        <a:t>neck</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a:latin typeface="Arial"/>
                          <a:cs typeface="Arial"/>
                        </a:rPr>
                        <a:t>Lung</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4470">
                        <a:lnSpc>
                          <a:spcPct val="100000"/>
                        </a:lnSpc>
                        <a:spcBef>
                          <a:spcPts val="500"/>
                        </a:spcBef>
                      </a:pPr>
                      <a:r>
                        <a:rPr sz="850" spc="-10">
                          <a:latin typeface="Arial"/>
                          <a:cs typeface="Arial"/>
                        </a:rPr>
                        <a:t>Prostate</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88595">
                        <a:lnSpc>
                          <a:spcPct val="100000"/>
                        </a:lnSpc>
                        <a:spcBef>
                          <a:spcPts val="500"/>
                        </a:spcBef>
                      </a:pPr>
                      <a:r>
                        <a:rPr sz="850" spc="-10">
                          <a:latin typeface="Arial"/>
                          <a:cs typeface="Arial"/>
                        </a:rPr>
                        <a:t>Sarcoma</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a:latin typeface="Arial"/>
                          <a:cs typeface="Arial"/>
                        </a:rPr>
                        <a:t>Skin</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53365" marR="247650" indent="1905">
                        <a:lnSpc>
                          <a:spcPts val="860"/>
                        </a:lnSpc>
                        <a:spcBef>
                          <a:spcPts val="330"/>
                        </a:spcBef>
                      </a:pPr>
                      <a:r>
                        <a:rPr sz="850" spc="-20">
                          <a:latin typeface="Arial"/>
                          <a:cs typeface="Arial"/>
                        </a:rPr>
                        <a:t>Upper </a:t>
                      </a:r>
                      <a:r>
                        <a:rPr sz="850" spc="-30">
                          <a:latin typeface="Arial"/>
                          <a:cs typeface="Arial"/>
                        </a:rPr>
                        <a:t>gastro</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67640">
                        <a:lnSpc>
                          <a:spcPct val="100000"/>
                        </a:lnSpc>
                        <a:spcBef>
                          <a:spcPts val="500"/>
                        </a:spcBef>
                      </a:pPr>
                      <a:r>
                        <a:rPr sz="850" spc="-10">
                          <a:latin typeface="Arial"/>
                          <a:cs typeface="Arial"/>
                        </a:rPr>
                        <a:t>Urological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10">
                          <a:latin typeface="Arial"/>
                          <a:cs typeface="Arial"/>
                        </a:rPr>
                        <a:t>Other</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0660" marR="194945" indent="130810">
                        <a:lnSpc>
                          <a:spcPts val="860"/>
                        </a:lnSpc>
                        <a:spcBef>
                          <a:spcPts val="330"/>
                        </a:spcBef>
                      </a:pPr>
                      <a:r>
                        <a:rPr sz="850" b="1" spc="-25">
                          <a:latin typeface="Arial"/>
                          <a:cs typeface="Arial"/>
                        </a:rPr>
                        <a:t>All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374650">
                <a:tc>
                  <a:txBody>
                    <a:bodyPr/>
                    <a:lstStyle/>
                    <a:p>
                      <a:pPr marL="27940" marR="85725">
                        <a:lnSpc>
                          <a:spcPts val="860"/>
                        </a:lnSpc>
                        <a:spcBef>
                          <a:spcPts val="155"/>
                        </a:spcBef>
                      </a:pPr>
                      <a:r>
                        <a:rPr sz="850" dirty="0">
                          <a:latin typeface="Arial"/>
                          <a:cs typeface="Arial"/>
                        </a:rPr>
                        <a:t>Q53.</a:t>
                      </a:r>
                      <a:r>
                        <a:rPr sz="850" spc="-25" dirty="0">
                          <a:latin typeface="Arial"/>
                          <a:cs typeface="Arial"/>
                        </a:rPr>
                        <a:t> </a:t>
                      </a:r>
                      <a:r>
                        <a:rPr sz="850" dirty="0">
                          <a:latin typeface="Arial"/>
                          <a:cs typeface="Arial"/>
                        </a:rPr>
                        <a:t>After</a:t>
                      </a:r>
                      <a:r>
                        <a:rPr sz="850" spc="-25" dirty="0">
                          <a:latin typeface="Arial"/>
                          <a:cs typeface="Arial"/>
                        </a:rPr>
                        <a:t> </a:t>
                      </a:r>
                      <a:r>
                        <a:rPr sz="850" dirty="0">
                          <a:latin typeface="Arial"/>
                          <a:cs typeface="Arial"/>
                        </a:rPr>
                        <a:t>treatment,</a:t>
                      </a:r>
                      <a:r>
                        <a:rPr sz="850" spc="-25" dirty="0">
                          <a:latin typeface="Arial"/>
                          <a:cs typeface="Arial"/>
                        </a:rPr>
                        <a:t> </a:t>
                      </a:r>
                      <a:r>
                        <a:rPr sz="850" dirty="0">
                          <a:latin typeface="Arial"/>
                          <a:cs typeface="Arial"/>
                        </a:rPr>
                        <a:t>the</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definitely</a:t>
                      </a:r>
                      <a:r>
                        <a:rPr sz="850" spc="-25" dirty="0">
                          <a:latin typeface="Arial"/>
                          <a:cs typeface="Arial"/>
                        </a:rPr>
                        <a:t> </a:t>
                      </a:r>
                      <a:r>
                        <a:rPr sz="850" dirty="0">
                          <a:latin typeface="Arial"/>
                          <a:cs typeface="Arial"/>
                        </a:rPr>
                        <a:t>could</a:t>
                      </a:r>
                      <a:r>
                        <a:rPr sz="850" spc="-25" dirty="0">
                          <a:latin typeface="Arial"/>
                          <a:cs typeface="Arial"/>
                        </a:rPr>
                        <a:t> get </a:t>
                      </a:r>
                      <a:r>
                        <a:rPr sz="850" dirty="0">
                          <a:latin typeface="Arial"/>
                          <a:cs typeface="Arial"/>
                        </a:rPr>
                        <a:t>enough</a:t>
                      </a:r>
                      <a:r>
                        <a:rPr sz="850" spc="-30" dirty="0">
                          <a:latin typeface="Arial"/>
                          <a:cs typeface="Arial"/>
                        </a:rPr>
                        <a:t> </a:t>
                      </a:r>
                      <a:r>
                        <a:rPr sz="850" dirty="0">
                          <a:latin typeface="Arial"/>
                          <a:cs typeface="Arial"/>
                        </a:rPr>
                        <a:t>emotional</a:t>
                      </a:r>
                      <a:r>
                        <a:rPr sz="850" spc="-25" dirty="0">
                          <a:latin typeface="Arial"/>
                          <a:cs typeface="Arial"/>
                        </a:rPr>
                        <a:t> </a:t>
                      </a:r>
                      <a:r>
                        <a:rPr sz="850" dirty="0">
                          <a:latin typeface="Arial"/>
                          <a:cs typeface="Arial"/>
                        </a:rPr>
                        <a:t>support</a:t>
                      </a:r>
                      <a:r>
                        <a:rPr sz="850" spc="-25" dirty="0">
                          <a:latin typeface="Arial"/>
                          <a:cs typeface="Arial"/>
                        </a:rPr>
                        <a:t> </a:t>
                      </a:r>
                      <a:r>
                        <a:rPr sz="850" dirty="0">
                          <a:latin typeface="Arial"/>
                          <a:cs typeface="Arial"/>
                        </a:rPr>
                        <a:t>at</a:t>
                      </a:r>
                      <a:r>
                        <a:rPr sz="850" spc="-25" dirty="0">
                          <a:latin typeface="Arial"/>
                          <a:cs typeface="Arial"/>
                        </a:rPr>
                        <a:t> </a:t>
                      </a:r>
                      <a:r>
                        <a:rPr sz="850" dirty="0">
                          <a:latin typeface="Arial"/>
                          <a:cs typeface="Arial"/>
                        </a:rPr>
                        <a:t>home</a:t>
                      </a:r>
                      <a:r>
                        <a:rPr sz="850" spc="-25" dirty="0">
                          <a:latin typeface="Arial"/>
                          <a:cs typeface="Arial"/>
                        </a:rPr>
                        <a:t> </a:t>
                      </a:r>
                      <a:r>
                        <a:rPr sz="850" dirty="0">
                          <a:latin typeface="Arial"/>
                          <a:cs typeface="Arial"/>
                        </a:rPr>
                        <a:t>from</a:t>
                      </a:r>
                      <a:r>
                        <a:rPr sz="850" spc="-25" dirty="0">
                          <a:latin typeface="Arial"/>
                          <a:cs typeface="Arial"/>
                        </a:rPr>
                        <a:t> </a:t>
                      </a:r>
                      <a:r>
                        <a:rPr sz="850" dirty="0">
                          <a:latin typeface="Arial"/>
                          <a:cs typeface="Arial"/>
                        </a:rPr>
                        <a:t>community</a:t>
                      </a:r>
                      <a:r>
                        <a:rPr sz="850" spc="-30" dirty="0">
                          <a:latin typeface="Arial"/>
                          <a:cs typeface="Arial"/>
                        </a:rPr>
                        <a:t> </a:t>
                      </a:r>
                      <a:r>
                        <a:rPr sz="850" spc="-25" dirty="0">
                          <a:latin typeface="Arial"/>
                          <a:cs typeface="Arial"/>
                        </a:rPr>
                        <a:t>or </a:t>
                      </a:r>
                      <a:r>
                        <a:rPr sz="850" dirty="0">
                          <a:latin typeface="Arial"/>
                          <a:cs typeface="Arial"/>
                        </a:rPr>
                        <a:t>voluntary</a:t>
                      </a:r>
                      <a:r>
                        <a:rPr sz="850" spc="-35" dirty="0">
                          <a:latin typeface="Arial"/>
                          <a:cs typeface="Arial"/>
                        </a:rPr>
                        <a:t> </a:t>
                      </a:r>
                      <a:r>
                        <a:rPr sz="850" spc="-10" dirty="0">
                          <a:latin typeface="Arial"/>
                          <a:cs typeface="Arial"/>
                        </a:rPr>
                        <a:t>services</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44%</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33%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40%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31%</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31%</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58%</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39%</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69%</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36%</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33%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39%</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650">
                <a:tc>
                  <a:txBody>
                    <a:bodyPr/>
                    <a:lstStyle/>
                    <a:p>
                      <a:pPr marL="27940" marR="91440">
                        <a:lnSpc>
                          <a:spcPts val="860"/>
                        </a:lnSpc>
                        <a:spcBef>
                          <a:spcPts val="155"/>
                        </a:spcBef>
                      </a:pPr>
                      <a:r>
                        <a:rPr sz="850">
                          <a:latin typeface="Arial"/>
                          <a:cs typeface="Arial"/>
                        </a:rPr>
                        <a:t>Q54.</a:t>
                      </a:r>
                      <a:r>
                        <a:rPr sz="850" spc="-25">
                          <a:latin typeface="Arial"/>
                          <a:cs typeface="Arial"/>
                        </a:rPr>
                        <a:t> </a:t>
                      </a:r>
                      <a:r>
                        <a:rPr sz="850">
                          <a:latin typeface="Arial"/>
                          <a:cs typeface="Arial"/>
                        </a:rPr>
                        <a:t>The</a:t>
                      </a:r>
                      <a:r>
                        <a:rPr sz="850" spc="-20">
                          <a:latin typeface="Arial"/>
                          <a:cs typeface="Arial"/>
                        </a:rPr>
                        <a:t> </a:t>
                      </a:r>
                      <a:r>
                        <a:rPr sz="850">
                          <a:latin typeface="Arial"/>
                          <a:cs typeface="Arial"/>
                        </a:rPr>
                        <a:t>right</a:t>
                      </a:r>
                      <a:r>
                        <a:rPr sz="850" spc="-20">
                          <a:latin typeface="Arial"/>
                          <a:cs typeface="Arial"/>
                        </a:rPr>
                        <a:t> </a:t>
                      </a:r>
                      <a:r>
                        <a:rPr sz="850">
                          <a:latin typeface="Arial"/>
                          <a:cs typeface="Arial"/>
                        </a:rPr>
                        <a:t>amount</a:t>
                      </a:r>
                      <a:r>
                        <a:rPr sz="850" spc="-25">
                          <a:latin typeface="Arial"/>
                          <a:cs typeface="Arial"/>
                        </a:rPr>
                        <a:t> </a:t>
                      </a:r>
                      <a:r>
                        <a:rPr sz="850">
                          <a:latin typeface="Arial"/>
                          <a:cs typeface="Arial"/>
                        </a:rPr>
                        <a:t>of</a:t>
                      </a:r>
                      <a:r>
                        <a:rPr sz="850" spc="-20">
                          <a:latin typeface="Arial"/>
                          <a:cs typeface="Arial"/>
                        </a:rPr>
                        <a:t> </a:t>
                      </a:r>
                      <a:r>
                        <a:rPr sz="850">
                          <a:latin typeface="Arial"/>
                          <a:cs typeface="Arial"/>
                        </a:rPr>
                        <a:t>information</a:t>
                      </a:r>
                      <a:r>
                        <a:rPr sz="850" spc="-20">
                          <a:latin typeface="Arial"/>
                          <a:cs typeface="Arial"/>
                        </a:rPr>
                        <a:t> </a:t>
                      </a:r>
                      <a:r>
                        <a:rPr sz="850">
                          <a:latin typeface="Arial"/>
                          <a:cs typeface="Arial"/>
                        </a:rPr>
                        <a:t>and</a:t>
                      </a:r>
                      <a:r>
                        <a:rPr sz="850" spc="-20">
                          <a:latin typeface="Arial"/>
                          <a:cs typeface="Arial"/>
                        </a:rPr>
                        <a:t> </a:t>
                      </a:r>
                      <a:r>
                        <a:rPr sz="850">
                          <a:latin typeface="Arial"/>
                          <a:cs typeface="Arial"/>
                        </a:rPr>
                        <a:t>support</a:t>
                      </a:r>
                      <a:r>
                        <a:rPr sz="850" spc="-25">
                          <a:latin typeface="Arial"/>
                          <a:cs typeface="Arial"/>
                        </a:rPr>
                        <a:t> was </a:t>
                      </a:r>
                      <a:r>
                        <a:rPr sz="850">
                          <a:latin typeface="Arial"/>
                          <a:cs typeface="Arial"/>
                        </a:rPr>
                        <a:t>offered</a:t>
                      </a:r>
                      <a:r>
                        <a:rPr sz="850" spc="-25">
                          <a:latin typeface="Arial"/>
                          <a:cs typeface="Arial"/>
                        </a:rPr>
                        <a:t> </a:t>
                      </a:r>
                      <a:r>
                        <a:rPr sz="850">
                          <a:latin typeface="Arial"/>
                          <a:cs typeface="Arial"/>
                        </a:rPr>
                        <a:t>to</a:t>
                      </a:r>
                      <a:r>
                        <a:rPr sz="850" spc="-20">
                          <a:latin typeface="Arial"/>
                          <a:cs typeface="Arial"/>
                        </a:rPr>
                        <a:t> </a:t>
                      </a:r>
                      <a:r>
                        <a:rPr sz="850">
                          <a:latin typeface="Arial"/>
                          <a:cs typeface="Arial"/>
                        </a:rPr>
                        <a:t>the</a:t>
                      </a:r>
                      <a:r>
                        <a:rPr sz="850" spc="-20">
                          <a:latin typeface="Arial"/>
                          <a:cs typeface="Arial"/>
                        </a:rPr>
                        <a:t> </a:t>
                      </a:r>
                      <a:r>
                        <a:rPr sz="850">
                          <a:latin typeface="Arial"/>
                          <a:cs typeface="Arial"/>
                        </a:rPr>
                        <a:t>patient</a:t>
                      </a:r>
                      <a:r>
                        <a:rPr sz="850" spc="-20">
                          <a:latin typeface="Arial"/>
                          <a:cs typeface="Arial"/>
                        </a:rPr>
                        <a:t> </a:t>
                      </a:r>
                      <a:r>
                        <a:rPr sz="850">
                          <a:latin typeface="Arial"/>
                          <a:cs typeface="Arial"/>
                        </a:rPr>
                        <a:t>between</a:t>
                      </a:r>
                      <a:r>
                        <a:rPr sz="850" spc="-25">
                          <a:latin typeface="Arial"/>
                          <a:cs typeface="Arial"/>
                        </a:rPr>
                        <a:t> </a:t>
                      </a:r>
                      <a:r>
                        <a:rPr sz="850">
                          <a:latin typeface="Arial"/>
                          <a:cs typeface="Arial"/>
                        </a:rPr>
                        <a:t>final</a:t>
                      </a:r>
                      <a:r>
                        <a:rPr sz="850" spc="-20">
                          <a:latin typeface="Arial"/>
                          <a:cs typeface="Arial"/>
                        </a:rPr>
                        <a:t> </a:t>
                      </a:r>
                      <a:r>
                        <a:rPr sz="850">
                          <a:latin typeface="Arial"/>
                          <a:cs typeface="Arial"/>
                        </a:rPr>
                        <a:t>treatment</a:t>
                      </a:r>
                      <a:r>
                        <a:rPr sz="850" spc="-20">
                          <a:latin typeface="Arial"/>
                          <a:cs typeface="Arial"/>
                        </a:rPr>
                        <a:t> </a:t>
                      </a:r>
                      <a:r>
                        <a:rPr sz="850">
                          <a:latin typeface="Arial"/>
                          <a:cs typeface="Arial"/>
                        </a:rPr>
                        <a:t>and</a:t>
                      </a:r>
                      <a:r>
                        <a:rPr sz="850" spc="-20">
                          <a:latin typeface="Arial"/>
                          <a:cs typeface="Arial"/>
                        </a:rPr>
                        <a:t> </a:t>
                      </a:r>
                      <a:r>
                        <a:rPr sz="850" spc="-25">
                          <a:latin typeface="Arial"/>
                          <a:cs typeface="Arial"/>
                        </a:rPr>
                        <a:t>the </a:t>
                      </a:r>
                      <a:r>
                        <a:rPr sz="850">
                          <a:latin typeface="Arial"/>
                          <a:cs typeface="Arial"/>
                        </a:rPr>
                        <a:t>follow</a:t>
                      </a:r>
                      <a:r>
                        <a:rPr sz="850" spc="-20">
                          <a:latin typeface="Arial"/>
                          <a:cs typeface="Arial"/>
                        </a:rPr>
                        <a:t> </a:t>
                      </a:r>
                      <a:r>
                        <a:rPr sz="850">
                          <a:latin typeface="Arial"/>
                          <a:cs typeface="Arial"/>
                        </a:rPr>
                        <a:t>up</a:t>
                      </a:r>
                      <a:r>
                        <a:rPr sz="850" spc="-15">
                          <a:latin typeface="Arial"/>
                          <a:cs typeface="Arial"/>
                        </a:rPr>
                        <a:t> </a:t>
                      </a:r>
                      <a:r>
                        <a:rPr sz="850" spc="-10">
                          <a:latin typeface="Arial"/>
                          <a:cs typeface="Arial"/>
                        </a:rPr>
                        <a:t>appointment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84%</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78%</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82%</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77%</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86%</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84%</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77%</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5285">
                <a:tc>
                  <a:txBody>
                    <a:bodyPr/>
                    <a:lstStyle/>
                    <a:p>
                      <a:pPr marL="27940" marR="301625" algn="just">
                        <a:lnSpc>
                          <a:spcPts val="860"/>
                        </a:lnSpc>
                        <a:spcBef>
                          <a:spcPts val="155"/>
                        </a:spcBef>
                      </a:pPr>
                      <a:r>
                        <a:rPr sz="850">
                          <a:latin typeface="Arial"/>
                          <a:cs typeface="Arial"/>
                        </a:rPr>
                        <a:t>Q55.</a:t>
                      </a:r>
                      <a:r>
                        <a:rPr sz="850" spc="-30">
                          <a:latin typeface="Arial"/>
                          <a:cs typeface="Arial"/>
                        </a:rPr>
                        <a:t> </a:t>
                      </a:r>
                      <a:r>
                        <a:rPr sz="850">
                          <a:latin typeface="Arial"/>
                          <a:cs typeface="Arial"/>
                        </a:rPr>
                        <a:t>Patient</a:t>
                      </a:r>
                      <a:r>
                        <a:rPr sz="850" spc="-25">
                          <a:latin typeface="Arial"/>
                          <a:cs typeface="Arial"/>
                        </a:rPr>
                        <a:t> </a:t>
                      </a:r>
                      <a:r>
                        <a:rPr sz="850">
                          <a:latin typeface="Arial"/>
                          <a:cs typeface="Arial"/>
                        </a:rPr>
                        <a:t>was</a:t>
                      </a:r>
                      <a:r>
                        <a:rPr sz="850" spc="-25">
                          <a:latin typeface="Arial"/>
                          <a:cs typeface="Arial"/>
                        </a:rPr>
                        <a:t> </a:t>
                      </a:r>
                      <a:r>
                        <a:rPr sz="850">
                          <a:latin typeface="Arial"/>
                          <a:cs typeface="Arial"/>
                        </a:rPr>
                        <a:t>given</a:t>
                      </a:r>
                      <a:r>
                        <a:rPr sz="850" spc="-25">
                          <a:latin typeface="Arial"/>
                          <a:cs typeface="Arial"/>
                        </a:rPr>
                        <a:t> </a:t>
                      </a:r>
                      <a:r>
                        <a:rPr sz="850">
                          <a:latin typeface="Arial"/>
                          <a:cs typeface="Arial"/>
                        </a:rPr>
                        <a:t>enough</a:t>
                      </a:r>
                      <a:r>
                        <a:rPr sz="850" spc="-25">
                          <a:latin typeface="Arial"/>
                          <a:cs typeface="Arial"/>
                        </a:rPr>
                        <a:t> </a:t>
                      </a:r>
                      <a:r>
                        <a:rPr sz="850">
                          <a:latin typeface="Arial"/>
                          <a:cs typeface="Arial"/>
                        </a:rPr>
                        <a:t>information</a:t>
                      </a:r>
                      <a:r>
                        <a:rPr sz="850" spc="-25">
                          <a:latin typeface="Arial"/>
                          <a:cs typeface="Arial"/>
                        </a:rPr>
                        <a:t> </a:t>
                      </a:r>
                      <a:r>
                        <a:rPr sz="850" spc="-10">
                          <a:latin typeface="Arial"/>
                          <a:cs typeface="Arial"/>
                        </a:rPr>
                        <a:t>about </a:t>
                      </a:r>
                      <a:r>
                        <a:rPr sz="850">
                          <a:latin typeface="Arial"/>
                          <a:cs typeface="Arial"/>
                        </a:rPr>
                        <a:t>the</a:t>
                      </a:r>
                      <a:r>
                        <a:rPr sz="850" spc="-25">
                          <a:latin typeface="Arial"/>
                          <a:cs typeface="Arial"/>
                        </a:rPr>
                        <a:t> </a:t>
                      </a:r>
                      <a:r>
                        <a:rPr sz="850">
                          <a:latin typeface="Arial"/>
                          <a:cs typeface="Arial"/>
                        </a:rPr>
                        <a:t>possibility</a:t>
                      </a:r>
                      <a:r>
                        <a:rPr sz="850" spc="-20">
                          <a:latin typeface="Arial"/>
                          <a:cs typeface="Arial"/>
                        </a:rPr>
                        <a:t> </a:t>
                      </a:r>
                      <a:r>
                        <a:rPr sz="850">
                          <a:latin typeface="Arial"/>
                          <a:cs typeface="Arial"/>
                        </a:rPr>
                        <a:t>and</a:t>
                      </a:r>
                      <a:r>
                        <a:rPr sz="850" spc="-20">
                          <a:latin typeface="Arial"/>
                          <a:cs typeface="Arial"/>
                        </a:rPr>
                        <a:t> </a:t>
                      </a:r>
                      <a:r>
                        <a:rPr sz="850">
                          <a:latin typeface="Arial"/>
                          <a:cs typeface="Arial"/>
                        </a:rPr>
                        <a:t>signs</a:t>
                      </a:r>
                      <a:r>
                        <a:rPr sz="850" spc="-20">
                          <a:latin typeface="Arial"/>
                          <a:cs typeface="Arial"/>
                        </a:rPr>
                        <a:t> </a:t>
                      </a:r>
                      <a:r>
                        <a:rPr sz="850">
                          <a:latin typeface="Arial"/>
                          <a:cs typeface="Arial"/>
                        </a:rPr>
                        <a:t>of</a:t>
                      </a:r>
                      <a:r>
                        <a:rPr sz="850" spc="-20">
                          <a:latin typeface="Arial"/>
                          <a:cs typeface="Arial"/>
                        </a:rPr>
                        <a:t> </a:t>
                      </a:r>
                      <a:r>
                        <a:rPr sz="850">
                          <a:latin typeface="Arial"/>
                          <a:cs typeface="Arial"/>
                        </a:rPr>
                        <a:t>cancer</a:t>
                      </a:r>
                      <a:r>
                        <a:rPr sz="850" spc="-20">
                          <a:latin typeface="Arial"/>
                          <a:cs typeface="Arial"/>
                        </a:rPr>
                        <a:t> </a:t>
                      </a:r>
                      <a:r>
                        <a:rPr sz="850">
                          <a:latin typeface="Arial"/>
                          <a:cs typeface="Arial"/>
                        </a:rPr>
                        <a:t>coming</a:t>
                      </a:r>
                      <a:r>
                        <a:rPr sz="850" spc="-20">
                          <a:latin typeface="Arial"/>
                          <a:cs typeface="Arial"/>
                        </a:rPr>
                        <a:t> </a:t>
                      </a:r>
                      <a:r>
                        <a:rPr sz="850">
                          <a:latin typeface="Arial"/>
                          <a:cs typeface="Arial"/>
                        </a:rPr>
                        <a:t>back</a:t>
                      </a:r>
                      <a:r>
                        <a:rPr sz="850" spc="-20">
                          <a:latin typeface="Arial"/>
                          <a:cs typeface="Arial"/>
                        </a:rPr>
                        <a:t> </a:t>
                      </a:r>
                      <a:r>
                        <a:rPr sz="850" spc="-25">
                          <a:latin typeface="Arial"/>
                          <a:cs typeface="Arial"/>
                        </a:rPr>
                        <a:t>or </a:t>
                      </a:r>
                      <a:r>
                        <a:rPr sz="850" spc="-10">
                          <a:latin typeface="Arial"/>
                          <a:cs typeface="Arial"/>
                        </a:rPr>
                        <a:t>spreading</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64%</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77%</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69%</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81%</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59%</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44%</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68%</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71%</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6" name="tumourgroup_tbl_section14"/>
          <p:cNvGraphicFramePr>
            <a:graphicFrameLocks noGrp="1"/>
          </p:cNvGraphicFramePr>
          <p:nvPr>
            <p:extLst>
              <p:ext uri="{D42A27DB-BD31-4B8C-83A1-F6EECF244321}">
                <p14:modId xmlns:p14="http://schemas.microsoft.com/office/powerpoint/2010/main" val="893849612"/>
              </p:ext>
            </p:extLst>
          </p:nvPr>
        </p:nvGraphicFramePr>
        <p:xfrm>
          <a:off x="428815" y="4007535"/>
          <a:ext cx="6776309" cy="188468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284480">
                  <a:extLst>
                    <a:ext uri="{9D8B030D-6E8A-4147-A177-3AD203B41FA5}">
                      <a16:colId xmlns:a16="http://schemas.microsoft.com/office/drawing/2014/main" val="20001"/>
                    </a:ext>
                  </a:extLst>
                </a:gridCol>
                <a:gridCol w="284480">
                  <a:extLst>
                    <a:ext uri="{9D8B030D-6E8A-4147-A177-3AD203B41FA5}">
                      <a16:colId xmlns:a16="http://schemas.microsoft.com/office/drawing/2014/main" val="20002"/>
                    </a:ext>
                  </a:extLst>
                </a:gridCol>
                <a:gridCol w="284479">
                  <a:extLst>
                    <a:ext uri="{9D8B030D-6E8A-4147-A177-3AD203B41FA5}">
                      <a16:colId xmlns:a16="http://schemas.microsoft.com/office/drawing/2014/main" val="20003"/>
                    </a:ext>
                  </a:extLst>
                </a:gridCol>
                <a:gridCol w="284479">
                  <a:extLst>
                    <a:ext uri="{9D8B030D-6E8A-4147-A177-3AD203B41FA5}">
                      <a16:colId xmlns:a16="http://schemas.microsoft.com/office/drawing/2014/main" val="20004"/>
                    </a:ext>
                  </a:extLst>
                </a:gridCol>
                <a:gridCol w="284479">
                  <a:extLst>
                    <a:ext uri="{9D8B030D-6E8A-4147-A177-3AD203B41FA5}">
                      <a16:colId xmlns:a16="http://schemas.microsoft.com/office/drawing/2014/main" val="20005"/>
                    </a:ext>
                  </a:extLst>
                </a:gridCol>
                <a:gridCol w="284479">
                  <a:extLst>
                    <a:ext uri="{9D8B030D-6E8A-4147-A177-3AD203B41FA5}">
                      <a16:colId xmlns:a16="http://schemas.microsoft.com/office/drawing/2014/main" val="20006"/>
                    </a:ext>
                  </a:extLst>
                </a:gridCol>
                <a:gridCol w="284479">
                  <a:extLst>
                    <a:ext uri="{9D8B030D-6E8A-4147-A177-3AD203B41FA5}">
                      <a16:colId xmlns:a16="http://schemas.microsoft.com/office/drawing/2014/main" val="20007"/>
                    </a:ext>
                  </a:extLst>
                </a:gridCol>
                <a:gridCol w="284479">
                  <a:extLst>
                    <a:ext uri="{9D8B030D-6E8A-4147-A177-3AD203B41FA5}">
                      <a16:colId xmlns:a16="http://schemas.microsoft.com/office/drawing/2014/main" val="20008"/>
                    </a:ext>
                  </a:extLst>
                </a:gridCol>
                <a:gridCol w="284479">
                  <a:extLst>
                    <a:ext uri="{9D8B030D-6E8A-4147-A177-3AD203B41FA5}">
                      <a16:colId xmlns:a16="http://schemas.microsoft.com/office/drawing/2014/main" val="20009"/>
                    </a:ext>
                  </a:extLst>
                </a:gridCol>
                <a:gridCol w="284479">
                  <a:extLst>
                    <a:ext uri="{9D8B030D-6E8A-4147-A177-3AD203B41FA5}">
                      <a16:colId xmlns:a16="http://schemas.microsoft.com/office/drawing/2014/main" val="20010"/>
                    </a:ext>
                  </a:extLst>
                </a:gridCol>
                <a:gridCol w="284479">
                  <a:extLst>
                    <a:ext uri="{9D8B030D-6E8A-4147-A177-3AD203B41FA5}">
                      <a16:colId xmlns:a16="http://schemas.microsoft.com/office/drawing/2014/main" val="20011"/>
                    </a:ext>
                  </a:extLst>
                </a:gridCol>
                <a:gridCol w="284479">
                  <a:extLst>
                    <a:ext uri="{9D8B030D-6E8A-4147-A177-3AD203B41FA5}">
                      <a16:colId xmlns:a16="http://schemas.microsoft.com/office/drawing/2014/main" val="20012"/>
                    </a:ext>
                  </a:extLst>
                </a:gridCol>
                <a:gridCol w="284479">
                  <a:extLst>
                    <a:ext uri="{9D8B030D-6E8A-4147-A177-3AD203B41FA5}">
                      <a16:colId xmlns:a16="http://schemas.microsoft.com/office/drawing/2014/main" val="20013"/>
                    </a:ext>
                  </a:extLst>
                </a:gridCol>
                <a:gridCol w="284480">
                  <a:extLst>
                    <a:ext uri="{9D8B030D-6E8A-4147-A177-3AD203B41FA5}">
                      <a16:colId xmlns:a16="http://schemas.microsoft.com/office/drawing/2014/main" val="20014"/>
                    </a:ext>
                  </a:extLst>
                </a:gridCol>
              </a:tblGrid>
              <a:tr h="187960">
                <a:tc gridSpan="15">
                  <a:txBody>
                    <a:bodyPr/>
                    <a:lstStyle/>
                    <a:p>
                      <a:pPr marL="27940">
                        <a:lnSpc>
                          <a:spcPct val="100000"/>
                        </a:lnSpc>
                        <a:spcBef>
                          <a:spcPts val="45"/>
                        </a:spcBef>
                        <a:tabLst>
                          <a:tab pos="4445635" algn="l"/>
                        </a:tabLst>
                      </a:pPr>
                      <a:r>
                        <a:rPr sz="1050" b="1" spc="-20" dirty="0">
                          <a:solidFill>
                            <a:srgbClr val="336E9F"/>
                          </a:solidFill>
                          <a:latin typeface="Arial"/>
                          <a:cs typeface="Arial"/>
                        </a:rPr>
                        <a:t>YOUR</a:t>
                      </a:r>
                      <a:r>
                        <a:rPr sz="1050" b="1" spc="-40" dirty="0">
                          <a:solidFill>
                            <a:srgbClr val="336E9F"/>
                          </a:solidFill>
                          <a:latin typeface="Arial"/>
                          <a:cs typeface="Arial"/>
                        </a:rPr>
                        <a:t> </a:t>
                      </a:r>
                      <a:r>
                        <a:rPr sz="1050" b="1" spc="-20" dirty="0">
                          <a:solidFill>
                            <a:srgbClr val="336E9F"/>
                          </a:solidFill>
                          <a:latin typeface="Arial"/>
                          <a:cs typeface="Arial"/>
                        </a:rPr>
                        <a:t>OVERALL</a:t>
                      </a:r>
                      <a:r>
                        <a:rPr sz="1050" b="1" spc="-40" dirty="0">
                          <a:solidFill>
                            <a:srgbClr val="336E9F"/>
                          </a:solidFill>
                          <a:latin typeface="Arial"/>
                          <a:cs typeface="Arial"/>
                        </a:rPr>
                        <a:t> </a:t>
                      </a:r>
                      <a:r>
                        <a:rPr sz="1050" b="1" spc="-20" dirty="0">
                          <a:solidFill>
                            <a:srgbClr val="336E9F"/>
                          </a:solidFill>
                          <a:latin typeface="Arial"/>
                          <a:cs typeface="Arial"/>
                        </a:rPr>
                        <a:t>NHS</a:t>
                      </a:r>
                      <a:r>
                        <a:rPr sz="1050" b="1" spc="-35" dirty="0">
                          <a:solidFill>
                            <a:srgbClr val="336E9F"/>
                          </a:solidFill>
                          <a:latin typeface="Arial"/>
                          <a:cs typeface="Arial"/>
                        </a:rPr>
                        <a:t> </a:t>
                      </a:r>
                      <a:r>
                        <a:rPr sz="1050" b="1" spc="-20" dirty="0">
                          <a:solidFill>
                            <a:srgbClr val="336E9F"/>
                          </a:solidFill>
                          <a:latin typeface="Arial"/>
                          <a:cs typeface="Arial"/>
                        </a:rPr>
                        <a:t>CARE</a:t>
                      </a:r>
                      <a:r>
                        <a:rPr sz="1050" b="1" dirty="0">
                          <a:solidFill>
                            <a:srgbClr val="336E9F"/>
                          </a:solidFill>
                          <a:latin typeface="Arial"/>
                          <a:cs typeface="Arial"/>
                        </a:rPr>
                        <a:t>	</a:t>
                      </a:r>
                      <a:r>
                        <a:rPr sz="1275" baseline="9803" dirty="0" err="1">
                          <a:latin typeface="Arial"/>
                          <a:cs typeface="Arial"/>
                        </a:rPr>
                        <a:t>Tumour</a:t>
                      </a:r>
                      <a:r>
                        <a:rPr sz="1275" spc="-44" baseline="9803" dirty="0">
                          <a:latin typeface="Arial"/>
                          <a:cs typeface="Arial"/>
                        </a:rPr>
                        <a:t> </a:t>
                      </a:r>
                      <a:r>
                        <a:rPr sz="1275" spc="-15" baseline="9803" dirty="0">
                          <a:latin typeface="Arial"/>
                          <a:cs typeface="Arial"/>
                        </a:rPr>
                        <a:t>group</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798195">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020" marR="240665" indent="-38735">
                        <a:lnSpc>
                          <a:spcPts val="860"/>
                        </a:lnSpc>
                        <a:spcBef>
                          <a:spcPts val="330"/>
                        </a:spcBef>
                      </a:pPr>
                      <a:r>
                        <a:rPr sz="850" spc="-20">
                          <a:latin typeface="Arial"/>
                          <a:cs typeface="Arial"/>
                        </a:rPr>
                        <a:t>Brain</a:t>
                      </a:r>
                      <a:r>
                        <a:rPr sz="850" spc="-10">
                          <a:latin typeface="Arial"/>
                          <a:cs typeface="Arial"/>
                        </a:rPr>
                        <a:t> </a:t>
                      </a:r>
                      <a:r>
                        <a:rPr sz="850" spc="-50">
                          <a:latin typeface="Arial"/>
                          <a:cs typeface="Arial"/>
                        </a:rPr>
                        <a:t>/</a:t>
                      </a:r>
                      <a:r>
                        <a:rPr sz="850" spc="-25">
                          <a:latin typeface="Arial"/>
                          <a:cs typeface="Arial"/>
                        </a:rPr>
                        <a:t> CNS</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47650">
                        <a:lnSpc>
                          <a:spcPct val="100000"/>
                        </a:lnSpc>
                        <a:spcBef>
                          <a:spcPts val="500"/>
                        </a:spcBef>
                      </a:pPr>
                      <a:r>
                        <a:rPr sz="850" spc="-10">
                          <a:latin typeface="Arial"/>
                          <a:cs typeface="Arial"/>
                        </a:rPr>
                        <a:t>Breast</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95910" marR="128905" indent="-160020">
                        <a:lnSpc>
                          <a:spcPts val="860"/>
                        </a:lnSpc>
                        <a:spcBef>
                          <a:spcPts val="330"/>
                        </a:spcBef>
                      </a:pPr>
                      <a:r>
                        <a:rPr sz="850" spc="-20">
                          <a:latin typeface="Arial"/>
                          <a:cs typeface="Arial"/>
                        </a:rPr>
                        <a:t>Colorectal</a:t>
                      </a:r>
                      <a:r>
                        <a:rPr sz="850" spc="-5">
                          <a:latin typeface="Arial"/>
                          <a:cs typeface="Arial"/>
                        </a:rPr>
                        <a:t> </a:t>
                      </a:r>
                      <a:r>
                        <a:rPr sz="850" spc="-50">
                          <a:latin typeface="Arial"/>
                          <a:cs typeface="Arial"/>
                        </a:rPr>
                        <a:t>/</a:t>
                      </a:r>
                      <a:r>
                        <a:rPr sz="850" spc="-25">
                          <a:latin typeface="Arial"/>
                          <a:cs typeface="Arial"/>
                        </a:rPr>
                        <a:t> LGT</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42545">
                        <a:lnSpc>
                          <a:spcPct val="100000"/>
                        </a:lnSpc>
                        <a:spcBef>
                          <a:spcPts val="500"/>
                        </a:spcBef>
                      </a:pPr>
                      <a:r>
                        <a:rPr sz="850" spc="-10">
                          <a:latin typeface="Arial"/>
                          <a:cs typeface="Arial"/>
                        </a:rPr>
                        <a:t>Gynaecological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39370">
                        <a:lnSpc>
                          <a:spcPct val="100000"/>
                        </a:lnSpc>
                        <a:spcBef>
                          <a:spcPts val="500"/>
                        </a:spcBef>
                      </a:pPr>
                      <a:r>
                        <a:rPr sz="850" spc="-10">
                          <a:latin typeface="Arial"/>
                          <a:cs typeface="Arial"/>
                        </a:rPr>
                        <a:t>Haematological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655" marR="165735" indent="-116839">
                        <a:lnSpc>
                          <a:spcPts val="860"/>
                        </a:lnSpc>
                        <a:spcBef>
                          <a:spcPts val="330"/>
                        </a:spcBef>
                      </a:pPr>
                      <a:r>
                        <a:rPr sz="850" spc="-20">
                          <a:latin typeface="Arial"/>
                          <a:cs typeface="Arial"/>
                        </a:rPr>
                        <a:t>Head </a:t>
                      </a:r>
                      <a:r>
                        <a:rPr sz="850" spc="-30">
                          <a:latin typeface="Arial"/>
                          <a:cs typeface="Arial"/>
                        </a:rPr>
                        <a:t>and </a:t>
                      </a:r>
                      <a:r>
                        <a:rPr sz="850" spc="-20">
                          <a:latin typeface="Arial"/>
                          <a:cs typeface="Arial"/>
                        </a:rPr>
                        <a:t>neck</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a:latin typeface="Arial"/>
                          <a:cs typeface="Arial"/>
                        </a:rPr>
                        <a:t>Lung</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4470">
                        <a:lnSpc>
                          <a:spcPct val="100000"/>
                        </a:lnSpc>
                        <a:spcBef>
                          <a:spcPts val="500"/>
                        </a:spcBef>
                      </a:pPr>
                      <a:r>
                        <a:rPr sz="850" spc="-10">
                          <a:latin typeface="Arial"/>
                          <a:cs typeface="Arial"/>
                        </a:rPr>
                        <a:t>Prostate</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88595">
                        <a:lnSpc>
                          <a:spcPct val="100000"/>
                        </a:lnSpc>
                        <a:spcBef>
                          <a:spcPts val="500"/>
                        </a:spcBef>
                      </a:pPr>
                      <a:r>
                        <a:rPr sz="850" spc="-10">
                          <a:latin typeface="Arial"/>
                          <a:cs typeface="Arial"/>
                        </a:rPr>
                        <a:t>Sarcoma</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a:latin typeface="Arial"/>
                          <a:cs typeface="Arial"/>
                        </a:rPr>
                        <a:t>Skin</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53365" marR="247650" indent="1905">
                        <a:lnSpc>
                          <a:spcPts val="860"/>
                        </a:lnSpc>
                        <a:spcBef>
                          <a:spcPts val="330"/>
                        </a:spcBef>
                      </a:pPr>
                      <a:r>
                        <a:rPr sz="850" spc="-20">
                          <a:latin typeface="Arial"/>
                          <a:cs typeface="Arial"/>
                        </a:rPr>
                        <a:t>Upper </a:t>
                      </a:r>
                      <a:r>
                        <a:rPr sz="850" spc="-30">
                          <a:latin typeface="Arial"/>
                          <a:cs typeface="Arial"/>
                        </a:rPr>
                        <a:t>gastro</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67640">
                        <a:lnSpc>
                          <a:spcPct val="100000"/>
                        </a:lnSpc>
                        <a:spcBef>
                          <a:spcPts val="500"/>
                        </a:spcBef>
                      </a:pPr>
                      <a:r>
                        <a:rPr sz="850" spc="-10">
                          <a:latin typeface="Arial"/>
                          <a:cs typeface="Arial"/>
                        </a:rPr>
                        <a:t>Urological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10">
                          <a:latin typeface="Arial"/>
                          <a:cs typeface="Arial"/>
                        </a:rPr>
                        <a:t>Other</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0660" marR="194945" indent="130810">
                        <a:lnSpc>
                          <a:spcPts val="860"/>
                        </a:lnSpc>
                        <a:spcBef>
                          <a:spcPts val="330"/>
                        </a:spcBef>
                      </a:pPr>
                      <a:r>
                        <a:rPr sz="850" b="1" spc="-25">
                          <a:latin typeface="Arial"/>
                          <a:cs typeface="Arial"/>
                        </a:rPr>
                        <a:t>All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184150">
                <a:tc>
                  <a:txBody>
                    <a:bodyPr/>
                    <a:lstStyle/>
                    <a:p>
                      <a:pPr marL="27940">
                        <a:lnSpc>
                          <a:spcPct val="100000"/>
                        </a:lnSpc>
                        <a:spcBef>
                          <a:spcPts val="105"/>
                        </a:spcBef>
                      </a:pPr>
                      <a:r>
                        <a:rPr lang="en-GB" sz="850" dirty="0">
                          <a:latin typeface="Arial"/>
                          <a:cs typeface="Arial"/>
                        </a:rPr>
                        <a:t>Q56</a:t>
                      </a:r>
                      <a:r>
                        <a:rPr sz="850" dirty="0">
                          <a:latin typeface="Arial"/>
                          <a:cs typeface="Arial"/>
                        </a:rPr>
                        <a:t>.</a:t>
                      </a:r>
                      <a:r>
                        <a:rPr sz="850" spc="-20"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whole</a:t>
                      </a:r>
                      <a:r>
                        <a:rPr sz="850" spc="-20" dirty="0">
                          <a:latin typeface="Arial"/>
                          <a:cs typeface="Arial"/>
                        </a:rPr>
                        <a:t> </a:t>
                      </a:r>
                      <a:r>
                        <a:rPr sz="850" dirty="0">
                          <a:latin typeface="Arial"/>
                          <a:cs typeface="Arial"/>
                        </a:rPr>
                        <a:t>care</a:t>
                      </a:r>
                      <a:r>
                        <a:rPr sz="850" spc="-15" dirty="0">
                          <a:latin typeface="Arial"/>
                          <a:cs typeface="Arial"/>
                        </a:rPr>
                        <a:t> </a:t>
                      </a:r>
                      <a:r>
                        <a:rPr sz="850" dirty="0">
                          <a:latin typeface="Arial"/>
                          <a:cs typeface="Arial"/>
                        </a:rPr>
                        <a:t>team</a:t>
                      </a:r>
                      <a:r>
                        <a:rPr sz="850" spc="-15" dirty="0">
                          <a:latin typeface="Arial"/>
                          <a:cs typeface="Arial"/>
                        </a:rPr>
                        <a:t> </a:t>
                      </a:r>
                      <a:r>
                        <a:rPr sz="850" dirty="0">
                          <a:latin typeface="Arial"/>
                          <a:cs typeface="Arial"/>
                        </a:rPr>
                        <a:t>worked</a:t>
                      </a:r>
                      <a:r>
                        <a:rPr sz="850" spc="-20" dirty="0">
                          <a:latin typeface="Arial"/>
                          <a:cs typeface="Arial"/>
                        </a:rPr>
                        <a:t> </a:t>
                      </a:r>
                      <a:r>
                        <a:rPr sz="850" dirty="0">
                          <a:latin typeface="Arial"/>
                          <a:cs typeface="Arial"/>
                        </a:rPr>
                        <a:t>well</a:t>
                      </a:r>
                      <a:r>
                        <a:rPr sz="850" spc="-15" dirty="0">
                          <a:latin typeface="Arial"/>
                          <a:cs typeface="Arial"/>
                        </a:rPr>
                        <a:t> </a:t>
                      </a:r>
                      <a:r>
                        <a:rPr sz="850" spc="-10" dirty="0">
                          <a:latin typeface="Arial"/>
                          <a:cs typeface="Arial"/>
                        </a:rPr>
                        <a:t>together</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100%</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93%</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95%</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86%</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89%</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90%</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94%</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84%</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92%</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94%</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91%</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84%</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91%</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184150">
                <a:tc>
                  <a:txBody>
                    <a:bodyPr/>
                    <a:lstStyle/>
                    <a:p>
                      <a:pPr marL="27940">
                        <a:lnSpc>
                          <a:spcPct val="100000"/>
                        </a:lnSpc>
                        <a:spcBef>
                          <a:spcPts val="105"/>
                        </a:spcBef>
                      </a:pPr>
                      <a:r>
                        <a:rPr sz="850">
                          <a:latin typeface="Arial"/>
                          <a:cs typeface="Arial"/>
                        </a:rPr>
                        <a:t>Q57.</a:t>
                      </a:r>
                      <a:r>
                        <a:rPr sz="850" spc="-20">
                          <a:latin typeface="Arial"/>
                          <a:cs typeface="Arial"/>
                        </a:rPr>
                        <a:t> </a:t>
                      </a:r>
                      <a:r>
                        <a:rPr sz="850">
                          <a:latin typeface="Arial"/>
                          <a:cs typeface="Arial"/>
                        </a:rPr>
                        <a:t>Administration</a:t>
                      </a:r>
                      <a:r>
                        <a:rPr sz="850" spc="-20">
                          <a:latin typeface="Arial"/>
                          <a:cs typeface="Arial"/>
                        </a:rPr>
                        <a:t> </a:t>
                      </a:r>
                      <a:r>
                        <a:rPr sz="850">
                          <a:latin typeface="Arial"/>
                          <a:cs typeface="Arial"/>
                        </a:rPr>
                        <a:t>of</a:t>
                      </a:r>
                      <a:r>
                        <a:rPr sz="850" spc="-20">
                          <a:latin typeface="Arial"/>
                          <a:cs typeface="Arial"/>
                        </a:rPr>
                        <a:t> </a:t>
                      </a:r>
                      <a:r>
                        <a:rPr sz="850">
                          <a:latin typeface="Arial"/>
                          <a:cs typeface="Arial"/>
                        </a:rPr>
                        <a:t>care</a:t>
                      </a:r>
                      <a:r>
                        <a:rPr sz="850" spc="-20">
                          <a:latin typeface="Arial"/>
                          <a:cs typeface="Arial"/>
                        </a:rPr>
                        <a:t> </a:t>
                      </a:r>
                      <a:r>
                        <a:rPr sz="850">
                          <a:latin typeface="Arial"/>
                          <a:cs typeface="Arial"/>
                        </a:rPr>
                        <a:t>was</a:t>
                      </a:r>
                      <a:r>
                        <a:rPr sz="850" spc="-20">
                          <a:latin typeface="Arial"/>
                          <a:cs typeface="Arial"/>
                        </a:rPr>
                        <a:t> </a:t>
                      </a:r>
                      <a:r>
                        <a:rPr sz="850">
                          <a:latin typeface="Arial"/>
                          <a:cs typeface="Arial"/>
                        </a:rPr>
                        <a:t>very</a:t>
                      </a:r>
                      <a:r>
                        <a:rPr sz="850" spc="-20">
                          <a:latin typeface="Arial"/>
                          <a:cs typeface="Arial"/>
                        </a:rPr>
                        <a:t> </a:t>
                      </a:r>
                      <a:r>
                        <a:rPr sz="850">
                          <a:latin typeface="Arial"/>
                          <a:cs typeface="Arial"/>
                        </a:rPr>
                        <a:t>good</a:t>
                      </a:r>
                      <a:r>
                        <a:rPr sz="850" spc="-15">
                          <a:latin typeface="Arial"/>
                          <a:cs typeface="Arial"/>
                        </a:rPr>
                        <a:t> </a:t>
                      </a:r>
                      <a:r>
                        <a:rPr sz="850">
                          <a:latin typeface="Arial"/>
                          <a:cs typeface="Arial"/>
                        </a:rPr>
                        <a:t>or</a:t>
                      </a:r>
                      <a:r>
                        <a:rPr sz="850" spc="-20">
                          <a:latin typeface="Arial"/>
                          <a:cs typeface="Arial"/>
                        </a:rPr>
                        <a:t> good</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90%</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92%</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94%</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90%</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82%</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100%</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94%</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90%</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89%</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86%</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83%</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84%</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89%</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93675">
                        <a:lnSpc>
                          <a:spcPts val="860"/>
                        </a:lnSpc>
                        <a:spcBef>
                          <a:spcPts val="155"/>
                        </a:spcBef>
                      </a:pPr>
                      <a:r>
                        <a:rPr sz="850" dirty="0">
                          <a:latin typeface="Arial"/>
                          <a:cs typeface="Arial"/>
                        </a:rPr>
                        <a:t>Q58.</a:t>
                      </a:r>
                      <a:r>
                        <a:rPr sz="850" spc="-30" dirty="0">
                          <a:latin typeface="Arial"/>
                          <a:cs typeface="Arial"/>
                        </a:rPr>
                        <a:t> </a:t>
                      </a:r>
                      <a:r>
                        <a:rPr sz="850" dirty="0">
                          <a:latin typeface="Arial"/>
                          <a:cs typeface="Arial"/>
                        </a:rPr>
                        <a:t>Cancer</a:t>
                      </a:r>
                      <a:r>
                        <a:rPr sz="850" spc="-30" dirty="0">
                          <a:latin typeface="Arial"/>
                          <a:cs typeface="Arial"/>
                        </a:rPr>
                        <a:t> </a:t>
                      </a:r>
                      <a:r>
                        <a:rPr sz="850" dirty="0">
                          <a:latin typeface="Arial"/>
                          <a:cs typeface="Arial"/>
                        </a:rPr>
                        <a:t>research</a:t>
                      </a:r>
                      <a:r>
                        <a:rPr sz="850" spc="-30" dirty="0">
                          <a:latin typeface="Arial"/>
                          <a:cs typeface="Arial"/>
                        </a:rPr>
                        <a:t> </a:t>
                      </a:r>
                      <a:r>
                        <a:rPr sz="850" dirty="0">
                          <a:latin typeface="Arial"/>
                          <a:cs typeface="Arial"/>
                        </a:rPr>
                        <a:t>opportunities</a:t>
                      </a:r>
                      <a:r>
                        <a:rPr sz="850" spc="-30" dirty="0">
                          <a:latin typeface="Arial"/>
                          <a:cs typeface="Arial"/>
                        </a:rPr>
                        <a:t> </a:t>
                      </a:r>
                      <a:r>
                        <a:rPr sz="850" dirty="0">
                          <a:latin typeface="Arial"/>
                          <a:cs typeface="Arial"/>
                        </a:rPr>
                        <a:t>were</a:t>
                      </a:r>
                      <a:r>
                        <a:rPr sz="850" spc="-30" dirty="0">
                          <a:latin typeface="Arial"/>
                          <a:cs typeface="Arial"/>
                        </a:rPr>
                        <a:t> </a:t>
                      </a:r>
                      <a:r>
                        <a:rPr sz="850" spc="-10" dirty="0">
                          <a:latin typeface="Arial"/>
                          <a:cs typeface="Arial"/>
                        </a:rPr>
                        <a:t>discussed </a:t>
                      </a:r>
                      <a:r>
                        <a:rPr sz="850" dirty="0">
                          <a:latin typeface="Arial"/>
                          <a:cs typeface="Arial"/>
                        </a:rPr>
                        <a:t>with</a:t>
                      </a:r>
                      <a:r>
                        <a:rPr sz="850" spc="-20" dirty="0">
                          <a:latin typeface="Arial"/>
                          <a:cs typeface="Arial"/>
                        </a:rPr>
                        <a:t> </a:t>
                      </a:r>
                      <a:r>
                        <a:rPr sz="850" spc="-10" dirty="0">
                          <a:latin typeface="Arial"/>
                          <a:cs typeface="Arial"/>
                        </a:rPr>
                        <a:t>patient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20%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33%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4795">
                <a:tc>
                  <a:txBody>
                    <a:bodyPr/>
                    <a:lstStyle/>
                    <a:p>
                      <a:pPr marL="27940" marR="89535">
                        <a:lnSpc>
                          <a:spcPts val="860"/>
                        </a:lnSpc>
                        <a:spcBef>
                          <a:spcPts val="155"/>
                        </a:spcBef>
                      </a:pPr>
                      <a:r>
                        <a:rPr sz="850">
                          <a:latin typeface="Arial"/>
                          <a:cs typeface="Arial"/>
                        </a:rPr>
                        <a:t>Q59.</a:t>
                      </a:r>
                      <a:r>
                        <a:rPr sz="850" spc="-25">
                          <a:latin typeface="Arial"/>
                          <a:cs typeface="Arial"/>
                        </a:rPr>
                        <a:t> </a:t>
                      </a:r>
                      <a:r>
                        <a:rPr sz="850">
                          <a:latin typeface="Arial"/>
                          <a:cs typeface="Arial"/>
                        </a:rPr>
                        <a:t>Patient's</a:t>
                      </a:r>
                      <a:r>
                        <a:rPr sz="850" spc="-20">
                          <a:latin typeface="Arial"/>
                          <a:cs typeface="Arial"/>
                        </a:rPr>
                        <a:t> </a:t>
                      </a:r>
                      <a:r>
                        <a:rPr sz="850">
                          <a:latin typeface="Arial"/>
                          <a:cs typeface="Arial"/>
                        </a:rPr>
                        <a:t>average</a:t>
                      </a:r>
                      <a:r>
                        <a:rPr sz="850" spc="-20">
                          <a:latin typeface="Arial"/>
                          <a:cs typeface="Arial"/>
                        </a:rPr>
                        <a:t> </a:t>
                      </a:r>
                      <a:r>
                        <a:rPr sz="850">
                          <a:latin typeface="Arial"/>
                          <a:cs typeface="Arial"/>
                        </a:rPr>
                        <a:t>rating</a:t>
                      </a:r>
                      <a:r>
                        <a:rPr sz="850" spc="-20">
                          <a:latin typeface="Arial"/>
                          <a:cs typeface="Arial"/>
                        </a:rPr>
                        <a:t> </a:t>
                      </a:r>
                      <a:r>
                        <a:rPr sz="850">
                          <a:latin typeface="Arial"/>
                          <a:cs typeface="Arial"/>
                        </a:rPr>
                        <a:t>of</a:t>
                      </a:r>
                      <a:r>
                        <a:rPr sz="850" spc="-25">
                          <a:latin typeface="Arial"/>
                          <a:cs typeface="Arial"/>
                        </a:rPr>
                        <a:t> </a:t>
                      </a:r>
                      <a:r>
                        <a:rPr sz="850">
                          <a:latin typeface="Arial"/>
                          <a:cs typeface="Arial"/>
                        </a:rPr>
                        <a:t>care</a:t>
                      </a:r>
                      <a:r>
                        <a:rPr sz="850" spc="-20">
                          <a:latin typeface="Arial"/>
                          <a:cs typeface="Arial"/>
                        </a:rPr>
                        <a:t> </a:t>
                      </a:r>
                      <a:r>
                        <a:rPr sz="850">
                          <a:latin typeface="Arial"/>
                          <a:cs typeface="Arial"/>
                        </a:rPr>
                        <a:t>scored</a:t>
                      </a:r>
                      <a:r>
                        <a:rPr sz="850" spc="-20">
                          <a:latin typeface="Arial"/>
                          <a:cs typeface="Arial"/>
                        </a:rPr>
                        <a:t> </a:t>
                      </a:r>
                      <a:r>
                        <a:rPr sz="850">
                          <a:latin typeface="Arial"/>
                          <a:cs typeface="Arial"/>
                        </a:rPr>
                        <a:t>from</a:t>
                      </a:r>
                      <a:r>
                        <a:rPr sz="850" spc="-20">
                          <a:latin typeface="Arial"/>
                          <a:cs typeface="Arial"/>
                        </a:rPr>
                        <a:t> very </a:t>
                      </a:r>
                      <a:r>
                        <a:rPr sz="850">
                          <a:latin typeface="Arial"/>
                          <a:cs typeface="Arial"/>
                        </a:rPr>
                        <a:t>poor</a:t>
                      </a:r>
                      <a:r>
                        <a:rPr sz="850" spc="-15">
                          <a:latin typeface="Arial"/>
                          <a:cs typeface="Arial"/>
                        </a:rPr>
                        <a:t> </a:t>
                      </a:r>
                      <a:r>
                        <a:rPr sz="850">
                          <a:latin typeface="Arial"/>
                          <a:cs typeface="Arial"/>
                        </a:rPr>
                        <a:t>to</a:t>
                      </a:r>
                      <a:r>
                        <a:rPr sz="850" spc="-15">
                          <a:latin typeface="Arial"/>
                          <a:cs typeface="Arial"/>
                        </a:rPr>
                        <a:t> </a:t>
                      </a:r>
                      <a:r>
                        <a:rPr sz="850">
                          <a:latin typeface="Arial"/>
                          <a:cs typeface="Arial"/>
                        </a:rPr>
                        <a:t>very</a:t>
                      </a:r>
                      <a:r>
                        <a:rPr sz="850" spc="-15">
                          <a:latin typeface="Arial"/>
                          <a:cs typeface="Arial"/>
                        </a:rPr>
                        <a:t> </a:t>
                      </a:r>
                      <a:r>
                        <a:rPr sz="850" spc="-20">
                          <a:latin typeface="Arial"/>
                          <a:cs typeface="Arial"/>
                        </a:rPr>
                        <a:t>good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bl>
          </a:graphicData>
        </a:graphic>
      </p:graphicFrame>
      <p:sp>
        <p:nvSpPr>
          <p:cNvPr id="2" name="object 2">
            <a:extLst>
              <a:ext uri="{FF2B5EF4-FFF2-40B4-BE49-F238E27FC236}">
                <a16:creationId xmlns:a16="http://schemas.microsoft.com/office/drawing/2014/main" id="{39E2E9D5-C4AC-C7CC-EA20-9396048A4137}"/>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a:latin typeface="Arial"/>
                <a:cs typeface="Arial"/>
              </a:rPr>
              <a:t>*</a:t>
            </a:r>
            <a:r>
              <a:rPr sz="850">
                <a:latin typeface="Arial"/>
                <a:cs typeface="Arial"/>
              </a:rPr>
              <a:t>	Indicates</a:t>
            </a:r>
            <a:r>
              <a:rPr sz="850" spc="-20">
                <a:latin typeface="Arial"/>
                <a:cs typeface="Arial"/>
              </a:rPr>
              <a:t> </a:t>
            </a:r>
            <a:r>
              <a:rPr sz="850">
                <a:latin typeface="Arial"/>
                <a:cs typeface="Arial"/>
              </a:rPr>
              <a:t>where</a:t>
            </a:r>
            <a:r>
              <a:rPr sz="850" spc="-20">
                <a:latin typeface="Arial"/>
                <a:cs typeface="Arial"/>
              </a:rPr>
              <a:t> </a:t>
            </a:r>
            <a:r>
              <a:rPr sz="850">
                <a:latin typeface="Arial"/>
                <a:cs typeface="Arial"/>
              </a:rPr>
              <a:t>a</a:t>
            </a:r>
            <a:r>
              <a:rPr sz="850" spc="-15">
                <a:latin typeface="Arial"/>
                <a:cs typeface="Arial"/>
              </a:rPr>
              <a:t> </a:t>
            </a:r>
            <a:r>
              <a:rPr sz="850">
                <a:latin typeface="Arial"/>
                <a:cs typeface="Arial"/>
              </a:rPr>
              <a:t>score</a:t>
            </a:r>
            <a:r>
              <a:rPr sz="850" spc="-20">
                <a:latin typeface="Arial"/>
                <a:cs typeface="Arial"/>
              </a:rPr>
              <a:t> </a:t>
            </a:r>
            <a:r>
              <a:rPr sz="850">
                <a:latin typeface="Arial"/>
                <a:cs typeface="Arial"/>
              </a:rPr>
              <a:t>is</a:t>
            </a:r>
            <a:r>
              <a:rPr sz="850" spc="-20">
                <a:latin typeface="Arial"/>
                <a:cs typeface="Arial"/>
              </a:rPr>
              <a:t> </a:t>
            </a:r>
            <a:r>
              <a:rPr sz="850">
                <a:latin typeface="Arial"/>
                <a:cs typeface="Arial"/>
              </a:rPr>
              <a:t>not</a:t>
            </a:r>
            <a:r>
              <a:rPr sz="850" spc="-15">
                <a:latin typeface="Arial"/>
                <a:cs typeface="Arial"/>
              </a:rPr>
              <a:t> </a:t>
            </a:r>
            <a:r>
              <a:rPr sz="850">
                <a:latin typeface="Arial"/>
                <a:cs typeface="Arial"/>
              </a:rPr>
              <a:t>available</a:t>
            </a:r>
            <a:r>
              <a:rPr sz="850" spc="-20">
                <a:latin typeface="Arial"/>
                <a:cs typeface="Arial"/>
              </a:rPr>
              <a:t> </a:t>
            </a:r>
            <a:r>
              <a:rPr sz="850">
                <a:latin typeface="Arial"/>
                <a:cs typeface="Arial"/>
              </a:rPr>
              <a:t>due</a:t>
            </a:r>
            <a:r>
              <a:rPr sz="850" spc="-20">
                <a:latin typeface="Arial"/>
                <a:cs typeface="Arial"/>
              </a:rPr>
              <a:t> </a:t>
            </a:r>
            <a:r>
              <a:rPr sz="850">
                <a:latin typeface="Arial"/>
                <a:cs typeface="Arial"/>
              </a:rPr>
              <a:t>to</a:t>
            </a:r>
            <a:r>
              <a:rPr sz="850" spc="-15">
                <a:latin typeface="Arial"/>
                <a:cs typeface="Arial"/>
              </a:rPr>
              <a:t> </a:t>
            </a:r>
            <a:r>
              <a:rPr sz="850">
                <a:latin typeface="Arial"/>
                <a:cs typeface="Arial"/>
              </a:rPr>
              <a:t>suppression</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a</a:t>
            </a:r>
            <a:r>
              <a:rPr sz="850" spc="-20">
                <a:latin typeface="Arial"/>
                <a:cs typeface="Arial"/>
              </a:rPr>
              <a:t> </a:t>
            </a:r>
            <a:r>
              <a:rPr sz="850">
                <a:latin typeface="Arial"/>
                <a:cs typeface="Arial"/>
              </a:rPr>
              <a:t>low</a:t>
            </a:r>
            <a:r>
              <a:rPr sz="850" spc="-20">
                <a:latin typeface="Arial"/>
                <a:cs typeface="Arial"/>
              </a:rPr>
              <a:t> </a:t>
            </a:r>
            <a:r>
              <a:rPr sz="850">
                <a:latin typeface="Arial"/>
                <a:cs typeface="Arial"/>
              </a:rPr>
              <a:t>base</a:t>
            </a:r>
            <a:r>
              <a:rPr sz="850" spc="-15">
                <a:latin typeface="Arial"/>
                <a:cs typeface="Arial"/>
              </a:rPr>
              <a:t> </a:t>
            </a:r>
            <a:r>
              <a:rPr sz="850" spc="-10">
                <a:latin typeface="Arial"/>
                <a:cs typeface="Arial"/>
              </a:rPr>
              <a:t>size</a:t>
            </a:r>
            <a:r>
              <a:rPr sz="800" spc="-10">
                <a:latin typeface="Arial"/>
                <a:cs typeface="Arial"/>
              </a:rPr>
              <a:t>.</a:t>
            </a:r>
            <a:endParaRPr sz="800">
              <a:latin typeface="Arial"/>
              <a:cs typeface="Arial"/>
            </a:endParaRPr>
          </a:p>
        </p:txBody>
      </p:sp>
      <p:sp>
        <p:nvSpPr>
          <p:cNvPr id="11" name="txt_org_name">
            <a:extLst>
              <a:ext uri="{FF2B5EF4-FFF2-40B4-BE49-F238E27FC236}">
                <a16:creationId xmlns:a16="http://schemas.microsoft.com/office/drawing/2014/main" id="{A03447D6-D607-328B-8354-113358558A94}"/>
              </a:ext>
              <a:ext uri="{C183D7F6-B498-43B3-948B-1728B52AA6E4}">
                <adec:decorative xmlns:adec="http://schemas.microsoft.com/office/drawing/2017/decorative" val="1"/>
              </a:ext>
            </a:extLst>
          </p:cNvPr>
          <p:cNvSpPr txBox="1"/>
          <p:nvPr/>
        </p:nvSpPr>
        <p:spPr>
          <a:xfrm>
            <a:off x="4524343" y="622300"/>
            <a:ext cx="2754280" cy="276999"/>
          </a:xfrm>
          <a:prstGeom prst="rect">
            <a:avLst/>
          </a:prstGeom>
          <a:noFill/>
        </p:spPr>
        <p:txBody>
          <a:bodyPr wrap="none" rtlCol="0">
            <a:spAutoFit/>
          </a:bodyPr>
          <a:lstStyle/>
          <a:p>
            <a:pPr algn="r"/>
            <a:r>
              <a:rPr lang="en-GB" sz="1200" b="1">
                <a:solidFill>
                  <a:srgbClr val="336E9F"/>
                </a:solidFill>
                <a:latin typeface="Arial"/>
                <a:cs typeface="Arial"/>
              </a:rPr>
              <a:t>The Christie NHS Foundation Trust</a:t>
            </a:r>
            <a:endParaRPr lang="en-GB" sz="1200">
              <a:solidFill>
                <a:srgbClr val="336E9F"/>
              </a:solidFill>
            </a:endParaRPr>
          </a:p>
        </p:txBody>
      </p:sp>
      <p:sp>
        <p:nvSpPr>
          <p:cNvPr id="12" name="txt_survey">
            <a:extLst>
              <a:ext uri="{FF2B5EF4-FFF2-40B4-BE49-F238E27FC236}">
                <a16:creationId xmlns:a16="http://schemas.microsoft.com/office/drawing/2014/main" id="{0F0C4A42-B1D9-C8E9-F906-6EF4F7AF01FD}"/>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9" name="Group 8">
            <a:extLst>
              <a:ext uri="{FF2B5EF4-FFF2-40B4-BE49-F238E27FC236}">
                <a16:creationId xmlns:a16="http://schemas.microsoft.com/office/drawing/2014/main" id="{5600CCE3-4DEA-C4F0-D448-20CFC6568DE1}"/>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3" name="object 4">
              <a:hlinkClick r:id="rId2" action="ppaction://hlinksldjump"/>
              <a:extLst>
                <a:ext uri="{FF2B5EF4-FFF2-40B4-BE49-F238E27FC236}">
                  <a16:creationId xmlns:a16="http://schemas.microsoft.com/office/drawing/2014/main" id="{464BA5D1-953E-76F3-796F-10A1DE619F62}"/>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4" name="object 3">
              <a:hlinkClick r:id="rId2" action="ppaction://hlinksldjump"/>
              <a:extLst>
                <a:ext uri="{FF2B5EF4-FFF2-40B4-BE49-F238E27FC236}">
                  <a16:creationId xmlns:a16="http://schemas.microsoft.com/office/drawing/2014/main" id="{328000D0-D6EE-07A0-2601-88FDF4E950B6}"/>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1">
            <a:extLst>
              <a:ext uri="{FF2B5EF4-FFF2-40B4-BE49-F238E27FC236}">
                <a16:creationId xmlns:a16="http://schemas.microsoft.com/office/drawing/2014/main" id="{E473888B-A53A-6B30-CB2A-547B230E7656}"/>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DD481A0B-C699-428A-8125-01F9EA5B0A17}" type="slidenum">
              <a:rPr lang="en-GB" spc="-25" smtClean="0"/>
              <a:t>25</a:t>
            </a:fld>
            <a:endParaRPr lang="en-GB" spc="-25"/>
          </a:p>
        </p:txBody>
      </p:sp>
      <p:sp>
        <p:nvSpPr>
          <p:cNvPr id="13" name="object 1">
            <a:extLst>
              <a:ext uri="{FF2B5EF4-FFF2-40B4-BE49-F238E27FC236}">
                <a16:creationId xmlns:a16="http://schemas.microsoft.com/office/drawing/2014/main" id="{C3C020E3-3FA1-790E-6BC0-B6557F7CBBF8}"/>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Age group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agegroup_tbl_section1"/>
          <p:cNvGraphicFramePr>
            <a:graphicFrameLocks noGrp="1"/>
          </p:cNvGraphicFramePr>
          <p:nvPr>
            <p:extLst>
              <p:ext uri="{D42A27DB-BD31-4B8C-83A1-F6EECF244321}">
                <p14:modId xmlns:p14="http://schemas.microsoft.com/office/powerpoint/2010/main" val="1125164218"/>
              </p:ext>
            </p:extLst>
          </p:nvPr>
        </p:nvGraphicFramePr>
        <p:xfrm>
          <a:off x="428815" y="1714192"/>
          <a:ext cx="6776317" cy="86804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442594">
                  <a:extLst>
                    <a:ext uri="{9D8B030D-6E8A-4147-A177-3AD203B41FA5}">
                      <a16:colId xmlns:a16="http://schemas.microsoft.com/office/drawing/2014/main" val="20001"/>
                    </a:ext>
                  </a:extLst>
                </a:gridCol>
                <a:gridCol w="442594">
                  <a:extLst>
                    <a:ext uri="{9D8B030D-6E8A-4147-A177-3AD203B41FA5}">
                      <a16:colId xmlns:a16="http://schemas.microsoft.com/office/drawing/2014/main" val="20002"/>
                    </a:ext>
                  </a:extLst>
                </a:gridCol>
                <a:gridCol w="442595">
                  <a:extLst>
                    <a:ext uri="{9D8B030D-6E8A-4147-A177-3AD203B41FA5}">
                      <a16:colId xmlns:a16="http://schemas.microsoft.com/office/drawing/2014/main" val="20003"/>
                    </a:ext>
                  </a:extLst>
                </a:gridCol>
                <a:gridCol w="442595">
                  <a:extLst>
                    <a:ext uri="{9D8B030D-6E8A-4147-A177-3AD203B41FA5}">
                      <a16:colId xmlns:a16="http://schemas.microsoft.com/office/drawing/2014/main" val="20004"/>
                    </a:ext>
                  </a:extLst>
                </a:gridCol>
                <a:gridCol w="442595">
                  <a:extLst>
                    <a:ext uri="{9D8B030D-6E8A-4147-A177-3AD203B41FA5}">
                      <a16:colId xmlns:a16="http://schemas.microsoft.com/office/drawing/2014/main" val="20005"/>
                    </a:ext>
                  </a:extLst>
                </a:gridCol>
                <a:gridCol w="442595">
                  <a:extLst>
                    <a:ext uri="{9D8B030D-6E8A-4147-A177-3AD203B41FA5}">
                      <a16:colId xmlns:a16="http://schemas.microsoft.com/office/drawing/2014/main" val="20006"/>
                    </a:ext>
                  </a:extLst>
                </a:gridCol>
                <a:gridCol w="442595">
                  <a:extLst>
                    <a:ext uri="{9D8B030D-6E8A-4147-A177-3AD203B41FA5}">
                      <a16:colId xmlns:a16="http://schemas.microsoft.com/office/drawing/2014/main" val="20007"/>
                    </a:ext>
                  </a:extLst>
                </a:gridCol>
                <a:gridCol w="442595">
                  <a:extLst>
                    <a:ext uri="{9D8B030D-6E8A-4147-A177-3AD203B41FA5}">
                      <a16:colId xmlns:a16="http://schemas.microsoft.com/office/drawing/2014/main" val="20008"/>
                    </a:ext>
                  </a:extLst>
                </a:gridCol>
                <a:gridCol w="441959">
                  <a:extLst>
                    <a:ext uri="{9D8B030D-6E8A-4147-A177-3AD203B41FA5}">
                      <a16:colId xmlns:a16="http://schemas.microsoft.com/office/drawing/2014/main" val="20009"/>
                    </a:ext>
                  </a:extLst>
                </a:gridCol>
              </a:tblGrid>
              <a:tr h="187960">
                <a:tc gridSpan="10">
                  <a:txBody>
                    <a:bodyPr/>
                    <a:lstStyle/>
                    <a:p>
                      <a:pPr marL="27940">
                        <a:lnSpc>
                          <a:spcPct val="100000"/>
                        </a:lnSpc>
                        <a:spcBef>
                          <a:spcPts val="45"/>
                        </a:spcBef>
                        <a:tabLst>
                          <a:tab pos="4606290" algn="l"/>
                        </a:tabLst>
                      </a:pPr>
                      <a:r>
                        <a:rPr sz="1050" b="1" spc="-20" dirty="0">
                          <a:solidFill>
                            <a:srgbClr val="336E9F"/>
                          </a:solidFill>
                          <a:latin typeface="Arial"/>
                          <a:cs typeface="Arial"/>
                        </a:rPr>
                        <a:t>SUPPORT</a:t>
                      </a:r>
                      <a:r>
                        <a:rPr sz="1050" b="1" spc="-50" dirty="0">
                          <a:solidFill>
                            <a:srgbClr val="336E9F"/>
                          </a:solidFill>
                          <a:latin typeface="Arial"/>
                          <a:cs typeface="Arial"/>
                        </a:rPr>
                        <a:t> </a:t>
                      </a:r>
                      <a:r>
                        <a:rPr sz="1050" b="1" spc="-10" dirty="0">
                          <a:solidFill>
                            <a:srgbClr val="336E9F"/>
                          </a:solidFill>
                          <a:latin typeface="Arial"/>
                          <a:cs typeface="Arial"/>
                        </a:rPr>
                        <a:t>FROM</a:t>
                      </a:r>
                      <a:r>
                        <a:rPr sz="1050" b="1" spc="-50" dirty="0">
                          <a:solidFill>
                            <a:srgbClr val="336E9F"/>
                          </a:solidFill>
                          <a:latin typeface="Arial"/>
                          <a:cs typeface="Arial"/>
                        </a:rPr>
                        <a:t> </a:t>
                      </a:r>
                      <a:r>
                        <a:rPr sz="1050" b="1" spc="-20" dirty="0">
                          <a:solidFill>
                            <a:srgbClr val="336E9F"/>
                          </a:solidFill>
                          <a:latin typeface="Arial"/>
                          <a:cs typeface="Arial"/>
                        </a:rPr>
                        <a:t>YOUR</a:t>
                      </a:r>
                      <a:r>
                        <a:rPr sz="1050" b="1" spc="-45" dirty="0">
                          <a:solidFill>
                            <a:srgbClr val="336E9F"/>
                          </a:solidFill>
                          <a:latin typeface="Arial"/>
                          <a:cs typeface="Arial"/>
                        </a:rPr>
                        <a:t> </a:t>
                      </a:r>
                      <a:r>
                        <a:rPr sz="1050" b="1" dirty="0">
                          <a:solidFill>
                            <a:srgbClr val="336E9F"/>
                          </a:solidFill>
                          <a:latin typeface="Arial"/>
                          <a:cs typeface="Arial"/>
                        </a:rPr>
                        <a:t>GP</a:t>
                      </a:r>
                      <a:r>
                        <a:rPr sz="1050" b="1" spc="-50" dirty="0">
                          <a:solidFill>
                            <a:srgbClr val="336E9F"/>
                          </a:solidFill>
                          <a:latin typeface="Arial"/>
                          <a:cs typeface="Arial"/>
                        </a:rPr>
                        <a:t> </a:t>
                      </a:r>
                      <a:r>
                        <a:rPr sz="1050" b="1" spc="-10" dirty="0">
                          <a:solidFill>
                            <a:srgbClr val="336E9F"/>
                          </a:solidFill>
                          <a:latin typeface="Arial"/>
                          <a:cs typeface="Arial"/>
                        </a:rPr>
                        <a:t>PRACTICE</a:t>
                      </a:r>
                      <a:r>
                        <a:rPr sz="1050" b="1" dirty="0">
                          <a:solidFill>
                            <a:srgbClr val="336E9F"/>
                          </a:solidFill>
                          <a:latin typeface="Arial"/>
                          <a:cs typeface="Arial"/>
                        </a:rPr>
                        <a:t>	</a:t>
                      </a:r>
                      <a:r>
                        <a:rPr sz="1275" spc="-37" baseline="9803" dirty="0">
                          <a:latin typeface="Arial"/>
                          <a:cs typeface="Arial"/>
                        </a:rPr>
                        <a:t>Age</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16</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24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25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34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35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44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45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54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55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64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65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74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75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84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a:cs typeface="Arial"/>
                        </a:rPr>
                        <a:t>85+</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b="1" spc="-25">
                          <a:latin typeface="Arial"/>
                          <a:cs typeface="Arial"/>
                        </a:rPr>
                        <a:t>All</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29870">
                        <a:lnSpc>
                          <a:spcPts val="860"/>
                        </a:lnSpc>
                        <a:spcBef>
                          <a:spcPts val="155"/>
                        </a:spcBef>
                      </a:pPr>
                      <a:r>
                        <a:rPr sz="850" dirty="0">
                          <a:latin typeface="Arial"/>
                          <a:cs typeface="Arial"/>
                        </a:rPr>
                        <a:t>Q2.</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only</a:t>
                      </a:r>
                      <a:r>
                        <a:rPr sz="850" spc="-20" dirty="0">
                          <a:latin typeface="Arial"/>
                          <a:cs typeface="Arial"/>
                        </a:rPr>
                        <a:t> </a:t>
                      </a:r>
                      <a:r>
                        <a:rPr sz="850" dirty="0">
                          <a:latin typeface="Arial"/>
                          <a:cs typeface="Arial"/>
                        </a:rPr>
                        <a:t>spoke</a:t>
                      </a:r>
                      <a:r>
                        <a:rPr sz="850" spc="-15"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primary</a:t>
                      </a:r>
                      <a:r>
                        <a:rPr sz="850" spc="-20" dirty="0">
                          <a:latin typeface="Arial"/>
                          <a:cs typeface="Arial"/>
                        </a:rPr>
                        <a:t> </a:t>
                      </a:r>
                      <a:r>
                        <a:rPr sz="850" dirty="0">
                          <a:latin typeface="Arial"/>
                          <a:cs typeface="Arial"/>
                        </a:rPr>
                        <a:t>care</a:t>
                      </a:r>
                      <a:r>
                        <a:rPr sz="850" spc="-20" dirty="0">
                          <a:latin typeface="Arial"/>
                          <a:cs typeface="Arial"/>
                        </a:rPr>
                        <a:t> </a:t>
                      </a:r>
                      <a:r>
                        <a:rPr sz="850" spc="-10" dirty="0">
                          <a:latin typeface="Arial"/>
                          <a:cs typeface="Arial"/>
                        </a:rPr>
                        <a:t>professional </a:t>
                      </a:r>
                      <a:r>
                        <a:rPr sz="850" dirty="0">
                          <a:latin typeface="Arial"/>
                          <a:cs typeface="Arial"/>
                        </a:rPr>
                        <a:t>once</a:t>
                      </a:r>
                      <a:r>
                        <a:rPr sz="850" spc="-20"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twice</a:t>
                      </a:r>
                      <a:r>
                        <a:rPr sz="850" spc="-20" dirty="0">
                          <a:latin typeface="Arial"/>
                          <a:cs typeface="Arial"/>
                        </a:rPr>
                        <a:t> </a:t>
                      </a:r>
                      <a:r>
                        <a:rPr sz="850" dirty="0">
                          <a:latin typeface="Arial"/>
                          <a:cs typeface="Arial"/>
                        </a:rPr>
                        <a:t>before</a:t>
                      </a:r>
                      <a:r>
                        <a:rPr sz="850" spc="-20" dirty="0">
                          <a:latin typeface="Arial"/>
                          <a:cs typeface="Arial"/>
                        </a:rPr>
                        <a:t> </a:t>
                      </a:r>
                      <a:r>
                        <a:rPr sz="850" dirty="0">
                          <a:latin typeface="Arial"/>
                          <a:cs typeface="Arial"/>
                        </a:rPr>
                        <a:t>cancer</a:t>
                      </a:r>
                      <a:r>
                        <a:rPr sz="850" spc="-20" dirty="0">
                          <a:latin typeface="Arial"/>
                          <a:cs typeface="Arial"/>
                        </a:rPr>
                        <a:t> </a:t>
                      </a:r>
                      <a:r>
                        <a:rPr sz="850" spc="-10" dirty="0">
                          <a:latin typeface="Arial"/>
                          <a:cs typeface="Arial"/>
                        </a:rPr>
                        <a:t>diagnosis</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4795">
                <a:tc>
                  <a:txBody>
                    <a:bodyPr/>
                    <a:lstStyle/>
                    <a:p>
                      <a:pPr marL="27940" marR="127635">
                        <a:lnSpc>
                          <a:spcPts val="860"/>
                        </a:lnSpc>
                        <a:spcBef>
                          <a:spcPts val="155"/>
                        </a:spcBef>
                      </a:pPr>
                      <a:r>
                        <a:rPr sz="850">
                          <a:latin typeface="Arial"/>
                          <a:cs typeface="Arial"/>
                        </a:rPr>
                        <a:t>Q3.</a:t>
                      </a:r>
                      <a:r>
                        <a:rPr sz="850" spc="-20">
                          <a:latin typeface="Arial"/>
                          <a:cs typeface="Arial"/>
                        </a:rPr>
                        <a:t> </a:t>
                      </a:r>
                      <a:r>
                        <a:rPr sz="850">
                          <a:latin typeface="Arial"/>
                          <a:cs typeface="Arial"/>
                        </a:rPr>
                        <a:t>Referral</a:t>
                      </a:r>
                      <a:r>
                        <a:rPr sz="850" spc="-20">
                          <a:latin typeface="Arial"/>
                          <a:cs typeface="Arial"/>
                        </a:rPr>
                        <a:t> </a:t>
                      </a:r>
                      <a:r>
                        <a:rPr sz="850">
                          <a:latin typeface="Arial"/>
                          <a:cs typeface="Arial"/>
                        </a:rPr>
                        <a:t>for</a:t>
                      </a:r>
                      <a:r>
                        <a:rPr sz="850" spc="-20">
                          <a:latin typeface="Arial"/>
                          <a:cs typeface="Arial"/>
                        </a:rPr>
                        <a:t> </a:t>
                      </a:r>
                      <a:r>
                        <a:rPr sz="850">
                          <a:latin typeface="Arial"/>
                          <a:cs typeface="Arial"/>
                        </a:rPr>
                        <a:t>diagnosis</a:t>
                      </a:r>
                      <a:r>
                        <a:rPr sz="850" spc="-15">
                          <a:latin typeface="Arial"/>
                          <a:cs typeface="Arial"/>
                        </a:rPr>
                        <a:t> </a:t>
                      </a:r>
                      <a:r>
                        <a:rPr sz="850">
                          <a:latin typeface="Arial"/>
                          <a:cs typeface="Arial"/>
                        </a:rPr>
                        <a:t>was</a:t>
                      </a:r>
                      <a:r>
                        <a:rPr sz="850" spc="-20">
                          <a:latin typeface="Arial"/>
                          <a:cs typeface="Arial"/>
                        </a:rPr>
                        <a:t> </a:t>
                      </a:r>
                      <a:r>
                        <a:rPr sz="850">
                          <a:latin typeface="Arial"/>
                          <a:cs typeface="Arial"/>
                        </a:rPr>
                        <a:t>explained</a:t>
                      </a:r>
                      <a:r>
                        <a:rPr sz="850" spc="-20">
                          <a:latin typeface="Arial"/>
                          <a:cs typeface="Arial"/>
                        </a:rPr>
                        <a:t> </a:t>
                      </a:r>
                      <a:r>
                        <a:rPr sz="850">
                          <a:latin typeface="Arial"/>
                          <a:cs typeface="Arial"/>
                        </a:rPr>
                        <a:t>in</a:t>
                      </a:r>
                      <a:r>
                        <a:rPr sz="850" spc="-20">
                          <a:latin typeface="Arial"/>
                          <a:cs typeface="Arial"/>
                        </a:rPr>
                        <a:t> </a:t>
                      </a:r>
                      <a:r>
                        <a:rPr sz="850">
                          <a:latin typeface="Arial"/>
                          <a:cs typeface="Arial"/>
                        </a:rPr>
                        <a:t>a</a:t>
                      </a:r>
                      <a:r>
                        <a:rPr sz="850" spc="-15">
                          <a:latin typeface="Arial"/>
                          <a:cs typeface="Arial"/>
                        </a:rPr>
                        <a:t> </a:t>
                      </a:r>
                      <a:r>
                        <a:rPr sz="850">
                          <a:latin typeface="Arial"/>
                          <a:cs typeface="Arial"/>
                        </a:rPr>
                        <a:t>way</a:t>
                      </a:r>
                      <a:r>
                        <a:rPr sz="850" spc="-20">
                          <a:latin typeface="Arial"/>
                          <a:cs typeface="Arial"/>
                        </a:rPr>
                        <a:t> </a:t>
                      </a:r>
                      <a:r>
                        <a:rPr sz="850" spc="-25">
                          <a:latin typeface="Arial"/>
                          <a:cs typeface="Arial"/>
                        </a:rPr>
                        <a:t>the </a:t>
                      </a:r>
                      <a:r>
                        <a:rPr sz="850">
                          <a:latin typeface="Arial"/>
                          <a:cs typeface="Arial"/>
                        </a:rPr>
                        <a:t>patient</a:t>
                      </a:r>
                      <a:r>
                        <a:rPr sz="850" spc="-30">
                          <a:latin typeface="Arial"/>
                          <a:cs typeface="Arial"/>
                        </a:rPr>
                        <a:t> </a:t>
                      </a:r>
                      <a:r>
                        <a:rPr sz="850">
                          <a:latin typeface="Arial"/>
                          <a:cs typeface="Arial"/>
                        </a:rPr>
                        <a:t>could</a:t>
                      </a:r>
                      <a:r>
                        <a:rPr sz="850" spc="-30">
                          <a:latin typeface="Arial"/>
                          <a:cs typeface="Arial"/>
                        </a:rPr>
                        <a:t> </a:t>
                      </a:r>
                      <a:r>
                        <a:rPr sz="850">
                          <a:latin typeface="Arial"/>
                          <a:cs typeface="Arial"/>
                        </a:rPr>
                        <a:t>completely</a:t>
                      </a:r>
                      <a:r>
                        <a:rPr sz="850" spc="-30">
                          <a:latin typeface="Arial"/>
                          <a:cs typeface="Arial"/>
                        </a:rPr>
                        <a:t> </a:t>
                      </a:r>
                      <a:r>
                        <a:rPr sz="850" spc="-10">
                          <a:latin typeface="Arial"/>
                          <a:cs typeface="Arial"/>
                        </a:rPr>
                        <a:t>understand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6" name="agegroup_tbl_section2"/>
          <p:cNvGraphicFramePr>
            <a:graphicFrameLocks noGrp="1"/>
          </p:cNvGraphicFramePr>
          <p:nvPr>
            <p:extLst>
              <p:ext uri="{D42A27DB-BD31-4B8C-83A1-F6EECF244321}">
                <p14:modId xmlns:p14="http://schemas.microsoft.com/office/powerpoint/2010/main" val="3502009398"/>
              </p:ext>
            </p:extLst>
          </p:nvPr>
        </p:nvGraphicFramePr>
        <p:xfrm>
          <a:off x="428815" y="2807363"/>
          <a:ext cx="6776317" cy="166624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442594">
                  <a:extLst>
                    <a:ext uri="{9D8B030D-6E8A-4147-A177-3AD203B41FA5}">
                      <a16:colId xmlns:a16="http://schemas.microsoft.com/office/drawing/2014/main" val="20001"/>
                    </a:ext>
                  </a:extLst>
                </a:gridCol>
                <a:gridCol w="442594">
                  <a:extLst>
                    <a:ext uri="{9D8B030D-6E8A-4147-A177-3AD203B41FA5}">
                      <a16:colId xmlns:a16="http://schemas.microsoft.com/office/drawing/2014/main" val="20002"/>
                    </a:ext>
                  </a:extLst>
                </a:gridCol>
                <a:gridCol w="442595">
                  <a:extLst>
                    <a:ext uri="{9D8B030D-6E8A-4147-A177-3AD203B41FA5}">
                      <a16:colId xmlns:a16="http://schemas.microsoft.com/office/drawing/2014/main" val="20003"/>
                    </a:ext>
                  </a:extLst>
                </a:gridCol>
                <a:gridCol w="442595">
                  <a:extLst>
                    <a:ext uri="{9D8B030D-6E8A-4147-A177-3AD203B41FA5}">
                      <a16:colId xmlns:a16="http://schemas.microsoft.com/office/drawing/2014/main" val="20004"/>
                    </a:ext>
                  </a:extLst>
                </a:gridCol>
                <a:gridCol w="442595">
                  <a:extLst>
                    <a:ext uri="{9D8B030D-6E8A-4147-A177-3AD203B41FA5}">
                      <a16:colId xmlns:a16="http://schemas.microsoft.com/office/drawing/2014/main" val="20005"/>
                    </a:ext>
                  </a:extLst>
                </a:gridCol>
                <a:gridCol w="442595">
                  <a:extLst>
                    <a:ext uri="{9D8B030D-6E8A-4147-A177-3AD203B41FA5}">
                      <a16:colId xmlns:a16="http://schemas.microsoft.com/office/drawing/2014/main" val="20006"/>
                    </a:ext>
                  </a:extLst>
                </a:gridCol>
                <a:gridCol w="442595">
                  <a:extLst>
                    <a:ext uri="{9D8B030D-6E8A-4147-A177-3AD203B41FA5}">
                      <a16:colId xmlns:a16="http://schemas.microsoft.com/office/drawing/2014/main" val="20007"/>
                    </a:ext>
                  </a:extLst>
                </a:gridCol>
                <a:gridCol w="442595">
                  <a:extLst>
                    <a:ext uri="{9D8B030D-6E8A-4147-A177-3AD203B41FA5}">
                      <a16:colId xmlns:a16="http://schemas.microsoft.com/office/drawing/2014/main" val="20008"/>
                    </a:ext>
                  </a:extLst>
                </a:gridCol>
                <a:gridCol w="441959">
                  <a:extLst>
                    <a:ext uri="{9D8B030D-6E8A-4147-A177-3AD203B41FA5}">
                      <a16:colId xmlns:a16="http://schemas.microsoft.com/office/drawing/2014/main" val="20009"/>
                    </a:ext>
                  </a:extLst>
                </a:gridCol>
              </a:tblGrid>
              <a:tr h="188595">
                <a:tc gridSpan="10">
                  <a:txBody>
                    <a:bodyPr/>
                    <a:lstStyle/>
                    <a:p>
                      <a:pPr marL="27940">
                        <a:lnSpc>
                          <a:spcPct val="100000"/>
                        </a:lnSpc>
                        <a:spcBef>
                          <a:spcPts val="45"/>
                        </a:spcBef>
                        <a:tabLst>
                          <a:tab pos="4606290" algn="l"/>
                        </a:tabLst>
                      </a:pPr>
                      <a:r>
                        <a:rPr sz="1050" b="1" spc="-20" dirty="0">
                          <a:solidFill>
                            <a:srgbClr val="336E9F"/>
                          </a:solidFill>
                          <a:latin typeface="Arial"/>
                          <a:cs typeface="Arial"/>
                        </a:rPr>
                        <a:t>DIAGNOSTIC </a:t>
                      </a:r>
                      <a:r>
                        <a:rPr sz="1050" b="1" spc="-10" dirty="0">
                          <a:solidFill>
                            <a:srgbClr val="336E9F"/>
                          </a:solidFill>
                          <a:latin typeface="Arial"/>
                          <a:cs typeface="Arial"/>
                        </a:rPr>
                        <a:t>TESTS</a:t>
                      </a:r>
                      <a:r>
                        <a:rPr sz="1050" b="1" dirty="0">
                          <a:solidFill>
                            <a:srgbClr val="336E9F"/>
                          </a:solidFill>
                          <a:latin typeface="Arial"/>
                          <a:cs typeface="Arial"/>
                        </a:rPr>
                        <a:t>	</a:t>
                      </a:r>
                      <a:r>
                        <a:rPr sz="1275" spc="-37" baseline="9803" dirty="0">
                          <a:latin typeface="Arial"/>
                          <a:cs typeface="Arial"/>
                        </a:rPr>
                        <a:t>Age</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16</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24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25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34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35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44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45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54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55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64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65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74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75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84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a:cs typeface="Arial"/>
                        </a:rPr>
                        <a:t>85+</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b="1" spc="-25">
                          <a:latin typeface="Arial"/>
                          <a:cs typeface="Arial"/>
                        </a:rPr>
                        <a:t>All</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27635">
                        <a:lnSpc>
                          <a:spcPts val="860"/>
                        </a:lnSpc>
                        <a:spcBef>
                          <a:spcPts val="155"/>
                        </a:spcBef>
                      </a:pPr>
                      <a:r>
                        <a:rPr sz="850" dirty="0">
                          <a:latin typeface="Arial"/>
                          <a:cs typeface="Arial"/>
                        </a:rPr>
                        <a:t>Q5.</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received</a:t>
                      </a:r>
                      <a:r>
                        <a:rPr sz="850" spc="-25" dirty="0">
                          <a:latin typeface="Arial"/>
                          <a:cs typeface="Arial"/>
                        </a:rPr>
                        <a:t> </a:t>
                      </a:r>
                      <a:r>
                        <a:rPr sz="850" dirty="0">
                          <a:latin typeface="Arial"/>
                          <a:cs typeface="Arial"/>
                        </a:rPr>
                        <a:t>all</a:t>
                      </a:r>
                      <a:r>
                        <a:rPr sz="850" spc="-20" dirty="0">
                          <a:latin typeface="Arial"/>
                          <a:cs typeface="Arial"/>
                        </a:rPr>
                        <a:t> </a:t>
                      </a:r>
                      <a:r>
                        <a:rPr sz="850" dirty="0">
                          <a:latin typeface="Arial"/>
                          <a:cs typeface="Arial"/>
                        </a:rPr>
                        <a:t>the</a:t>
                      </a:r>
                      <a:r>
                        <a:rPr sz="850" spc="-25" dirty="0">
                          <a:latin typeface="Arial"/>
                          <a:cs typeface="Arial"/>
                        </a:rPr>
                        <a:t> </a:t>
                      </a:r>
                      <a:r>
                        <a:rPr sz="850" dirty="0">
                          <a:latin typeface="Arial"/>
                          <a:cs typeface="Arial"/>
                        </a:rPr>
                        <a:t>information</a:t>
                      </a:r>
                      <a:r>
                        <a:rPr sz="850" spc="-20" dirty="0">
                          <a:latin typeface="Arial"/>
                          <a:cs typeface="Arial"/>
                        </a:rPr>
                        <a:t> </a:t>
                      </a:r>
                      <a:r>
                        <a:rPr sz="850" dirty="0">
                          <a:latin typeface="Arial"/>
                          <a:cs typeface="Arial"/>
                        </a:rPr>
                        <a:t>needed</a:t>
                      </a:r>
                      <a:r>
                        <a:rPr sz="850" spc="-25" dirty="0">
                          <a:latin typeface="Arial"/>
                          <a:cs typeface="Arial"/>
                        </a:rPr>
                        <a:t> </a:t>
                      </a:r>
                      <a:r>
                        <a:rPr sz="850" spc="-10" dirty="0">
                          <a:latin typeface="Arial"/>
                          <a:cs typeface="Arial"/>
                        </a:rPr>
                        <a:t>about </a:t>
                      </a:r>
                      <a:r>
                        <a:rPr sz="850" dirty="0">
                          <a:latin typeface="Arial"/>
                          <a:cs typeface="Arial"/>
                        </a:rPr>
                        <a:t>the</a:t>
                      </a:r>
                      <a:r>
                        <a:rPr sz="850" spc="-20" dirty="0">
                          <a:latin typeface="Arial"/>
                          <a:cs typeface="Arial"/>
                        </a:rPr>
                        <a:t> </a:t>
                      </a:r>
                      <a:r>
                        <a:rPr sz="850" dirty="0">
                          <a:latin typeface="Arial"/>
                          <a:cs typeface="Arial"/>
                        </a:rPr>
                        <a:t>diagnostic</a:t>
                      </a:r>
                      <a:r>
                        <a:rPr sz="850" spc="-20" dirty="0">
                          <a:latin typeface="Arial"/>
                          <a:cs typeface="Arial"/>
                        </a:rPr>
                        <a:t> </a:t>
                      </a:r>
                      <a:r>
                        <a:rPr sz="850" dirty="0">
                          <a:latin typeface="Arial"/>
                          <a:cs typeface="Arial"/>
                        </a:rPr>
                        <a:t>test</a:t>
                      </a:r>
                      <a:r>
                        <a:rPr sz="850" spc="-15" dirty="0">
                          <a:latin typeface="Arial"/>
                          <a:cs typeface="Arial"/>
                        </a:rPr>
                        <a:t> </a:t>
                      </a:r>
                      <a:r>
                        <a:rPr sz="850" dirty="0">
                          <a:latin typeface="Arial"/>
                          <a:cs typeface="Arial"/>
                        </a:rPr>
                        <a:t>in</a:t>
                      </a:r>
                      <a:r>
                        <a:rPr sz="850" spc="-20" dirty="0">
                          <a:latin typeface="Arial"/>
                          <a:cs typeface="Arial"/>
                        </a:rPr>
                        <a:t> </a:t>
                      </a:r>
                      <a:r>
                        <a:rPr sz="850" spc="-10" dirty="0">
                          <a:latin typeface="Arial"/>
                          <a:cs typeface="Arial"/>
                        </a:rPr>
                        <a:t>advance</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15570">
                        <a:lnSpc>
                          <a:spcPts val="860"/>
                        </a:lnSpc>
                        <a:spcBef>
                          <a:spcPts val="155"/>
                        </a:spcBef>
                      </a:pPr>
                      <a:r>
                        <a:rPr sz="850">
                          <a:latin typeface="Arial"/>
                          <a:cs typeface="Arial"/>
                        </a:rPr>
                        <a:t>Q6.</a:t>
                      </a:r>
                      <a:r>
                        <a:rPr sz="850" spc="-25">
                          <a:latin typeface="Arial"/>
                          <a:cs typeface="Arial"/>
                        </a:rPr>
                        <a:t> </a:t>
                      </a:r>
                      <a:r>
                        <a:rPr sz="850">
                          <a:latin typeface="Arial"/>
                          <a:cs typeface="Arial"/>
                        </a:rPr>
                        <a:t>Diagnostic</a:t>
                      </a:r>
                      <a:r>
                        <a:rPr sz="850" spc="-25">
                          <a:latin typeface="Arial"/>
                          <a:cs typeface="Arial"/>
                        </a:rPr>
                        <a:t> </a:t>
                      </a:r>
                      <a:r>
                        <a:rPr sz="850">
                          <a:latin typeface="Arial"/>
                          <a:cs typeface="Arial"/>
                        </a:rPr>
                        <a:t>test</a:t>
                      </a:r>
                      <a:r>
                        <a:rPr sz="850" spc="-25">
                          <a:latin typeface="Arial"/>
                          <a:cs typeface="Arial"/>
                        </a:rPr>
                        <a:t> </a:t>
                      </a:r>
                      <a:r>
                        <a:rPr sz="850">
                          <a:latin typeface="Arial"/>
                          <a:cs typeface="Arial"/>
                        </a:rPr>
                        <a:t>staff</a:t>
                      </a:r>
                      <a:r>
                        <a:rPr sz="850" spc="-25">
                          <a:latin typeface="Arial"/>
                          <a:cs typeface="Arial"/>
                        </a:rPr>
                        <a:t> </a:t>
                      </a:r>
                      <a:r>
                        <a:rPr sz="850">
                          <a:latin typeface="Arial"/>
                          <a:cs typeface="Arial"/>
                        </a:rPr>
                        <a:t>appeared</a:t>
                      </a:r>
                      <a:r>
                        <a:rPr sz="850" spc="-20">
                          <a:latin typeface="Arial"/>
                          <a:cs typeface="Arial"/>
                        </a:rPr>
                        <a:t> </a:t>
                      </a:r>
                      <a:r>
                        <a:rPr sz="850">
                          <a:latin typeface="Arial"/>
                          <a:cs typeface="Arial"/>
                        </a:rPr>
                        <a:t>to</a:t>
                      </a:r>
                      <a:r>
                        <a:rPr sz="850" spc="-25">
                          <a:latin typeface="Arial"/>
                          <a:cs typeface="Arial"/>
                        </a:rPr>
                        <a:t> </a:t>
                      </a:r>
                      <a:r>
                        <a:rPr sz="850">
                          <a:latin typeface="Arial"/>
                          <a:cs typeface="Arial"/>
                        </a:rPr>
                        <a:t>completely</a:t>
                      </a:r>
                      <a:r>
                        <a:rPr sz="850" spc="-25">
                          <a:latin typeface="Arial"/>
                          <a:cs typeface="Arial"/>
                        </a:rPr>
                        <a:t> </a:t>
                      </a:r>
                      <a:r>
                        <a:rPr sz="850" spc="-20">
                          <a:latin typeface="Arial"/>
                          <a:cs typeface="Arial"/>
                        </a:rPr>
                        <a:t>have </a:t>
                      </a:r>
                      <a:r>
                        <a:rPr sz="850">
                          <a:latin typeface="Arial"/>
                          <a:cs typeface="Arial"/>
                        </a:rPr>
                        <a:t>all</a:t>
                      </a:r>
                      <a:r>
                        <a:rPr sz="850" spc="-20">
                          <a:latin typeface="Arial"/>
                          <a:cs typeface="Arial"/>
                        </a:rPr>
                        <a:t> </a:t>
                      </a:r>
                      <a:r>
                        <a:rPr sz="850">
                          <a:latin typeface="Arial"/>
                          <a:cs typeface="Arial"/>
                        </a:rPr>
                        <a:t>the</a:t>
                      </a:r>
                      <a:r>
                        <a:rPr sz="850" spc="-20">
                          <a:latin typeface="Arial"/>
                          <a:cs typeface="Arial"/>
                        </a:rPr>
                        <a:t> </a:t>
                      </a:r>
                      <a:r>
                        <a:rPr sz="850">
                          <a:latin typeface="Arial"/>
                          <a:cs typeface="Arial"/>
                        </a:rPr>
                        <a:t>information</a:t>
                      </a:r>
                      <a:r>
                        <a:rPr sz="850" spc="-20">
                          <a:latin typeface="Arial"/>
                          <a:cs typeface="Arial"/>
                        </a:rPr>
                        <a:t> </a:t>
                      </a:r>
                      <a:r>
                        <a:rPr sz="850">
                          <a:latin typeface="Arial"/>
                          <a:cs typeface="Arial"/>
                        </a:rPr>
                        <a:t>they</a:t>
                      </a:r>
                      <a:r>
                        <a:rPr sz="850" spc="-20">
                          <a:latin typeface="Arial"/>
                          <a:cs typeface="Arial"/>
                        </a:rPr>
                        <a:t> </a:t>
                      </a:r>
                      <a:r>
                        <a:rPr sz="850">
                          <a:latin typeface="Arial"/>
                          <a:cs typeface="Arial"/>
                        </a:rPr>
                        <a:t>needed</a:t>
                      </a:r>
                      <a:r>
                        <a:rPr sz="850" spc="-15">
                          <a:latin typeface="Arial"/>
                          <a:cs typeface="Arial"/>
                        </a:rPr>
                        <a:t> </a:t>
                      </a:r>
                      <a:r>
                        <a:rPr sz="850">
                          <a:latin typeface="Arial"/>
                          <a:cs typeface="Arial"/>
                        </a:rPr>
                        <a:t>about</a:t>
                      </a:r>
                      <a:r>
                        <a:rPr sz="850" spc="-20">
                          <a:latin typeface="Arial"/>
                          <a:cs typeface="Arial"/>
                        </a:rPr>
                        <a:t> </a:t>
                      </a:r>
                      <a:r>
                        <a:rPr sz="850">
                          <a:latin typeface="Arial"/>
                          <a:cs typeface="Arial"/>
                        </a:rPr>
                        <a:t>the</a:t>
                      </a:r>
                      <a:r>
                        <a:rPr sz="850" spc="-20">
                          <a:latin typeface="Arial"/>
                          <a:cs typeface="Arial"/>
                        </a:rPr>
                        <a:t> </a:t>
                      </a:r>
                      <a:r>
                        <a:rPr sz="850" spc="-10">
                          <a:latin typeface="Arial"/>
                          <a:cs typeface="Arial"/>
                        </a:rPr>
                        <a:t>patient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67945">
                        <a:lnSpc>
                          <a:spcPts val="860"/>
                        </a:lnSpc>
                        <a:spcBef>
                          <a:spcPts val="155"/>
                        </a:spcBef>
                      </a:pPr>
                      <a:r>
                        <a:rPr sz="850">
                          <a:latin typeface="Arial"/>
                          <a:cs typeface="Arial"/>
                        </a:rPr>
                        <a:t>Q7.</a:t>
                      </a:r>
                      <a:r>
                        <a:rPr sz="850" spc="-20">
                          <a:latin typeface="Arial"/>
                          <a:cs typeface="Arial"/>
                        </a:rPr>
                        <a:t> </a:t>
                      </a:r>
                      <a:r>
                        <a:rPr sz="850">
                          <a:latin typeface="Arial"/>
                          <a:cs typeface="Arial"/>
                        </a:rPr>
                        <a:t>Patient</a:t>
                      </a:r>
                      <a:r>
                        <a:rPr sz="850" spc="-15">
                          <a:latin typeface="Arial"/>
                          <a:cs typeface="Arial"/>
                        </a:rPr>
                        <a:t> </a:t>
                      </a:r>
                      <a:r>
                        <a:rPr sz="850">
                          <a:latin typeface="Arial"/>
                          <a:cs typeface="Arial"/>
                        </a:rPr>
                        <a:t>felt</a:t>
                      </a:r>
                      <a:r>
                        <a:rPr sz="850" spc="-20">
                          <a:latin typeface="Arial"/>
                          <a:cs typeface="Arial"/>
                        </a:rPr>
                        <a:t> </a:t>
                      </a:r>
                      <a:r>
                        <a:rPr sz="850">
                          <a:latin typeface="Arial"/>
                          <a:cs typeface="Arial"/>
                        </a:rPr>
                        <a:t>the</a:t>
                      </a:r>
                      <a:r>
                        <a:rPr sz="850" spc="-15">
                          <a:latin typeface="Arial"/>
                          <a:cs typeface="Arial"/>
                        </a:rPr>
                        <a:t> </a:t>
                      </a:r>
                      <a:r>
                        <a:rPr sz="850">
                          <a:latin typeface="Arial"/>
                          <a:cs typeface="Arial"/>
                        </a:rPr>
                        <a:t>length</a:t>
                      </a:r>
                      <a:r>
                        <a:rPr sz="850" spc="-20">
                          <a:latin typeface="Arial"/>
                          <a:cs typeface="Arial"/>
                        </a:rPr>
                        <a:t> </a:t>
                      </a:r>
                      <a:r>
                        <a:rPr sz="850">
                          <a:latin typeface="Arial"/>
                          <a:cs typeface="Arial"/>
                        </a:rPr>
                        <a:t>of</a:t>
                      </a:r>
                      <a:r>
                        <a:rPr sz="850" spc="-15">
                          <a:latin typeface="Arial"/>
                          <a:cs typeface="Arial"/>
                        </a:rPr>
                        <a:t> </a:t>
                      </a:r>
                      <a:r>
                        <a:rPr sz="850">
                          <a:latin typeface="Arial"/>
                          <a:cs typeface="Arial"/>
                        </a:rPr>
                        <a:t>time</a:t>
                      </a:r>
                      <a:r>
                        <a:rPr sz="850" spc="-15">
                          <a:latin typeface="Arial"/>
                          <a:cs typeface="Arial"/>
                        </a:rPr>
                        <a:t> </a:t>
                      </a:r>
                      <a:r>
                        <a:rPr sz="850">
                          <a:latin typeface="Arial"/>
                          <a:cs typeface="Arial"/>
                        </a:rPr>
                        <a:t>waiting</a:t>
                      </a:r>
                      <a:r>
                        <a:rPr sz="850" spc="-20">
                          <a:latin typeface="Arial"/>
                          <a:cs typeface="Arial"/>
                        </a:rPr>
                        <a:t> </a:t>
                      </a:r>
                      <a:r>
                        <a:rPr sz="850" spc="-25">
                          <a:latin typeface="Arial"/>
                          <a:cs typeface="Arial"/>
                        </a:rPr>
                        <a:t>for</a:t>
                      </a:r>
                      <a:r>
                        <a:rPr sz="850" spc="500">
                          <a:latin typeface="Arial"/>
                          <a:cs typeface="Arial"/>
                        </a:rPr>
                        <a:t> </a:t>
                      </a:r>
                      <a:r>
                        <a:rPr sz="850">
                          <a:latin typeface="Arial"/>
                          <a:cs typeface="Arial"/>
                        </a:rPr>
                        <a:t>diagnostic</a:t>
                      </a:r>
                      <a:r>
                        <a:rPr sz="850" spc="-30">
                          <a:latin typeface="Arial"/>
                          <a:cs typeface="Arial"/>
                        </a:rPr>
                        <a:t> </a:t>
                      </a:r>
                      <a:r>
                        <a:rPr sz="850">
                          <a:latin typeface="Arial"/>
                          <a:cs typeface="Arial"/>
                        </a:rPr>
                        <a:t>test</a:t>
                      </a:r>
                      <a:r>
                        <a:rPr sz="850" spc="-20">
                          <a:latin typeface="Arial"/>
                          <a:cs typeface="Arial"/>
                        </a:rPr>
                        <a:t> </a:t>
                      </a:r>
                      <a:r>
                        <a:rPr sz="850">
                          <a:latin typeface="Arial"/>
                          <a:cs typeface="Arial"/>
                        </a:rPr>
                        <a:t>results</a:t>
                      </a:r>
                      <a:r>
                        <a:rPr sz="850" spc="-25">
                          <a:latin typeface="Arial"/>
                          <a:cs typeface="Arial"/>
                        </a:rPr>
                        <a:t> </a:t>
                      </a:r>
                      <a:r>
                        <a:rPr sz="850">
                          <a:latin typeface="Arial"/>
                          <a:cs typeface="Arial"/>
                        </a:rPr>
                        <a:t>was</a:t>
                      </a:r>
                      <a:r>
                        <a:rPr sz="850" spc="-20">
                          <a:latin typeface="Arial"/>
                          <a:cs typeface="Arial"/>
                        </a:rPr>
                        <a:t> </a:t>
                      </a:r>
                      <a:r>
                        <a:rPr sz="850">
                          <a:latin typeface="Arial"/>
                          <a:cs typeface="Arial"/>
                        </a:rPr>
                        <a:t>about</a:t>
                      </a:r>
                      <a:r>
                        <a:rPr sz="850" spc="-25">
                          <a:latin typeface="Arial"/>
                          <a:cs typeface="Arial"/>
                        </a:rPr>
                        <a:t> </a:t>
                      </a:r>
                      <a:r>
                        <a:rPr sz="850" spc="-10">
                          <a:latin typeface="Arial"/>
                          <a:cs typeface="Arial"/>
                        </a:rPr>
                        <a:t>right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55880">
                        <a:lnSpc>
                          <a:spcPts val="860"/>
                        </a:lnSpc>
                        <a:spcBef>
                          <a:spcPts val="155"/>
                        </a:spcBef>
                      </a:pPr>
                      <a:r>
                        <a:rPr sz="850">
                          <a:latin typeface="Arial"/>
                          <a:cs typeface="Arial"/>
                        </a:rPr>
                        <a:t>Q8.</a:t>
                      </a:r>
                      <a:r>
                        <a:rPr sz="850" spc="-20">
                          <a:latin typeface="Arial"/>
                          <a:cs typeface="Arial"/>
                        </a:rPr>
                        <a:t> </a:t>
                      </a:r>
                      <a:r>
                        <a:rPr sz="850">
                          <a:latin typeface="Arial"/>
                          <a:cs typeface="Arial"/>
                        </a:rPr>
                        <a:t>Diagnostic</a:t>
                      </a:r>
                      <a:r>
                        <a:rPr sz="850" spc="-20">
                          <a:latin typeface="Arial"/>
                          <a:cs typeface="Arial"/>
                        </a:rPr>
                        <a:t> </a:t>
                      </a:r>
                      <a:r>
                        <a:rPr sz="850">
                          <a:latin typeface="Arial"/>
                          <a:cs typeface="Arial"/>
                        </a:rPr>
                        <a:t>test</a:t>
                      </a:r>
                      <a:r>
                        <a:rPr sz="850" spc="-20">
                          <a:latin typeface="Arial"/>
                          <a:cs typeface="Arial"/>
                        </a:rPr>
                        <a:t> </a:t>
                      </a:r>
                      <a:r>
                        <a:rPr sz="850">
                          <a:latin typeface="Arial"/>
                          <a:cs typeface="Arial"/>
                        </a:rPr>
                        <a:t>results</a:t>
                      </a:r>
                      <a:r>
                        <a:rPr sz="850" spc="-20">
                          <a:latin typeface="Arial"/>
                          <a:cs typeface="Arial"/>
                        </a:rPr>
                        <a:t> </a:t>
                      </a:r>
                      <a:r>
                        <a:rPr sz="850">
                          <a:latin typeface="Arial"/>
                          <a:cs typeface="Arial"/>
                        </a:rPr>
                        <a:t>were</a:t>
                      </a:r>
                      <a:r>
                        <a:rPr sz="850" spc="-20">
                          <a:latin typeface="Arial"/>
                          <a:cs typeface="Arial"/>
                        </a:rPr>
                        <a:t> </a:t>
                      </a:r>
                      <a:r>
                        <a:rPr sz="850">
                          <a:latin typeface="Arial"/>
                          <a:cs typeface="Arial"/>
                        </a:rPr>
                        <a:t>explained</a:t>
                      </a:r>
                      <a:r>
                        <a:rPr sz="850" spc="-20">
                          <a:latin typeface="Arial"/>
                          <a:cs typeface="Arial"/>
                        </a:rPr>
                        <a:t> </a:t>
                      </a:r>
                      <a:r>
                        <a:rPr sz="850">
                          <a:latin typeface="Arial"/>
                          <a:cs typeface="Arial"/>
                        </a:rPr>
                        <a:t>in</a:t>
                      </a:r>
                      <a:r>
                        <a:rPr sz="850" spc="-20">
                          <a:latin typeface="Arial"/>
                          <a:cs typeface="Arial"/>
                        </a:rPr>
                        <a:t> </a:t>
                      </a:r>
                      <a:r>
                        <a:rPr sz="850">
                          <a:latin typeface="Arial"/>
                          <a:cs typeface="Arial"/>
                        </a:rPr>
                        <a:t>a</a:t>
                      </a:r>
                      <a:r>
                        <a:rPr sz="850" spc="-15">
                          <a:latin typeface="Arial"/>
                          <a:cs typeface="Arial"/>
                        </a:rPr>
                        <a:t> </a:t>
                      </a:r>
                      <a:r>
                        <a:rPr sz="850">
                          <a:latin typeface="Arial"/>
                          <a:cs typeface="Arial"/>
                        </a:rPr>
                        <a:t>way</a:t>
                      </a:r>
                      <a:r>
                        <a:rPr sz="850" spc="-20">
                          <a:latin typeface="Arial"/>
                          <a:cs typeface="Arial"/>
                        </a:rPr>
                        <a:t> </a:t>
                      </a:r>
                      <a:r>
                        <a:rPr sz="850" spc="-25">
                          <a:latin typeface="Arial"/>
                          <a:cs typeface="Arial"/>
                        </a:rPr>
                        <a:t>the </a:t>
                      </a:r>
                      <a:r>
                        <a:rPr sz="850">
                          <a:latin typeface="Arial"/>
                          <a:cs typeface="Arial"/>
                        </a:rPr>
                        <a:t>patient</a:t>
                      </a:r>
                      <a:r>
                        <a:rPr sz="850" spc="-30">
                          <a:latin typeface="Arial"/>
                          <a:cs typeface="Arial"/>
                        </a:rPr>
                        <a:t> </a:t>
                      </a:r>
                      <a:r>
                        <a:rPr sz="850">
                          <a:latin typeface="Arial"/>
                          <a:cs typeface="Arial"/>
                        </a:rPr>
                        <a:t>could</a:t>
                      </a:r>
                      <a:r>
                        <a:rPr sz="850" spc="-30">
                          <a:latin typeface="Arial"/>
                          <a:cs typeface="Arial"/>
                        </a:rPr>
                        <a:t> </a:t>
                      </a:r>
                      <a:r>
                        <a:rPr sz="850">
                          <a:latin typeface="Arial"/>
                          <a:cs typeface="Arial"/>
                        </a:rPr>
                        <a:t>completely</a:t>
                      </a:r>
                      <a:r>
                        <a:rPr sz="850" spc="-30">
                          <a:latin typeface="Arial"/>
                          <a:cs typeface="Arial"/>
                        </a:rPr>
                        <a:t> </a:t>
                      </a:r>
                      <a:r>
                        <a:rPr sz="850" spc="-10">
                          <a:latin typeface="Arial"/>
                          <a:cs typeface="Arial"/>
                        </a:rPr>
                        <a:t>understand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6065">
                <a:tc>
                  <a:txBody>
                    <a:bodyPr/>
                    <a:lstStyle/>
                    <a:p>
                      <a:pPr marL="27940" marR="205740">
                        <a:lnSpc>
                          <a:spcPts val="860"/>
                        </a:lnSpc>
                        <a:spcBef>
                          <a:spcPts val="155"/>
                        </a:spcBef>
                      </a:pPr>
                      <a:r>
                        <a:rPr sz="850">
                          <a:latin typeface="Arial"/>
                          <a:cs typeface="Arial"/>
                        </a:rPr>
                        <a:t>Q9.</a:t>
                      </a:r>
                      <a:r>
                        <a:rPr sz="850" spc="-20">
                          <a:latin typeface="Arial"/>
                          <a:cs typeface="Arial"/>
                        </a:rPr>
                        <a:t> </a:t>
                      </a:r>
                      <a:r>
                        <a:rPr sz="850">
                          <a:latin typeface="Arial"/>
                          <a:cs typeface="Arial"/>
                        </a:rPr>
                        <a:t>Enough</a:t>
                      </a:r>
                      <a:r>
                        <a:rPr sz="850" spc="-20">
                          <a:latin typeface="Arial"/>
                          <a:cs typeface="Arial"/>
                        </a:rPr>
                        <a:t> </a:t>
                      </a:r>
                      <a:r>
                        <a:rPr sz="850">
                          <a:latin typeface="Arial"/>
                          <a:cs typeface="Arial"/>
                        </a:rPr>
                        <a:t>privacy</a:t>
                      </a:r>
                      <a:r>
                        <a:rPr sz="850" spc="-20">
                          <a:latin typeface="Arial"/>
                          <a:cs typeface="Arial"/>
                        </a:rPr>
                        <a:t> </a:t>
                      </a:r>
                      <a:r>
                        <a:rPr sz="850">
                          <a:latin typeface="Arial"/>
                          <a:cs typeface="Arial"/>
                        </a:rPr>
                        <a:t>was</a:t>
                      </a:r>
                      <a:r>
                        <a:rPr sz="850" spc="-20">
                          <a:latin typeface="Arial"/>
                          <a:cs typeface="Arial"/>
                        </a:rPr>
                        <a:t> </a:t>
                      </a:r>
                      <a:r>
                        <a:rPr sz="850">
                          <a:latin typeface="Arial"/>
                          <a:cs typeface="Arial"/>
                        </a:rPr>
                        <a:t>always</a:t>
                      </a:r>
                      <a:r>
                        <a:rPr sz="850" spc="-15">
                          <a:latin typeface="Arial"/>
                          <a:cs typeface="Arial"/>
                        </a:rPr>
                        <a:t> </a:t>
                      </a:r>
                      <a:r>
                        <a:rPr sz="850">
                          <a:latin typeface="Arial"/>
                          <a:cs typeface="Arial"/>
                        </a:rPr>
                        <a:t>given</a:t>
                      </a:r>
                      <a:r>
                        <a:rPr sz="850" spc="-20">
                          <a:latin typeface="Arial"/>
                          <a:cs typeface="Arial"/>
                        </a:rPr>
                        <a:t> </a:t>
                      </a:r>
                      <a:r>
                        <a:rPr sz="850">
                          <a:latin typeface="Arial"/>
                          <a:cs typeface="Arial"/>
                        </a:rPr>
                        <a:t>to</a:t>
                      </a:r>
                      <a:r>
                        <a:rPr sz="850" spc="-20">
                          <a:latin typeface="Arial"/>
                          <a:cs typeface="Arial"/>
                        </a:rPr>
                        <a:t> </a:t>
                      </a:r>
                      <a:r>
                        <a:rPr sz="850">
                          <a:latin typeface="Arial"/>
                          <a:cs typeface="Arial"/>
                        </a:rPr>
                        <a:t>the</a:t>
                      </a:r>
                      <a:r>
                        <a:rPr sz="850" spc="-20">
                          <a:latin typeface="Arial"/>
                          <a:cs typeface="Arial"/>
                        </a:rPr>
                        <a:t> </a:t>
                      </a:r>
                      <a:r>
                        <a:rPr sz="850" spc="-10">
                          <a:latin typeface="Arial"/>
                          <a:cs typeface="Arial"/>
                        </a:rPr>
                        <a:t>patient </a:t>
                      </a:r>
                      <a:r>
                        <a:rPr sz="850">
                          <a:latin typeface="Arial"/>
                          <a:cs typeface="Arial"/>
                        </a:rPr>
                        <a:t>when</a:t>
                      </a:r>
                      <a:r>
                        <a:rPr sz="850" spc="-30">
                          <a:latin typeface="Arial"/>
                          <a:cs typeface="Arial"/>
                        </a:rPr>
                        <a:t> </a:t>
                      </a:r>
                      <a:r>
                        <a:rPr sz="850">
                          <a:latin typeface="Arial"/>
                          <a:cs typeface="Arial"/>
                        </a:rPr>
                        <a:t>receiving</a:t>
                      </a:r>
                      <a:r>
                        <a:rPr sz="850" spc="-25">
                          <a:latin typeface="Arial"/>
                          <a:cs typeface="Arial"/>
                        </a:rPr>
                        <a:t> </a:t>
                      </a:r>
                      <a:r>
                        <a:rPr sz="850">
                          <a:latin typeface="Arial"/>
                          <a:cs typeface="Arial"/>
                        </a:rPr>
                        <a:t>diagnostic</a:t>
                      </a:r>
                      <a:r>
                        <a:rPr sz="850" spc="-25">
                          <a:latin typeface="Arial"/>
                          <a:cs typeface="Arial"/>
                        </a:rPr>
                        <a:t> </a:t>
                      </a:r>
                      <a:r>
                        <a:rPr sz="850">
                          <a:latin typeface="Arial"/>
                          <a:cs typeface="Arial"/>
                        </a:rPr>
                        <a:t>test</a:t>
                      </a:r>
                      <a:r>
                        <a:rPr sz="850" spc="-30">
                          <a:latin typeface="Arial"/>
                          <a:cs typeface="Arial"/>
                        </a:rPr>
                        <a:t> </a:t>
                      </a:r>
                      <a:r>
                        <a:rPr sz="850" spc="-10">
                          <a:latin typeface="Arial"/>
                          <a:cs typeface="Arial"/>
                        </a:rPr>
                        <a:t>results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7" name="agegroup_tbl_section3"/>
          <p:cNvGraphicFramePr>
            <a:graphicFrameLocks noGrp="1"/>
          </p:cNvGraphicFramePr>
          <p:nvPr>
            <p:extLst>
              <p:ext uri="{D42A27DB-BD31-4B8C-83A1-F6EECF244321}">
                <p14:modId xmlns:p14="http://schemas.microsoft.com/office/powerpoint/2010/main" val="2143932275"/>
              </p:ext>
            </p:extLst>
          </p:nvPr>
        </p:nvGraphicFramePr>
        <p:xfrm>
          <a:off x="429133" y="4686020"/>
          <a:ext cx="6776317" cy="166560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442594">
                  <a:extLst>
                    <a:ext uri="{9D8B030D-6E8A-4147-A177-3AD203B41FA5}">
                      <a16:colId xmlns:a16="http://schemas.microsoft.com/office/drawing/2014/main" val="20001"/>
                    </a:ext>
                  </a:extLst>
                </a:gridCol>
                <a:gridCol w="442594">
                  <a:extLst>
                    <a:ext uri="{9D8B030D-6E8A-4147-A177-3AD203B41FA5}">
                      <a16:colId xmlns:a16="http://schemas.microsoft.com/office/drawing/2014/main" val="20002"/>
                    </a:ext>
                  </a:extLst>
                </a:gridCol>
                <a:gridCol w="442595">
                  <a:extLst>
                    <a:ext uri="{9D8B030D-6E8A-4147-A177-3AD203B41FA5}">
                      <a16:colId xmlns:a16="http://schemas.microsoft.com/office/drawing/2014/main" val="20003"/>
                    </a:ext>
                  </a:extLst>
                </a:gridCol>
                <a:gridCol w="442595">
                  <a:extLst>
                    <a:ext uri="{9D8B030D-6E8A-4147-A177-3AD203B41FA5}">
                      <a16:colId xmlns:a16="http://schemas.microsoft.com/office/drawing/2014/main" val="20004"/>
                    </a:ext>
                  </a:extLst>
                </a:gridCol>
                <a:gridCol w="442595">
                  <a:extLst>
                    <a:ext uri="{9D8B030D-6E8A-4147-A177-3AD203B41FA5}">
                      <a16:colId xmlns:a16="http://schemas.microsoft.com/office/drawing/2014/main" val="20005"/>
                    </a:ext>
                  </a:extLst>
                </a:gridCol>
                <a:gridCol w="442595">
                  <a:extLst>
                    <a:ext uri="{9D8B030D-6E8A-4147-A177-3AD203B41FA5}">
                      <a16:colId xmlns:a16="http://schemas.microsoft.com/office/drawing/2014/main" val="20006"/>
                    </a:ext>
                  </a:extLst>
                </a:gridCol>
                <a:gridCol w="442595">
                  <a:extLst>
                    <a:ext uri="{9D8B030D-6E8A-4147-A177-3AD203B41FA5}">
                      <a16:colId xmlns:a16="http://schemas.microsoft.com/office/drawing/2014/main" val="20007"/>
                    </a:ext>
                  </a:extLst>
                </a:gridCol>
                <a:gridCol w="442595">
                  <a:extLst>
                    <a:ext uri="{9D8B030D-6E8A-4147-A177-3AD203B41FA5}">
                      <a16:colId xmlns:a16="http://schemas.microsoft.com/office/drawing/2014/main" val="20008"/>
                    </a:ext>
                  </a:extLst>
                </a:gridCol>
                <a:gridCol w="441959">
                  <a:extLst>
                    <a:ext uri="{9D8B030D-6E8A-4147-A177-3AD203B41FA5}">
                      <a16:colId xmlns:a16="http://schemas.microsoft.com/office/drawing/2014/main" val="20009"/>
                    </a:ext>
                  </a:extLst>
                </a:gridCol>
              </a:tblGrid>
              <a:tr h="187960">
                <a:tc gridSpan="10">
                  <a:txBody>
                    <a:bodyPr/>
                    <a:lstStyle/>
                    <a:p>
                      <a:pPr marL="27940">
                        <a:lnSpc>
                          <a:spcPct val="100000"/>
                        </a:lnSpc>
                        <a:spcBef>
                          <a:spcPts val="45"/>
                        </a:spcBef>
                        <a:tabLst>
                          <a:tab pos="4606290" algn="l"/>
                        </a:tabLst>
                      </a:pPr>
                      <a:r>
                        <a:rPr sz="1050" b="1" spc="-20" dirty="0">
                          <a:solidFill>
                            <a:srgbClr val="336E9F"/>
                          </a:solidFill>
                          <a:latin typeface="Arial" panose="020B0604020202020204" pitchFamily="34" charset="0"/>
                          <a:cs typeface="Arial" panose="020B0604020202020204" pitchFamily="34" charset="0"/>
                        </a:rPr>
                        <a:t>FINDING</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OUT</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THAT</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YOU</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HAD</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CANCER</a:t>
                      </a:r>
                      <a:r>
                        <a:rPr sz="1050" b="1" dirty="0">
                          <a:solidFill>
                            <a:srgbClr val="336E9F"/>
                          </a:solidFill>
                          <a:latin typeface="Arial" panose="020B0604020202020204" pitchFamily="34" charset="0"/>
                          <a:cs typeface="Arial" panose="020B0604020202020204" pitchFamily="34" charset="0"/>
                        </a:rPr>
                        <a:t>	</a:t>
                      </a:r>
                      <a:r>
                        <a:rPr sz="1275" spc="-37" baseline="9803" dirty="0">
                          <a:latin typeface="Arial" panose="020B0604020202020204" pitchFamily="34" charset="0"/>
                          <a:cs typeface="Arial" panose="020B0604020202020204" pitchFamily="34" charset="0"/>
                        </a:rPr>
                        <a:t>Age</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16</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24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25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34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35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44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45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54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55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64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65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75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b="1" spc="-25">
                          <a:latin typeface="Arial" panose="020B0604020202020204" pitchFamily="34" charset="0"/>
                          <a:cs typeface="Arial" panose="020B0604020202020204" pitchFamily="34" charset="0"/>
                        </a:rPr>
                        <a:t>All</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80010">
                        <a:lnSpc>
                          <a:spcPts val="860"/>
                        </a:lnSpc>
                        <a:spcBef>
                          <a:spcPts val="155"/>
                        </a:spcBef>
                      </a:pPr>
                      <a:r>
                        <a:rPr sz="850">
                          <a:latin typeface="Arial" panose="020B0604020202020204" pitchFamily="34" charset="0"/>
                          <a:cs typeface="Arial" panose="020B0604020202020204" pitchFamily="34" charset="0"/>
                        </a:rPr>
                        <a:t>Q12.</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have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family </a:t>
                      </a:r>
                      <a:r>
                        <a:rPr sz="850">
                          <a:latin typeface="Arial" panose="020B0604020202020204" pitchFamily="34" charset="0"/>
                          <a:cs typeface="Arial" panose="020B0604020202020204" pitchFamily="34" charset="0"/>
                        </a:rPr>
                        <a:t>member,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friend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with</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when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diagnosis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100%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223520">
                        <a:lnSpc>
                          <a:spcPts val="860"/>
                        </a:lnSpc>
                        <a:spcBef>
                          <a:spcPts val="155"/>
                        </a:spcBef>
                      </a:pPr>
                      <a:r>
                        <a:rPr sz="850">
                          <a:latin typeface="Arial" panose="020B0604020202020204" pitchFamily="34" charset="0"/>
                          <a:cs typeface="Arial" panose="020B0604020202020204" pitchFamily="34" charset="0"/>
                        </a:rPr>
                        <a:t>Q13.</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sensitively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that</a:t>
                      </a:r>
                      <a:r>
                        <a:rPr sz="850" spc="-2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they </a:t>
                      </a:r>
                      <a:r>
                        <a:rPr sz="850">
                          <a:latin typeface="Arial" panose="020B0604020202020204" pitchFamily="34" charset="0"/>
                          <a:cs typeface="Arial" panose="020B0604020202020204" pitchFamily="34" charset="0"/>
                        </a:rPr>
                        <a:t>had</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cancer</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27635">
                        <a:lnSpc>
                          <a:spcPts val="860"/>
                        </a:lnSpc>
                        <a:spcBef>
                          <a:spcPts val="155"/>
                        </a:spcBef>
                      </a:pPr>
                      <a:r>
                        <a:rPr sz="850">
                          <a:latin typeface="Arial" panose="020B0604020202020204" pitchFamily="34" charset="0"/>
                          <a:cs typeface="Arial" panose="020B0604020202020204" pitchFamily="34" charset="0"/>
                        </a:rPr>
                        <a:t>Q14.</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Cancer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diagnosis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explained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patient </a:t>
                      </a:r>
                      <a:r>
                        <a:rPr sz="850">
                          <a:latin typeface="Arial" panose="020B0604020202020204" pitchFamily="34" charset="0"/>
                          <a:cs typeface="Arial" panose="020B0604020202020204" pitchFamily="34" charset="0"/>
                        </a:rPr>
                        <a:t>could</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100%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55244">
                        <a:lnSpc>
                          <a:spcPts val="860"/>
                        </a:lnSpc>
                        <a:spcBef>
                          <a:spcPts val="155"/>
                        </a:spcBef>
                      </a:pPr>
                      <a:r>
                        <a:rPr sz="850">
                          <a:latin typeface="Arial" panose="020B0604020202020204" pitchFamily="34" charset="0"/>
                          <a:cs typeface="Arial" panose="020B0604020202020204" pitchFamily="34" charset="0"/>
                        </a:rPr>
                        <a:t>Q15.</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diagnosis</a:t>
                      </a:r>
                      <a:r>
                        <a:rPr sz="850" spc="-25">
                          <a:latin typeface="Arial" panose="020B0604020202020204" pitchFamily="34" charset="0"/>
                          <a:cs typeface="Arial" panose="020B0604020202020204" pitchFamily="34" charset="0"/>
                        </a:rPr>
                        <a:t> in </a:t>
                      </a:r>
                      <a:r>
                        <a:rPr sz="850">
                          <a:latin typeface="Arial" panose="020B0604020202020204" pitchFamily="34" charset="0"/>
                          <a:cs typeface="Arial" panose="020B0604020202020204" pitchFamily="34" charset="0"/>
                        </a:rPr>
                        <a:t>an</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appropriate</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place</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6065">
                <a:tc>
                  <a:txBody>
                    <a:bodyPr/>
                    <a:lstStyle/>
                    <a:p>
                      <a:pPr marL="27940" marR="49530">
                        <a:lnSpc>
                          <a:spcPts val="860"/>
                        </a:lnSpc>
                        <a:spcBef>
                          <a:spcPts val="155"/>
                        </a:spcBef>
                      </a:pPr>
                      <a:r>
                        <a:rPr sz="850">
                          <a:latin typeface="Arial" panose="020B0604020202020204" pitchFamily="34" charset="0"/>
                          <a:cs typeface="Arial" panose="020B0604020202020204" pitchFamily="34" charset="0"/>
                        </a:rPr>
                        <a:t>Q16.</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back</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later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for</a:t>
                      </a:r>
                      <a:r>
                        <a:rPr sz="850" spc="-1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more </a:t>
                      </a:r>
                      <a:r>
                        <a:rPr sz="850">
                          <a:latin typeface="Arial" panose="020B0604020202020204" pitchFamily="34" charset="0"/>
                          <a:cs typeface="Arial" panose="020B0604020202020204" pitchFamily="34" charset="0"/>
                        </a:rPr>
                        <a:t>information</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diagnosis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8" name="agegroup_tbl_section4"/>
          <p:cNvGraphicFramePr>
            <a:graphicFrameLocks noGrp="1"/>
          </p:cNvGraphicFramePr>
          <p:nvPr>
            <p:extLst>
              <p:ext uri="{D42A27DB-BD31-4B8C-83A1-F6EECF244321}">
                <p14:modId xmlns:p14="http://schemas.microsoft.com/office/powerpoint/2010/main" val="553528780"/>
              </p:ext>
            </p:extLst>
          </p:nvPr>
        </p:nvGraphicFramePr>
        <p:xfrm>
          <a:off x="429133" y="6605320"/>
          <a:ext cx="6776317" cy="113347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442594">
                  <a:extLst>
                    <a:ext uri="{9D8B030D-6E8A-4147-A177-3AD203B41FA5}">
                      <a16:colId xmlns:a16="http://schemas.microsoft.com/office/drawing/2014/main" val="20001"/>
                    </a:ext>
                  </a:extLst>
                </a:gridCol>
                <a:gridCol w="442594">
                  <a:extLst>
                    <a:ext uri="{9D8B030D-6E8A-4147-A177-3AD203B41FA5}">
                      <a16:colId xmlns:a16="http://schemas.microsoft.com/office/drawing/2014/main" val="20002"/>
                    </a:ext>
                  </a:extLst>
                </a:gridCol>
                <a:gridCol w="442595">
                  <a:extLst>
                    <a:ext uri="{9D8B030D-6E8A-4147-A177-3AD203B41FA5}">
                      <a16:colId xmlns:a16="http://schemas.microsoft.com/office/drawing/2014/main" val="20003"/>
                    </a:ext>
                  </a:extLst>
                </a:gridCol>
                <a:gridCol w="442595">
                  <a:extLst>
                    <a:ext uri="{9D8B030D-6E8A-4147-A177-3AD203B41FA5}">
                      <a16:colId xmlns:a16="http://schemas.microsoft.com/office/drawing/2014/main" val="20004"/>
                    </a:ext>
                  </a:extLst>
                </a:gridCol>
                <a:gridCol w="442595">
                  <a:extLst>
                    <a:ext uri="{9D8B030D-6E8A-4147-A177-3AD203B41FA5}">
                      <a16:colId xmlns:a16="http://schemas.microsoft.com/office/drawing/2014/main" val="20005"/>
                    </a:ext>
                  </a:extLst>
                </a:gridCol>
                <a:gridCol w="442595">
                  <a:extLst>
                    <a:ext uri="{9D8B030D-6E8A-4147-A177-3AD203B41FA5}">
                      <a16:colId xmlns:a16="http://schemas.microsoft.com/office/drawing/2014/main" val="20006"/>
                    </a:ext>
                  </a:extLst>
                </a:gridCol>
                <a:gridCol w="442595">
                  <a:extLst>
                    <a:ext uri="{9D8B030D-6E8A-4147-A177-3AD203B41FA5}">
                      <a16:colId xmlns:a16="http://schemas.microsoft.com/office/drawing/2014/main" val="20007"/>
                    </a:ext>
                  </a:extLst>
                </a:gridCol>
                <a:gridCol w="442595">
                  <a:extLst>
                    <a:ext uri="{9D8B030D-6E8A-4147-A177-3AD203B41FA5}">
                      <a16:colId xmlns:a16="http://schemas.microsoft.com/office/drawing/2014/main" val="20008"/>
                    </a:ext>
                  </a:extLst>
                </a:gridCol>
                <a:gridCol w="441959">
                  <a:extLst>
                    <a:ext uri="{9D8B030D-6E8A-4147-A177-3AD203B41FA5}">
                      <a16:colId xmlns:a16="http://schemas.microsoft.com/office/drawing/2014/main" val="20009"/>
                    </a:ext>
                  </a:extLst>
                </a:gridCol>
              </a:tblGrid>
              <a:tr h="187960">
                <a:tc gridSpan="10">
                  <a:txBody>
                    <a:bodyPr/>
                    <a:lstStyle/>
                    <a:p>
                      <a:pPr marL="27940">
                        <a:lnSpc>
                          <a:spcPct val="100000"/>
                        </a:lnSpc>
                        <a:spcBef>
                          <a:spcPts val="45"/>
                        </a:spcBef>
                        <a:tabLst>
                          <a:tab pos="4606290" algn="l"/>
                        </a:tabLst>
                      </a:pPr>
                      <a:r>
                        <a:rPr sz="1050" b="1" spc="-20" dirty="0">
                          <a:solidFill>
                            <a:srgbClr val="336E9F"/>
                          </a:solidFill>
                          <a:latin typeface="Arial" panose="020B0604020202020204" pitchFamily="34" charset="0"/>
                          <a:cs typeface="Arial" panose="020B0604020202020204" pitchFamily="34" charset="0"/>
                        </a:rPr>
                        <a:t>SUPPORT</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FROM</a:t>
                      </a:r>
                      <a:r>
                        <a:rPr sz="1050" b="1" spc="-40" dirty="0">
                          <a:solidFill>
                            <a:srgbClr val="336E9F"/>
                          </a:solidFill>
                          <a:latin typeface="Arial" panose="020B0604020202020204" pitchFamily="34" charset="0"/>
                          <a:cs typeface="Arial" panose="020B0604020202020204" pitchFamily="34" charset="0"/>
                        </a:rPr>
                        <a:t> </a:t>
                      </a:r>
                      <a:r>
                        <a:rPr sz="1050" b="1" dirty="0">
                          <a:solidFill>
                            <a:srgbClr val="336E9F"/>
                          </a:solidFill>
                          <a:latin typeface="Arial" panose="020B0604020202020204" pitchFamily="34" charset="0"/>
                          <a:cs typeface="Arial" panose="020B0604020202020204" pitchFamily="34" charset="0"/>
                        </a:rPr>
                        <a:t>A</a:t>
                      </a:r>
                      <a:r>
                        <a:rPr sz="1050" b="1" spc="-45"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MAIN</a:t>
                      </a:r>
                      <a:r>
                        <a:rPr sz="1050" b="1" spc="-40" dirty="0">
                          <a:solidFill>
                            <a:srgbClr val="336E9F"/>
                          </a:solidFill>
                          <a:latin typeface="Arial" panose="020B0604020202020204" pitchFamily="34" charset="0"/>
                          <a:cs typeface="Arial" panose="020B0604020202020204" pitchFamily="34" charset="0"/>
                        </a:rPr>
                        <a:t> </a:t>
                      </a:r>
                      <a:r>
                        <a:rPr sz="1050" b="1" spc="-25" dirty="0">
                          <a:solidFill>
                            <a:srgbClr val="336E9F"/>
                          </a:solidFill>
                          <a:latin typeface="Arial" panose="020B0604020202020204" pitchFamily="34" charset="0"/>
                          <a:cs typeface="Arial" panose="020B0604020202020204" pitchFamily="34" charset="0"/>
                        </a:rPr>
                        <a:t>CONTACT</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PERSON</a:t>
                      </a:r>
                      <a:r>
                        <a:rPr sz="1050" b="1" dirty="0">
                          <a:solidFill>
                            <a:srgbClr val="336E9F"/>
                          </a:solidFill>
                          <a:latin typeface="Arial" panose="020B0604020202020204" pitchFamily="34" charset="0"/>
                          <a:cs typeface="Arial" panose="020B0604020202020204" pitchFamily="34" charset="0"/>
                        </a:rPr>
                        <a:t>	</a:t>
                      </a:r>
                      <a:r>
                        <a:rPr sz="1275" spc="-37" baseline="9803" dirty="0">
                          <a:latin typeface="Arial" panose="020B0604020202020204" pitchFamily="34" charset="0"/>
                          <a:cs typeface="Arial" panose="020B0604020202020204" pitchFamily="34" charset="0"/>
                        </a:rPr>
                        <a:t>Age</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16</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24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25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34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35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44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45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54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55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64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65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75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5400">
                        <a:lnSpc>
                          <a:spcPts val="860"/>
                        </a:lnSpc>
                        <a:spcBef>
                          <a:spcPts val="155"/>
                        </a:spcBef>
                      </a:pPr>
                      <a:r>
                        <a:rPr sz="850">
                          <a:latin typeface="Arial" panose="020B0604020202020204" pitchFamily="34" charset="0"/>
                          <a:cs typeface="Arial" panose="020B0604020202020204" pitchFamily="34" charset="0"/>
                        </a:rPr>
                        <a:t>Q17.</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main</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point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contact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within</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1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care team</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73660">
                        <a:lnSpc>
                          <a:spcPts val="860"/>
                        </a:lnSpc>
                        <a:spcBef>
                          <a:spcPts val="155"/>
                        </a:spcBef>
                      </a:pPr>
                      <a:r>
                        <a:rPr sz="850">
                          <a:latin typeface="Arial" panose="020B0604020202020204" pitchFamily="34" charset="0"/>
                          <a:cs typeface="Arial" panose="020B0604020202020204" pitchFamily="34" charset="0"/>
                        </a:rPr>
                        <a:t>Q18.</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found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very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quite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easy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contact</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their </a:t>
                      </a:r>
                      <a:r>
                        <a:rPr sz="850">
                          <a:latin typeface="Arial" panose="020B0604020202020204" pitchFamily="34" charset="0"/>
                          <a:cs typeface="Arial" panose="020B0604020202020204" pitchFamily="34" charset="0"/>
                        </a:rPr>
                        <a:t>main</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contact</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person</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4795">
                <a:tc>
                  <a:txBody>
                    <a:bodyPr/>
                    <a:lstStyle/>
                    <a:p>
                      <a:pPr marL="27940" marR="187960">
                        <a:lnSpc>
                          <a:spcPts val="860"/>
                        </a:lnSpc>
                        <a:spcBef>
                          <a:spcPts val="155"/>
                        </a:spcBef>
                      </a:pPr>
                      <a:r>
                        <a:rPr sz="850">
                          <a:latin typeface="Arial" panose="020B0604020202020204" pitchFamily="34" charset="0"/>
                          <a:cs typeface="Arial" panose="020B0604020202020204" pitchFamily="34" charset="0"/>
                        </a:rPr>
                        <a:t>Q19.</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found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advice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main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contact</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person </a:t>
                      </a:r>
                      <a:r>
                        <a:rPr sz="850">
                          <a:latin typeface="Arial" panose="020B0604020202020204" pitchFamily="34" charset="0"/>
                          <a:cs typeface="Arial" panose="020B0604020202020204" pitchFamily="34" charset="0"/>
                        </a:rPr>
                        <a:t>was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very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quite</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helpful</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100%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100%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97%</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9" name="agegroup_tbl_section5"/>
          <p:cNvGraphicFramePr>
            <a:graphicFrameLocks noGrp="1"/>
          </p:cNvGraphicFramePr>
          <p:nvPr>
            <p:extLst>
              <p:ext uri="{D42A27DB-BD31-4B8C-83A1-F6EECF244321}">
                <p14:modId xmlns:p14="http://schemas.microsoft.com/office/powerpoint/2010/main" val="1121824782"/>
              </p:ext>
            </p:extLst>
          </p:nvPr>
        </p:nvGraphicFramePr>
        <p:xfrm>
          <a:off x="429133" y="7993252"/>
          <a:ext cx="6776317" cy="161925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442594">
                  <a:extLst>
                    <a:ext uri="{9D8B030D-6E8A-4147-A177-3AD203B41FA5}">
                      <a16:colId xmlns:a16="http://schemas.microsoft.com/office/drawing/2014/main" val="20001"/>
                    </a:ext>
                  </a:extLst>
                </a:gridCol>
                <a:gridCol w="442594">
                  <a:extLst>
                    <a:ext uri="{9D8B030D-6E8A-4147-A177-3AD203B41FA5}">
                      <a16:colId xmlns:a16="http://schemas.microsoft.com/office/drawing/2014/main" val="20002"/>
                    </a:ext>
                  </a:extLst>
                </a:gridCol>
                <a:gridCol w="442595">
                  <a:extLst>
                    <a:ext uri="{9D8B030D-6E8A-4147-A177-3AD203B41FA5}">
                      <a16:colId xmlns:a16="http://schemas.microsoft.com/office/drawing/2014/main" val="20003"/>
                    </a:ext>
                  </a:extLst>
                </a:gridCol>
                <a:gridCol w="442595">
                  <a:extLst>
                    <a:ext uri="{9D8B030D-6E8A-4147-A177-3AD203B41FA5}">
                      <a16:colId xmlns:a16="http://schemas.microsoft.com/office/drawing/2014/main" val="20004"/>
                    </a:ext>
                  </a:extLst>
                </a:gridCol>
                <a:gridCol w="442595">
                  <a:extLst>
                    <a:ext uri="{9D8B030D-6E8A-4147-A177-3AD203B41FA5}">
                      <a16:colId xmlns:a16="http://schemas.microsoft.com/office/drawing/2014/main" val="20005"/>
                    </a:ext>
                  </a:extLst>
                </a:gridCol>
                <a:gridCol w="442595">
                  <a:extLst>
                    <a:ext uri="{9D8B030D-6E8A-4147-A177-3AD203B41FA5}">
                      <a16:colId xmlns:a16="http://schemas.microsoft.com/office/drawing/2014/main" val="20006"/>
                    </a:ext>
                  </a:extLst>
                </a:gridCol>
                <a:gridCol w="442595">
                  <a:extLst>
                    <a:ext uri="{9D8B030D-6E8A-4147-A177-3AD203B41FA5}">
                      <a16:colId xmlns:a16="http://schemas.microsoft.com/office/drawing/2014/main" val="20007"/>
                    </a:ext>
                  </a:extLst>
                </a:gridCol>
                <a:gridCol w="442595">
                  <a:extLst>
                    <a:ext uri="{9D8B030D-6E8A-4147-A177-3AD203B41FA5}">
                      <a16:colId xmlns:a16="http://schemas.microsoft.com/office/drawing/2014/main" val="20008"/>
                    </a:ext>
                  </a:extLst>
                </a:gridCol>
                <a:gridCol w="441959">
                  <a:extLst>
                    <a:ext uri="{9D8B030D-6E8A-4147-A177-3AD203B41FA5}">
                      <a16:colId xmlns:a16="http://schemas.microsoft.com/office/drawing/2014/main" val="20009"/>
                    </a:ext>
                  </a:extLst>
                </a:gridCol>
              </a:tblGrid>
              <a:tr h="188595">
                <a:tc gridSpan="10">
                  <a:txBody>
                    <a:bodyPr/>
                    <a:lstStyle/>
                    <a:p>
                      <a:pPr marL="27940">
                        <a:lnSpc>
                          <a:spcPct val="100000"/>
                        </a:lnSpc>
                        <a:spcBef>
                          <a:spcPts val="45"/>
                        </a:spcBef>
                        <a:tabLst>
                          <a:tab pos="4606290" algn="l"/>
                        </a:tabLst>
                      </a:pPr>
                      <a:r>
                        <a:rPr sz="1050" b="1" spc="-25" dirty="0">
                          <a:solidFill>
                            <a:srgbClr val="336E9F"/>
                          </a:solidFill>
                          <a:latin typeface="Arial" panose="020B0604020202020204" pitchFamily="34" charset="0"/>
                          <a:cs typeface="Arial" panose="020B0604020202020204" pitchFamily="34" charset="0"/>
                        </a:rPr>
                        <a:t>DECIDING</a:t>
                      </a:r>
                      <a:r>
                        <a:rPr sz="1050" b="1" spc="-50" dirty="0">
                          <a:solidFill>
                            <a:srgbClr val="336E9F"/>
                          </a:solidFill>
                          <a:latin typeface="Arial" panose="020B0604020202020204" pitchFamily="34" charset="0"/>
                          <a:cs typeface="Arial" panose="020B0604020202020204" pitchFamily="34" charset="0"/>
                        </a:rPr>
                        <a:t> </a:t>
                      </a:r>
                      <a:r>
                        <a:rPr sz="1050" b="1" dirty="0">
                          <a:solidFill>
                            <a:srgbClr val="336E9F"/>
                          </a:solidFill>
                          <a:latin typeface="Arial" panose="020B0604020202020204" pitchFamily="34" charset="0"/>
                          <a:cs typeface="Arial" panose="020B0604020202020204" pitchFamily="34" charset="0"/>
                        </a:rPr>
                        <a:t>ON</a:t>
                      </a:r>
                      <a:r>
                        <a:rPr sz="1050" b="1" spc="-5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THE</a:t>
                      </a:r>
                      <a:r>
                        <a:rPr sz="1050" b="1" spc="-5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BEST</a:t>
                      </a:r>
                      <a:r>
                        <a:rPr sz="1050" b="1" spc="-5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TREATMENT</a:t>
                      </a:r>
                      <a:r>
                        <a:rPr sz="1050" b="1" dirty="0">
                          <a:solidFill>
                            <a:srgbClr val="336E9F"/>
                          </a:solidFill>
                          <a:latin typeface="Arial" panose="020B0604020202020204" pitchFamily="34" charset="0"/>
                          <a:cs typeface="Arial" panose="020B0604020202020204" pitchFamily="34" charset="0"/>
                        </a:rPr>
                        <a:t>	</a:t>
                      </a:r>
                      <a:r>
                        <a:rPr sz="1275" spc="-37" baseline="9803" dirty="0">
                          <a:latin typeface="Arial" panose="020B0604020202020204" pitchFamily="34" charset="0"/>
                          <a:cs typeface="Arial" panose="020B0604020202020204" pitchFamily="34" charset="0"/>
                        </a:rPr>
                        <a:t>Age</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16</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24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25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34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35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44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45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54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55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64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65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75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81610">
                        <a:lnSpc>
                          <a:spcPts val="860"/>
                        </a:lnSpc>
                        <a:spcBef>
                          <a:spcPts val="155"/>
                        </a:spcBef>
                      </a:pPr>
                      <a:r>
                        <a:rPr sz="850">
                          <a:latin typeface="Arial" panose="020B0604020202020204" pitchFamily="34" charset="0"/>
                          <a:cs typeface="Arial" panose="020B0604020202020204" pitchFamily="34" charset="0"/>
                        </a:rPr>
                        <a:t>Q20.</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options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were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explained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way</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the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100%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57480">
                        <a:lnSpc>
                          <a:spcPts val="860"/>
                        </a:lnSpc>
                        <a:spcBef>
                          <a:spcPts val="155"/>
                        </a:spcBef>
                      </a:pPr>
                      <a:r>
                        <a:rPr sz="850">
                          <a:latin typeface="Arial" panose="020B0604020202020204" pitchFamily="34" charset="0"/>
                          <a:cs typeface="Arial" panose="020B0604020202020204" pitchFamily="34" charset="0"/>
                        </a:rPr>
                        <a:t>Q21.</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involved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much</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as</a:t>
                      </a:r>
                      <a:r>
                        <a:rPr sz="850" spc="-20">
                          <a:latin typeface="Arial" panose="020B0604020202020204" pitchFamily="34" charset="0"/>
                          <a:cs typeface="Arial" panose="020B0604020202020204" pitchFamily="34" charset="0"/>
                        </a:rPr>
                        <a:t> they </a:t>
                      </a:r>
                      <a:r>
                        <a:rPr sz="850">
                          <a:latin typeface="Arial" panose="020B0604020202020204" pitchFamily="34" charset="0"/>
                          <a:cs typeface="Arial" panose="020B0604020202020204" pitchFamily="34" charset="0"/>
                        </a:rPr>
                        <a:t>wanted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decisions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treatment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650">
                <a:tc>
                  <a:txBody>
                    <a:bodyPr/>
                    <a:lstStyle/>
                    <a:p>
                      <a:pPr marL="27940" marR="139700">
                        <a:lnSpc>
                          <a:spcPts val="860"/>
                        </a:lnSpc>
                        <a:spcBef>
                          <a:spcPts val="155"/>
                        </a:spcBef>
                      </a:pPr>
                      <a:r>
                        <a:rPr sz="850">
                          <a:latin typeface="Arial" panose="020B0604020202020204" pitchFamily="34" charset="0"/>
                          <a:cs typeface="Arial" panose="020B0604020202020204" pitchFamily="34" charset="0"/>
                        </a:rPr>
                        <a:t>Q22.</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Family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lang="en-GB" sz="8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lang="en-GB" sz="8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carers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were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involved</a:t>
                      </a:r>
                      <a:r>
                        <a:rPr sz="850" spc="-25">
                          <a:latin typeface="Arial" panose="020B0604020202020204" pitchFamily="34" charset="0"/>
                          <a:cs typeface="Arial" panose="020B0604020202020204" pitchFamily="34" charset="0"/>
                        </a:rPr>
                        <a:t> as </a:t>
                      </a:r>
                      <a:r>
                        <a:rPr sz="850">
                          <a:latin typeface="Arial" panose="020B0604020202020204" pitchFamily="34" charset="0"/>
                          <a:cs typeface="Arial" panose="020B0604020202020204" pitchFamily="34" charset="0"/>
                        </a:rPr>
                        <a:t>much</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wanted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decisions </a:t>
                      </a:r>
                      <a:r>
                        <a:rPr sz="850">
                          <a:latin typeface="Arial" panose="020B0604020202020204" pitchFamily="34" charset="0"/>
                          <a:cs typeface="Arial" panose="020B0604020202020204" pitchFamily="34" charset="0"/>
                        </a:rPr>
                        <a:t>about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options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75%</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90%</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90%</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95%</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375285">
                <a:tc>
                  <a:txBody>
                    <a:bodyPr/>
                    <a:lstStyle/>
                    <a:p>
                      <a:pPr marL="27940" marR="67310">
                        <a:lnSpc>
                          <a:spcPts val="860"/>
                        </a:lnSpc>
                        <a:spcBef>
                          <a:spcPts val="155"/>
                        </a:spcBef>
                      </a:pPr>
                      <a:r>
                        <a:rPr sz="850">
                          <a:latin typeface="Arial" panose="020B0604020202020204" pitchFamily="34" charset="0"/>
                          <a:cs typeface="Arial" panose="020B0604020202020204" pitchFamily="34" charset="0"/>
                        </a:rPr>
                        <a:t>Q23.</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get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further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advice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different </a:t>
                      </a:r>
                      <a:r>
                        <a:rPr sz="850">
                          <a:latin typeface="Arial" panose="020B0604020202020204" pitchFamily="34" charset="0"/>
                          <a:cs typeface="Arial" panose="020B0604020202020204" pitchFamily="34" charset="0"/>
                        </a:rPr>
                        <a:t>healthcare</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professional</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before</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making</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decisions</a:t>
                      </a:r>
                      <a:r>
                        <a:rPr sz="850" spc="-3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about </a:t>
                      </a:r>
                      <a:r>
                        <a:rPr sz="850">
                          <a:latin typeface="Arial" panose="020B0604020202020204" pitchFamily="34" charset="0"/>
                          <a:cs typeface="Arial" panose="020B0604020202020204" pitchFamily="34" charset="0"/>
                        </a:rPr>
                        <a:t>their</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options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77%</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65%</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64%</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64%</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61%</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64%</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bl>
          </a:graphicData>
        </a:graphic>
      </p:graphicFrame>
      <p:sp>
        <p:nvSpPr>
          <p:cNvPr id="2" name="object 2">
            <a:extLst>
              <a:ext uri="{FF2B5EF4-FFF2-40B4-BE49-F238E27FC236}">
                <a16:creationId xmlns:a16="http://schemas.microsoft.com/office/drawing/2014/main" id="{96D0D617-31A6-B486-C9FF-6251A38D3EA2}"/>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a:latin typeface="Arial"/>
                <a:cs typeface="Arial"/>
              </a:rPr>
              <a:t>*</a:t>
            </a:r>
            <a:r>
              <a:rPr sz="850">
                <a:latin typeface="Arial"/>
                <a:cs typeface="Arial"/>
              </a:rPr>
              <a:t>	Indicates</a:t>
            </a:r>
            <a:r>
              <a:rPr sz="850" spc="-20">
                <a:latin typeface="Arial"/>
                <a:cs typeface="Arial"/>
              </a:rPr>
              <a:t> </a:t>
            </a:r>
            <a:r>
              <a:rPr sz="850">
                <a:latin typeface="Arial"/>
                <a:cs typeface="Arial"/>
              </a:rPr>
              <a:t>where</a:t>
            </a:r>
            <a:r>
              <a:rPr sz="850" spc="-20">
                <a:latin typeface="Arial"/>
                <a:cs typeface="Arial"/>
              </a:rPr>
              <a:t> </a:t>
            </a:r>
            <a:r>
              <a:rPr sz="850">
                <a:latin typeface="Arial"/>
                <a:cs typeface="Arial"/>
              </a:rPr>
              <a:t>a</a:t>
            </a:r>
            <a:r>
              <a:rPr sz="850" spc="-15">
                <a:latin typeface="Arial"/>
                <a:cs typeface="Arial"/>
              </a:rPr>
              <a:t> </a:t>
            </a:r>
            <a:r>
              <a:rPr sz="850">
                <a:latin typeface="Arial"/>
                <a:cs typeface="Arial"/>
              </a:rPr>
              <a:t>score</a:t>
            </a:r>
            <a:r>
              <a:rPr sz="850" spc="-20">
                <a:latin typeface="Arial"/>
                <a:cs typeface="Arial"/>
              </a:rPr>
              <a:t> </a:t>
            </a:r>
            <a:r>
              <a:rPr sz="850">
                <a:latin typeface="Arial"/>
                <a:cs typeface="Arial"/>
              </a:rPr>
              <a:t>is</a:t>
            </a:r>
            <a:r>
              <a:rPr sz="850" spc="-20">
                <a:latin typeface="Arial"/>
                <a:cs typeface="Arial"/>
              </a:rPr>
              <a:t> </a:t>
            </a:r>
            <a:r>
              <a:rPr sz="850">
                <a:latin typeface="Arial"/>
                <a:cs typeface="Arial"/>
              </a:rPr>
              <a:t>not</a:t>
            </a:r>
            <a:r>
              <a:rPr sz="850" spc="-15">
                <a:latin typeface="Arial"/>
                <a:cs typeface="Arial"/>
              </a:rPr>
              <a:t> </a:t>
            </a:r>
            <a:r>
              <a:rPr sz="850">
                <a:latin typeface="Arial"/>
                <a:cs typeface="Arial"/>
              </a:rPr>
              <a:t>available</a:t>
            </a:r>
            <a:r>
              <a:rPr sz="850" spc="-20">
                <a:latin typeface="Arial"/>
                <a:cs typeface="Arial"/>
              </a:rPr>
              <a:t> </a:t>
            </a:r>
            <a:r>
              <a:rPr sz="850">
                <a:latin typeface="Arial"/>
                <a:cs typeface="Arial"/>
              </a:rPr>
              <a:t>due</a:t>
            </a:r>
            <a:r>
              <a:rPr sz="850" spc="-20">
                <a:latin typeface="Arial"/>
                <a:cs typeface="Arial"/>
              </a:rPr>
              <a:t> </a:t>
            </a:r>
            <a:r>
              <a:rPr sz="850">
                <a:latin typeface="Arial"/>
                <a:cs typeface="Arial"/>
              </a:rPr>
              <a:t>to</a:t>
            </a:r>
            <a:r>
              <a:rPr sz="850" spc="-15">
                <a:latin typeface="Arial"/>
                <a:cs typeface="Arial"/>
              </a:rPr>
              <a:t> </a:t>
            </a:r>
            <a:r>
              <a:rPr sz="850">
                <a:latin typeface="Arial"/>
                <a:cs typeface="Arial"/>
              </a:rPr>
              <a:t>suppression</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a</a:t>
            </a:r>
            <a:r>
              <a:rPr sz="850" spc="-20">
                <a:latin typeface="Arial"/>
                <a:cs typeface="Arial"/>
              </a:rPr>
              <a:t> </a:t>
            </a:r>
            <a:r>
              <a:rPr sz="850">
                <a:latin typeface="Arial"/>
                <a:cs typeface="Arial"/>
              </a:rPr>
              <a:t>low</a:t>
            </a:r>
            <a:r>
              <a:rPr sz="850" spc="-20">
                <a:latin typeface="Arial"/>
                <a:cs typeface="Arial"/>
              </a:rPr>
              <a:t> </a:t>
            </a:r>
            <a:r>
              <a:rPr sz="850">
                <a:latin typeface="Arial"/>
                <a:cs typeface="Arial"/>
              </a:rPr>
              <a:t>base</a:t>
            </a:r>
            <a:r>
              <a:rPr sz="850" spc="-15">
                <a:latin typeface="Arial"/>
                <a:cs typeface="Arial"/>
              </a:rPr>
              <a:t> </a:t>
            </a:r>
            <a:r>
              <a:rPr sz="850" spc="-10">
                <a:latin typeface="Arial"/>
                <a:cs typeface="Arial"/>
              </a:rPr>
              <a:t>size</a:t>
            </a:r>
            <a:r>
              <a:rPr sz="800" spc="-10">
                <a:latin typeface="Arial"/>
                <a:cs typeface="Arial"/>
              </a:rPr>
              <a:t>.</a:t>
            </a:r>
            <a:endParaRPr sz="800">
              <a:latin typeface="Arial"/>
              <a:cs typeface="Arial"/>
            </a:endParaRPr>
          </a:p>
        </p:txBody>
      </p:sp>
      <p:sp>
        <p:nvSpPr>
          <p:cNvPr id="14" name="txt_org_name">
            <a:extLst>
              <a:ext uri="{FF2B5EF4-FFF2-40B4-BE49-F238E27FC236}">
                <a16:creationId xmlns:a16="http://schemas.microsoft.com/office/drawing/2014/main" id="{532559D3-8083-B3CA-CD52-CC08D4F7B9E1}"/>
              </a:ext>
              <a:ext uri="{C183D7F6-B498-43B3-948B-1728B52AA6E4}">
                <adec:decorative xmlns:adec="http://schemas.microsoft.com/office/drawing/2017/decorative" val="1"/>
              </a:ext>
            </a:extLst>
          </p:cNvPr>
          <p:cNvSpPr txBox="1"/>
          <p:nvPr/>
        </p:nvSpPr>
        <p:spPr>
          <a:xfrm>
            <a:off x="4524343" y="622300"/>
            <a:ext cx="2754280" cy="276999"/>
          </a:xfrm>
          <a:prstGeom prst="rect">
            <a:avLst/>
          </a:prstGeom>
          <a:noFill/>
        </p:spPr>
        <p:txBody>
          <a:bodyPr wrap="none" rtlCol="0">
            <a:spAutoFit/>
          </a:bodyPr>
          <a:lstStyle/>
          <a:p>
            <a:pPr algn="r"/>
            <a:r>
              <a:rPr lang="en-GB" sz="1200" b="1">
                <a:solidFill>
                  <a:srgbClr val="336E9F"/>
                </a:solidFill>
                <a:latin typeface="Arial"/>
                <a:cs typeface="Arial"/>
              </a:rPr>
              <a:t>The Christie NHS Foundation Trust</a:t>
            </a:r>
            <a:endParaRPr lang="en-GB" sz="1200">
              <a:solidFill>
                <a:srgbClr val="336E9F"/>
              </a:solidFill>
            </a:endParaRPr>
          </a:p>
        </p:txBody>
      </p:sp>
      <p:sp>
        <p:nvSpPr>
          <p:cNvPr id="15" name="txt_survey">
            <a:extLst>
              <a:ext uri="{FF2B5EF4-FFF2-40B4-BE49-F238E27FC236}">
                <a16:creationId xmlns:a16="http://schemas.microsoft.com/office/drawing/2014/main" id="{6DA2EA87-7185-A71E-F2FA-83BD9CF42BB8}"/>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2" name="Group 11">
            <a:extLst>
              <a:ext uri="{FF2B5EF4-FFF2-40B4-BE49-F238E27FC236}">
                <a16:creationId xmlns:a16="http://schemas.microsoft.com/office/drawing/2014/main" id="{C061B3B0-8B80-1AB1-C5BF-C445163CE66B}"/>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6" name="object 4">
              <a:hlinkClick r:id="rId2" action="ppaction://hlinksldjump"/>
              <a:extLst>
                <a:ext uri="{FF2B5EF4-FFF2-40B4-BE49-F238E27FC236}">
                  <a16:creationId xmlns:a16="http://schemas.microsoft.com/office/drawing/2014/main" id="{9D6ADC90-8E6C-3300-812A-B4066662C822}"/>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7" name="object 3">
              <a:hlinkClick r:id="rId2" action="ppaction://hlinksldjump"/>
              <a:extLst>
                <a:ext uri="{FF2B5EF4-FFF2-40B4-BE49-F238E27FC236}">
                  <a16:creationId xmlns:a16="http://schemas.microsoft.com/office/drawing/2014/main" id="{B0253EDF-FABA-AA6B-85B1-27FE676EDB8F}"/>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1">
            <a:extLst>
              <a:ext uri="{FF2B5EF4-FFF2-40B4-BE49-F238E27FC236}">
                <a16:creationId xmlns:a16="http://schemas.microsoft.com/office/drawing/2014/main" id="{695272BA-CC30-E99A-EB11-3DADEB0B0B01}"/>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88A38830-7B52-431E-B1D3-2B5BED4D13EB}" type="slidenum">
              <a:rPr lang="en-GB" spc="-25" smtClean="0"/>
              <a:t>26</a:t>
            </a:fld>
            <a:endParaRPr lang="en-GB" spc="-25"/>
          </a:p>
        </p:txBody>
      </p:sp>
      <p:sp>
        <p:nvSpPr>
          <p:cNvPr id="11" name="object 1">
            <a:extLst>
              <a:ext uri="{FF2B5EF4-FFF2-40B4-BE49-F238E27FC236}">
                <a16:creationId xmlns:a16="http://schemas.microsoft.com/office/drawing/2014/main" id="{15A781EA-EE09-5BB4-F10C-E082CCE36D8C}"/>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Age group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agegroup_tbl_section6"/>
          <p:cNvGraphicFramePr>
            <a:graphicFrameLocks noGrp="1"/>
          </p:cNvGraphicFramePr>
          <p:nvPr>
            <p:extLst>
              <p:ext uri="{D42A27DB-BD31-4B8C-83A1-F6EECF244321}">
                <p14:modId xmlns:p14="http://schemas.microsoft.com/office/powerpoint/2010/main" val="2310253585"/>
              </p:ext>
            </p:extLst>
          </p:nvPr>
        </p:nvGraphicFramePr>
        <p:xfrm>
          <a:off x="435902" y="1725217"/>
          <a:ext cx="6776317" cy="113474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442594">
                  <a:extLst>
                    <a:ext uri="{9D8B030D-6E8A-4147-A177-3AD203B41FA5}">
                      <a16:colId xmlns:a16="http://schemas.microsoft.com/office/drawing/2014/main" val="20001"/>
                    </a:ext>
                  </a:extLst>
                </a:gridCol>
                <a:gridCol w="442594">
                  <a:extLst>
                    <a:ext uri="{9D8B030D-6E8A-4147-A177-3AD203B41FA5}">
                      <a16:colId xmlns:a16="http://schemas.microsoft.com/office/drawing/2014/main" val="20002"/>
                    </a:ext>
                  </a:extLst>
                </a:gridCol>
                <a:gridCol w="442595">
                  <a:extLst>
                    <a:ext uri="{9D8B030D-6E8A-4147-A177-3AD203B41FA5}">
                      <a16:colId xmlns:a16="http://schemas.microsoft.com/office/drawing/2014/main" val="20003"/>
                    </a:ext>
                  </a:extLst>
                </a:gridCol>
                <a:gridCol w="442595">
                  <a:extLst>
                    <a:ext uri="{9D8B030D-6E8A-4147-A177-3AD203B41FA5}">
                      <a16:colId xmlns:a16="http://schemas.microsoft.com/office/drawing/2014/main" val="20004"/>
                    </a:ext>
                  </a:extLst>
                </a:gridCol>
                <a:gridCol w="442595">
                  <a:extLst>
                    <a:ext uri="{9D8B030D-6E8A-4147-A177-3AD203B41FA5}">
                      <a16:colId xmlns:a16="http://schemas.microsoft.com/office/drawing/2014/main" val="20005"/>
                    </a:ext>
                  </a:extLst>
                </a:gridCol>
                <a:gridCol w="442595">
                  <a:extLst>
                    <a:ext uri="{9D8B030D-6E8A-4147-A177-3AD203B41FA5}">
                      <a16:colId xmlns:a16="http://schemas.microsoft.com/office/drawing/2014/main" val="20006"/>
                    </a:ext>
                  </a:extLst>
                </a:gridCol>
                <a:gridCol w="442595">
                  <a:extLst>
                    <a:ext uri="{9D8B030D-6E8A-4147-A177-3AD203B41FA5}">
                      <a16:colId xmlns:a16="http://schemas.microsoft.com/office/drawing/2014/main" val="20007"/>
                    </a:ext>
                  </a:extLst>
                </a:gridCol>
                <a:gridCol w="442595">
                  <a:extLst>
                    <a:ext uri="{9D8B030D-6E8A-4147-A177-3AD203B41FA5}">
                      <a16:colId xmlns:a16="http://schemas.microsoft.com/office/drawing/2014/main" val="20008"/>
                    </a:ext>
                  </a:extLst>
                </a:gridCol>
                <a:gridCol w="441959">
                  <a:extLst>
                    <a:ext uri="{9D8B030D-6E8A-4147-A177-3AD203B41FA5}">
                      <a16:colId xmlns:a16="http://schemas.microsoft.com/office/drawing/2014/main" val="20009"/>
                    </a:ext>
                  </a:extLst>
                </a:gridCol>
              </a:tblGrid>
              <a:tr h="187960">
                <a:tc gridSpan="10">
                  <a:txBody>
                    <a:bodyPr/>
                    <a:lstStyle/>
                    <a:p>
                      <a:pPr marL="27940">
                        <a:lnSpc>
                          <a:spcPct val="100000"/>
                        </a:lnSpc>
                        <a:spcBef>
                          <a:spcPts val="45"/>
                        </a:spcBef>
                        <a:tabLst>
                          <a:tab pos="4606290" algn="l"/>
                        </a:tabLst>
                      </a:pPr>
                      <a:r>
                        <a:rPr sz="1050" b="1" spc="-20" dirty="0">
                          <a:solidFill>
                            <a:srgbClr val="336E9F"/>
                          </a:solidFill>
                          <a:latin typeface="Arial" panose="020B0604020202020204" pitchFamily="34" charset="0"/>
                          <a:cs typeface="Arial" panose="020B0604020202020204" pitchFamily="34" charset="0"/>
                        </a:rPr>
                        <a:t>CARE</a:t>
                      </a:r>
                      <a:r>
                        <a:rPr sz="1050" b="1" spc="-5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PLANNING</a:t>
                      </a:r>
                      <a:r>
                        <a:rPr sz="1050" b="1" dirty="0">
                          <a:solidFill>
                            <a:srgbClr val="336E9F"/>
                          </a:solidFill>
                          <a:latin typeface="Arial" panose="020B0604020202020204" pitchFamily="34" charset="0"/>
                          <a:cs typeface="Arial" panose="020B0604020202020204" pitchFamily="34" charset="0"/>
                        </a:rPr>
                        <a:t>	</a:t>
                      </a:r>
                      <a:r>
                        <a:rPr sz="1275" spc="-37" baseline="9803" dirty="0">
                          <a:latin typeface="Arial" panose="020B0604020202020204" pitchFamily="34" charset="0"/>
                          <a:cs typeface="Arial" panose="020B0604020202020204" pitchFamily="34" charset="0"/>
                        </a:rPr>
                        <a:t>Age</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16</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24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25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34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35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44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45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54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55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64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65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75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b="1" spc="-25">
                          <a:latin typeface="Arial" panose="020B0604020202020204" pitchFamily="34" charset="0"/>
                          <a:cs typeface="Arial" panose="020B0604020202020204" pitchFamily="34" charset="0"/>
                        </a:rPr>
                        <a:t>All</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57480">
                        <a:lnSpc>
                          <a:spcPts val="860"/>
                        </a:lnSpc>
                        <a:spcBef>
                          <a:spcPts val="155"/>
                        </a:spcBef>
                      </a:pPr>
                      <a:r>
                        <a:rPr sz="850">
                          <a:latin typeface="Arial" panose="020B0604020202020204" pitchFamily="34" charset="0"/>
                          <a:cs typeface="Arial" panose="020B0604020202020204" pitchFamily="34" charset="0"/>
                        </a:rPr>
                        <a:t>Q24.</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able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have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discussion </a:t>
                      </a:r>
                      <a:r>
                        <a:rPr sz="850">
                          <a:latin typeface="Arial" panose="020B0604020202020204" pitchFamily="34" charset="0"/>
                          <a:cs typeface="Arial" panose="020B0604020202020204" pitchFamily="34" charset="0"/>
                        </a:rPr>
                        <a:t>about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needs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concerns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prior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treatment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57480">
                        <a:lnSpc>
                          <a:spcPts val="860"/>
                        </a:lnSpc>
                        <a:spcBef>
                          <a:spcPts val="155"/>
                        </a:spcBef>
                      </a:pPr>
                      <a:r>
                        <a:rPr sz="850">
                          <a:latin typeface="Arial" panose="020B0604020202020204" pitchFamily="34" charset="0"/>
                          <a:cs typeface="Arial" panose="020B0604020202020204" pitchFamily="34" charset="0"/>
                        </a:rPr>
                        <a:t>Q25.</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member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team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helped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patient </a:t>
                      </a:r>
                      <a:r>
                        <a:rPr sz="850">
                          <a:latin typeface="Arial" panose="020B0604020202020204" pitchFamily="34" charset="0"/>
                          <a:cs typeface="Arial" panose="020B0604020202020204" pitchFamily="34" charset="0"/>
                        </a:rPr>
                        <a:t>create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plan</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address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needs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concerns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100%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6065">
                <a:tc>
                  <a:txBody>
                    <a:bodyPr/>
                    <a:lstStyle/>
                    <a:p>
                      <a:pPr marL="27940" marR="142875">
                        <a:lnSpc>
                          <a:spcPts val="860"/>
                        </a:lnSpc>
                        <a:spcBef>
                          <a:spcPts val="155"/>
                        </a:spcBef>
                      </a:pPr>
                      <a:r>
                        <a:rPr sz="850">
                          <a:latin typeface="Arial" panose="020B0604020202020204" pitchFamily="34" charset="0"/>
                          <a:cs typeface="Arial" panose="020B0604020202020204" pitchFamily="34" charset="0"/>
                        </a:rPr>
                        <a:t>Q26.</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team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reviewed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plan</a:t>
                      </a:r>
                      <a:r>
                        <a:rPr sz="850" spc="-20">
                          <a:latin typeface="Arial" panose="020B0604020202020204" pitchFamily="34" charset="0"/>
                          <a:cs typeface="Arial" panose="020B0604020202020204" pitchFamily="34" charset="0"/>
                        </a:rPr>
                        <a:t> with </a:t>
                      </a:r>
                      <a:r>
                        <a:rPr sz="850">
                          <a:latin typeface="Arial" panose="020B0604020202020204" pitchFamily="34" charset="0"/>
                          <a:cs typeface="Arial" panose="020B0604020202020204" pitchFamily="34" charset="0"/>
                        </a:rPr>
                        <a:t>them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1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ensure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it</a:t>
                      </a:r>
                      <a:r>
                        <a:rPr sz="850" spc="-1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1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up</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10">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date</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100%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100%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100%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100%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6" name="agegroup_tbl_section7"/>
          <p:cNvGraphicFramePr>
            <a:graphicFrameLocks noGrp="1"/>
          </p:cNvGraphicFramePr>
          <p:nvPr>
            <p:extLst>
              <p:ext uri="{D42A27DB-BD31-4B8C-83A1-F6EECF244321}">
                <p14:modId xmlns:p14="http://schemas.microsoft.com/office/powerpoint/2010/main" val="2631092119"/>
              </p:ext>
            </p:extLst>
          </p:nvPr>
        </p:nvGraphicFramePr>
        <p:xfrm>
          <a:off x="429133" y="3069590"/>
          <a:ext cx="6776317" cy="113411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442594">
                  <a:extLst>
                    <a:ext uri="{9D8B030D-6E8A-4147-A177-3AD203B41FA5}">
                      <a16:colId xmlns:a16="http://schemas.microsoft.com/office/drawing/2014/main" val="20001"/>
                    </a:ext>
                  </a:extLst>
                </a:gridCol>
                <a:gridCol w="442594">
                  <a:extLst>
                    <a:ext uri="{9D8B030D-6E8A-4147-A177-3AD203B41FA5}">
                      <a16:colId xmlns:a16="http://schemas.microsoft.com/office/drawing/2014/main" val="20002"/>
                    </a:ext>
                  </a:extLst>
                </a:gridCol>
                <a:gridCol w="442595">
                  <a:extLst>
                    <a:ext uri="{9D8B030D-6E8A-4147-A177-3AD203B41FA5}">
                      <a16:colId xmlns:a16="http://schemas.microsoft.com/office/drawing/2014/main" val="20003"/>
                    </a:ext>
                  </a:extLst>
                </a:gridCol>
                <a:gridCol w="442595">
                  <a:extLst>
                    <a:ext uri="{9D8B030D-6E8A-4147-A177-3AD203B41FA5}">
                      <a16:colId xmlns:a16="http://schemas.microsoft.com/office/drawing/2014/main" val="20004"/>
                    </a:ext>
                  </a:extLst>
                </a:gridCol>
                <a:gridCol w="442595">
                  <a:extLst>
                    <a:ext uri="{9D8B030D-6E8A-4147-A177-3AD203B41FA5}">
                      <a16:colId xmlns:a16="http://schemas.microsoft.com/office/drawing/2014/main" val="20005"/>
                    </a:ext>
                  </a:extLst>
                </a:gridCol>
                <a:gridCol w="442595">
                  <a:extLst>
                    <a:ext uri="{9D8B030D-6E8A-4147-A177-3AD203B41FA5}">
                      <a16:colId xmlns:a16="http://schemas.microsoft.com/office/drawing/2014/main" val="20006"/>
                    </a:ext>
                  </a:extLst>
                </a:gridCol>
                <a:gridCol w="442595">
                  <a:extLst>
                    <a:ext uri="{9D8B030D-6E8A-4147-A177-3AD203B41FA5}">
                      <a16:colId xmlns:a16="http://schemas.microsoft.com/office/drawing/2014/main" val="20007"/>
                    </a:ext>
                  </a:extLst>
                </a:gridCol>
                <a:gridCol w="442595">
                  <a:extLst>
                    <a:ext uri="{9D8B030D-6E8A-4147-A177-3AD203B41FA5}">
                      <a16:colId xmlns:a16="http://schemas.microsoft.com/office/drawing/2014/main" val="20008"/>
                    </a:ext>
                  </a:extLst>
                </a:gridCol>
                <a:gridCol w="441959">
                  <a:extLst>
                    <a:ext uri="{9D8B030D-6E8A-4147-A177-3AD203B41FA5}">
                      <a16:colId xmlns:a16="http://schemas.microsoft.com/office/drawing/2014/main" val="20009"/>
                    </a:ext>
                  </a:extLst>
                </a:gridCol>
              </a:tblGrid>
              <a:tr h="188595">
                <a:tc gridSpan="10">
                  <a:txBody>
                    <a:bodyPr/>
                    <a:lstStyle/>
                    <a:p>
                      <a:pPr marL="27940">
                        <a:lnSpc>
                          <a:spcPct val="100000"/>
                        </a:lnSpc>
                        <a:spcBef>
                          <a:spcPts val="45"/>
                        </a:spcBef>
                        <a:tabLst>
                          <a:tab pos="4606290" algn="l"/>
                        </a:tabLst>
                      </a:pPr>
                      <a:r>
                        <a:rPr sz="1050" b="1" spc="-20" dirty="0">
                          <a:solidFill>
                            <a:srgbClr val="336E9F"/>
                          </a:solidFill>
                          <a:latin typeface="Arial" panose="020B0604020202020204" pitchFamily="34" charset="0"/>
                          <a:cs typeface="Arial" panose="020B0604020202020204" pitchFamily="34" charset="0"/>
                        </a:rPr>
                        <a:t>SUPPORT</a:t>
                      </a:r>
                      <a:r>
                        <a:rPr sz="1050" b="1" spc="-3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FROM</a:t>
                      </a:r>
                      <a:r>
                        <a:rPr sz="1050" b="1" spc="-35"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HOSPITAL</a:t>
                      </a:r>
                      <a:r>
                        <a:rPr sz="1050" b="1" spc="-3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STAFF</a:t>
                      </a:r>
                      <a:r>
                        <a:rPr sz="1050" b="1" dirty="0">
                          <a:solidFill>
                            <a:srgbClr val="336E9F"/>
                          </a:solidFill>
                          <a:latin typeface="Arial" panose="020B0604020202020204" pitchFamily="34" charset="0"/>
                          <a:cs typeface="Arial" panose="020B0604020202020204" pitchFamily="34" charset="0"/>
                        </a:rPr>
                        <a:t>	</a:t>
                      </a:r>
                      <a:r>
                        <a:rPr sz="1275" spc="-37" baseline="9803" dirty="0">
                          <a:latin typeface="Arial" panose="020B0604020202020204" pitchFamily="34" charset="0"/>
                          <a:cs typeface="Arial" panose="020B0604020202020204" pitchFamily="34" charset="0"/>
                        </a:rPr>
                        <a:t>Age</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16</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24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25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34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35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44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45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54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55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64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65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75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b="1" spc="-25">
                          <a:latin typeface="Arial" panose="020B0604020202020204" pitchFamily="34" charset="0"/>
                          <a:cs typeface="Arial" panose="020B0604020202020204" pitchFamily="34" charset="0"/>
                        </a:rPr>
                        <a:t>All</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577850">
                        <a:lnSpc>
                          <a:spcPts val="860"/>
                        </a:lnSpc>
                        <a:spcBef>
                          <a:spcPts val="155"/>
                        </a:spcBef>
                      </a:pPr>
                      <a:r>
                        <a:rPr sz="850">
                          <a:latin typeface="Arial" panose="020B0604020202020204" pitchFamily="34" charset="0"/>
                          <a:cs typeface="Arial" panose="020B0604020202020204" pitchFamily="34" charset="0"/>
                        </a:rPr>
                        <a:t>Q27.</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Staff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provided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with</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relevant </a:t>
                      </a:r>
                      <a:r>
                        <a:rPr sz="850">
                          <a:latin typeface="Arial" panose="020B0604020202020204" pitchFamily="34" charset="0"/>
                          <a:cs typeface="Arial" panose="020B0604020202020204" pitchFamily="34" charset="0"/>
                        </a:rPr>
                        <a:t>information</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on</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available</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support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100%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03505">
                        <a:lnSpc>
                          <a:spcPts val="860"/>
                        </a:lnSpc>
                        <a:spcBef>
                          <a:spcPts val="155"/>
                        </a:spcBef>
                      </a:pPr>
                      <a:r>
                        <a:rPr sz="850">
                          <a:latin typeface="Arial" panose="020B0604020202020204" pitchFamily="34" charset="0"/>
                          <a:cs typeface="Arial" panose="020B0604020202020204" pitchFamily="34" charset="0"/>
                        </a:rPr>
                        <a:t>Q28.</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got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right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level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support</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for </a:t>
                      </a:r>
                      <a:r>
                        <a:rPr sz="850">
                          <a:latin typeface="Arial" panose="020B0604020202020204" pitchFamily="34" charset="0"/>
                          <a:cs typeface="Arial" panose="020B0604020202020204" pitchFamily="34" charset="0"/>
                        </a:rPr>
                        <a:t>their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overall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health</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well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being</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hospital</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staff</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4795">
                <a:tc>
                  <a:txBody>
                    <a:bodyPr/>
                    <a:lstStyle/>
                    <a:p>
                      <a:pPr marL="27940" marR="97790">
                        <a:lnSpc>
                          <a:spcPts val="860"/>
                        </a:lnSpc>
                        <a:spcBef>
                          <a:spcPts val="155"/>
                        </a:spcBef>
                      </a:pPr>
                      <a:r>
                        <a:rPr sz="850">
                          <a:latin typeface="Arial" panose="020B0604020202020204" pitchFamily="34" charset="0"/>
                          <a:cs typeface="Arial" panose="020B0604020202020204" pitchFamily="34" charset="0"/>
                        </a:rPr>
                        <a:t>Q29.</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offered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information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how</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get </a:t>
                      </a:r>
                      <a:r>
                        <a:rPr sz="850">
                          <a:latin typeface="Arial" panose="020B0604020202020204" pitchFamily="34" charset="0"/>
                          <a:cs typeface="Arial" panose="020B0604020202020204" pitchFamily="34" charset="0"/>
                        </a:rPr>
                        <a:t>financial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help</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benefits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74%</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7" name="agegroup_tbl_section8"/>
          <p:cNvGraphicFramePr>
            <a:graphicFrameLocks noGrp="1"/>
          </p:cNvGraphicFramePr>
          <p:nvPr>
            <p:extLst>
              <p:ext uri="{D42A27DB-BD31-4B8C-83A1-F6EECF244321}">
                <p14:modId xmlns:p14="http://schemas.microsoft.com/office/powerpoint/2010/main" val="220310872"/>
              </p:ext>
            </p:extLst>
          </p:nvPr>
        </p:nvGraphicFramePr>
        <p:xfrm>
          <a:off x="429133" y="4420336"/>
          <a:ext cx="6776317" cy="305498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442594">
                  <a:extLst>
                    <a:ext uri="{9D8B030D-6E8A-4147-A177-3AD203B41FA5}">
                      <a16:colId xmlns:a16="http://schemas.microsoft.com/office/drawing/2014/main" val="20001"/>
                    </a:ext>
                  </a:extLst>
                </a:gridCol>
                <a:gridCol w="442594">
                  <a:extLst>
                    <a:ext uri="{9D8B030D-6E8A-4147-A177-3AD203B41FA5}">
                      <a16:colId xmlns:a16="http://schemas.microsoft.com/office/drawing/2014/main" val="20002"/>
                    </a:ext>
                  </a:extLst>
                </a:gridCol>
                <a:gridCol w="442595">
                  <a:extLst>
                    <a:ext uri="{9D8B030D-6E8A-4147-A177-3AD203B41FA5}">
                      <a16:colId xmlns:a16="http://schemas.microsoft.com/office/drawing/2014/main" val="20003"/>
                    </a:ext>
                  </a:extLst>
                </a:gridCol>
                <a:gridCol w="442595">
                  <a:extLst>
                    <a:ext uri="{9D8B030D-6E8A-4147-A177-3AD203B41FA5}">
                      <a16:colId xmlns:a16="http://schemas.microsoft.com/office/drawing/2014/main" val="20004"/>
                    </a:ext>
                  </a:extLst>
                </a:gridCol>
                <a:gridCol w="442595">
                  <a:extLst>
                    <a:ext uri="{9D8B030D-6E8A-4147-A177-3AD203B41FA5}">
                      <a16:colId xmlns:a16="http://schemas.microsoft.com/office/drawing/2014/main" val="20005"/>
                    </a:ext>
                  </a:extLst>
                </a:gridCol>
                <a:gridCol w="442595">
                  <a:extLst>
                    <a:ext uri="{9D8B030D-6E8A-4147-A177-3AD203B41FA5}">
                      <a16:colId xmlns:a16="http://schemas.microsoft.com/office/drawing/2014/main" val="20006"/>
                    </a:ext>
                  </a:extLst>
                </a:gridCol>
                <a:gridCol w="442595">
                  <a:extLst>
                    <a:ext uri="{9D8B030D-6E8A-4147-A177-3AD203B41FA5}">
                      <a16:colId xmlns:a16="http://schemas.microsoft.com/office/drawing/2014/main" val="20007"/>
                    </a:ext>
                  </a:extLst>
                </a:gridCol>
                <a:gridCol w="442595">
                  <a:extLst>
                    <a:ext uri="{9D8B030D-6E8A-4147-A177-3AD203B41FA5}">
                      <a16:colId xmlns:a16="http://schemas.microsoft.com/office/drawing/2014/main" val="20008"/>
                    </a:ext>
                  </a:extLst>
                </a:gridCol>
                <a:gridCol w="441959">
                  <a:extLst>
                    <a:ext uri="{9D8B030D-6E8A-4147-A177-3AD203B41FA5}">
                      <a16:colId xmlns:a16="http://schemas.microsoft.com/office/drawing/2014/main" val="20009"/>
                    </a:ext>
                  </a:extLst>
                </a:gridCol>
              </a:tblGrid>
              <a:tr h="187960">
                <a:tc gridSpan="10">
                  <a:txBody>
                    <a:bodyPr/>
                    <a:lstStyle/>
                    <a:p>
                      <a:pPr marL="27940">
                        <a:lnSpc>
                          <a:spcPct val="100000"/>
                        </a:lnSpc>
                        <a:spcBef>
                          <a:spcPts val="45"/>
                        </a:spcBef>
                        <a:tabLst>
                          <a:tab pos="4606290" algn="l"/>
                        </a:tabLst>
                      </a:pPr>
                      <a:r>
                        <a:rPr sz="1050" b="1" spc="-20" dirty="0">
                          <a:solidFill>
                            <a:srgbClr val="336E9F"/>
                          </a:solidFill>
                          <a:latin typeface="Arial"/>
                          <a:cs typeface="Arial"/>
                        </a:rPr>
                        <a:t>HOSPITAL CARE</a:t>
                      </a:r>
                      <a:r>
                        <a:rPr sz="1050" b="1" dirty="0">
                          <a:solidFill>
                            <a:srgbClr val="336E9F"/>
                          </a:solidFill>
                          <a:latin typeface="Arial"/>
                          <a:cs typeface="Arial"/>
                        </a:rPr>
                        <a:t>	</a:t>
                      </a:r>
                      <a:r>
                        <a:rPr sz="1275" spc="-37" baseline="9803" dirty="0">
                          <a:latin typeface="Arial"/>
                          <a:cs typeface="Arial"/>
                        </a:rPr>
                        <a:t>Age</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16</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24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25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34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35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44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45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54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55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64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65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74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75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84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a:cs typeface="Arial"/>
                        </a:rPr>
                        <a:t>85+</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b="1" spc="-25">
                          <a:latin typeface="Arial"/>
                          <a:cs typeface="Arial"/>
                        </a:rPr>
                        <a:t>All</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43180">
                        <a:lnSpc>
                          <a:spcPts val="860"/>
                        </a:lnSpc>
                        <a:spcBef>
                          <a:spcPts val="155"/>
                        </a:spcBef>
                      </a:pPr>
                      <a:r>
                        <a:rPr sz="850">
                          <a:latin typeface="Arial"/>
                          <a:cs typeface="Arial"/>
                        </a:rPr>
                        <a:t>Q31.</a:t>
                      </a:r>
                      <a:r>
                        <a:rPr sz="850" spc="-20">
                          <a:latin typeface="Arial"/>
                          <a:cs typeface="Arial"/>
                        </a:rPr>
                        <a:t> </a:t>
                      </a:r>
                      <a:r>
                        <a:rPr sz="850">
                          <a:latin typeface="Arial"/>
                          <a:cs typeface="Arial"/>
                        </a:rPr>
                        <a:t>Patient</a:t>
                      </a:r>
                      <a:r>
                        <a:rPr sz="850" spc="-15">
                          <a:latin typeface="Arial"/>
                          <a:cs typeface="Arial"/>
                        </a:rPr>
                        <a:t> </a:t>
                      </a:r>
                      <a:r>
                        <a:rPr sz="850">
                          <a:latin typeface="Arial"/>
                          <a:cs typeface="Arial"/>
                        </a:rPr>
                        <a:t>had</a:t>
                      </a:r>
                      <a:r>
                        <a:rPr sz="850" spc="-15">
                          <a:latin typeface="Arial"/>
                          <a:cs typeface="Arial"/>
                        </a:rPr>
                        <a:t> </a:t>
                      </a:r>
                      <a:r>
                        <a:rPr sz="850">
                          <a:latin typeface="Arial"/>
                          <a:cs typeface="Arial"/>
                        </a:rPr>
                        <a:t>confidence</a:t>
                      </a:r>
                      <a:r>
                        <a:rPr sz="850" spc="-15">
                          <a:latin typeface="Arial"/>
                          <a:cs typeface="Arial"/>
                        </a:rPr>
                        <a:t> </a:t>
                      </a:r>
                      <a:r>
                        <a:rPr sz="850">
                          <a:latin typeface="Arial"/>
                          <a:cs typeface="Arial"/>
                        </a:rPr>
                        <a:t>and</a:t>
                      </a:r>
                      <a:r>
                        <a:rPr sz="850" spc="-15">
                          <a:latin typeface="Arial"/>
                          <a:cs typeface="Arial"/>
                        </a:rPr>
                        <a:t> </a:t>
                      </a:r>
                      <a:r>
                        <a:rPr sz="850">
                          <a:latin typeface="Arial"/>
                          <a:cs typeface="Arial"/>
                        </a:rPr>
                        <a:t>trust</a:t>
                      </a:r>
                      <a:r>
                        <a:rPr sz="850" spc="-15">
                          <a:latin typeface="Arial"/>
                          <a:cs typeface="Arial"/>
                        </a:rPr>
                        <a:t> </a:t>
                      </a:r>
                      <a:r>
                        <a:rPr sz="850">
                          <a:latin typeface="Arial"/>
                          <a:cs typeface="Arial"/>
                        </a:rPr>
                        <a:t>in</a:t>
                      </a:r>
                      <a:r>
                        <a:rPr sz="850" spc="-15">
                          <a:latin typeface="Arial"/>
                          <a:cs typeface="Arial"/>
                        </a:rPr>
                        <a:t> </a:t>
                      </a:r>
                      <a:r>
                        <a:rPr sz="850">
                          <a:latin typeface="Arial"/>
                          <a:cs typeface="Arial"/>
                        </a:rPr>
                        <a:t>all</a:t>
                      </a:r>
                      <a:r>
                        <a:rPr sz="850" spc="-20">
                          <a:latin typeface="Arial"/>
                          <a:cs typeface="Arial"/>
                        </a:rPr>
                        <a:t> </a:t>
                      </a:r>
                      <a:r>
                        <a:rPr sz="850">
                          <a:latin typeface="Arial"/>
                          <a:cs typeface="Arial"/>
                        </a:rPr>
                        <a:t>of</a:t>
                      </a:r>
                      <a:r>
                        <a:rPr sz="850" spc="-15">
                          <a:latin typeface="Arial"/>
                          <a:cs typeface="Arial"/>
                        </a:rPr>
                        <a:t> </a:t>
                      </a:r>
                      <a:r>
                        <a:rPr sz="850">
                          <a:latin typeface="Arial"/>
                          <a:cs typeface="Arial"/>
                        </a:rPr>
                        <a:t>the</a:t>
                      </a:r>
                      <a:r>
                        <a:rPr sz="850" spc="-15">
                          <a:latin typeface="Arial"/>
                          <a:cs typeface="Arial"/>
                        </a:rPr>
                        <a:t> </a:t>
                      </a:r>
                      <a:r>
                        <a:rPr sz="850" spc="-20">
                          <a:latin typeface="Arial"/>
                          <a:cs typeface="Arial"/>
                        </a:rPr>
                        <a:t>team </a:t>
                      </a:r>
                      <a:r>
                        <a:rPr sz="850">
                          <a:latin typeface="Arial"/>
                          <a:cs typeface="Arial"/>
                        </a:rPr>
                        <a:t>looking</a:t>
                      </a:r>
                      <a:r>
                        <a:rPr sz="850" spc="-20">
                          <a:latin typeface="Arial"/>
                          <a:cs typeface="Arial"/>
                        </a:rPr>
                        <a:t> </a:t>
                      </a:r>
                      <a:r>
                        <a:rPr sz="850">
                          <a:latin typeface="Arial"/>
                          <a:cs typeface="Arial"/>
                        </a:rPr>
                        <a:t>after</a:t>
                      </a:r>
                      <a:r>
                        <a:rPr sz="850" spc="-20">
                          <a:latin typeface="Arial"/>
                          <a:cs typeface="Arial"/>
                        </a:rPr>
                        <a:t> </a:t>
                      </a:r>
                      <a:r>
                        <a:rPr sz="850">
                          <a:latin typeface="Arial"/>
                          <a:cs typeface="Arial"/>
                        </a:rPr>
                        <a:t>them</a:t>
                      </a:r>
                      <a:r>
                        <a:rPr sz="850" spc="-15">
                          <a:latin typeface="Arial"/>
                          <a:cs typeface="Arial"/>
                        </a:rPr>
                        <a:t> </a:t>
                      </a:r>
                      <a:r>
                        <a:rPr sz="850">
                          <a:latin typeface="Arial"/>
                          <a:cs typeface="Arial"/>
                        </a:rPr>
                        <a:t>during</a:t>
                      </a:r>
                      <a:r>
                        <a:rPr sz="850" spc="-20">
                          <a:latin typeface="Arial"/>
                          <a:cs typeface="Arial"/>
                        </a:rPr>
                        <a:t> </a:t>
                      </a:r>
                      <a:r>
                        <a:rPr sz="850">
                          <a:latin typeface="Arial"/>
                          <a:cs typeface="Arial"/>
                        </a:rPr>
                        <a:t>their</a:t>
                      </a:r>
                      <a:r>
                        <a:rPr sz="850" spc="-15">
                          <a:latin typeface="Arial"/>
                          <a:cs typeface="Arial"/>
                        </a:rPr>
                        <a:t> </a:t>
                      </a:r>
                      <a:r>
                        <a:rPr sz="850">
                          <a:latin typeface="Arial"/>
                          <a:cs typeface="Arial"/>
                        </a:rPr>
                        <a:t>stay</a:t>
                      </a:r>
                      <a:r>
                        <a:rPr sz="850" spc="-20">
                          <a:latin typeface="Arial"/>
                          <a:cs typeface="Arial"/>
                        </a:rPr>
                        <a:t> </a:t>
                      </a:r>
                      <a:r>
                        <a:rPr sz="850">
                          <a:latin typeface="Arial"/>
                          <a:cs typeface="Arial"/>
                        </a:rPr>
                        <a:t>in</a:t>
                      </a:r>
                      <a:r>
                        <a:rPr sz="850" spc="-20">
                          <a:latin typeface="Arial"/>
                          <a:cs typeface="Arial"/>
                        </a:rPr>
                        <a:t> </a:t>
                      </a:r>
                      <a:r>
                        <a:rPr sz="850" spc="-10">
                          <a:latin typeface="Arial"/>
                          <a:cs typeface="Arial"/>
                        </a:rPr>
                        <a:t>hospital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650">
                <a:tc>
                  <a:txBody>
                    <a:bodyPr/>
                    <a:lstStyle/>
                    <a:p>
                      <a:pPr marL="27940" marR="71120">
                        <a:lnSpc>
                          <a:spcPts val="860"/>
                        </a:lnSpc>
                        <a:spcBef>
                          <a:spcPts val="155"/>
                        </a:spcBef>
                      </a:pPr>
                      <a:r>
                        <a:rPr sz="850">
                          <a:latin typeface="Arial"/>
                          <a:cs typeface="Arial"/>
                        </a:rPr>
                        <a:t>Q32.</a:t>
                      </a:r>
                      <a:r>
                        <a:rPr sz="850" spc="-25">
                          <a:latin typeface="Arial"/>
                          <a:cs typeface="Arial"/>
                        </a:rPr>
                        <a:t> </a:t>
                      </a:r>
                      <a:r>
                        <a:rPr sz="850">
                          <a:latin typeface="Arial"/>
                          <a:cs typeface="Arial"/>
                        </a:rPr>
                        <a:t>Patient's</a:t>
                      </a:r>
                      <a:r>
                        <a:rPr sz="850" spc="-20">
                          <a:latin typeface="Arial"/>
                          <a:cs typeface="Arial"/>
                        </a:rPr>
                        <a:t> </a:t>
                      </a:r>
                      <a:r>
                        <a:rPr sz="850">
                          <a:latin typeface="Arial"/>
                          <a:cs typeface="Arial"/>
                        </a:rPr>
                        <a:t>family,</a:t>
                      </a:r>
                      <a:r>
                        <a:rPr sz="850" spc="-25">
                          <a:latin typeface="Arial"/>
                          <a:cs typeface="Arial"/>
                        </a:rPr>
                        <a:t> </a:t>
                      </a:r>
                      <a:r>
                        <a:rPr sz="850">
                          <a:latin typeface="Arial"/>
                          <a:cs typeface="Arial"/>
                        </a:rPr>
                        <a:t>or</a:t>
                      </a:r>
                      <a:r>
                        <a:rPr sz="850" spc="-20">
                          <a:latin typeface="Arial"/>
                          <a:cs typeface="Arial"/>
                        </a:rPr>
                        <a:t> </a:t>
                      </a:r>
                      <a:r>
                        <a:rPr sz="850">
                          <a:latin typeface="Arial"/>
                          <a:cs typeface="Arial"/>
                        </a:rPr>
                        <a:t>someone</a:t>
                      </a:r>
                      <a:r>
                        <a:rPr sz="850" spc="-25">
                          <a:latin typeface="Arial"/>
                          <a:cs typeface="Arial"/>
                        </a:rPr>
                        <a:t> </a:t>
                      </a:r>
                      <a:r>
                        <a:rPr sz="850">
                          <a:latin typeface="Arial"/>
                          <a:cs typeface="Arial"/>
                        </a:rPr>
                        <a:t>close,</a:t>
                      </a:r>
                      <a:r>
                        <a:rPr sz="850" spc="-20">
                          <a:latin typeface="Arial"/>
                          <a:cs typeface="Arial"/>
                        </a:rPr>
                        <a:t> </a:t>
                      </a:r>
                      <a:r>
                        <a:rPr sz="850">
                          <a:latin typeface="Arial"/>
                          <a:cs typeface="Arial"/>
                        </a:rPr>
                        <a:t>was</a:t>
                      </a:r>
                      <a:r>
                        <a:rPr sz="850" spc="-25">
                          <a:latin typeface="Arial"/>
                          <a:cs typeface="Arial"/>
                        </a:rPr>
                        <a:t> </a:t>
                      </a:r>
                      <a:r>
                        <a:rPr sz="850" spc="-10">
                          <a:latin typeface="Arial"/>
                          <a:cs typeface="Arial"/>
                        </a:rPr>
                        <a:t>definitely </a:t>
                      </a:r>
                      <a:r>
                        <a:rPr sz="850">
                          <a:latin typeface="Arial"/>
                          <a:cs typeface="Arial"/>
                        </a:rPr>
                        <a:t>able</a:t>
                      </a:r>
                      <a:r>
                        <a:rPr sz="850" spc="-15">
                          <a:latin typeface="Arial"/>
                          <a:cs typeface="Arial"/>
                        </a:rPr>
                        <a:t> </a:t>
                      </a:r>
                      <a:r>
                        <a:rPr sz="850">
                          <a:latin typeface="Arial"/>
                          <a:cs typeface="Arial"/>
                        </a:rPr>
                        <a:t>to</a:t>
                      </a:r>
                      <a:r>
                        <a:rPr sz="850" spc="-15">
                          <a:latin typeface="Arial"/>
                          <a:cs typeface="Arial"/>
                        </a:rPr>
                        <a:t> </a:t>
                      </a:r>
                      <a:r>
                        <a:rPr sz="850">
                          <a:latin typeface="Arial"/>
                          <a:cs typeface="Arial"/>
                        </a:rPr>
                        <a:t>talk</a:t>
                      </a:r>
                      <a:r>
                        <a:rPr sz="850" spc="-15">
                          <a:latin typeface="Arial"/>
                          <a:cs typeface="Arial"/>
                        </a:rPr>
                        <a:t> </a:t>
                      </a:r>
                      <a:r>
                        <a:rPr sz="850">
                          <a:latin typeface="Arial"/>
                          <a:cs typeface="Arial"/>
                        </a:rPr>
                        <a:t>to</a:t>
                      </a:r>
                      <a:r>
                        <a:rPr sz="850" spc="-15">
                          <a:latin typeface="Arial"/>
                          <a:cs typeface="Arial"/>
                        </a:rPr>
                        <a:t> </a:t>
                      </a:r>
                      <a:r>
                        <a:rPr sz="850">
                          <a:latin typeface="Arial"/>
                          <a:cs typeface="Arial"/>
                        </a:rPr>
                        <a:t>a</a:t>
                      </a:r>
                      <a:r>
                        <a:rPr sz="850" spc="-15">
                          <a:latin typeface="Arial"/>
                          <a:cs typeface="Arial"/>
                        </a:rPr>
                        <a:t> </a:t>
                      </a:r>
                      <a:r>
                        <a:rPr sz="850">
                          <a:latin typeface="Arial"/>
                          <a:cs typeface="Arial"/>
                        </a:rPr>
                        <a:t>member</a:t>
                      </a:r>
                      <a:r>
                        <a:rPr sz="850" spc="-15">
                          <a:latin typeface="Arial"/>
                          <a:cs typeface="Arial"/>
                        </a:rPr>
                        <a:t> </a:t>
                      </a:r>
                      <a:r>
                        <a:rPr sz="850">
                          <a:latin typeface="Arial"/>
                          <a:cs typeface="Arial"/>
                        </a:rPr>
                        <a:t>of</a:t>
                      </a:r>
                      <a:r>
                        <a:rPr sz="850" spc="-15">
                          <a:latin typeface="Arial"/>
                          <a:cs typeface="Arial"/>
                        </a:rPr>
                        <a:t> </a:t>
                      </a:r>
                      <a:r>
                        <a:rPr sz="850">
                          <a:latin typeface="Arial"/>
                          <a:cs typeface="Arial"/>
                        </a:rPr>
                        <a:t>the</a:t>
                      </a:r>
                      <a:r>
                        <a:rPr sz="850" spc="-15">
                          <a:latin typeface="Arial"/>
                          <a:cs typeface="Arial"/>
                        </a:rPr>
                        <a:t> </a:t>
                      </a:r>
                      <a:r>
                        <a:rPr sz="850">
                          <a:latin typeface="Arial"/>
                          <a:cs typeface="Arial"/>
                        </a:rPr>
                        <a:t>team</a:t>
                      </a:r>
                      <a:r>
                        <a:rPr sz="850" spc="-15">
                          <a:latin typeface="Arial"/>
                          <a:cs typeface="Arial"/>
                        </a:rPr>
                        <a:t> </a:t>
                      </a:r>
                      <a:r>
                        <a:rPr sz="850">
                          <a:latin typeface="Arial"/>
                          <a:cs typeface="Arial"/>
                        </a:rPr>
                        <a:t>looking</a:t>
                      </a:r>
                      <a:r>
                        <a:rPr sz="850" spc="-15">
                          <a:latin typeface="Arial"/>
                          <a:cs typeface="Arial"/>
                        </a:rPr>
                        <a:t> </a:t>
                      </a:r>
                      <a:r>
                        <a:rPr sz="850">
                          <a:latin typeface="Arial"/>
                          <a:cs typeface="Arial"/>
                        </a:rPr>
                        <a:t>after</a:t>
                      </a:r>
                      <a:r>
                        <a:rPr sz="850" spc="-15">
                          <a:latin typeface="Arial"/>
                          <a:cs typeface="Arial"/>
                        </a:rPr>
                        <a:t> </a:t>
                      </a:r>
                      <a:r>
                        <a:rPr sz="850" spc="-25">
                          <a:latin typeface="Arial"/>
                          <a:cs typeface="Arial"/>
                        </a:rPr>
                        <a:t>the </a:t>
                      </a:r>
                      <a:r>
                        <a:rPr sz="850">
                          <a:latin typeface="Arial"/>
                          <a:cs typeface="Arial"/>
                        </a:rPr>
                        <a:t>patient</a:t>
                      </a:r>
                      <a:r>
                        <a:rPr sz="850" spc="-20">
                          <a:latin typeface="Arial"/>
                          <a:cs typeface="Arial"/>
                        </a:rPr>
                        <a:t> </a:t>
                      </a:r>
                      <a:r>
                        <a:rPr sz="850">
                          <a:latin typeface="Arial"/>
                          <a:cs typeface="Arial"/>
                        </a:rPr>
                        <a:t>in</a:t>
                      </a:r>
                      <a:r>
                        <a:rPr sz="850" spc="-15">
                          <a:latin typeface="Arial"/>
                          <a:cs typeface="Arial"/>
                        </a:rPr>
                        <a:t> </a:t>
                      </a:r>
                      <a:r>
                        <a:rPr sz="850" spc="-10">
                          <a:latin typeface="Arial"/>
                          <a:cs typeface="Arial"/>
                        </a:rPr>
                        <a:t>hospital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67%</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78%</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81%</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79%</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77%</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75895">
                        <a:lnSpc>
                          <a:spcPts val="860"/>
                        </a:lnSpc>
                        <a:spcBef>
                          <a:spcPts val="155"/>
                        </a:spcBef>
                      </a:pPr>
                      <a:r>
                        <a:rPr sz="850" dirty="0">
                          <a:latin typeface="Arial"/>
                          <a:cs typeface="Arial"/>
                        </a:rPr>
                        <a:t>Q33.</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25" dirty="0">
                          <a:latin typeface="Arial"/>
                          <a:cs typeface="Arial"/>
                        </a:rPr>
                        <a:t> </a:t>
                      </a:r>
                      <a:r>
                        <a:rPr sz="850" dirty="0">
                          <a:latin typeface="Arial"/>
                          <a:cs typeface="Arial"/>
                        </a:rPr>
                        <a:t>involved</a:t>
                      </a:r>
                      <a:r>
                        <a:rPr sz="850" spc="-20" dirty="0">
                          <a:latin typeface="Arial"/>
                          <a:cs typeface="Arial"/>
                        </a:rPr>
                        <a:t> </a:t>
                      </a:r>
                      <a:r>
                        <a:rPr sz="850" dirty="0">
                          <a:latin typeface="Arial"/>
                          <a:cs typeface="Arial"/>
                        </a:rPr>
                        <a:t>in</a:t>
                      </a:r>
                      <a:r>
                        <a:rPr sz="850" spc="-25" dirty="0">
                          <a:latin typeface="Arial"/>
                          <a:cs typeface="Arial"/>
                        </a:rPr>
                        <a:t> </a:t>
                      </a:r>
                      <a:r>
                        <a:rPr sz="850" dirty="0">
                          <a:latin typeface="Arial"/>
                          <a:cs typeface="Arial"/>
                        </a:rPr>
                        <a:t>decisions</a:t>
                      </a:r>
                      <a:r>
                        <a:rPr sz="850" spc="-20" dirty="0">
                          <a:latin typeface="Arial"/>
                          <a:cs typeface="Arial"/>
                        </a:rPr>
                        <a:t> </a:t>
                      </a:r>
                      <a:r>
                        <a:rPr sz="850" spc="-10" dirty="0">
                          <a:latin typeface="Arial"/>
                          <a:cs typeface="Arial"/>
                        </a:rPr>
                        <a:t>about </a:t>
                      </a:r>
                      <a:r>
                        <a:rPr sz="850" dirty="0">
                          <a:latin typeface="Arial"/>
                          <a:cs typeface="Arial"/>
                        </a:rPr>
                        <a:t>their</a:t>
                      </a:r>
                      <a:r>
                        <a:rPr sz="850" spc="-15"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and</a:t>
                      </a:r>
                      <a:r>
                        <a:rPr sz="850" spc="-15" dirty="0">
                          <a:latin typeface="Arial"/>
                          <a:cs typeface="Arial"/>
                        </a:rPr>
                        <a:t> </a:t>
                      </a:r>
                      <a:r>
                        <a:rPr sz="850" dirty="0">
                          <a:latin typeface="Arial"/>
                          <a:cs typeface="Arial"/>
                        </a:rPr>
                        <a:t>treatment</a:t>
                      </a:r>
                      <a:r>
                        <a:rPr sz="850" spc="-15" dirty="0">
                          <a:latin typeface="Arial"/>
                          <a:cs typeface="Arial"/>
                        </a:rPr>
                        <a:t> </a:t>
                      </a:r>
                      <a:r>
                        <a:rPr sz="850" dirty="0">
                          <a:latin typeface="Arial"/>
                          <a:cs typeface="Arial"/>
                        </a:rPr>
                        <a:t>whilst</a:t>
                      </a:r>
                      <a:r>
                        <a:rPr sz="850" spc="-15" dirty="0">
                          <a:latin typeface="Arial"/>
                          <a:cs typeface="Arial"/>
                        </a:rPr>
                        <a:t> </a:t>
                      </a:r>
                      <a:r>
                        <a:rPr sz="850" dirty="0">
                          <a:latin typeface="Arial"/>
                          <a:cs typeface="Arial"/>
                        </a:rPr>
                        <a:t>in</a:t>
                      </a:r>
                      <a:r>
                        <a:rPr sz="850" spc="-15" dirty="0">
                          <a:latin typeface="Arial"/>
                          <a:cs typeface="Arial"/>
                        </a:rPr>
                        <a:t> </a:t>
                      </a:r>
                      <a:r>
                        <a:rPr sz="850" spc="-10" dirty="0">
                          <a:latin typeface="Arial"/>
                          <a:cs typeface="Arial"/>
                        </a:rPr>
                        <a:t>hospital</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217804">
                        <a:lnSpc>
                          <a:spcPts val="860"/>
                        </a:lnSpc>
                        <a:spcBef>
                          <a:spcPts val="155"/>
                        </a:spcBef>
                      </a:pPr>
                      <a:r>
                        <a:rPr sz="850">
                          <a:latin typeface="Arial"/>
                          <a:cs typeface="Arial"/>
                        </a:rPr>
                        <a:t>Q34.</a:t>
                      </a:r>
                      <a:r>
                        <a:rPr sz="850" spc="-20">
                          <a:latin typeface="Arial"/>
                          <a:cs typeface="Arial"/>
                        </a:rPr>
                        <a:t> </a:t>
                      </a:r>
                      <a:r>
                        <a:rPr sz="850">
                          <a:latin typeface="Arial"/>
                          <a:cs typeface="Arial"/>
                        </a:rPr>
                        <a:t>Patient</a:t>
                      </a:r>
                      <a:r>
                        <a:rPr sz="850" spc="-15">
                          <a:latin typeface="Arial"/>
                          <a:cs typeface="Arial"/>
                        </a:rPr>
                        <a:t> </a:t>
                      </a:r>
                      <a:r>
                        <a:rPr sz="850">
                          <a:latin typeface="Arial"/>
                          <a:cs typeface="Arial"/>
                        </a:rPr>
                        <a:t>was</a:t>
                      </a:r>
                      <a:r>
                        <a:rPr sz="850" spc="-20">
                          <a:latin typeface="Arial"/>
                          <a:cs typeface="Arial"/>
                        </a:rPr>
                        <a:t> </a:t>
                      </a:r>
                      <a:r>
                        <a:rPr sz="850">
                          <a:latin typeface="Arial"/>
                          <a:cs typeface="Arial"/>
                        </a:rPr>
                        <a:t>always</a:t>
                      </a:r>
                      <a:r>
                        <a:rPr sz="850" spc="-15">
                          <a:latin typeface="Arial"/>
                          <a:cs typeface="Arial"/>
                        </a:rPr>
                        <a:t> </a:t>
                      </a:r>
                      <a:r>
                        <a:rPr sz="850">
                          <a:latin typeface="Arial"/>
                          <a:cs typeface="Arial"/>
                        </a:rPr>
                        <a:t>able</a:t>
                      </a:r>
                      <a:r>
                        <a:rPr sz="850" spc="-20">
                          <a:latin typeface="Arial"/>
                          <a:cs typeface="Arial"/>
                        </a:rPr>
                        <a:t> </a:t>
                      </a:r>
                      <a:r>
                        <a:rPr sz="850">
                          <a:latin typeface="Arial"/>
                          <a:cs typeface="Arial"/>
                        </a:rPr>
                        <a:t>to</a:t>
                      </a:r>
                      <a:r>
                        <a:rPr sz="850" spc="-15">
                          <a:latin typeface="Arial"/>
                          <a:cs typeface="Arial"/>
                        </a:rPr>
                        <a:t> </a:t>
                      </a:r>
                      <a:r>
                        <a:rPr sz="850">
                          <a:latin typeface="Arial"/>
                          <a:cs typeface="Arial"/>
                        </a:rPr>
                        <a:t>get</a:t>
                      </a:r>
                      <a:r>
                        <a:rPr sz="850" spc="-20">
                          <a:latin typeface="Arial"/>
                          <a:cs typeface="Arial"/>
                        </a:rPr>
                        <a:t> </a:t>
                      </a:r>
                      <a:r>
                        <a:rPr sz="850">
                          <a:latin typeface="Arial"/>
                          <a:cs typeface="Arial"/>
                        </a:rPr>
                        <a:t>help</a:t>
                      </a:r>
                      <a:r>
                        <a:rPr sz="850" spc="-15">
                          <a:latin typeface="Arial"/>
                          <a:cs typeface="Arial"/>
                        </a:rPr>
                        <a:t> </a:t>
                      </a:r>
                      <a:r>
                        <a:rPr sz="850">
                          <a:latin typeface="Arial"/>
                          <a:cs typeface="Arial"/>
                        </a:rPr>
                        <a:t>from</a:t>
                      </a:r>
                      <a:r>
                        <a:rPr sz="850" spc="-15">
                          <a:latin typeface="Arial"/>
                          <a:cs typeface="Arial"/>
                        </a:rPr>
                        <a:t> </a:t>
                      </a:r>
                      <a:r>
                        <a:rPr sz="850" spc="-20">
                          <a:latin typeface="Arial"/>
                          <a:cs typeface="Arial"/>
                        </a:rPr>
                        <a:t>ward </a:t>
                      </a:r>
                      <a:r>
                        <a:rPr sz="850">
                          <a:latin typeface="Arial"/>
                          <a:cs typeface="Arial"/>
                        </a:rPr>
                        <a:t>staff</a:t>
                      </a:r>
                      <a:r>
                        <a:rPr sz="850" spc="-20">
                          <a:latin typeface="Arial"/>
                          <a:cs typeface="Arial"/>
                        </a:rPr>
                        <a:t> </a:t>
                      </a:r>
                      <a:r>
                        <a:rPr sz="850">
                          <a:latin typeface="Arial"/>
                          <a:cs typeface="Arial"/>
                        </a:rPr>
                        <a:t>when</a:t>
                      </a:r>
                      <a:r>
                        <a:rPr sz="850" spc="-20">
                          <a:latin typeface="Arial"/>
                          <a:cs typeface="Arial"/>
                        </a:rPr>
                        <a:t> </a:t>
                      </a:r>
                      <a:r>
                        <a:rPr sz="850" spc="-10">
                          <a:latin typeface="Arial"/>
                          <a:cs typeface="Arial"/>
                        </a:rPr>
                        <a:t>needed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5430">
                <a:tc>
                  <a:txBody>
                    <a:bodyPr/>
                    <a:lstStyle/>
                    <a:p>
                      <a:pPr marL="27940" marR="163830">
                        <a:lnSpc>
                          <a:spcPts val="860"/>
                        </a:lnSpc>
                        <a:spcBef>
                          <a:spcPts val="155"/>
                        </a:spcBef>
                      </a:pPr>
                      <a:r>
                        <a:rPr sz="850">
                          <a:latin typeface="Arial"/>
                          <a:cs typeface="Arial"/>
                        </a:rPr>
                        <a:t>Q35.</a:t>
                      </a:r>
                      <a:r>
                        <a:rPr sz="850" spc="-25">
                          <a:latin typeface="Arial"/>
                          <a:cs typeface="Arial"/>
                        </a:rPr>
                        <a:t> </a:t>
                      </a:r>
                      <a:r>
                        <a:rPr sz="850">
                          <a:latin typeface="Arial"/>
                          <a:cs typeface="Arial"/>
                        </a:rPr>
                        <a:t>Patient</a:t>
                      </a:r>
                      <a:r>
                        <a:rPr sz="850" spc="-20">
                          <a:latin typeface="Arial"/>
                          <a:cs typeface="Arial"/>
                        </a:rPr>
                        <a:t> </a:t>
                      </a:r>
                      <a:r>
                        <a:rPr sz="850">
                          <a:latin typeface="Arial"/>
                          <a:cs typeface="Arial"/>
                        </a:rPr>
                        <a:t>was</a:t>
                      </a:r>
                      <a:r>
                        <a:rPr sz="850" spc="-20">
                          <a:latin typeface="Arial"/>
                          <a:cs typeface="Arial"/>
                        </a:rPr>
                        <a:t> </a:t>
                      </a:r>
                      <a:r>
                        <a:rPr sz="850">
                          <a:latin typeface="Arial"/>
                          <a:cs typeface="Arial"/>
                        </a:rPr>
                        <a:t>always</a:t>
                      </a:r>
                      <a:r>
                        <a:rPr sz="850" spc="-20">
                          <a:latin typeface="Arial"/>
                          <a:cs typeface="Arial"/>
                        </a:rPr>
                        <a:t> </a:t>
                      </a:r>
                      <a:r>
                        <a:rPr sz="850">
                          <a:latin typeface="Arial"/>
                          <a:cs typeface="Arial"/>
                        </a:rPr>
                        <a:t>able</a:t>
                      </a:r>
                      <a:r>
                        <a:rPr sz="850" spc="-20">
                          <a:latin typeface="Arial"/>
                          <a:cs typeface="Arial"/>
                        </a:rPr>
                        <a:t> </a:t>
                      </a:r>
                      <a:r>
                        <a:rPr sz="850">
                          <a:latin typeface="Arial"/>
                          <a:cs typeface="Arial"/>
                        </a:rPr>
                        <a:t>to</a:t>
                      </a:r>
                      <a:r>
                        <a:rPr sz="850" spc="-20">
                          <a:latin typeface="Arial"/>
                          <a:cs typeface="Arial"/>
                        </a:rPr>
                        <a:t> </a:t>
                      </a:r>
                      <a:r>
                        <a:rPr sz="850">
                          <a:latin typeface="Arial"/>
                          <a:cs typeface="Arial"/>
                        </a:rPr>
                        <a:t>discuss</a:t>
                      </a:r>
                      <a:r>
                        <a:rPr sz="850" spc="-20">
                          <a:latin typeface="Arial"/>
                          <a:cs typeface="Arial"/>
                        </a:rPr>
                        <a:t> </a:t>
                      </a:r>
                      <a:r>
                        <a:rPr sz="850">
                          <a:latin typeface="Arial"/>
                          <a:cs typeface="Arial"/>
                        </a:rPr>
                        <a:t>worries</a:t>
                      </a:r>
                      <a:r>
                        <a:rPr sz="850" spc="-25">
                          <a:latin typeface="Arial"/>
                          <a:cs typeface="Arial"/>
                        </a:rPr>
                        <a:t> and </a:t>
                      </a:r>
                      <a:r>
                        <a:rPr sz="850">
                          <a:latin typeface="Arial"/>
                          <a:cs typeface="Arial"/>
                        </a:rPr>
                        <a:t>fears</a:t>
                      </a:r>
                      <a:r>
                        <a:rPr sz="850" spc="-25">
                          <a:latin typeface="Arial"/>
                          <a:cs typeface="Arial"/>
                        </a:rPr>
                        <a:t> </a:t>
                      </a:r>
                      <a:r>
                        <a:rPr sz="850">
                          <a:latin typeface="Arial"/>
                          <a:cs typeface="Arial"/>
                        </a:rPr>
                        <a:t>with</a:t>
                      </a:r>
                      <a:r>
                        <a:rPr sz="850" spc="-20">
                          <a:latin typeface="Arial"/>
                          <a:cs typeface="Arial"/>
                        </a:rPr>
                        <a:t> </a:t>
                      </a:r>
                      <a:r>
                        <a:rPr sz="850">
                          <a:latin typeface="Arial"/>
                          <a:cs typeface="Arial"/>
                        </a:rPr>
                        <a:t>hospital</a:t>
                      </a:r>
                      <a:r>
                        <a:rPr sz="850" spc="-20">
                          <a:latin typeface="Arial"/>
                          <a:cs typeface="Arial"/>
                        </a:rPr>
                        <a:t> </a:t>
                      </a:r>
                      <a:r>
                        <a:rPr sz="850" spc="-10">
                          <a:latin typeface="Arial"/>
                          <a:cs typeface="Arial"/>
                        </a:rPr>
                        <a:t>staff</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65430">
                <a:tc>
                  <a:txBody>
                    <a:bodyPr/>
                    <a:lstStyle/>
                    <a:p>
                      <a:pPr marL="27940" marR="85725">
                        <a:lnSpc>
                          <a:spcPts val="860"/>
                        </a:lnSpc>
                        <a:spcBef>
                          <a:spcPts val="155"/>
                        </a:spcBef>
                      </a:pPr>
                      <a:r>
                        <a:rPr sz="850">
                          <a:latin typeface="Arial"/>
                          <a:cs typeface="Arial"/>
                        </a:rPr>
                        <a:t>Q36.</a:t>
                      </a:r>
                      <a:r>
                        <a:rPr sz="850" spc="-25">
                          <a:latin typeface="Arial"/>
                          <a:cs typeface="Arial"/>
                        </a:rPr>
                        <a:t> </a:t>
                      </a:r>
                      <a:r>
                        <a:rPr sz="850">
                          <a:latin typeface="Arial"/>
                          <a:cs typeface="Arial"/>
                        </a:rPr>
                        <a:t>Hospital</a:t>
                      </a:r>
                      <a:r>
                        <a:rPr sz="850" spc="-20">
                          <a:latin typeface="Arial"/>
                          <a:cs typeface="Arial"/>
                        </a:rPr>
                        <a:t> </a:t>
                      </a:r>
                      <a:r>
                        <a:rPr sz="850">
                          <a:latin typeface="Arial"/>
                          <a:cs typeface="Arial"/>
                        </a:rPr>
                        <a:t>staff</a:t>
                      </a:r>
                      <a:r>
                        <a:rPr sz="850" spc="-25">
                          <a:latin typeface="Arial"/>
                          <a:cs typeface="Arial"/>
                        </a:rPr>
                        <a:t> </a:t>
                      </a:r>
                      <a:r>
                        <a:rPr sz="850">
                          <a:latin typeface="Arial"/>
                          <a:cs typeface="Arial"/>
                        </a:rPr>
                        <a:t>always</a:t>
                      </a:r>
                      <a:r>
                        <a:rPr sz="850" spc="-20">
                          <a:latin typeface="Arial"/>
                          <a:cs typeface="Arial"/>
                        </a:rPr>
                        <a:t> </a:t>
                      </a:r>
                      <a:r>
                        <a:rPr sz="850">
                          <a:latin typeface="Arial"/>
                          <a:cs typeface="Arial"/>
                        </a:rPr>
                        <a:t>did</a:t>
                      </a:r>
                      <a:r>
                        <a:rPr sz="850" spc="-25">
                          <a:latin typeface="Arial"/>
                          <a:cs typeface="Arial"/>
                        </a:rPr>
                        <a:t> </a:t>
                      </a:r>
                      <a:r>
                        <a:rPr sz="850">
                          <a:latin typeface="Arial"/>
                          <a:cs typeface="Arial"/>
                        </a:rPr>
                        <a:t>everything</a:t>
                      </a:r>
                      <a:r>
                        <a:rPr sz="850" spc="-20">
                          <a:latin typeface="Arial"/>
                          <a:cs typeface="Arial"/>
                        </a:rPr>
                        <a:t> </a:t>
                      </a:r>
                      <a:r>
                        <a:rPr sz="850">
                          <a:latin typeface="Arial"/>
                          <a:cs typeface="Arial"/>
                        </a:rPr>
                        <a:t>they</a:t>
                      </a:r>
                      <a:r>
                        <a:rPr sz="850" spc="-25">
                          <a:latin typeface="Arial"/>
                          <a:cs typeface="Arial"/>
                        </a:rPr>
                        <a:t> </a:t>
                      </a:r>
                      <a:r>
                        <a:rPr sz="850">
                          <a:latin typeface="Arial"/>
                          <a:cs typeface="Arial"/>
                        </a:rPr>
                        <a:t>could</a:t>
                      </a:r>
                      <a:r>
                        <a:rPr sz="850" spc="-20">
                          <a:latin typeface="Arial"/>
                          <a:cs typeface="Arial"/>
                        </a:rPr>
                        <a:t> </a:t>
                      </a:r>
                      <a:r>
                        <a:rPr sz="850" spc="-25">
                          <a:latin typeface="Arial"/>
                          <a:cs typeface="Arial"/>
                        </a:rPr>
                        <a:t>to </a:t>
                      </a:r>
                      <a:r>
                        <a:rPr sz="850">
                          <a:latin typeface="Arial"/>
                          <a:cs typeface="Arial"/>
                        </a:rPr>
                        <a:t>help</a:t>
                      </a:r>
                      <a:r>
                        <a:rPr sz="850" spc="-20">
                          <a:latin typeface="Arial"/>
                          <a:cs typeface="Arial"/>
                        </a:rPr>
                        <a:t> </a:t>
                      </a:r>
                      <a:r>
                        <a:rPr sz="850">
                          <a:latin typeface="Arial"/>
                          <a:cs typeface="Arial"/>
                        </a:rPr>
                        <a:t>the</a:t>
                      </a:r>
                      <a:r>
                        <a:rPr sz="850" spc="-20">
                          <a:latin typeface="Arial"/>
                          <a:cs typeface="Arial"/>
                        </a:rPr>
                        <a:t> </a:t>
                      </a:r>
                      <a:r>
                        <a:rPr sz="850">
                          <a:latin typeface="Arial"/>
                          <a:cs typeface="Arial"/>
                        </a:rPr>
                        <a:t>patient</a:t>
                      </a:r>
                      <a:r>
                        <a:rPr sz="850" spc="-20">
                          <a:latin typeface="Arial"/>
                          <a:cs typeface="Arial"/>
                        </a:rPr>
                        <a:t> </a:t>
                      </a:r>
                      <a:r>
                        <a:rPr sz="850">
                          <a:latin typeface="Arial"/>
                          <a:cs typeface="Arial"/>
                        </a:rPr>
                        <a:t>control</a:t>
                      </a:r>
                      <a:r>
                        <a:rPr sz="850" spc="-20">
                          <a:latin typeface="Arial"/>
                          <a:cs typeface="Arial"/>
                        </a:rPr>
                        <a:t> pain</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7"/>
                  </a:ext>
                </a:extLst>
              </a:tr>
              <a:tr h="265430">
                <a:tc>
                  <a:txBody>
                    <a:bodyPr/>
                    <a:lstStyle/>
                    <a:p>
                      <a:pPr marL="27940" marR="313690">
                        <a:lnSpc>
                          <a:spcPts val="860"/>
                        </a:lnSpc>
                        <a:spcBef>
                          <a:spcPts val="155"/>
                        </a:spcBef>
                      </a:pPr>
                      <a:r>
                        <a:rPr sz="850">
                          <a:latin typeface="Arial"/>
                          <a:cs typeface="Arial"/>
                        </a:rPr>
                        <a:t>Q37.</a:t>
                      </a:r>
                      <a:r>
                        <a:rPr sz="850" spc="-25">
                          <a:latin typeface="Arial"/>
                          <a:cs typeface="Arial"/>
                        </a:rPr>
                        <a:t> </a:t>
                      </a:r>
                      <a:r>
                        <a:rPr sz="850">
                          <a:latin typeface="Arial"/>
                          <a:cs typeface="Arial"/>
                        </a:rPr>
                        <a:t>Patient</a:t>
                      </a:r>
                      <a:r>
                        <a:rPr sz="850" spc="-20">
                          <a:latin typeface="Arial"/>
                          <a:cs typeface="Arial"/>
                        </a:rPr>
                        <a:t> </a:t>
                      </a:r>
                      <a:r>
                        <a:rPr sz="850">
                          <a:latin typeface="Arial"/>
                          <a:cs typeface="Arial"/>
                        </a:rPr>
                        <a:t>was</a:t>
                      </a:r>
                      <a:r>
                        <a:rPr sz="850" spc="-25">
                          <a:latin typeface="Arial"/>
                          <a:cs typeface="Arial"/>
                        </a:rPr>
                        <a:t> </a:t>
                      </a:r>
                      <a:r>
                        <a:rPr sz="850">
                          <a:latin typeface="Arial"/>
                          <a:cs typeface="Arial"/>
                        </a:rPr>
                        <a:t>always</a:t>
                      </a:r>
                      <a:r>
                        <a:rPr sz="850" spc="-20">
                          <a:latin typeface="Arial"/>
                          <a:cs typeface="Arial"/>
                        </a:rPr>
                        <a:t> </a:t>
                      </a:r>
                      <a:r>
                        <a:rPr sz="850">
                          <a:latin typeface="Arial"/>
                          <a:cs typeface="Arial"/>
                        </a:rPr>
                        <a:t>treated</a:t>
                      </a:r>
                      <a:r>
                        <a:rPr sz="850" spc="-25">
                          <a:latin typeface="Arial"/>
                          <a:cs typeface="Arial"/>
                        </a:rPr>
                        <a:t> </a:t>
                      </a:r>
                      <a:r>
                        <a:rPr sz="850">
                          <a:latin typeface="Arial"/>
                          <a:cs typeface="Arial"/>
                        </a:rPr>
                        <a:t>with</a:t>
                      </a:r>
                      <a:r>
                        <a:rPr sz="850" spc="-20">
                          <a:latin typeface="Arial"/>
                          <a:cs typeface="Arial"/>
                        </a:rPr>
                        <a:t> </a:t>
                      </a:r>
                      <a:r>
                        <a:rPr sz="850">
                          <a:latin typeface="Arial"/>
                          <a:cs typeface="Arial"/>
                        </a:rPr>
                        <a:t>respect</a:t>
                      </a:r>
                      <a:r>
                        <a:rPr sz="850" spc="-25">
                          <a:latin typeface="Arial"/>
                          <a:cs typeface="Arial"/>
                        </a:rPr>
                        <a:t> and </a:t>
                      </a:r>
                      <a:r>
                        <a:rPr sz="850">
                          <a:latin typeface="Arial"/>
                          <a:cs typeface="Arial"/>
                        </a:rPr>
                        <a:t>dignity</a:t>
                      </a:r>
                      <a:r>
                        <a:rPr sz="850" spc="-20">
                          <a:latin typeface="Arial"/>
                          <a:cs typeface="Arial"/>
                        </a:rPr>
                        <a:t> </a:t>
                      </a:r>
                      <a:r>
                        <a:rPr sz="850">
                          <a:latin typeface="Arial"/>
                          <a:cs typeface="Arial"/>
                        </a:rPr>
                        <a:t>while</a:t>
                      </a:r>
                      <a:r>
                        <a:rPr sz="850" spc="-15">
                          <a:latin typeface="Arial"/>
                          <a:cs typeface="Arial"/>
                        </a:rPr>
                        <a:t> </a:t>
                      </a:r>
                      <a:r>
                        <a:rPr sz="850">
                          <a:latin typeface="Arial"/>
                          <a:cs typeface="Arial"/>
                        </a:rPr>
                        <a:t>in</a:t>
                      </a:r>
                      <a:r>
                        <a:rPr sz="850" spc="-20">
                          <a:latin typeface="Arial"/>
                          <a:cs typeface="Arial"/>
                        </a:rPr>
                        <a:t> </a:t>
                      </a:r>
                      <a:r>
                        <a:rPr sz="850" spc="-10">
                          <a:latin typeface="Arial"/>
                          <a:cs typeface="Arial"/>
                        </a:rPr>
                        <a:t>hospital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374650">
                <a:tc>
                  <a:txBody>
                    <a:bodyPr/>
                    <a:lstStyle/>
                    <a:p>
                      <a:pPr marL="27940" marR="199390">
                        <a:lnSpc>
                          <a:spcPts val="860"/>
                        </a:lnSpc>
                        <a:spcBef>
                          <a:spcPts val="155"/>
                        </a:spcBef>
                      </a:pPr>
                      <a:r>
                        <a:rPr sz="850">
                          <a:latin typeface="Arial"/>
                          <a:cs typeface="Arial"/>
                        </a:rPr>
                        <a:t>Q38.</a:t>
                      </a:r>
                      <a:r>
                        <a:rPr sz="850" spc="-25">
                          <a:latin typeface="Arial"/>
                          <a:cs typeface="Arial"/>
                        </a:rPr>
                        <a:t> </a:t>
                      </a:r>
                      <a:r>
                        <a:rPr sz="850">
                          <a:latin typeface="Arial"/>
                          <a:cs typeface="Arial"/>
                        </a:rPr>
                        <a:t>Patient</a:t>
                      </a:r>
                      <a:r>
                        <a:rPr sz="850" spc="-25">
                          <a:latin typeface="Arial"/>
                          <a:cs typeface="Arial"/>
                        </a:rPr>
                        <a:t> </a:t>
                      </a:r>
                      <a:r>
                        <a:rPr sz="850">
                          <a:latin typeface="Arial"/>
                          <a:cs typeface="Arial"/>
                        </a:rPr>
                        <a:t>received</a:t>
                      </a:r>
                      <a:r>
                        <a:rPr sz="850" spc="-25">
                          <a:latin typeface="Arial"/>
                          <a:cs typeface="Arial"/>
                        </a:rPr>
                        <a:t> </a:t>
                      </a:r>
                      <a:r>
                        <a:rPr sz="850">
                          <a:latin typeface="Arial"/>
                          <a:cs typeface="Arial"/>
                        </a:rPr>
                        <a:t>easily</a:t>
                      </a:r>
                      <a:r>
                        <a:rPr sz="850" spc="-25">
                          <a:latin typeface="Arial"/>
                          <a:cs typeface="Arial"/>
                        </a:rPr>
                        <a:t> </a:t>
                      </a:r>
                      <a:r>
                        <a:rPr sz="850" spc="-10">
                          <a:latin typeface="Arial"/>
                          <a:cs typeface="Arial"/>
                        </a:rPr>
                        <a:t>understandable </a:t>
                      </a:r>
                      <a:r>
                        <a:rPr sz="850">
                          <a:latin typeface="Arial"/>
                          <a:cs typeface="Arial"/>
                        </a:rPr>
                        <a:t>information</a:t>
                      </a:r>
                      <a:r>
                        <a:rPr sz="850" spc="-25">
                          <a:latin typeface="Arial"/>
                          <a:cs typeface="Arial"/>
                        </a:rPr>
                        <a:t> </a:t>
                      </a:r>
                      <a:r>
                        <a:rPr sz="850">
                          <a:latin typeface="Arial"/>
                          <a:cs typeface="Arial"/>
                        </a:rPr>
                        <a:t>about</a:t>
                      </a:r>
                      <a:r>
                        <a:rPr sz="850" spc="-20">
                          <a:latin typeface="Arial"/>
                          <a:cs typeface="Arial"/>
                        </a:rPr>
                        <a:t> </a:t>
                      </a:r>
                      <a:r>
                        <a:rPr sz="850">
                          <a:latin typeface="Arial"/>
                          <a:cs typeface="Arial"/>
                        </a:rPr>
                        <a:t>what</a:t>
                      </a:r>
                      <a:r>
                        <a:rPr sz="850" spc="-20">
                          <a:latin typeface="Arial"/>
                          <a:cs typeface="Arial"/>
                        </a:rPr>
                        <a:t> </a:t>
                      </a:r>
                      <a:r>
                        <a:rPr sz="850">
                          <a:latin typeface="Arial"/>
                          <a:cs typeface="Arial"/>
                        </a:rPr>
                        <a:t>they</a:t>
                      </a:r>
                      <a:r>
                        <a:rPr sz="850" spc="-20">
                          <a:latin typeface="Arial"/>
                          <a:cs typeface="Arial"/>
                        </a:rPr>
                        <a:t> </a:t>
                      </a:r>
                      <a:r>
                        <a:rPr sz="850">
                          <a:latin typeface="Arial"/>
                          <a:cs typeface="Arial"/>
                        </a:rPr>
                        <a:t>should</a:t>
                      </a:r>
                      <a:r>
                        <a:rPr sz="850" spc="-20">
                          <a:latin typeface="Arial"/>
                          <a:cs typeface="Arial"/>
                        </a:rPr>
                        <a:t> </a:t>
                      </a:r>
                      <a:r>
                        <a:rPr sz="850">
                          <a:latin typeface="Arial"/>
                          <a:cs typeface="Arial"/>
                        </a:rPr>
                        <a:t>or</a:t>
                      </a:r>
                      <a:r>
                        <a:rPr sz="850" spc="-25">
                          <a:latin typeface="Arial"/>
                          <a:cs typeface="Arial"/>
                        </a:rPr>
                        <a:t> </a:t>
                      </a:r>
                      <a:r>
                        <a:rPr sz="850">
                          <a:latin typeface="Arial"/>
                          <a:cs typeface="Arial"/>
                        </a:rPr>
                        <a:t>should</a:t>
                      </a:r>
                      <a:r>
                        <a:rPr sz="850" spc="-20">
                          <a:latin typeface="Arial"/>
                          <a:cs typeface="Arial"/>
                        </a:rPr>
                        <a:t> </a:t>
                      </a:r>
                      <a:r>
                        <a:rPr sz="850">
                          <a:latin typeface="Arial"/>
                          <a:cs typeface="Arial"/>
                        </a:rPr>
                        <a:t>not</a:t>
                      </a:r>
                      <a:r>
                        <a:rPr sz="850" spc="-20">
                          <a:latin typeface="Arial"/>
                          <a:cs typeface="Arial"/>
                        </a:rPr>
                        <a:t> </a:t>
                      </a:r>
                      <a:r>
                        <a:rPr sz="850" spc="-25">
                          <a:latin typeface="Arial"/>
                          <a:cs typeface="Arial"/>
                        </a:rPr>
                        <a:t>do </a:t>
                      </a:r>
                      <a:r>
                        <a:rPr sz="850">
                          <a:latin typeface="Arial"/>
                          <a:cs typeface="Arial"/>
                        </a:rPr>
                        <a:t>after</a:t>
                      </a:r>
                      <a:r>
                        <a:rPr sz="850" spc="-25">
                          <a:latin typeface="Arial"/>
                          <a:cs typeface="Arial"/>
                        </a:rPr>
                        <a:t> </a:t>
                      </a:r>
                      <a:r>
                        <a:rPr sz="850">
                          <a:latin typeface="Arial"/>
                          <a:cs typeface="Arial"/>
                        </a:rPr>
                        <a:t>leaving</a:t>
                      </a:r>
                      <a:r>
                        <a:rPr sz="850" spc="-20">
                          <a:latin typeface="Arial"/>
                          <a:cs typeface="Arial"/>
                        </a:rPr>
                        <a:t> </a:t>
                      </a:r>
                      <a:r>
                        <a:rPr sz="850" spc="-10">
                          <a:latin typeface="Arial"/>
                          <a:cs typeface="Arial"/>
                        </a:rPr>
                        <a:t>hospital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94%</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100%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97%</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94%</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375285">
                <a:tc>
                  <a:txBody>
                    <a:bodyPr/>
                    <a:lstStyle/>
                    <a:p>
                      <a:pPr marL="27940" marR="163830">
                        <a:lnSpc>
                          <a:spcPts val="860"/>
                        </a:lnSpc>
                        <a:spcBef>
                          <a:spcPts val="155"/>
                        </a:spcBef>
                      </a:pPr>
                      <a:r>
                        <a:rPr sz="850">
                          <a:latin typeface="Arial"/>
                          <a:cs typeface="Arial"/>
                        </a:rPr>
                        <a:t>Q39.</a:t>
                      </a:r>
                      <a:r>
                        <a:rPr sz="850" spc="-25">
                          <a:latin typeface="Arial"/>
                          <a:cs typeface="Arial"/>
                        </a:rPr>
                        <a:t> </a:t>
                      </a:r>
                      <a:r>
                        <a:rPr sz="850">
                          <a:latin typeface="Arial"/>
                          <a:cs typeface="Arial"/>
                        </a:rPr>
                        <a:t>Patient</a:t>
                      </a:r>
                      <a:r>
                        <a:rPr sz="850" spc="-20">
                          <a:latin typeface="Arial"/>
                          <a:cs typeface="Arial"/>
                        </a:rPr>
                        <a:t> </a:t>
                      </a:r>
                      <a:r>
                        <a:rPr sz="850">
                          <a:latin typeface="Arial"/>
                          <a:cs typeface="Arial"/>
                        </a:rPr>
                        <a:t>was</a:t>
                      </a:r>
                      <a:r>
                        <a:rPr sz="850" spc="-20">
                          <a:latin typeface="Arial"/>
                          <a:cs typeface="Arial"/>
                        </a:rPr>
                        <a:t> </a:t>
                      </a:r>
                      <a:r>
                        <a:rPr sz="850">
                          <a:latin typeface="Arial"/>
                          <a:cs typeface="Arial"/>
                        </a:rPr>
                        <a:t>always</a:t>
                      </a:r>
                      <a:r>
                        <a:rPr sz="850" spc="-20">
                          <a:latin typeface="Arial"/>
                          <a:cs typeface="Arial"/>
                        </a:rPr>
                        <a:t> </a:t>
                      </a:r>
                      <a:r>
                        <a:rPr sz="850">
                          <a:latin typeface="Arial"/>
                          <a:cs typeface="Arial"/>
                        </a:rPr>
                        <a:t>able</a:t>
                      </a:r>
                      <a:r>
                        <a:rPr sz="850" spc="-20">
                          <a:latin typeface="Arial"/>
                          <a:cs typeface="Arial"/>
                        </a:rPr>
                        <a:t> </a:t>
                      </a:r>
                      <a:r>
                        <a:rPr sz="850">
                          <a:latin typeface="Arial"/>
                          <a:cs typeface="Arial"/>
                        </a:rPr>
                        <a:t>to</a:t>
                      </a:r>
                      <a:r>
                        <a:rPr sz="850" spc="-20">
                          <a:latin typeface="Arial"/>
                          <a:cs typeface="Arial"/>
                        </a:rPr>
                        <a:t> </a:t>
                      </a:r>
                      <a:r>
                        <a:rPr sz="850">
                          <a:latin typeface="Arial"/>
                          <a:cs typeface="Arial"/>
                        </a:rPr>
                        <a:t>discuss</a:t>
                      </a:r>
                      <a:r>
                        <a:rPr sz="850" spc="-20">
                          <a:latin typeface="Arial"/>
                          <a:cs typeface="Arial"/>
                        </a:rPr>
                        <a:t> </a:t>
                      </a:r>
                      <a:r>
                        <a:rPr sz="850">
                          <a:latin typeface="Arial"/>
                          <a:cs typeface="Arial"/>
                        </a:rPr>
                        <a:t>worries</a:t>
                      </a:r>
                      <a:r>
                        <a:rPr sz="850" spc="-25">
                          <a:latin typeface="Arial"/>
                          <a:cs typeface="Arial"/>
                        </a:rPr>
                        <a:t> and </a:t>
                      </a:r>
                      <a:r>
                        <a:rPr sz="850">
                          <a:latin typeface="Arial"/>
                          <a:cs typeface="Arial"/>
                        </a:rPr>
                        <a:t>fears</a:t>
                      </a:r>
                      <a:r>
                        <a:rPr sz="850" spc="-20">
                          <a:latin typeface="Arial"/>
                          <a:cs typeface="Arial"/>
                        </a:rPr>
                        <a:t> </a:t>
                      </a:r>
                      <a:r>
                        <a:rPr sz="850">
                          <a:latin typeface="Arial"/>
                          <a:cs typeface="Arial"/>
                        </a:rPr>
                        <a:t>with</a:t>
                      </a:r>
                      <a:r>
                        <a:rPr sz="850" spc="-20">
                          <a:latin typeface="Arial"/>
                          <a:cs typeface="Arial"/>
                        </a:rPr>
                        <a:t> </a:t>
                      </a:r>
                      <a:r>
                        <a:rPr sz="850">
                          <a:latin typeface="Arial"/>
                          <a:cs typeface="Arial"/>
                        </a:rPr>
                        <a:t>hospital</a:t>
                      </a:r>
                      <a:r>
                        <a:rPr sz="850" spc="-20">
                          <a:latin typeface="Arial"/>
                          <a:cs typeface="Arial"/>
                        </a:rPr>
                        <a:t> </a:t>
                      </a:r>
                      <a:r>
                        <a:rPr sz="850">
                          <a:latin typeface="Arial"/>
                          <a:cs typeface="Arial"/>
                        </a:rPr>
                        <a:t>staff</a:t>
                      </a:r>
                      <a:r>
                        <a:rPr sz="850" spc="-20">
                          <a:latin typeface="Arial"/>
                          <a:cs typeface="Arial"/>
                        </a:rPr>
                        <a:t> </a:t>
                      </a:r>
                      <a:r>
                        <a:rPr sz="850">
                          <a:latin typeface="Arial"/>
                          <a:cs typeface="Arial"/>
                        </a:rPr>
                        <a:t>while</a:t>
                      </a:r>
                      <a:r>
                        <a:rPr sz="850" spc="-20">
                          <a:latin typeface="Arial"/>
                          <a:cs typeface="Arial"/>
                        </a:rPr>
                        <a:t> </a:t>
                      </a:r>
                      <a:r>
                        <a:rPr sz="850">
                          <a:latin typeface="Arial"/>
                          <a:cs typeface="Arial"/>
                        </a:rPr>
                        <a:t>being</a:t>
                      </a:r>
                      <a:r>
                        <a:rPr sz="850" spc="-20">
                          <a:latin typeface="Arial"/>
                          <a:cs typeface="Arial"/>
                        </a:rPr>
                        <a:t> </a:t>
                      </a:r>
                      <a:r>
                        <a:rPr sz="850">
                          <a:latin typeface="Arial"/>
                          <a:cs typeface="Arial"/>
                        </a:rPr>
                        <a:t>treated</a:t>
                      </a:r>
                      <a:r>
                        <a:rPr sz="850" spc="-20">
                          <a:latin typeface="Arial"/>
                          <a:cs typeface="Arial"/>
                        </a:rPr>
                        <a:t> </a:t>
                      </a:r>
                      <a:r>
                        <a:rPr sz="850">
                          <a:latin typeface="Arial"/>
                          <a:cs typeface="Arial"/>
                        </a:rPr>
                        <a:t>as</a:t>
                      </a:r>
                      <a:r>
                        <a:rPr sz="850" spc="-20">
                          <a:latin typeface="Arial"/>
                          <a:cs typeface="Arial"/>
                        </a:rPr>
                        <a:t> </a:t>
                      </a:r>
                      <a:r>
                        <a:rPr sz="850" spc="-25">
                          <a:latin typeface="Arial"/>
                          <a:cs typeface="Arial"/>
                        </a:rPr>
                        <a:t>an </a:t>
                      </a:r>
                      <a:r>
                        <a:rPr sz="850">
                          <a:latin typeface="Arial"/>
                          <a:cs typeface="Arial"/>
                        </a:rPr>
                        <a:t>outpatient</a:t>
                      </a:r>
                      <a:r>
                        <a:rPr sz="850" spc="-20">
                          <a:latin typeface="Arial"/>
                          <a:cs typeface="Arial"/>
                        </a:rPr>
                        <a:t> </a:t>
                      </a:r>
                      <a:r>
                        <a:rPr sz="850">
                          <a:latin typeface="Arial"/>
                          <a:cs typeface="Arial"/>
                        </a:rPr>
                        <a:t>or</a:t>
                      </a:r>
                      <a:r>
                        <a:rPr sz="850" spc="-20">
                          <a:latin typeface="Arial"/>
                          <a:cs typeface="Arial"/>
                        </a:rPr>
                        <a:t> </a:t>
                      </a:r>
                      <a:r>
                        <a:rPr sz="850">
                          <a:latin typeface="Arial"/>
                          <a:cs typeface="Arial"/>
                        </a:rPr>
                        <a:t>day</a:t>
                      </a:r>
                      <a:r>
                        <a:rPr sz="850" spc="-20">
                          <a:latin typeface="Arial"/>
                          <a:cs typeface="Arial"/>
                        </a:rPr>
                        <a:t> case</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81%</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76%</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87%</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86%</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94%</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85%</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0"/>
                  </a:ext>
                </a:extLst>
              </a:tr>
            </a:tbl>
          </a:graphicData>
        </a:graphic>
      </p:graphicFrame>
      <p:sp>
        <p:nvSpPr>
          <p:cNvPr id="2" name="object 2">
            <a:extLst>
              <a:ext uri="{FF2B5EF4-FFF2-40B4-BE49-F238E27FC236}">
                <a16:creationId xmlns:a16="http://schemas.microsoft.com/office/drawing/2014/main" id="{6C10B511-BE4A-BE1E-6E30-B13F1EA7FBD4}"/>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a:latin typeface="Arial"/>
                <a:cs typeface="Arial"/>
              </a:rPr>
              <a:t>*</a:t>
            </a:r>
            <a:r>
              <a:rPr sz="850">
                <a:latin typeface="Arial"/>
                <a:cs typeface="Arial"/>
              </a:rPr>
              <a:t>	Indicates</a:t>
            </a:r>
            <a:r>
              <a:rPr sz="850" spc="-20">
                <a:latin typeface="Arial"/>
                <a:cs typeface="Arial"/>
              </a:rPr>
              <a:t> </a:t>
            </a:r>
            <a:r>
              <a:rPr sz="850">
                <a:latin typeface="Arial"/>
                <a:cs typeface="Arial"/>
              </a:rPr>
              <a:t>where</a:t>
            </a:r>
            <a:r>
              <a:rPr sz="850" spc="-20">
                <a:latin typeface="Arial"/>
                <a:cs typeface="Arial"/>
              </a:rPr>
              <a:t> </a:t>
            </a:r>
            <a:r>
              <a:rPr sz="850">
                <a:latin typeface="Arial"/>
                <a:cs typeface="Arial"/>
              </a:rPr>
              <a:t>a</a:t>
            </a:r>
            <a:r>
              <a:rPr sz="850" spc="-15">
                <a:latin typeface="Arial"/>
                <a:cs typeface="Arial"/>
              </a:rPr>
              <a:t> </a:t>
            </a:r>
            <a:r>
              <a:rPr sz="850">
                <a:latin typeface="Arial"/>
                <a:cs typeface="Arial"/>
              </a:rPr>
              <a:t>score</a:t>
            </a:r>
            <a:r>
              <a:rPr sz="850" spc="-20">
                <a:latin typeface="Arial"/>
                <a:cs typeface="Arial"/>
              </a:rPr>
              <a:t> </a:t>
            </a:r>
            <a:r>
              <a:rPr sz="850">
                <a:latin typeface="Arial"/>
                <a:cs typeface="Arial"/>
              </a:rPr>
              <a:t>is</a:t>
            </a:r>
            <a:r>
              <a:rPr sz="850" spc="-20">
                <a:latin typeface="Arial"/>
                <a:cs typeface="Arial"/>
              </a:rPr>
              <a:t> </a:t>
            </a:r>
            <a:r>
              <a:rPr sz="850">
                <a:latin typeface="Arial"/>
                <a:cs typeface="Arial"/>
              </a:rPr>
              <a:t>not</a:t>
            </a:r>
            <a:r>
              <a:rPr sz="850" spc="-15">
                <a:latin typeface="Arial"/>
                <a:cs typeface="Arial"/>
              </a:rPr>
              <a:t> </a:t>
            </a:r>
            <a:r>
              <a:rPr sz="850">
                <a:latin typeface="Arial"/>
                <a:cs typeface="Arial"/>
              </a:rPr>
              <a:t>available</a:t>
            </a:r>
            <a:r>
              <a:rPr sz="850" spc="-20">
                <a:latin typeface="Arial"/>
                <a:cs typeface="Arial"/>
              </a:rPr>
              <a:t> </a:t>
            </a:r>
            <a:r>
              <a:rPr sz="850">
                <a:latin typeface="Arial"/>
                <a:cs typeface="Arial"/>
              </a:rPr>
              <a:t>due</a:t>
            </a:r>
            <a:r>
              <a:rPr sz="850" spc="-20">
                <a:latin typeface="Arial"/>
                <a:cs typeface="Arial"/>
              </a:rPr>
              <a:t> </a:t>
            </a:r>
            <a:r>
              <a:rPr sz="850">
                <a:latin typeface="Arial"/>
                <a:cs typeface="Arial"/>
              </a:rPr>
              <a:t>to</a:t>
            </a:r>
            <a:r>
              <a:rPr sz="850" spc="-15">
                <a:latin typeface="Arial"/>
                <a:cs typeface="Arial"/>
              </a:rPr>
              <a:t> </a:t>
            </a:r>
            <a:r>
              <a:rPr sz="850">
                <a:latin typeface="Arial"/>
                <a:cs typeface="Arial"/>
              </a:rPr>
              <a:t>suppression</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a</a:t>
            </a:r>
            <a:r>
              <a:rPr sz="850" spc="-20">
                <a:latin typeface="Arial"/>
                <a:cs typeface="Arial"/>
              </a:rPr>
              <a:t> </a:t>
            </a:r>
            <a:r>
              <a:rPr sz="850">
                <a:latin typeface="Arial"/>
                <a:cs typeface="Arial"/>
              </a:rPr>
              <a:t>low</a:t>
            </a:r>
            <a:r>
              <a:rPr sz="850" spc="-20">
                <a:latin typeface="Arial"/>
                <a:cs typeface="Arial"/>
              </a:rPr>
              <a:t> </a:t>
            </a:r>
            <a:r>
              <a:rPr sz="850">
                <a:latin typeface="Arial"/>
                <a:cs typeface="Arial"/>
              </a:rPr>
              <a:t>base</a:t>
            </a:r>
            <a:r>
              <a:rPr sz="850" spc="-15">
                <a:latin typeface="Arial"/>
                <a:cs typeface="Arial"/>
              </a:rPr>
              <a:t> </a:t>
            </a:r>
            <a:r>
              <a:rPr sz="850" spc="-10">
                <a:latin typeface="Arial"/>
                <a:cs typeface="Arial"/>
              </a:rPr>
              <a:t>size</a:t>
            </a:r>
            <a:r>
              <a:rPr sz="800" spc="-10">
                <a:latin typeface="Arial"/>
                <a:cs typeface="Arial"/>
              </a:rPr>
              <a:t>.</a:t>
            </a:r>
            <a:endParaRPr sz="800">
              <a:latin typeface="Arial"/>
              <a:cs typeface="Arial"/>
            </a:endParaRPr>
          </a:p>
        </p:txBody>
      </p:sp>
      <p:sp>
        <p:nvSpPr>
          <p:cNvPr id="12" name="txt_org_name">
            <a:extLst>
              <a:ext uri="{FF2B5EF4-FFF2-40B4-BE49-F238E27FC236}">
                <a16:creationId xmlns:a16="http://schemas.microsoft.com/office/drawing/2014/main" id="{5B5E940D-E09B-A747-8F52-384657090FC9}"/>
              </a:ext>
              <a:ext uri="{C183D7F6-B498-43B3-948B-1728B52AA6E4}">
                <adec:decorative xmlns:adec="http://schemas.microsoft.com/office/drawing/2017/decorative" val="1"/>
              </a:ext>
            </a:extLst>
          </p:cNvPr>
          <p:cNvSpPr txBox="1"/>
          <p:nvPr/>
        </p:nvSpPr>
        <p:spPr>
          <a:xfrm>
            <a:off x="4524343" y="622300"/>
            <a:ext cx="2754280" cy="276999"/>
          </a:xfrm>
          <a:prstGeom prst="rect">
            <a:avLst/>
          </a:prstGeom>
          <a:noFill/>
        </p:spPr>
        <p:txBody>
          <a:bodyPr wrap="none" rtlCol="0">
            <a:spAutoFit/>
          </a:bodyPr>
          <a:lstStyle/>
          <a:p>
            <a:pPr algn="r"/>
            <a:r>
              <a:rPr lang="en-GB" sz="1200" b="1">
                <a:solidFill>
                  <a:srgbClr val="336E9F"/>
                </a:solidFill>
                <a:latin typeface="Arial"/>
                <a:cs typeface="Arial"/>
              </a:rPr>
              <a:t>The Christie NHS Foundation Trust</a:t>
            </a:r>
            <a:endParaRPr lang="en-GB" sz="1200">
              <a:solidFill>
                <a:srgbClr val="336E9F"/>
              </a:solidFill>
            </a:endParaRPr>
          </a:p>
        </p:txBody>
      </p:sp>
      <p:sp>
        <p:nvSpPr>
          <p:cNvPr id="13" name="txt_survey">
            <a:extLst>
              <a:ext uri="{FF2B5EF4-FFF2-40B4-BE49-F238E27FC236}">
                <a16:creationId xmlns:a16="http://schemas.microsoft.com/office/drawing/2014/main" id="{F8D3E6F4-CD72-CB55-AFBC-3B9243052072}"/>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0" name="Group 9">
            <a:extLst>
              <a:ext uri="{FF2B5EF4-FFF2-40B4-BE49-F238E27FC236}">
                <a16:creationId xmlns:a16="http://schemas.microsoft.com/office/drawing/2014/main" id="{03D0BA55-7C3E-A240-DCF3-E6095822DF6E}"/>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4" name="object 4">
              <a:hlinkClick r:id="rId2" action="ppaction://hlinksldjump"/>
              <a:extLst>
                <a:ext uri="{FF2B5EF4-FFF2-40B4-BE49-F238E27FC236}">
                  <a16:creationId xmlns:a16="http://schemas.microsoft.com/office/drawing/2014/main" id="{F7847FDD-9B1C-AAD4-719D-799EB6B20B0C}"/>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5" name="object 3">
              <a:hlinkClick r:id="rId2" action="ppaction://hlinksldjump"/>
              <a:extLst>
                <a:ext uri="{FF2B5EF4-FFF2-40B4-BE49-F238E27FC236}">
                  <a16:creationId xmlns:a16="http://schemas.microsoft.com/office/drawing/2014/main" id="{0152C8C6-C81B-697C-41A8-CE659B315217}"/>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1">
            <a:extLst>
              <a:ext uri="{FF2B5EF4-FFF2-40B4-BE49-F238E27FC236}">
                <a16:creationId xmlns:a16="http://schemas.microsoft.com/office/drawing/2014/main" id="{FB02830F-36A0-C6FC-42C6-6CBAD7F8B26A}"/>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A6142AC4-C9EA-4D7A-A054-79ACEAF04550}" type="slidenum">
              <a:rPr lang="en-GB" spc="-25" smtClean="0"/>
              <a:t>27</a:t>
            </a:fld>
            <a:endParaRPr lang="en-GB" spc="-25"/>
          </a:p>
        </p:txBody>
      </p:sp>
      <p:sp>
        <p:nvSpPr>
          <p:cNvPr id="12" name="object 1">
            <a:extLst>
              <a:ext uri="{FF2B5EF4-FFF2-40B4-BE49-F238E27FC236}">
                <a16:creationId xmlns:a16="http://schemas.microsoft.com/office/drawing/2014/main" id="{00C021CD-2947-CC48-A3EE-AB0C916ACE53}"/>
              </a:ext>
              <a:ext uri="{C183D7F6-B498-43B3-948B-1728B52AA6E4}">
                <adec:decorative xmlns:adec="http://schemas.microsoft.com/office/drawing/2017/decorative" val="0"/>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Age group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agegroup_tbl_section9"/>
          <p:cNvGraphicFramePr>
            <a:graphicFrameLocks noGrp="1"/>
          </p:cNvGraphicFramePr>
          <p:nvPr>
            <p:extLst>
              <p:ext uri="{D42A27DB-BD31-4B8C-83A1-F6EECF244321}">
                <p14:modId xmlns:p14="http://schemas.microsoft.com/office/powerpoint/2010/main" val="3010223694"/>
              </p:ext>
            </p:extLst>
          </p:nvPr>
        </p:nvGraphicFramePr>
        <p:xfrm>
          <a:off x="429133" y="1708785"/>
          <a:ext cx="6776317" cy="325691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442594">
                  <a:extLst>
                    <a:ext uri="{9D8B030D-6E8A-4147-A177-3AD203B41FA5}">
                      <a16:colId xmlns:a16="http://schemas.microsoft.com/office/drawing/2014/main" val="20001"/>
                    </a:ext>
                  </a:extLst>
                </a:gridCol>
                <a:gridCol w="442594">
                  <a:extLst>
                    <a:ext uri="{9D8B030D-6E8A-4147-A177-3AD203B41FA5}">
                      <a16:colId xmlns:a16="http://schemas.microsoft.com/office/drawing/2014/main" val="20002"/>
                    </a:ext>
                  </a:extLst>
                </a:gridCol>
                <a:gridCol w="442595">
                  <a:extLst>
                    <a:ext uri="{9D8B030D-6E8A-4147-A177-3AD203B41FA5}">
                      <a16:colId xmlns:a16="http://schemas.microsoft.com/office/drawing/2014/main" val="20003"/>
                    </a:ext>
                  </a:extLst>
                </a:gridCol>
                <a:gridCol w="442595">
                  <a:extLst>
                    <a:ext uri="{9D8B030D-6E8A-4147-A177-3AD203B41FA5}">
                      <a16:colId xmlns:a16="http://schemas.microsoft.com/office/drawing/2014/main" val="20004"/>
                    </a:ext>
                  </a:extLst>
                </a:gridCol>
                <a:gridCol w="442595">
                  <a:extLst>
                    <a:ext uri="{9D8B030D-6E8A-4147-A177-3AD203B41FA5}">
                      <a16:colId xmlns:a16="http://schemas.microsoft.com/office/drawing/2014/main" val="20005"/>
                    </a:ext>
                  </a:extLst>
                </a:gridCol>
                <a:gridCol w="442595">
                  <a:extLst>
                    <a:ext uri="{9D8B030D-6E8A-4147-A177-3AD203B41FA5}">
                      <a16:colId xmlns:a16="http://schemas.microsoft.com/office/drawing/2014/main" val="20006"/>
                    </a:ext>
                  </a:extLst>
                </a:gridCol>
                <a:gridCol w="442595">
                  <a:extLst>
                    <a:ext uri="{9D8B030D-6E8A-4147-A177-3AD203B41FA5}">
                      <a16:colId xmlns:a16="http://schemas.microsoft.com/office/drawing/2014/main" val="20007"/>
                    </a:ext>
                  </a:extLst>
                </a:gridCol>
                <a:gridCol w="442595">
                  <a:extLst>
                    <a:ext uri="{9D8B030D-6E8A-4147-A177-3AD203B41FA5}">
                      <a16:colId xmlns:a16="http://schemas.microsoft.com/office/drawing/2014/main" val="20008"/>
                    </a:ext>
                  </a:extLst>
                </a:gridCol>
                <a:gridCol w="441959">
                  <a:extLst>
                    <a:ext uri="{9D8B030D-6E8A-4147-A177-3AD203B41FA5}">
                      <a16:colId xmlns:a16="http://schemas.microsoft.com/office/drawing/2014/main" val="20009"/>
                    </a:ext>
                  </a:extLst>
                </a:gridCol>
              </a:tblGrid>
              <a:tr h="187960">
                <a:tc gridSpan="10">
                  <a:txBody>
                    <a:bodyPr/>
                    <a:lstStyle/>
                    <a:p>
                      <a:pPr marL="27940">
                        <a:lnSpc>
                          <a:spcPct val="100000"/>
                        </a:lnSpc>
                        <a:spcBef>
                          <a:spcPts val="45"/>
                        </a:spcBef>
                        <a:tabLst>
                          <a:tab pos="4606290" algn="l"/>
                        </a:tabLst>
                      </a:pPr>
                      <a:r>
                        <a:rPr sz="1050" b="1" spc="-20" dirty="0">
                          <a:solidFill>
                            <a:srgbClr val="336E9F"/>
                          </a:solidFill>
                          <a:latin typeface="Arial"/>
                          <a:cs typeface="Arial"/>
                        </a:rPr>
                        <a:t>YOUR</a:t>
                      </a:r>
                      <a:r>
                        <a:rPr sz="1050" b="1" spc="-55" dirty="0">
                          <a:solidFill>
                            <a:srgbClr val="336E9F"/>
                          </a:solidFill>
                          <a:latin typeface="Arial"/>
                          <a:cs typeface="Arial"/>
                        </a:rPr>
                        <a:t> </a:t>
                      </a:r>
                      <a:r>
                        <a:rPr sz="1050" b="1" spc="-10" dirty="0">
                          <a:solidFill>
                            <a:srgbClr val="336E9F"/>
                          </a:solidFill>
                          <a:latin typeface="Arial"/>
                          <a:cs typeface="Arial"/>
                        </a:rPr>
                        <a:t>TREATMENT</a:t>
                      </a:r>
                      <a:r>
                        <a:rPr sz="1050" b="1" dirty="0">
                          <a:solidFill>
                            <a:srgbClr val="336E9F"/>
                          </a:solidFill>
                          <a:latin typeface="Arial"/>
                          <a:cs typeface="Arial"/>
                        </a:rPr>
                        <a:t>	</a:t>
                      </a:r>
                      <a:r>
                        <a:rPr sz="1275" spc="-37" baseline="9803" dirty="0">
                          <a:latin typeface="Arial"/>
                          <a:cs typeface="Arial"/>
                        </a:rPr>
                        <a:t>Age</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16</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24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25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34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35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44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45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54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55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64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65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74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75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84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a:cs typeface="Arial"/>
                        </a:rPr>
                        <a:t>85+</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b="1" spc="-25">
                          <a:latin typeface="Arial"/>
                          <a:cs typeface="Arial"/>
                        </a:rPr>
                        <a:t>All</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34950">
                        <a:lnSpc>
                          <a:spcPts val="860"/>
                        </a:lnSpc>
                        <a:spcBef>
                          <a:spcPts val="155"/>
                        </a:spcBef>
                      </a:pPr>
                      <a:r>
                        <a:rPr sz="850">
                          <a:latin typeface="Arial"/>
                          <a:cs typeface="Arial"/>
                        </a:rPr>
                        <a:t>Q41_1.</a:t>
                      </a:r>
                      <a:r>
                        <a:rPr sz="850" spc="-35">
                          <a:latin typeface="Arial"/>
                          <a:cs typeface="Arial"/>
                        </a:rPr>
                        <a:t> </a:t>
                      </a:r>
                      <a:r>
                        <a:rPr sz="850">
                          <a:latin typeface="Arial"/>
                          <a:cs typeface="Arial"/>
                        </a:rPr>
                        <a:t>Beforehand</a:t>
                      </a:r>
                      <a:r>
                        <a:rPr sz="850" spc="-30">
                          <a:latin typeface="Arial"/>
                          <a:cs typeface="Arial"/>
                        </a:rPr>
                        <a:t> </a:t>
                      </a:r>
                      <a:r>
                        <a:rPr sz="850">
                          <a:latin typeface="Arial"/>
                          <a:cs typeface="Arial"/>
                        </a:rPr>
                        <a:t>patient</a:t>
                      </a:r>
                      <a:r>
                        <a:rPr sz="850" spc="-30">
                          <a:latin typeface="Arial"/>
                          <a:cs typeface="Arial"/>
                        </a:rPr>
                        <a:t> </a:t>
                      </a:r>
                      <a:r>
                        <a:rPr sz="850">
                          <a:latin typeface="Arial"/>
                          <a:cs typeface="Arial"/>
                        </a:rPr>
                        <a:t>completely</a:t>
                      </a:r>
                      <a:r>
                        <a:rPr sz="850" spc="-30">
                          <a:latin typeface="Arial"/>
                          <a:cs typeface="Arial"/>
                        </a:rPr>
                        <a:t> </a:t>
                      </a:r>
                      <a:r>
                        <a:rPr sz="850">
                          <a:latin typeface="Arial"/>
                          <a:cs typeface="Arial"/>
                        </a:rPr>
                        <a:t>had</a:t>
                      </a:r>
                      <a:r>
                        <a:rPr sz="850" spc="-30">
                          <a:latin typeface="Arial"/>
                          <a:cs typeface="Arial"/>
                        </a:rPr>
                        <a:t> </a:t>
                      </a:r>
                      <a:r>
                        <a:rPr sz="850" spc="-10">
                          <a:latin typeface="Arial"/>
                          <a:cs typeface="Arial"/>
                        </a:rPr>
                        <a:t>enough </a:t>
                      </a:r>
                      <a:r>
                        <a:rPr sz="850">
                          <a:latin typeface="Arial"/>
                          <a:cs typeface="Arial"/>
                        </a:rPr>
                        <a:t>understandable</a:t>
                      </a:r>
                      <a:r>
                        <a:rPr sz="850" spc="-45">
                          <a:latin typeface="Arial"/>
                          <a:cs typeface="Arial"/>
                        </a:rPr>
                        <a:t> </a:t>
                      </a:r>
                      <a:r>
                        <a:rPr sz="850">
                          <a:latin typeface="Arial"/>
                          <a:cs typeface="Arial"/>
                        </a:rPr>
                        <a:t>information</a:t>
                      </a:r>
                      <a:r>
                        <a:rPr sz="850" spc="-40">
                          <a:latin typeface="Arial"/>
                          <a:cs typeface="Arial"/>
                        </a:rPr>
                        <a:t> </a:t>
                      </a:r>
                      <a:r>
                        <a:rPr sz="850">
                          <a:latin typeface="Arial"/>
                          <a:cs typeface="Arial"/>
                        </a:rPr>
                        <a:t>about</a:t>
                      </a:r>
                      <a:r>
                        <a:rPr sz="850" spc="-40">
                          <a:latin typeface="Arial"/>
                          <a:cs typeface="Arial"/>
                        </a:rPr>
                        <a:t> </a:t>
                      </a:r>
                      <a:r>
                        <a:rPr sz="850" spc="-10">
                          <a:latin typeface="Arial"/>
                          <a:cs typeface="Arial"/>
                        </a:rPr>
                        <a:t>surgery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234950">
                        <a:lnSpc>
                          <a:spcPts val="860"/>
                        </a:lnSpc>
                        <a:spcBef>
                          <a:spcPts val="155"/>
                        </a:spcBef>
                      </a:pPr>
                      <a:r>
                        <a:rPr sz="850">
                          <a:latin typeface="Arial"/>
                          <a:cs typeface="Arial"/>
                        </a:rPr>
                        <a:t>Q41_2.</a:t>
                      </a:r>
                      <a:r>
                        <a:rPr sz="850" spc="-35">
                          <a:latin typeface="Arial"/>
                          <a:cs typeface="Arial"/>
                        </a:rPr>
                        <a:t> </a:t>
                      </a:r>
                      <a:r>
                        <a:rPr sz="850">
                          <a:latin typeface="Arial"/>
                          <a:cs typeface="Arial"/>
                        </a:rPr>
                        <a:t>Beforehand</a:t>
                      </a:r>
                      <a:r>
                        <a:rPr sz="850" spc="-30">
                          <a:latin typeface="Arial"/>
                          <a:cs typeface="Arial"/>
                        </a:rPr>
                        <a:t> </a:t>
                      </a:r>
                      <a:r>
                        <a:rPr sz="850">
                          <a:latin typeface="Arial"/>
                          <a:cs typeface="Arial"/>
                        </a:rPr>
                        <a:t>patient</a:t>
                      </a:r>
                      <a:r>
                        <a:rPr sz="850" spc="-30">
                          <a:latin typeface="Arial"/>
                          <a:cs typeface="Arial"/>
                        </a:rPr>
                        <a:t> </a:t>
                      </a:r>
                      <a:r>
                        <a:rPr sz="850">
                          <a:latin typeface="Arial"/>
                          <a:cs typeface="Arial"/>
                        </a:rPr>
                        <a:t>completely</a:t>
                      </a:r>
                      <a:r>
                        <a:rPr sz="850" spc="-30">
                          <a:latin typeface="Arial"/>
                          <a:cs typeface="Arial"/>
                        </a:rPr>
                        <a:t> </a:t>
                      </a:r>
                      <a:r>
                        <a:rPr sz="850">
                          <a:latin typeface="Arial"/>
                          <a:cs typeface="Arial"/>
                        </a:rPr>
                        <a:t>had</a:t>
                      </a:r>
                      <a:r>
                        <a:rPr sz="850" spc="-30">
                          <a:latin typeface="Arial"/>
                          <a:cs typeface="Arial"/>
                        </a:rPr>
                        <a:t> </a:t>
                      </a:r>
                      <a:r>
                        <a:rPr sz="850" spc="-10">
                          <a:latin typeface="Arial"/>
                          <a:cs typeface="Arial"/>
                        </a:rPr>
                        <a:t>enough </a:t>
                      </a:r>
                      <a:r>
                        <a:rPr sz="850">
                          <a:latin typeface="Arial"/>
                          <a:cs typeface="Arial"/>
                        </a:rPr>
                        <a:t>understandable</a:t>
                      </a:r>
                      <a:r>
                        <a:rPr sz="850" spc="-45">
                          <a:latin typeface="Arial"/>
                          <a:cs typeface="Arial"/>
                        </a:rPr>
                        <a:t> </a:t>
                      </a:r>
                      <a:r>
                        <a:rPr sz="850">
                          <a:latin typeface="Arial"/>
                          <a:cs typeface="Arial"/>
                        </a:rPr>
                        <a:t>information</a:t>
                      </a:r>
                      <a:r>
                        <a:rPr sz="850" spc="-40">
                          <a:latin typeface="Arial"/>
                          <a:cs typeface="Arial"/>
                        </a:rPr>
                        <a:t> </a:t>
                      </a:r>
                      <a:r>
                        <a:rPr sz="850">
                          <a:latin typeface="Arial"/>
                          <a:cs typeface="Arial"/>
                        </a:rPr>
                        <a:t>about</a:t>
                      </a:r>
                      <a:r>
                        <a:rPr sz="850" spc="-40">
                          <a:latin typeface="Arial"/>
                          <a:cs typeface="Arial"/>
                        </a:rPr>
                        <a:t> </a:t>
                      </a:r>
                      <a:r>
                        <a:rPr sz="850" spc="-10">
                          <a:latin typeface="Arial"/>
                          <a:cs typeface="Arial"/>
                        </a:rPr>
                        <a:t>chemotherapy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234950">
                        <a:lnSpc>
                          <a:spcPts val="860"/>
                        </a:lnSpc>
                        <a:spcBef>
                          <a:spcPts val="155"/>
                        </a:spcBef>
                      </a:pPr>
                      <a:r>
                        <a:rPr sz="850" dirty="0">
                          <a:latin typeface="Arial"/>
                          <a:cs typeface="Arial"/>
                        </a:rPr>
                        <a:t>Q41_3.</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5"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spc="-10" dirty="0">
                          <a:latin typeface="Arial"/>
                          <a:cs typeface="Arial"/>
                        </a:rPr>
                        <a:t>radiotherapy</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223520">
                        <a:lnSpc>
                          <a:spcPts val="860"/>
                        </a:lnSpc>
                        <a:spcBef>
                          <a:spcPts val="155"/>
                        </a:spcBef>
                      </a:pPr>
                      <a:r>
                        <a:rPr sz="850">
                          <a:latin typeface="Arial"/>
                          <a:cs typeface="Arial"/>
                        </a:rPr>
                        <a:t>Q41_4.</a:t>
                      </a:r>
                      <a:r>
                        <a:rPr sz="850" spc="-35">
                          <a:latin typeface="Arial"/>
                          <a:cs typeface="Arial"/>
                        </a:rPr>
                        <a:t> </a:t>
                      </a:r>
                      <a:r>
                        <a:rPr sz="850">
                          <a:latin typeface="Arial"/>
                          <a:cs typeface="Arial"/>
                        </a:rPr>
                        <a:t>Beforehand</a:t>
                      </a:r>
                      <a:r>
                        <a:rPr sz="850" spc="-30">
                          <a:latin typeface="Arial"/>
                          <a:cs typeface="Arial"/>
                        </a:rPr>
                        <a:t> </a:t>
                      </a:r>
                      <a:r>
                        <a:rPr sz="850">
                          <a:latin typeface="Arial"/>
                          <a:cs typeface="Arial"/>
                        </a:rPr>
                        <a:t>patient</a:t>
                      </a:r>
                      <a:r>
                        <a:rPr sz="850" spc="-30">
                          <a:latin typeface="Arial"/>
                          <a:cs typeface="Arial"/>
                        </a:rPr>
                        <a:t> </a:t>
                      </a:r>
                      <a:r>
                        <a:rPr sz="850">
                          <a:latin typeface="Arial"/>
                          <a:cs typeface="Arial"/>
                        </a:rPr>
                        <a:t>completely</a:t>
                      </a:r>
                      <a:r>
                        <a:rPr sz="850" spc="-30">
                          <a:latin typeface="Arial"/>
                          <a:cs typeface="Arial"/>
                        </a:rPr>
                        <a:t> </a:t>
                      </a:r>
                      <a:r>
                        <a:rPr sz="850">
                          <a:latin typeface="Arial"/>
                          <a:cs typeface="Arial"/>
                        </a:rPr>
                        <a:t>had</a:t>
                      </a:r>
                      <a:r>
                        <a:rPr sz="850" spc="-30">
                          <a:latin typeface="Arial"/>
                          <a:cs typeface="Arial"/>
                        </a:rPr>
                        <a:t> </a:t>
                      </a:r>
                      <a:r>
                        <a:rPr sz="850" spc="-10">
                          <a:latin typeface="Arial"/>
                          <a:cs typeface="Arial"/>
                        </a:rPr>
                        <a:t>enough </a:t>
                      </a:r>
                      <a:r>
                        <a:rPr sz="850">
                          <a:latin typeface="Arial"/>
                          <a:cs typeface="Arial"/>
                        </a:rPr>
                        <a:t>understandable</a:t>
                      </a:r>
                      <a:r>
                        <a:rPr sz="850" spc="-40">
                          <a:latin typeface="Arial"/>
                          <a:cs typeface="Arial"/>
                        </a:rPr>
                        <a:t> </a:t>
                      </a:r>
                      <a:r>
                        <a:rPr sz="850">
                          <a:latin typeface="Arial"/>
                          <a:cs typeface="Arial"/>
                        </a:rPr>
                        <a:t>information</a:t>
                      </a:r>
                      <a:r>
                        <a:rPr sz="850" spc="-40">
                          <a:latin typeface="Arial"/>
                          <a:cs typeface="Arial"/>
                        </a:rPr>
                        <a:t> </a:t>
                      </a:r>
                      <a:r>
                        <a:rPr sz="850">
                          <a:latin typeface="Arial"/>
                          <a:cs typeface="Arial"/>
                        </a:rPr>
                        <a:t>about</a:t>
                      </a:r>
                      <a:r>
                        <a:rPr sz="850" spc="-40">
                          <a:latin typeface="Arial"/>
                          <a:cs typeface="Arial"/>
                        </a:rPr>
                        <a:t> </a:t>
                      </a:r>
                      <a:r>
                        <a:rPr sz="850">
                          <a:latin typeface="Arial"/>
                          <a:cs typeface="Arial"/>
                        </a:rPr>
                        <a:t>hormone</a:t>
                      </a:r>
                      <a:r>
                        <a:rPr sz="850" spc="-40">
                          <a:latin typeface="Arial"/>
                          <a:cs typeface="Arial"/>
                        </a:rPr>
                        <a:t> </a:t>
                      </a:r>
                      <a:r>
                        <a:rPr sz="850" spc="-10">
                          <a:latin typeface="Arial"/>
                          <a:cs typeface="Arial"/>
                        </a:rPr>
                        <a:t>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5430">
                <a:tc>
                  <a:txBody>
                    <a:bodyPr/>
                    <a:lstStyle/>
                    <a:p>
                      <a:pPr marL="27940" marR="234950">
                        <a:lnSpc>
                          <a:spcPts val="860"/>
                        </a:lnSpc>
                        <a:spcBef>
                          <a:spcPts val="155"/>
                        </a:spcBef>
                      </a:pPr>
                      <a:r>
                        <a:rPr sz="850">
                          <a:latin typeface="Arial"/>
                          <a:cs typeface="Arial"/>
                        </a:rPr>
                        <a:t>Q41_5.</a:t>
                      </a:r>
                      <a:r>
                        <a:rPr sz="850" spc="-35">
                          <a:latin typeface="Arial"/>
                          <a:cs typeface="Arial"/>
                        </a:rPr>
                        <a:t> </a:t>
                      </a:r>
                      <a:r>
                        <a:rPr sz="850">
                          <a:latin typeface="Arial"/>
                          <a:cs typeface="Arial"/>
                        </a:rPr>
                        <a:t>Beforehand</a:t>
                      </a:r>
                      <a:r>
                        <a:rPr sz="850" spc="-30">
                          <a:latin typeface="Arial"/>
                          <a:cs typeface="Arial"/>
                        </a:rPr>
                        <a:t> </a:t>
                      </a:r>
                      <a:r>
                        <a:rPr sz="850">
                          <a:latin typeface="Arial"/>
                          <a:cs typeface="Arial"/>
                        </a:rPr>
                        <a:t>patient</a:t>
                      </a:r>
                      <a:r>
                        <a:rPr sz="850" spc="-30">
                          <a:latin typeface="Arial"/>
                          <a:cs typeface="Arial"/>
                        </a:rPr>
                        <a:t> </a:t>
                      </a:r>
                      <a:r>
                        <a:rPr sz="850">
                          <a:latin typeface="Arial"/>
                          <a:cs typeface="Arial"/>
                        </a:rPr>
                        <a:t>completely</a:t>
                      </a:r>
                      <a:r>
                        <a:rPr sz="850" spc="-30">
                          <a:latin typeface="Arial"/>
                          <a:cs typeface="Arial"/>
                        </a:rPr>
                        <a:t> </a:t>
                      </a:r>
                      <a:r>
                        <a:rPr sz="850">
                          <a:latin typeface="Arial"/>
                          <a:cs typeface="Arial"/>
                        </a:rPr>
                        <a:t>had</a:t>
                      </a:r>
                      <a:r>
                        <a:rPr sz="850" spc="-30">
                          <a:latin typeface="Arial"/>
                          <a:cs typeface="Arial"/>
                        </a:rPr>
                        <a:t> </a:t>
                      </a:r>
                      <a:r>
                        <a:rPr sz="850" spc="-10">
                          <a:latin typeface="Arial"/>
                          <a:cs typeface="Arial"/>
                        </a:rPr>
                        <a:t>enough </a:t>
                      </a:r>
                      <a:r>
                        <a:rPr sz="850">
                          <a:latin typeface="Arial"/>
                          <a:cs typeface="Arial"/>
                        </a:rPr>
                        <a:t>understandable</a:t>
                      </a:r>
                      <a:r>
                        <a:rPr sz="850" spc="-45">
                          <a:latin typeface="Arial"/>
                          <a:cs typeface="Arial"/>
                        </a:rPr>
                        <a:t> </a:t>
                      </a:r>
                      <a:r>
                        <a:rPr sz="850">
                          <a:latin typeface="Arial"/>
                          <a:cs typeface="Arial"/>
                        </a:rPr>
                        <a:t>information</a:t>
                      </a:r>
                      <a:r>
                        <a:rPr sz="850" spc="-40">
                          <a:latin typeface="Arial"/>
                          <a:cs typeface="Arial"/>
                        </a:rPr>
                        <a:t> </a:t>
                      </a:r>
                      <a:r>
                        <a:rPr sz="850">
                          <a:latin typeface="Arial"/>
                          <a:cs typeface="Arial"/>
                        </a:rPr>
                        <a:t>about</a:t>
                      </a:r>
                      <a:r>
                        <a:rPr sz="850" spc="-40">
                          <a:latin typeface="Arial"/>
                          <a:cs typeface="Arial"/>
                        </a:rPr>
                        <a:t> </a:t>
                      </a:r>
                      <a:r>
                        <a:rPr sz="850" spc="-10">
                          <a:latin typeface="Arial"/>
                          <a:cs typeface="Arial"/>
                        </a:rPr>
                        <a:t>immunotherapy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65430">
                <a:tc>
                  <a:txBody>
                    <a:bodyPr/>
                    <a:lstStyle/>
                    <a:p>
                      <a:pPr marL="27940" marR="37465">
                        <a:lnSpc>
                          <a:spcPts val="860"/>
                        </a:lnSpc>
                        <a:spcBef>
                          <a:spcPts val="155"/>
                        </a:spcBef>
                      </a:pPr>
                      <a:r>
                        <a:rPr sz="850">
                          <a:latin typeface="Arial"/>
                          <a:cs typeface="Arial"/>
                        </a:rPr>
                        <a:t>Q42_1.</a:t>
                      </a:r>
                      <a:r>
                        <a:rPr sz="850" spc="-30">
                          <a:latin typeface="Arial"/>
                          <a:cs typeface="Arial"/>
                        </a:rPr>
                        <a:t> </a:t>
                      </a:r>
                      <a:r>
                        <a:rPr sz="850">
                          <a:latin typeface="Arial"/>
                          <a:cs typeface="Arial"/>
                        </a:rPr>
                        <a:t>Patient</a:t>
                      </a:r>
                      <a:r>
                        <a:rPr sz="850" spc="-30">
                          <a:latin typeface="Arial"/>
                          <a:cs typeface="Arial"/>
                        </a:rPr>
                        <a:t> </a:t>
                      </a:r>
                      <a:r>
                        <a:rPr sz="850">
                          <a:latin typeface="Arial"/>
                          <a:cs typeface="Arial"/>
                        </a:rPr>
                        <a:t>completely</a:t>
                      </a:r>
                      <a:r>
                        <a:rPr sz="850" spc="-25">
                          <a:latin typeface="Arial"/>
                          <a:cs typeface="Arial"/>
                        </a:rPr>
                        <a:t> </a:t>
                      </a:r>
                      <a:r>
                        <a:rPr sz="850">
                          <a:latin typeface="Arial"/>
                          <a:cs typeface="Arial"/>
                        </a:rPr>
                        <a:t>had</a:t>
                      </a:r>
                      <a:r>
                        <a:rPr sz="850" spc="-30">
                          <a:latin typeface="Arial"/>
                          <a:cs typeface="Arial"/>
                        </a:rPr>
                        <a:t> </a:t>
                      </a:r>
                      <a:r>
                        <a:rPr sz="850">
                          <a:latin typeface="Arial"/>
                          <a:cs typeface="Arial"/>
                        </a:rPr>
                        <a:t>enough</a:t>
                      </a:r>
                      <a:r>
                        <a:rPr sz="850" spc="-25">
                          <a:latin typeface="Arial"/>
                          <a:cs typeface="Arial"/>
                        </a:rPr>
                        <a:t> </a:t>
                      </a:r>
                      <a:r>
                        <a:rPr sz="850" spc="-10">
                          <a:latin typeface="Arial"/>
                          <a:cs typeface="Arial"/>
                        </a:rPr>
                        <a:t>understandable </a:t>
                      </a:r>
                      <a:r>
                        <a:rPr sz="850">
                          <a:latin typeface="Arial"/>
                          <a:cs typeface="Arial"/>
                        </a:rPr>
                        <a:t>information</a:t>
                      </a:r>
                      <a:r>
                        <a:rPr sz="850" spc="-25">
                          <a:latin typeface="Arial"/>
                          <a:cs typeface="Arial"/>
                        </a:rPr>
                        <a:t> </a:t>
                      </a:r>
                      <a:r>
                        <a:rPr sz="850">
                          <a:latin typeface="Arial"/>
                          <a:cs typeface="Arial"/>
                        </a:rPr>
                        <a:t>about</a:t>
                      </a:r>
                      <a:r>
                        <a:rPr sz="850" spc="-25">
                          <a:latin typeface="Arial"/>
                          <a:cs typeface="Arial"/>
                        </a:rPr>
                        <a:t> </a:t>
                      </a:r>
                      <a:r>
                        <a:rPr sz="850">
                          <a:latin typeface="Arial"/>
                          <a:cs typeface="Arial"/>
                        </a:rPr>
                        <a:t>their</a:t>
                      </a:r>
                      <a:r>
                        <a:rPr sz="850" spc="-25">
                          <a:latin typeface="Arial"/>
                          <a:cs typeface="Arial"/>
                        </a:rPr>
                        <a:t> </a:t>
                      </a:r>
                      <a:r>
                        <a:rPr sz="850">
                          <a:latin typeface="Arial"/>
                          <a:cs typeface="Arial"/>
                        </a:rPr>
                        <a:t>response</a:t>
                      </a:r>
                      <a:r>
                        <a:rPr sz="850" spc="-25">
                          <a:latin typeface="Arial"/>
                          <a:cs typeface="Arial"/>
                        </a:rPr>
                        <a:t> </a:t>
                      </a:r>
                      <a:r>
                        <a:rPr sz="850">
                          <a:latin typeface="Arial"/>
                          <a:cs typeface="Arial"/>
                        </a:rPr>
                        <a:t>to</a:t>
                      </a:r>
                      <a:r>
                        <a:rPr sz="850" spc="-25">
                          <a:latin typeface="Arial"/>
                          <a:cs typeface="Arial"/>
                        </a:rPr>
                        <a:t> </a:t>
                      </a:r>
                      <a:r>
                        <a:rPr sz="850" spc="-10">
                          <a:latin typeface="Arial"/>
                          <a:cs typeface="Arial"/>
                        </a:rPr>
                        <a:t>surgery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7"/>
                  </a:ext>
                </a:extLst>
              </a:tr>
              <a:tr h="265430">
                <a:tc>
                  <a:txBody>
                    <a:bodyPr/>
                    <a:lstStyle/>
                    <a:p>
                      <a:pPr marL="27940" marR="37465">
                        <a:lnSpc>
                          <a:spcPts val="860"/>
                        </a:lnSpc>
                        <a:spcBef>
                          <a:spcPts val="155"/>
                        </a:spcBef>
                      </a:pPr>
                      <a:r>
                        <a:rPr sz="850">
                          <a:latin typeface="Arial"/>
                          <a:cs typeface="Arial"/>
                        </a:rPr>
                        <a:t>Q42_2.</a:t>
                      </a:r>
                      <a:r>
                        <a:rPr sz="850" spc="-30">
                          <a:latin typeface="Arial"/>
                          <a:cs typeface="Arial"/>
                        </a:rPr>
                        <a:t> </a:t>
                      </a:r>
                      <a:r>
                        <a:rPr sz="850">
                          <a:latin typeface="Arial"/>
                          <a:cs typeface="Arial"/>
                        </a:rPr>
                        <a:t>Patient</a:t>
                      </a:r>
                      <a:r>
                        <a:rPr sz="850" spc="-30">
                          <a:latin typeface="Arial"/>
                          <a:cs typeface="Arial"/>
                        </a:rPr>
                        <a:t> </a:t>
                      </a:r>
                      <a:r>
                        <a:rPr sz="850">
                          <a:latin typeface="Arial"/>
                          <a:cs typeface="Arial"/>
                        </a:rPr>
                        <a:t>completely</a:t>
                      </a:r>
                      <a:r>
                        <a:rPr sz="850" spc="-25">
                          <a:latin typeface="Arial"/>
                          <a:cs typeface="Arial"/>
                        </a:rPr>
                        <a:t> </a:t>
                      </a:r>
                      <a:r>
                        <a:rPr sz="850">
                          <a:latin typeface="Arial"/>
                          <a:cs typeface="Arial"/>
                        </a:rPr>
                        <a:t>had</a:t>
                      </a:r>
                      <a:r>
                        <a:rPr sz="850" spc="-30">
                          <a:latin typeface="Arial"/>
                          <a:cs typeface="Arial"/>
                        </a:rPr>
                        <a:t> </a:t>
                      </a:r>
                      <a:r>
                        <a:rPr sz="850">
                          <a:latin typeface="Arial"/>
                          <a:cs typeface="Arial"/>
                        </a:rPr>
                        <a:t>enough</a:t>
                      </a:r>
                      <a:r>
                        <a:rPr sz="850" spc="-25">
                          <a:latin typeface="Arial"/>
                          <a:cs typeface="Arial"/>
                        </a:rPr>
                        <a:t> </a:t>
                      </a:r>
                      <a:r>
                        <a:rPr sz="850" spc="-10">
                          <a:latin typeface="Arial"/>
                          <a:cs typeface="Arial"/>
                        </a:rPr>
                        <a:t>understandable </a:t>
                      </a:r>
                      <a:r>
                        <a:rPr sz="850">
                          <a:latin typeface="Arial"/>
                          <a:cs typeface="Arial"/>
                        </a:rPr>
                        <a:t>information</a:t>
                      </a:r>
                      <a:r>
                        <a:rPr sz="850" spc="-25">
                          <a:latin typeface="Arial"/>
                          <a:cs typeface="Arial"/>
                        </a:rPr>
                        <a:t> </a:t>
                      </a:r>
                      <a:r>
                        <a:rPr sz="850">
                          <a:latin typeface="Arial"/>
                          <a:cs typeface="Arial"/>
                        </a:rPr>
                        <a:t>about</a:t>
                      </a:r>
                      <a:r>
                        <a:rPr sz="850" spc="-25">
                          <a:latin typeface="Arial"/>
                          <a:cs typeface="Arial"/>
                        </a:rPr>
                        <a:t> </a:t>
                      </a:r>
                      <a:r>
                        <a:rPr sz="850">
                          <a:latin typeface="Arial"/>
                          <a:cs typeface="Arial"/>
                        </a:rPr>
                        <a:t>their</a:t>
                      </a:r>
                      <a:r>
                        <a:rPr sz="850" spc="-25">
                          <a:latin typeface="Arial"/>
                          <a:cs typeface="Arial"/>
                        </a:rPr>
                        <a:t> </a:t>
                      </a:r>
                      <a:r>
                        <a:rPr sz="850">
                          <a:latin typeface="Arial"/>
                          <a:cs typeface="Arial"/>
                        </a:rPr>
                        <a:t>response</a:t>
                      </a:r>
                      <a:r>
                        <a:rPr sz="850" spc="-25">
                          <a:latin typeface="Arial"/>
                          <a:cs typeface="Arial"/>
                        </a:rPr>
                        <a:t> </a:t>
                      </a:r>
                      <a:r>
                        <a:rPr sz="850">
                          <a:latin typeface="Arial"/>
                          <a:cs typeface="Arial"/>
                        </a:rPr>
                        <a:t>to</a:t>
                      </a:r>
                      <a:r>
                        <a:rPr sz="850" spc="-25">
                          <a:latin typeface="Arial"/>
                          <a:cs typeface="Arial"/>
                        </a:rPr>
                        <a:t> </a:t>
                      </a:r>
                      <a:r>
                        <a:rPr sz="850" spc="-10">
                          <a:latin typeface="Arial"/>
                          <a:cs typeface="Arial"/>
                        </a:rPr>
                        <a:t>chemotherapy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265430">
                <a:tc>
                  <a:txBody>
                    <a:bodyPr/>
                    <a:lstStyle/>
                    <a:p>
                      <a:pPr marL="27940" marR="37465">
                        <a:lnSpc>
                          <a:spcPts val="860"/>
                        </a:lnSpc>
                        <a:spcBef>
                          <a:spcPts val="155"/>
                        </a:spcBef>
                      </a:pPr>
                      <a:r>
                        <a:rPr sz="850">
                          <a:latin typeface="Arial"/>
                          <a:cs typeface="Arial"/>
                        </a:rPr>
                        <a:t>Q42_3.</a:t>
                      </a:r>
                      <a:r>
                        <a:rPr sz="850" spc="-30">
                          <a:latin typeface="Arial"/>
                          <a:cs typeface="Arial"/>
                        </a:rPr>
                        <a:t> </a:t>
                      </a:r>
                      <a:r>
                        <a:rPr sz="850">
                          <a:latin typeface="Arial"/>
                          <a:cs typeface="Arial"/>
                        </a:rPr>
                        <a:t>Patient</a:t>
                      </a:r>
                      <a:r>
                        <a:rPr sz="850" spc="-30">
                          <a:latin typeface="Arial"/>
                          <a:cs typeface="Arial"/>
                        </a:rPr>
                        <a:t> </a:t>
                      </a:r>
                      <a:r>
                        <a:rPr sz="850">
                          <a:latin typeface="Arial"/>
                          <a:cs typeface="Arial"/>
                        </a:rPr>
                        <a:t>completely</a:t>
                      </a:r>
                      <a:r>
                        <a:rPr sz="850" spc="-25">
                          <a:latin typeface="Arial"/>
                          <a:cs typeface="Arial"/>
                        </a:rPr>
                        <a:t> </a:t>
                      </a:r>
                      <a:r>
                        <a:rPr sz="850">
                          <a:latin typeface="Arial"/>
                          <a:cs typeface="Arial"/>
                        </a:rPr>
                        <a:t>had</a:t>
                      </a:r>
                      <a:r>
                        <a:rPr sz="850" spc="-30">
                          <a:latin typeface="Arial"/>
                          <a:cs typeface="Arial"/>
                        </a:rPr>
                        <a:t> </a:t>
                      </a:r>
                      <a:r>
                        <a:rPr sz="850">
                          <a:latin typeface="Arial"/>
                          <a:cs typeface="Arial"/>
                        </a:rPr>
                        <a:t>enough</a:t>
                      </a:r>
                      <a:r>
                        <a:rPr sz="850" spc="-25">
                          <a:latin typeface="Arial"/>
                          <a:cs typeface="Arial"/>
                        </a:rPr>
                        <a:t> </a:t>
                      </a:r>
                      <a:r>
                        <a:rPr sz="850" spc="-10">
                          <a:latin typeface="Arial"/>
                          <a:cs typeface="Arial"/>
                        </a:rPr>
                        <a:t>understandable </a:t>
                      </a:r>
                      <a:r>
                        <a:rPr sz="850">
                          <a:latin typeface="Arial"/>
                          <a:cs typeface="Arial"/>
                        </a:rPr>
                        <a:t>information</a:t>
                      </a:r>
                      <a:r>
                        <a:rPr sz="850" spc="-25">
                          <a:latin typeface="Arial"/>
                          <a:cs typeface="Arial"/>
                        </a:rPr>
                        <a:t> </a:t>
                      </a:r>
                      <a:r>
                        <a:rPr sz="850">
                          <a:latin typeface="Arial"/>
                          <a:cs typeface="Arial"/>
                        </a:rPr>
                        <a:t>about</a:t>
                      </a:r>
                      <a:r>
                        <a:rPr sz="850" spc="-25">
                          <a:latin typeface="Arial"/>
                          <a:cs typeface="Arial"/>
                        </a:rPr>
                        <a:t> </a:t>
                      </a:r>
                      <a:r>
                        <a:rPr sz="850">
                          <a:latin typeface="Arial"/>
                          <a:cs typeface="Arial"/>
                        </a:rPr>
                        <a:t>their</a:t>
                      </a:r>
                      <a:r>
                        <a:rPr sz="850" spc="-25">
                          <a:latin typeface="Arial"/>
                          <a:cs typeface="Arial"/>
                        </a:rPr>
                        <a:t> </a:t>
                      </a:r>
                      <a:r>
                        <a:rPr sz="850">
                          <a:latin typeface="Arial"/>
                          <a:cs typeface="Arial"/>
                        </a:rPr>
                        <a:t>response</a:t>
                      </a:r>
                      <a:r>
                        <a:rPr sz="850" spc="-25">
                          <a:latin typeface="Arial"/>
                          <a:cs typeface="Arial"/>
                        </a:rPr>
                        <a:t> </a:t>
                      </a:r>
                      <a:r>
                        <a:rPr sz="850">
                          <a:latin typeface="Arial"/>
                          <a:cs typeface="Arial"/>
                        </a:rPr>
                        <a:t>to</a:t>
                      </a:r>
                      <a:r>
                        <a:rPr sz="850" spc="-25">
                          <a:latin typeface="Arial"/>
                          <a:cs typeface="Arial"/>
                        </a:rPr>
                        <a:t> </a:t>
                      </a:r>
                      <a:r>
                        <a:rPr sz="850" spc="-10">
                          <a:latin typeface="Arial"/>
                          <a:cs typeface="Arial"/>
                        </a:rPr>
                        <a:t>radiotherapy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265430">
                <a:tc>
                  <a:txBody>
                    <a:bodyPr/>
                    <a:lstStyle/>
                    <a:p>
                      <a:pPr marL="27940" marR="37465">
                        <a:lnSpc>
                          <a:spcPts val="860"/>
                        </a:lnSpc>
                        <a:spcBef>
                          <a:spcPts val="155"/>
                        </a:spcBef>
                      </a:pPr>
                      <a:r>
                        <a:rPr sz="850">
                          <a:latin typeface="Arial"/>
                          <a:cs typeface="Arial"/>
                        </a:rPr>
                        <a:t>Q42_4.</a:t>
                      </a:r>
                      <a:r>
                        <a:rPr sz="850" spc="-30">
                          <a:latin typeface="Arial"/>
                          <a:cs typeface="Arial"/>
                        </a:rPr>
                        <a:t> </a:t>
                      </a:r>
                      <a:r>
                        <a:rPr sz="850">
                          <a:latin typeface="Arial"/>
                          <a:cs typeface="Arial"/>
                        </a:rPr>
                        <a:t>Patient</a:t>
                      </a:r>
                      <a:r>
                        <a:rPr sz="850" spc="-30">
                          <a:latin typeface="Arial"/>
                          <a:cs typeface="Arial"/>
                        </a:rPr>
                        <a:t> </a:t>
                      </a:r>
                      <a:r>
                        <a:rPr sz="850">
                          <a:latin typeface="Arial"/>
                          <a:cs typeface="Arial"/>
                        </a:rPr>
                        <a:t>completely</a:t>
                      </a:r>
                      <a:r>
                        <a:rPr sz="850" spc="-25">
                          <a:latin typeface="Arial"/>
                          <a:cs typeface="Arial"/>
                        </a:rPr>
                        <a:t> </a:t>
                      </a:r>
                      <a:r>
                        <a:rPr sz="850">
                          <a:latin typeface="Arial"/>
                          <a:cs typeface="Arial"/>
                        </a:rPr>
                        <a:t>had</a:t>
                      </a:r>
                      <a:r>
                        <a:rPr sz="850" spc="-30">
                          <a:latin typeface="Arial"/>
                          <a:cs typeface="Arial"/>
                        </a:rPr>
                        <a:t> </a:t>
                      </a:r>
                      <a:r>
                        <a:rPr sz="850">
                          <a:latin typeface="Arial"/>
                          <a:cs typeface="Arial"/>
                        </a:rPr>
                        <a:t>enough</a:t>
                      </a:r>
                      <a:r>
                        <a:rPr sz="850" spc="-25">
                          <a:latin typeface="Arial"/>
                          <a:cs typeface="Arial"/>
                        </a:rPr>
                        <a:t> </a:t>
                      </a:r>
                      <a:r>
                        <a:rPr sz="850" spc="-10">
                          <a:latin typeface="Arial"/>
                          <a:cs typeface="Arial"/>
                        </a:rPr>
                        <a:t>understandable </a:t>
                      </a:r>
                      <a:r>
                        <a:rPr sz="850">
                          <a:latin typeface="Arial"/>
                          <a:cs typeface="Arial"/>
                        </a:rPr>
                        <a:t>information</a:t>
                      </a:r>
                      <a:r>
                        <a:rPr sz="850" spc="-30">
                          <a:latin typeface="Arial"/>
                          <a:cs typeface="Arial"/>
                        </a:rPr>
                        <a:t> </a:t>
                      </a:r>
                      <a:r>
                        <a:rPr sz="850">
                          <a:latin typeface="Arial"/>
                          <a:cs typeface="Arial"/>
                        </a:rPr>
                        <a:t>about</a:t>
                      </a:r>
                      <a:r>
                        <a:rPr sz="850" spc="-25">
                          <a:latin typeface="Arial"/>
                          <a:cs typeface="Arial"/>
                        </a:rPr>
                        <a:t> </a:t>
                      </a:r>
                      <a:r>
                        <a:rPr sz="850">
                          <a:latin typeface="Arial"/>
                          <a:cs typeface="Arial"/>
                        </a:rPr>
                        <a:t>their</a:t>
                      </a:r>
                      <a:r>
                        <a:rPr sz="850" spc="-25">
                          <a:latin typeface="Arial"/>
                          <a:cs typeface="Arial"/>
                        </a:rPr>
                        <a:t> </a:t>
                      </a:r>
                      <a:r>
                        <a:rPr sz="850">
                          <a:latin typeface="Arial"/>
                          <a:cs typeface="Arial"/>
                        </a:rPr>
                        <a:t>response</a:t>
                      </a:r>
                      <a:r>
                        <a:rPr sz="850" spc="-25">
                          <a:latin typeface="Arial"/>
                          <a:cs typeface="Arial"/>
                        </a:rPr>
                        <a:t> </a:t>
                      </a:r>
                      <a:r>
                        <a:rPr sz="850">
                          <a:latin typeface="Arial"/>
                          <a:cs typeface="Arial"/>
                        </a:rPr>
                        <a:t>to</a:t>
                      </a:r>
                      <a:r>
                        <a:rPr sz="850" spc="-30">
                          <a:latin typeface="Arial"/>
                          <a:cs typeface="Arial"/>
                        </a:rPr>
                        <a:t> </a:t>
                      </a:r>
                      <a:r>
                        <a:rPr sz="850">
                          <a:latin typeface="Arial"/>
                          <a:cs typeface="Arial"/>
                        </a:rPr>
                        <a:t>hormone</a:t>
                      </a:r>
                      <a:r>
                        <a:rPr sz="850" spc="-25">
                          <a:latin typeface="Arial"/>
                          <a:cs typeface="Arial"/>
                        </a:rPr>
                        <a:t> </a:t>
                      </a:r>
                      <a:r>
                        <a:rPr sz="850" spc="-10">
                          <a:latin typeface="Arial"/>
                          <a:cs typeface="Arial"/>
                        </a:rPr>
                        <a:t>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0"/>
                  </a:ext>
                </a:extLst>
              </a:tr>
              <a:tr h="265430">
                <a:tc>
                  <a:txBody>
                    <a:bodyPr/>
                    <a:lstStyle/>
                    <a:p>
                      <a:pPr marL="27940" marR="37465">
                        <a:lnSpc>
                          <a:spcPts val="860"/>
                        </a:lnSpc>
                        <a:spcBef>
                          <a:spcPts val="155"/>
                        </a:spcBef>
                      </a:pPr>
                      <a:r>
                        <a:rPr sz="850">
                          <a:latin typeface="Arial"/>
                          <a:cs typeface="Arial"/>
                        </a:rPr>
                        <a:t>Q42_5.</a:t>
                      </a:r>
                      <a:r>
                        <a:rPr sz="850" spc="-30">
                          <a:latin typeface="Arial"/>
                          <a:cs typeface="Arial"/>
                        </a:rPr>
                        <a:t> </a:t>
                      </a:r>
                      <a:r>
                        <a:rPr sz="850">
                          <a:latin typeface="Arial"/>
                          <a:cs typeface="Arial"/>
                        </a:rPr>
                        <a:t>Patient</a:t>
                      </a:r>
                      <a:r>
                        <a:rPr sz="850" spc="-30">
                          <a:latin typeface="Arial"/>
                          <a:cs typeface="Arial"/>
                        </a:rPr>
                        <a:t> </a:t>
                      </a:r>
                      <a:r>
                        <a:rPr sz="850">
                          <a:latin typeface="Arial"/>
                          <a:cs typeface="Arial"/>
                        </a:rPr>
                        <a:t>completely</a:t>
                      </a:r>
                      <a:r>
                        <a:rPr sz="850" spc="-25">
                          <a:latin typeface="Arial"/>
                          <a:cs typeface="Arial"/>
                        </a:rPr>
                        <a:t> </a:t>
                      </a:r>
                      <a:r>
                        <a:rPr sz="850">
                          <a:latin typeface="Arial"/>
                          <a:cs typeface="Arial"/>
                        </a:rPr>
                        <a:t>had</a:t>
                      </a:r>
                      <a:r>
                        <a:rPr sz="850" spc="-30">
                          <a:latin typeface="Arial"/>
                          <a:cs typeface="Arial"/>
                        </a:rPr>
                        <a:t> </a:t>
                      </a:r>
                      <a:r>
                        <a:rPr sz="850">
                          <a:latin typeface="Arial"/>
                          <a:cs typeface="Arial"/>
                        </a:rPr>
                        <a:t>enough</a:t>
                      </a:r>
                      <a:r>
                        <a:rPr sz="850" spc="-25">
                          <a:latin typeface="Arial"/>
                          <a:cs typeface="Arial"/>
                        </a:rPr>
                        <a:t> </a:t>
                      </a:r>
                      <a:r>
                        <a:rPr sz="850" spc="-10">
                          <a:latin typeface="Arial"/>
                          <a:cs typeface="Arial"/>
                        </a:rPr>
                        <a:t>understandable </a:t>
                      </a:r>
                      <a:r>
                        <a:rPr sz="850">
                          <a:latin typeface="Arial"/>
                          <a:cs typeface="Arial"/>
                        </a:rPr>
                        <a:t>information</a:t>
                      </a:r>
                      <a:r>
                        <a:rPr sz="850" spc="-25">
                          <a:latin typeface="Arial"/>
                          <a:cs typeface="Arial"/>
                        </a:rPr>
                        <a:t> </a:t>
                      </a:r>
                      <a:r>
                        <a:rPr sz="850">
                          <a:latin typeface="Arial"/>
                          <a:cs typeface="Arial"/>
                        </a:rPr>
                        <a:t>about</a:t>
                      </a:r>
                      <a:r>
                        <a:rPr sz="850" spc="-25">
                          <a:latin typeface="Arial"/>
                          <a:cs typeface="Arial"/>
                        </a:rPr>
                        <a:t> </a:t>
                      </a:r>
                      <a:r>
                        <a:rPr sz="850">
                          <a:latin typeface="Arial"/>
                          <a:cs typeface="Arial"/>
                        </a:rPr>
                        <a:t>their</a:t>
                      </a:r>
                      <a:r>
                        <a:rPr sz="850" spc="-25">
                          <a:latin typeface="Arial"/>
                          <a:cs typeface="Arial"/>
                        </a:rPr>
                        <a:t> </a:t>
                      </a:r>
                      <a:r>
                        <a:rPr sz="850">
                          <a:latin typeface="Arial"/>
                          <a:cs typeface="Arial"/>
                        </a:rPr>
                        <a:t>response</a:t>
                      </a:r>
                      <a:r>
                        <a:rPr sz="850" spc="-25">
                          <a:latin typeface="Arial"/>
                          <a:cs typeface="Arial"/>
                        </a:rPr>
                        <a:t> </a:t>
                      </a:r>
                      <a:r>
                        <a:rPr sz="850">
                          <a:latin typeface="Arial"/>
                          <a:cs typeface="Arial"/>
                        </a:rPr>
                        <a:t>to</a:t>
                      </a:r>
                      <a:r>
                        <a:rPr sz="850" spc="-25">
                          <a:latin typeface="Arial"/>
                          <a:cs typeface="Arial"/>
                        </a:rPr>
                        <a:t> </a:t>
                      </a:r>
                      <a:r>
                        <a:rPr sz="850" spc="-10">
                          <a:latin typeface="Arial"/>
                          <a:cs typeface="Arial"/>
                        </a:rPr>
                        <a:t>immunotherapy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1"/>
                  </a:ext>
                </a:extLst>
              </a:tr>
              <a:tr h="264795">
                <a:tc>
                  <a:txBody>
                    <a:bodyPr/>
                    <a:lstStyle/>
                    <a:p>
                      <a:pPr marL="27940" marR="79375">
                        <a:lnSpc>
                          <a:spcPts val="860"/>
                        </a:lnSpc>
                        <a:spcBef>
                          <a:spcPts val="155"/>
                        </a:spcBef>
                      </a:pPr>
                      <a:r>
                        <a:rPr sz="850">
                          <a:latin typeface="Arial"/>
                          <a:cs typeface="Arial"/>
                        </a:rPr>
                        <a:t>Q43.</a:t>
                      </a:r>
                      <a:r>
                        <a:rPr sz="850" spc="-15">
                          <a:latin typeface="Arial"/>
                          <a:cs typeface="Arial"/>
                        </a:rPr>
                        <a:t> </a:t>
                      </a:r>
                      <a:r>
                        <a:rPr sz="850">
                          <a:latin typeface="Arial"/>
                          <a:cs typeface="Arial"/>
                        </a:rPr>
                        <a:t>Patient</a:t>
                      </a:r>
                      <a:r>
                        <a:rPr sz="850" spc="-15">
                          <a:latin typeface="Arial"/>
                          <a:cs typeface="Arial"/>
                        </a:rPr>
                        <a:t> </a:t>
                      </a:r>
                      <a:r>
                        <a:rPr sz="850">
                          <a:latin typeface="Arial"/>
                          <a:cs typeface="Arial"/>
                        </a:rPr>
                        <a:t>felt</a:t>
                      </a:r>
                      <a:r>
                        <a:rPr sz="850" spc="-15">
                          <a:latin typeface="Arial"/>
                          <a:cs typeface="Arial"/>
                        </a:rPr>
                        <a:t> </a:t>
                      </a:r>
                      <a:r>
                        <a:rPr sz="850">
                          <a:latin typeface="Arial"/>
                          <a:cs typeface="Arial"/>
                        </a:rPr>
                        <a:t>the</a:t>
                      </a:r>
                      <a:r>
                        <a:rPr sz="850" spc="-15">
                          <a:latin typeface="Arial"/>
                          <a:cs typeface="Arial"/>
                        </a:rPr>
                        <a:t> </a:t>
                      </a:r>
                      <a:r>
                        <a:rPr sz="850">
                          <a:latin typeface="Arial"/>
                          <a:cs typeface="Arial"/>
                        </a:rPr>
                        <a:t>length</a:t>
                      </a:r>
                      <a:r>
                        <a:rPr sz="850" spc="-15">
                          <a:latin typeface="Arial"/>
                          <a:cs typeface="Arial"/>
                        </a:rPr>
                        <a:t> </a:t>
                      </a:r>
                      <a:r>
                        <a:rPr sz="850">
                          <a:latin typeface="Arial"/>
                          <a:cs typeface="Arial"/>
                        </a:rPr>
                        <a:t>of</a:t>
                      </a:r>
                      <a:r>
                        <a:rPr sz="850" spc="-15">
                          <a:latin typeface="Arial"/>
                          <a:cs typeface="Arial"/>
                        </a:rPr>
                        <a:t> </a:t>
                      </a:r>
                      <a:r>
                        <a:rPr sz="850">
                          <a:latin typeface="Arial"/>
                          <a:cs typeface="Arial"/>
                        </a:rPr>
                        <a:t>waiting</a:t>
                      </a:r>
                      <a:r>
                        <a:rPr sz="850" spc="-15">
                          <a:latin typeface="Arial"/>
                          <a:cs typeface="Arial"/>
                        </a:rPr>
                        <a:t> </a:t>
                      </a:r>
                      <a:r>
                        <a:rPr sz="850">
                          <a:latin typeface="Arial"/>
                          <a:cs typeface="Arial"/>
                        </a:rPr>
                        <a:t>time</a:t>
                      </a:r>
                      <a:r>
                        <a:rPr sz="850" spc="-15">
                          <a:latin typeface="Arial"/>
                          <a:cs typeface="Arial"/>
                        </a:rPr>
                        <a:t> </a:t>
                      </a:r>
                      <a:r>
                        <a:rPr sz="850">
                          <a:latin typeface="Arial"/>
                          <a:cs typeface="Arial"/>
                        </a:rPr>
                        <a:t>at</a:t>
                      </a:r>
                      <a:r>
                        <a:rPr sz="850" spc="-15">
                          <a:latin typeface="Arial"/>
                          <a:cs typeface="Arial"/>
                        </a:rPr>
                        <a:t> </a:t>
                      </a:r>
                      <a:r>
                        <a:rPr sz="850">
                          <a:latin typeface="Arial"/>
                          <a:cs typeface="Arial"/>
                        </a:rPr>
                        <a:t>clinic</a:t>
                      </a:r>
                      <a:r>
                        <a:rPr sz="850" spc="-15">
                          <a:latin typeface="Arial"/>
                          <a:cs typeface="Arial"/>
                        </a:rPr>
                        <a:t> </a:t>
                      </a:r>
                      <a:r>
                        <a:rPr sz="850" spc="-25">
                          <a:latin typeface="Arial"/>
                          <a:cs typeface="Arial"/>
                        </a:rPr>
                        <a:t>and </a:t>
                      </a:r>
                      <a:r>
                        <a:rPr sz="850">
                          <a:latin typeface="Arial"/>
                          <a:cs typeface="Arial"/>
                        </a:rPr>
                        <a:t>day</a:t>
                      </a:r>
                      <a:r>
                        <a:rPr sz="850" spc="-20">
                          <a:latin typeface="Arial"/>
                          <a:cs typeface="Arial"/>
                        </a:rPr>
                        <a:t> </a:t>
                      </a:r>
                      <a:r>
                        <a:rPr sz="850">
                          <a:latin typeface="Arial"/>
                          <a:cs typeface="Arial"/>
                        </a:rPr>
                        <a:t>unit</a:t>
                      </a:r>
                      <a:r>
                        <a:rPr sz="850" spc="-20">
                          <a:latin typeface="Arial"/>
                          <a:cs typeface="Arial"/>
                        </a:rPr>
                        <a:t> </a:t>
                      </a:r>
                      <a:r>
                        <a:rPr sz="850">
                          <a:latin typeface="Arial"/>
                          <a:cs typeface="Arial"/>
                        </a:rPr>
                        <a:t>for</a:t>
                      </a:r>
                      <a:r>
                        <a:rPr sz="850" spc="-20">
                          <a:latin typeface="Arial"/>
                          <a:cs typeface="Arial"/>
                        </a:rPr>
                        <a:t> </a:t>
                      </a:r>
                      <a:r>
                        <a:rPr sz="850">
                          <a:latin typeface="Arial"/>
                          <a:cs typeface="Arial"/>
                        </a:rPr>
                        <a:t>cancer</a:t>
                      </a:r>
                      <a:r>
                        <a:rPr sz="850" spc="-20">
                          <a:latin typeface="Arial"/>
                          <a:cs typeface="Arial"/>
                        </a:rPr>
                        <a:t> </a:t>
                      </a:r>
                      <a:r>
                        <a:rPr sz="850">
                          <a:latin typeface="Arial"/>
                          <a:cs typeface="Arial"/>
                        </a:rPr>
                        <a:t>treatment</a:t>
                      </a:r>
                      <a:r>
                        <a:rPr sz="850" spc="-20">
                          <a:latin typeface="Arial"/>
                          <a:cs typeface="Arial"/>
                        </a:rPr>
                        <a:t> </a:t>
                      </a:r>
                      <a:r>
                        <a:rPr sz="850">
                          <a:latin typeface="Arial"/>
                          <a:cs typeface="Arial"/>
                        </a:rPr>
                        <a:t>was</a:t>
                      </a:r>
                      <a:r>
                        <a:rPr sz="850" spc="-20">
                          <a:latin typeface="Arial"/>
                          <a:cs typeface="Arial"/>
                        </a:rPr>
                        <a:t> </a:t>
                      </a:r>
                      <a:r>
                        <a:rPr sz="850">
                          <a:latin typeface="Arial"/>
                          <a:cs typeface="Arial"/>
                        </a:rPr>
                        <a:t>about</a:t>
                      </a:r>
                      <a:r>
                        <a:rPr sz="850" spc="-20">
                          <a:latin typeface="Arial"/>
                          <a:cs typeface="Arial"/>
                        </a:rPr>
                        <a:t> </a:t>
                      </a:r>
                      <a:r>
                        <a:rPr sz="850" spc="-10">
                          <a:latin typeface="Arial"/>
                          <a:cs typeface="Arial"/>
                        </a:rPr>
                        <a:t>right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2"/>
                  </a:ext>
                </a:extLst>
              </a:tr>
            </a:tbl>
          </a:graphicData>
        </a:graphic>
      </p:graphicFrame>
      <p:graphicFrame>
        <p:nvGraphicFramePr>
          <p:cNvPr id="6" name="agegroup_tbl_section10"/>
          <p:cNvGraphicFramePr>
            <a:graphicFrameLocks noGrp="1"/>
          </p:cNvGraphicFramePr>
          <p:nvPr>
            <p:extLst>
              <p:ext uri="{D42A27DB-BD31-4B8C-83A1-F6EECF244321}">
                <p14:modId xmlns:p14="http://schemas.microsoft.com/office/powerpoint/2010/main" val="2746394152"/>
              </p:ext>
            </p:extLst>
          </p:nvPr>
        </p:nvGraphicFramePr>
        <p:xfrm>
          <a:off x="429133" y="5157875"/>
          <a:ext cx="6776317" cy="199390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442594">
                  <a:extLst>
                    <a:ext uri="{9D8B030D-6E8A-4147-A177-3AD203B41FA5}">
                      <a16:colId xmlns:a16="http://schemas.microsoft.com/office/drawing/2014/main" val="20001"/>
                    </a:ext>
                  </a:extLst>
                </a:gridCol>
                <a:gridCol w="442594">
                  <a:extLst>
                    <a:ext uri="{9D8B030D-6E8A-4147-A177-3AD203B41FA5}">
                      <a16:colId xmlns:a16="http://schemas.microsoft.com/office/drawing/2014/main" val="20002"/>
                    </a:ext>
                  </a:extLst>
                </a:gridCol>
                <a:gridCol w="442595">
                  <a:extLst>
                    <a:ext uri="{9D8B030D-6E8A-4147-A177-3AD203B41FA5}">
                      <a16:colId xmlns:a16="http://schemas.microsoft.com/office/drawing/2014/main" val="20003"/>
                    </a:ext>
                  </a:extLst>
                </a:gridCol>
                <a:gridCol w="442595">
                  <a:extLst>
                    <a:ext uri="{9D8B030D-6E8A-4147-A177-3AD203B41FA5}">
                      <a16:colId xmlns:a16="http://schemas.microsoft.com/office/drawing/2014/main" val="20004"/>
                    </a:ext>
                  </a:extLst>
                </a:gridCol>
                <a:gridCol w="442595">
                  <a:extLst>
                    <a:ext uri="{9D8B030D-6E8A-4147-A177-3AD203B41FA5}">
                      <a16:colId xmlns:a16="http://schemas.microsoft.com/office/drawing/2014/main" val="20005"/>
                    </a:ext>
                  </a:extLst>
                </a:gridCol>
                <a:gridCol w="442595">
                  <a:extLst>
                    <a:ext uri="{9D8B030D-6E8A-4147-A177-3AD203B41FA5}">
                      <a16:colId xmlns:a16="http://schemas.microsoft.com/office/drawing/2014/main" val="20006"/>
                    </a:ext>
                  </a:extLst>
                </a:gridCol>
                <a:gridCol w="442595">
                  <a:extLst>
                    <a:ext uri="{9D8B030D-6E8A-4147-A177-3AD203B41FA5}">
                      <a16:colId xmlns:a16="http://schemas.microsoft.com/office/drawing/2014/main" val="20007"/>
                    </a:ext>
                  </a:extLst>
                </a:gridCol>
                <a:gridCol w="442595">
                  <a:extLst>
                    <a:ext uri="{9D8B030D-6E8A-4147-A177-3AD203B41FA5}">
                      <a16:colId xmlns:a16="http://schemas.microsoft.com/office/drawing/2014/main" val="20008"/>
                    </a:ext>
                  </a:extLst>
                </a:gridCol>
                <a:gridCol w="441959">
                  <a:extLst>
                    <a:ext uri="{9D8B030D-6E8A-4147-A177-3AD203B41FA5}">
                      <a16:colId xmlns:a16="http://schemas.microsoft.com/office/drawing/2014/main" val="20009"/>
                    </a:ext>
                  </a:extLst>
                </a:gridCol>
              </a:tblGrid>
              <a:tr h="188595">
                <a:tc gridSpan="10">
                  <a:txBody>
                    <a:bodyPr/>
                    <a:lstStyle/>
                    <a:p>
                      <a:pPr marL="27940">
                        <a:lnSpc>
                          <a:spcPct val="100000"/>
                        </a:lnSpc>
                        <a:spcBef>
                          <a:spcPts val="45"/>
                        </a:spcBef>
                        <a:tabLst>
                          <a:tab pos="4606290" algn="l"/>
                        </a:tabLst>
                      </a:pPr>
                      <a:r>
                        <a:rPr sz="1050" b="1" spc="-20" dirty="0">
                          <a:solidFill>
                            <a:srgbClr val="336E9F"/>
                          </a:solidFill>
                          <a:latin typeface="Arial" panose="020B0604020202020204" pitchFamily="34" charset="0"/>
                          <a:cs typeface="Arial" panose="020B0604020202020204" pitchFamily="34" charset="0"/>
                        </a:rPr>
                        <a:t>IMMEDIATE</a:t>
                      </a:r>
                      <a:r>
                        <a:rPr sz="1050" b="1" spc="-5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AND</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LONG</a:t>
                      </a:r>
                      <a:r>
                        <a:rPr lang="en-GB" sz="1050" b="1" spc="-45" dirty="0">
                          <a:solidFill>
                            <a:srgbClr val="336E9F"/>
                          </a:solidFill>
                          <a:latin typeface="Arial" panose="020B0604020202020204" pitchFamily="34" charset="0"/>
                          <a:cs typeface="Arial" panose="020B0604020202020204" pitchFamily="34" charset="0"/>
                        </a:rPr>
                        <a:t>-</a:t>
                      </a:r>
                      <a:r>
                        <a:rPr sz="1050" b="1" spc="-20" dirty="0">
                          <a:solidFill>
                            <a:srgbClr val="336E9F"/>
                          </a:solidFill>
                          <a:latin typeface="Arial" panose="020B0604020202020204" pitchFamily="34" charset="0"/>
                          <a:cs typeface="Arial" panose="020B0604020202020204" pitchFamily="34" charset="0"/>
                        </a:rPr>
                        <a:t>TERM</a:t>
                      </a:r>
                      <a:r>
                        <a:rPr sz="1050" b="1" spc="-5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SIDE</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EFFECTS</a:t>
                      </a:r>
                      <a:r>
                        <a:rPr sz="1050" b="1" dirty="0">
                          <a:solidFill>
                            <a:srgbClr val="336E9F"/>
                          </a:solidFill>
                          <a:latin typeface="Arial" panose="020B0604020202020204" pitchFamily="34" charset="0"/>
                          <a:cs typeface="Arial" panose="020B0604020202020204" pitchFamily="34" charset="0"/>
                        </a:rPr>
                        <a:t>	</a:t>
                      </a:r>
                      <a:r>
                        <a:rPr sz="1275" spc="-37" baseline="9803" dirty="0">
                          <a:latin typeface="Arial" panose="020B0604020202020204" pitchFamily="34" charset="0"/>
                          <a:cs typeface="Arial" panose="020B0604020202020204" pitchFamily="34" charset="0"/>
                        </a:rPr>
                        <a:t>Age</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16</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24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25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34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35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44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45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54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55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64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65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75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b="1" spc="-25">
                          <a:latin typeface="Arial" panose="020B0604020202020204" pitchFamily="34" charset="0"/>
                          <a:cs typeface="Arial" panose="020B0604020202020204" pitchFamily="34" charset="0"/>
                        </a:rPr>
                        <a:t>All</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374650">
                <a:tc>
                  <a:txBody>
                    <a:bodyPr/>
                    <a:lstStyle/>
                    <a:p>
                      <a:pPr marL="27940" marR="433705">
                        <a:lnSpc>
                          <a:spcPts val="860"/>
                        </a:lnSpc>
                        <a:spcBef>
                          <a:spcPts val="155"/>
                        </a:spcBef>
                      </a:pPr>
                      <a:r>
                        <a:rPr sz="850">
                          <a:latin typeface="Arial" panose="020B0604020202020204" pitchFamily="34" charset="0"/>
                          <a:cs typeface="Arial" panose="020B0604020202020204" pitchFamily="34" charset="0"/>
                        </a:rPr>
                        <a:t>Q44.</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Possible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side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effects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20">
                          <a:latin typeface="Arial" panose="020B0604020202020204" pitchFamily="34" charset="0"/>
                          <a:cs typeface="Arial" panose="020B0604020202020204" pitchFamily="34" charset="0"/>
                        </a:rPr>
                        <a:t> were </a:t>
                      </a:r>
                      <a:r>
                        <a:rPr sz="850">
                          <a:latin typeface="Arial" panose="020B0604020202020204" pitchFamily="34" charset="0"/>
                          <a:cs typeface="Arial" panose="020B0604020202020204" pitchFamily="34" charset="0"/>
                        </a:rPr>
                        <a:t>definitely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explained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could understand</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55%</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80%</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80%</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80%</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79%</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79%</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79%</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67945">
                        <a:lnSpc>
                          <a:spcPts val="860"/>
                        </a:lnSpc>
                        <a:spcBef>
                          <a:spcPts val="155"/>
                        </a:spcBef>
                      </a:pPr>
                      <a:r>
                        <a:rPr sz="850">
                          <a:latin typeface="Arial" panose="020B0604020202020204" pitchFamily="34" charset="0"/>
                          <a:cs typeface="Arial" panose="020B0604020202020204" pitchFamily="34" charset="0"/>
                        </a:rPr>
                        <a:t>Q45.</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always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offered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practical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advice</a:t>
                      </a:r>
                      <a:r>
                        <a:rPr sz="850" spc="-25">
                          <a:latin typeface="Arial" panose="020B0604020202020204" pitchFamily="34" charset="0"/>
                          <a:cs typeface="Arial" panose="020B0604020202020204" pitchFamily="34" charset="0"/>
                        </a:rPr>
                        <a:t> on </a:t>
                      </a:r>
                      <a:r>
                        <a:rPr sz="850">
                          <a:latin typeface="Arial" panose="020B0604020202020204" pitchFamily="34" charset="0"/>
                          <a:cs typeface="Arial" panose="020B0604020202020204" pitchFamily="34" charset="0"/>
                        </a:rPr>
                        <a:t>dealing</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with</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immediate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side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effects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treatment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650">
                <a:tc>
                  <a:txBody>
                    <a:bodyPr/>
                    <a:lstStyle/>
                    <a:p>
                      <a:pPr marL="27940" marR="181610">
                        <a:lnSpc>
                          <a:spcPts val="860"/>
                        </a:lnSpc>
                        <a:spcBef>
                          <a:spcPts val="155"/>
                        </a:spcBef>
                      </a:pPr>
                      <a:r>
                        <a:rPr sz="850">
                          <a:latin typeface="Arial" panose="020B0604020202020204" pitchFamily="34" charset="0"/>
                          <a:cs typeface="Arial" panose="020B0604020202020204" pitchFamily="34" charset="0"/>
                        </a:rPr>
                        <a:t>Q46.</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given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information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that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could </a:t>
                      </a:r>
                      <a:r>
                        <a:rPr sz="850">
                          <a:latin typeface="Arial" panose="020B0604020202020204" pitchFamily="34" charset="0"/>
                          <a:cs typeface="Arial" panose="020B0604020202020204" pitchFamily="34" charset="0"/>
                        </a:rPr>
                        <a:t>access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support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dealing</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with</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immediate</a:t>
                      </a:r>
                      <a:r>
                        <a:rPr sz="850" spc="-20">
                          <a:latin typeface="Arial" panose="020B0604020202020204" pitchFamily="34" charset="0"/>
                          <a:cs typeface="Arial" panose="020B0604020202020204" pitchFamily="34" charset="0"/>
                        </a:rPr>
                        <a:t> side </a:t>
                      </a:r>
                      <a:r>
                        <a:rPr sz="850">
                          <a:latin typeface="Arial" panose="020B0604020202020204" pitchFamily="34" charset="0"/>
                          <a:cs typeface="Arial" panose="020B0604020202020204" pitchFamily="34" charset="0"/>
                        </a:rPr>
                        <a:t>effects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treatment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64%</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93%</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90%</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90%</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93%</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90%</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374650">
                <a:tc>
                  <a:txBody>
                    <a:bodyPr/>
                    <a:lstStyle/>
                    <a:p>
                      <a:pPr marL="27940" marR="127635" algn="just">
                        <a:lnSpc>
                          <a:spcPts val="860"/>
                        </a:lnSpc>
                        <a:spcBef>
                          <a:spcPts val="155"/>
                        </a:spcBef>
                      </a:pPr>
                      <a:r>
                        <a:rPr sz="850">
                          <a:latin typeface="Arial" panose="020B0604020202020204" pitchFamily="34" charset="0"/>
                          <a:cs typeface="Arial" panose="020B0604020202020204" pitchFamily="34" charset="0"/>
                        </a:rPr>
                        <a:t>Q47.</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felt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possible</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long-</a:t>
                      </a:r>
                      <a:r>
                        <a:rPr sz="850">
                          <a:latin typeface="Arial" panose="020B0604020202020204" pitchFamily="34" charset="0"/>
                          <a:cs typeface="Arial" panose="020B0604020202020204" pitchFamily="34" charset="0"/>
                        </a:rPr>
                        <a:t>term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side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effects</a:t>
                      </a:r>
                      <a:r>
                        <a:rPr sz="850" spc="-1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were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explained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understand</a:t>
                      </a:r>
                      <a:r>
                        <a:rPr sz="850" spc="-25">
                          <a:latin typeface="Arial" panose="020B0604020202020204" pitchFamily="34" charset="0"/>
                          <a:cs typeface="Arial" panose="020B0604020202020204" pitchFamily="34" charset="0"/>
                        </a:rPr>
                        <a:t> in </a:t>
                      </a:r>
                      <a:r>
                        <a:rPr sz="850">
                          <a:latin typeface="Arial" panose="020B0604020202020204" pitchFamily="34" charset="0"/>
                          <a:cs typeface="Arial" panose="020B0604020202020204" pitchFamily="34" charset="0"/>
                        </a:rPr>
                        <a:t>advance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treatment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55%</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64%</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72%</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68%</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70%</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60%</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68%</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6065">
                <a:tc>
                  <a:txBody>
                    <a:bodyPr/>
                    <a:lstStyle/>
                    <a:p>
                      <a:pPr marL="27940" marR="121920">
                        <a:lnSpc>
                          <a:spcPts val="860"/>
                        </a:lnSpc>
                        <a:spcBef>
                          <a:spcPts val="155"/>
                        </a:spcBef>
                      </a:pPr>
                      <a:r>
                        <a:rPr sz="850">
                          <a:latin typeface="Arial" panose="020B0604020202020204" pitchFamily="34" charset="0"/>
                          <a:cs typeface="Arial" panose="020B0604020202020204" pitchFamily="34" charset="0"/>
                        </a:rPr>
                        <a:t>Q48.</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able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discuss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options</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for </a:t>
                      </a:r>
                      <a:r>
                        <a:rPr sz="850">
                          <a:latin typeface="Arial" panose="020B0604020202020204" pitchFamily="34" charset="0"/>
                          <a:cs typeface="Arial" panose="020B0604020202020204" pitchFamily="34" charset="0"/>
                        </a:rPr>
                        <a:t>managing</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impact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any</a:t>
                      </a:r>
                      <a:r>
                        <a:rPr sz="850" spc="-10">
                          <a:latin typeface="Arial" panose="020B0604020202020204" pitchFamily="34" charset="0"/>
                          <a:cs typeface="Arial" panose="020B0604020202020204" pitchFamily="34" charset="0"/>
                        </a:rPr>
                        <a:t> long-</a:t>
                      </a:r>
                      <a:r>
                        <a:rPr sz="850">
                          <a:latin typeface="Arial" panose="020B0604020202020204" pitchFamily="34" charset="0"/>
                          <a:cs typeface="Arial" panose="020B0604020202020204" pitchFamily="34" charset="0"/>
                        </a:rPr>
                        <a:t>term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side</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effects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62%</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7" name="agegroup_tbl_section11"/>
          <p:cNvGraphicFramePr>
            <a:graphicFrameLocks noGrp="1"/>
          </p:cNvGraphicFramePr>
          <p:nvPr>
            <p:extLst>
              <p:ext uri="{D42A27DB-BD31-4B8C-83A1-F6EECF244321}">
                <p14:modId xmlns:p14="http://schemas.microsoft.com/office/powerpoint/2010/main" val="385281175"/>
              </p:ext>
            </p:extLst>
          </p:nvPr>
        </p:nvGraphicFramePr>
        <p:xfrm>
          <a:off x="429133" y="7404265"/>
          <a:ext cx="6776317" cy="97853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442594">
                  <a:extLst>
                    <a:ext uri="{9D8B030D-6E8A-4147-A177-3AD203B41FA5}">
                      <a16:colId xmlns:a16="http://schemas.microsoft.com/office/drawing/2014/main" val="20001"/>
                    </a:ext>
                  </a:extLst>
                </a:gridCol>
                <a:gridCol w="442594">
                  <a:extLst>
                    <a:ext uri="{9D8B030D-6E8A-4147-A177-3AD203B41FA5}">
                      <a16:colId xmlns:a16="http://schemas.microsoft.com/office/drawing/2014/main" val="20002"/>
                    </a:ext>
                  </a:extLst>
                </a:gridCol>
                <a:gridCol w="442595">
                  <a:extLst>
                    <a:ext uri="{9D8B030D-6E8A-4147-A177-3AD203B41FA5}">
                      <a16:colId xmlns:a16="http://schemas.microsoft.com/office/drawing/2014/main" val="20003"/>
                    </a:ext>
                  </a:extLst>
                </a:gridCol>
                <a:gridCol w="442595">
                  <a:extLst>
                    <a:ext uri="{9D8B030D-6E8A-4147-A177-3AD203B41FA5}">
                      <a16:colId xmlns:a16="http://schemas.microsoft.com/office/drawing/2014/main" val="20004"/>
                    </a:ext>
                  </a:extLst>
                </a:gridCol>
                <a:gridCol w="442595">
                  <a:extLst>
                    <a:ext uri="{9D8B030D-6E8A-4147-A177-3AD203B41FA5}">
                      <a16:colId xmlns:a16="http://schemas.microsoft.com/office/drawing/2014/main" val="20005"/>
                    </a:ext>
                  </a:extLst>
                </a:gridCol>
                <a:gridCol w="442595">
                  <a:extLst>
                    <a:ext uri="{9D8B030D-6E8A-4147-A177-3AD203B41FA5}">
                      <a16:colId xmlns:a16="http://schemas.microsoft.com/office/drawing/2014/main" val="20006"/>
                    </a:ext>
                  </a:extLst>
                </a:gridCol>
                <a:gridCol w="442595">
                  <a:extLst>
                    <a:ext uri="{9D8B030D-6E8A-4147-A177-3AD203B41FA5}">
                      <a16:colId xmlns:a16="http://schemas.microsoft.com/office/drawing/2014/main" val="20007"/>
                    </a:ext>
                  </a:extLst>
                </a:gridCol>
                <a:gridCol w="442595">
                  <a:extLst>
                    <a:ext uri="{9D8B030D-6E8A-4147-A177-3AD203B41FA5}">
                      <a16:colId xmlns:a16="http://schemas.microsoft.com/office/drawing/2014/main" val="20008"/>
                    </a:ext>
                  </a:extLst>
                </a:gridCol>
                <a:gridCol w="441959">
                  <a:extLst>
                    <a:ext uri="{9D8B030D-6E8A-4147-A177-3AD203B41FA5}">
                      <a16:colId xmlns:a16="http://schemas.microsoft.com/office/drawing/2014/main" val="20009"/>
                    </a:ext>
                  </a:extLst>
                </a:gridCol>
              </a:tblGrid>
              <a:tr h="187960">
                <a:tc gridSpan="10">
                  <a:txBody>
                    <a:bodyPr/>
                    <a:lstStyle/>
                    <a:p>
                      <a:pPr marL="27940">
                        <a:lnSpc>
                          <a:spcPct val="100000"/>
                        </a:lnSpc>
                        <a:spcBef>
                          <a:spcPts val="45"/>
                        </a:spcBef>
                        <a:tabLst>
                          <a:tab pos="4606290" algn="l"/>
                        </a:tabLst>
                      </a:pPr>
                      <a:r>
                        <a:rPr sz="1050" b="1" spc="-20" dirty="0">
                          <a:solidFill>
                            <a:srgbClr val="336E9F"/>
                          </a:solidFill>
                          <a:latin typeface="Arial" panose="020B0604020202020204" pitchFamily="34" charset="0"/>
                          <a:cs typeface="Arial" panose="020B0604020202020204" pitchFamily="34" charset="0"/>
                        </a:rPr>
                        <a:t>SUPPORT</a:t>
                      </a:r>
                      <a:r>
                        <a:rPr sz="1050" b="1" spc="-35"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WHILE</a:t>
                      </a:r>
                      <a:r>
                        <a:rPr sz="1050" b="1" spc="-3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AT</a:t>
                      </a:r>
                      <a:r>
                        <a:rPr sz="1050" b="1" spc="-3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HOME</a:t>
                      </a:r>
                      <a:r>
                        <a:rPr sz="1050" b="1" dirty="0">
                          <a:solidFill>
                            <a:srgbClr val="336E9F"/>
                          </a:solidFill>
                          <a:latin typeface="Arial" panose="020B0604020202020204" pitchFamily="34" charset="0"/>
                          <a:cs typeface="Arial" panose="020B0604020202020204" pitchFamily="34" charset="0"/>
                        </a:rPr>
                        <a:t>	</a:t>
                      </a:r>
                      <a:r>
                        <a:rPr sz="1275" spc="-37" baseline="9803" dirty="0">
                          <a:latin typeface="Arial" panose="020B0604020202020204" pitchFamily="34" charset="0"/>
                          <a:cs typeface="Arial" panose="020B0604020202020204" pitchFamily="34" charset="0"/>
                        </a:rPr>
                        <a:t>Age</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16</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24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25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34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35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44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45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54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55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64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65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75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b="1" spc="-25">
                          <a:latin typeface="Arial" panose="020B0604020202020204" pitchFamily="34" charset="0"/>
                          <a:cs typeface="Arial" panose="020B0604020202020204" pitchFamily="34" charset="0"/>
                        </a:rPr>
                        <a:t>All</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49530">
                        <a:lnSpc>
                          <a:spcPts val="860"/>
                        </a:lnSpc>
                        <a:spcBef>
                          <a:spcPts val="155"/>
                        </a:spcBef>
                      </a:pPr>
                      <a:r>
                        <a:rPr sz="850">
                          <a:latin typeface="Arial" panose="020B0604020202020204" pitchFamily="34" charset="0"/>
                          <a:cs typeface="Arial" panose="020B0604020202020204" pitchFamily="34" charset="0"/>
                        </a:rPr>
                        <a:t>Q49.</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team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gave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family,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someone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close,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all</a:t>
                      </a:r>
                      <a:r>
                        <a:rPr sz="850" spc="-1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the </a:t>
                      </a:r>
                      <a:r>
                        <a:rPr sz="850">
                          <a:latin typeface="Arial" panose="020B0604020202020204" pitchFamily="34" charset="0"/>
                          <a:cs typeface="Arial" panose="020B0604020202020204" pitchFamily="34" charset="0"/>
                        </a:rPr>
                        <a:t>information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needed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help</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for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a:t>
                      </a:r>
                      <a:r>
                        <a:rPr sz="850" spc="-20">
                          <a:latin typeface="Arial" panose="020B0604020202020204" pitchFamily="34" charset="0"/>
                          <a:cs typeface="Arial" panose="020B0604020202020204" pitchFamily="34" charset="0"/>
                        </a:rPr>
                        <a:t> home</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5285">
                <a:tc>
                  <a:txBody>
                    <a:bodyPr/>
                    <a:lstStyle/>
                    <a:p>
                      <a:pPr marL="27940" marR="133985">
                        <a:lnSpc>
                          <a:spcPts val="860"/>
                        </a:lnSpc>
                        <a:spcBef>
                          <a:spcPts val="155"/>
                        </a:spcBef>
                      </a:pPr>
                      <a:r>
                        <a:rPr sz="850">
                          <a:latin typeface="Arial" panose="020B0604020202020204" pitchFamily="34" charset="0"/>
                          <a:cs typeface="Arial" panose="020B0604020202020204" pitchFamily="34" charset="0"/>
                        </a:rPr>
                        <a:t>Q50.</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During</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got </a:t>
                      </a:r>
                      <a:r>
                        <a:rPr sz="850">
                          <a:latin typeface="Arial" panose="020B0604020202020204" pitchFamily="34" charset="0"/>
                          <a:cs typeface="Arial" panose="020B0604020202020204" pitchFamily="34" charset="0"/>
                        </a:rPr>
                        <a:t>enough</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support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home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community</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or </a:t>
                      </a:r>
                      <a:r>
                        <a:rPr sz="850">
                          <a:latin typeface="Arial" panose="020B0604020202020204" pitchFamily="34" charset="0"/>
                          <a:cs typeface="Arial" panose="020B0604020202020204" pitchFamily="34" charset="0"/>
                        </a:rPr>
                        <a:t>voluntary</a:t>
                      </a:r>
                      <a:r>
                        <a:rPr sz="850" spc="-3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services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62%</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60%</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57%</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60%</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58%</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60%</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8" name="agegroup_tbl_section12"/>
          <p:cNvGraphicFramePr>
            <a:graphicFrameLocks noGrp="1"/>
          </p:cNvGraphicFramePr>
          <p:nvPr>
            <p:extLst>
              <p:ext uri="{D42A27DB-BD31-4B8C-83A1-F6EECF244321}">
                <p14:modId xmlns:p14="http://schemas.microsoft.com/office/powerpoint/2010/main" val="1846919048"/>
              </p:ext>
            </p:extLst>
          </p:nvPr>
        </p:nvGraphicFramePr>
        <p:xfrm>
          <a:off x="429133" y="8635542"/>
          <a:ext cx="6776317" cy="86931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442594">
                  <a:extLst>
                    <a:ext uri="{9D8B030D-6E8A-4147-A177-3AD203B41FA5}">
                      <a16:colId xmlns:a16="http://schemas.microsoft.com/office/drawing/2014/main" val="20001"/>
                    </a:ext>
                  </a:extLst>
                </a:gridCol>
                <a:gridCol w="442594">
                  <a:extLst>
                    <a:ext uri="{9D8B030D-6E8A-4147-A177-3AD203B41FA5}">
                      <a16:colId xmlns:a16="http://schemas.microsoft.com/office/drawing/2014/main" val="20002"/>
                    </a:ext>
                  </a:extLst>
                </a:gridCol>
                <a:gridCol w="442595">
                  <a:extLst>
                    <a:ext uri="{9D8B030D-6E8A-4147-A177-3AD203B41FA5}">
                      <a16:colId xmlns:a16="http://schemas.microsoft.com/office/drawing/2014/main" val="20003"/>
                    </a:ext>
                  </a:extLst>
                </a:gridCol>
                <a:gridCol w="442595">
                  <a:extLst>
                    <a:ext uri="{9D8B030D-6E8A-4147-A177-3AD203B41FA5}">
                      <a16:colId xmlns:a16="http://schemas.microsoft.com/office/drawing/2014/main" val="20004"/>
                    </a:ext>
                  </a:extLst>
                </a:gridCol>
                <a:gridCol w="442595">
                  <a:extLst>
                    <a:ext uri="{9D8B030D-6E8A-4147-A177-3AD203B41FA5}">
                      <a16:colId xmlns:a16="http://schemas.microsoft.com/office/drawing/2014/main" val="20005"/>
                    </a:ext>
                  </a:extLst>
                </a:gridCol>
                <a:gridCol w="442595">
                  <a:extLst>
                    <a:ext uri="{9D8B030D-6E8A-4147-A177-3AD203B41FA5}">
                      <a16:colId xmlns:a16="http://schemas.microsoft.com/office/drawing/2014/main" val="20006"/>
                    </a:ext>
                  </a:extLst>
                </a:gridCol>
                <a:gridCol w="442595">
                  <a:extLst>
                    <a:ext uri="{9D8B030D-6E8A-4147-A177-3AD203B41FA5}">
                      <a16:colId xmlns:a16="http://schemas.microsoft.com/office/drawing/2014/main" val="20007"/>
                    </a:ext>
                  </a:extLst>
                </a:gridCol>
                <a:gridCol w="442595">
                  <a:extLst>
                    <a:ext uri="{9D8B030D-6E8A-4147-A177-3AD203B41FA5}">
                      <a16:colId xmlns:a16="http://schemas.microsoft.com/office/drawing/2014/main" val="20008"/>
                    </a:ext>
                  </a:extLst>
                </a:gridCol>
                <a:gridCol w="441959">
                  <a:extLst>
                    <a:ext uri="{9D8B030D-6E8A-4147-A177-3AD203B41FA5}">
                      <a16:colId xmlns:a16="http://schemas.microsoft.com/office/drawing/2014/main" val="20009"/>
                    </a:ext>
                  </a:extLst>
                </a:gridCol>
              </a:tblGrid>
              <a:tr h="187960">
                <a:tc gridSpan="10">
                  <a:txBody>
                    <a:bodyPr/>
                    <a:lstStyle/>
                    <a:p>
                      <a:pPr marL="27940">
                        <a:lnSpc>
                          <a:spcPct val="100000"/>
                        </a:lnSpc>
                        <a:spcBef>
                          <a:spcPts val="45"/>
                        </a:spcBef>
                        <a:tabLst>
                          <a:tab pos="4606290" algn="l"/>
                        </a:tabLst>
                      </a:pPr>
                      <a:r>
                        <a:rPr sz="1050" b="1" spc="-20" dirty="0">
                          <a:solidFill>
                            <a:srgbClr val="336E9F"/>
                          </a:solidFill>
                          <a:latin typeface="Arial" panose="020B0604020202020204" pitchFamily="34" charset="0"/>
                          <a:cs typeface="Arial" panose="020B0604020202020204" pitchFamily="34" charset="0"/>
                        </a:rPr>
                        <a:t>CARE</a:t>
                      </a:r>
                      <a:r>
                        <a:rPr sz="1050" b="1" spc="-5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FROM</a:t>
                      </a:r>
                      <a:r>
                        <a:rPr sz="1050" b="1" spc="-6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YOUR</a:t>
                      </a:r>
                      <a:r>
                        <a:rPr sz="1050" b="1" spc="-55" dirty="0">
                          <a:solidFill>
                            <a:srgbClr val="336E9F"/>
                          </a:solidFill>
                          <a:latin typeface="Arial" panose="020B0604020202020204" pitchFamily="34" charset="0"/>
                          <a:cs typeface="Arial" panose="020B0604020202020204" pitchFamily="34" charset="0"/>
                        </a:rPr>
                        <a:t> </a:t>
                      </a:r>
                      <a:r>
                        <a:rPr sz="1050" b="1" dirty="0">
                          <a:solidFill>
                            <a:srgbClr val="336E9F"/>
                          </a:solidFill>
                          <a:latin typeface="Arial" panose="020B0604020202020204" pitchFamily="34" charset="0"/>
                          <a:cs typeface="Arial" panose="020B0604020202020204" pitchFamily="34" charset="0"/>
                        </a:rPr>
                        <a:t>GP</a:t>
                      </a:r>
                      <a:r>
                        <a:rPr sz="1050" b="1" spc="-5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PRACTICE</a:t>
                      </a:r>
                      <a:r>
                        <a:rPr sz="1050" b="1" dirty="0">
                          <a:solidFill>
                            <a:srgbClr val="336E9F"/>
                          </a:solidFill>
                          <a:latin typeface="Arial" panose="020B0604020202020204" pitchFamily="34" charset="0"/>
                          <a:cs typeface="Arial" panose="020B0604020202020204" pitchFamily="34" charset="0"/>
                        </a:rPr>
                        <a:t>	</a:t>
                      </a:r>
                      <a:r>
                        <a:rPr sz="1275" spc="-37" baseline="9803" dirty="0">
                          <a:latin typeface="Arial" panose="020B0604020202020204" pitchFamily="34" charset="0"/>
                          <a:cs typeface="Arial" panose="020B0604020202020204" pitchFamily="34" charset="0"/>
                        </a:rPr>
                        <a:t>Age</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16</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24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25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34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35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44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45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54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55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64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65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75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53365">
                        <a:lnSpc>
                          <a:spcPts val="860"/>
                        </a:lnSpc>
                        <a:spcBef>
                          <a:spcPts val="155"/>
                        </a:spcBef>
                      </a:pPr>
                      <a:r>
                        <a:rPr sz="850">
                          <a:latin typeface="Arial" panose="020B0604020202020204" pitchFamily="34" charset="0"/>
                          <a:cs typeface="Arial" panose="020B0604020202020204" pitchFamily="34" charset="0"/>
                        </a:rPr>
                        <a:t>Q51.</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received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right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amount</a:t>
                      </a:r>
                      <a:r>
                        <a:rPr sz="850" spc="-25">
                          <a:latin typeface="Arial" panose="020B0604020202020204" pitchFamily="34" charset="0"/>
                          <a:cs typeface="Arial" panose="020B0604020202020204" pitchFamily="34" charset="0"/>
                        </a:rPr>
                        <a:t> of </a:t>
                      </a:r>
                      <a:r>
                        <a:rPr sz="850">
                          <a:latin typeface="Arial" panose="020B0604020202020204" pitchFamily="34" charset="0"/>
                          <a:cs typeface="Arial" panose="020B0604020202020204" pitchFamily="34" charset="0"/>
                        </a:rPr>
                        <a:t>support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GP</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practice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during</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treatment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6065">
                <a:tc>
                  <a:txBody>
                    <a:bodyPr/>
                    <a:lstStyle/>
                    <a:p>
                      <a:pPr marL="27940" marR="187960">
                        <a:lnSpc>
                          <a:spcPts val="860"/>
                        </a:lnSpc>
                        <a:spcBef>
                          <a:spcPts val="155"/>
                        </a:spcBef>
                      </a:pPr>
                      <a:r>
                        <a:rPr sz="850">
                          <a:latin typeface="Arial" panose="020B0604020202020204" pitchFamily="34" charset="0"/>
                          <a:cs typeface="Arial" panose="020B0604020202020204" pitchFamily="34" charset="0"/>
                        </a:rPr>
                        <a:t>Q52.</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review</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cancer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by</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GP </a:t>
                      </a:r>
                      <a:r>
                        <a:rPr sz="850" spc="-10">
                          <a:latin typeface="Arial" panose="020B0604020202020204" pitchFamily="34" charset="0"/>
                          <a:cs typeface="Arial" panose="020B0604020202020204" pitchFamily="34" charset="0"/>
                        </a:rPr>
                        <a:t>practice</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27%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26%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37%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23%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22%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20%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32%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24%</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sp>
        <p:nvSpPr>
          <p:cNvPr id="2" name="object 2">
            <a:extLst>
              <a:ext uri="{FF2B5EF4-FFF2-40B4-BE49-F238E27FC236}">
                <a16:creationId xmlns:a16="http://schemas.microsoft.com/office/drawing/2014/main" id="{879E9538-BD71-4FC0-D1F3-D4834036C556}"/>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a:latin typeface="Arial"/>
                <a:cs typeface="Arial"/>
              </a:rPr>
              <a:t>*</a:t>
            </a:r>
            <a:r>
              <a:rPr sz="850">
                <a:latin typeface="Arial"/>
                <a:cs typeface="Arial"/>
              </a:rPr>
              <a:t>	Indicates</a:t>
            </a:r>
            <a:r>
              <a:rPr sz="850" spc="-20">
                <a:latin typeface="Arial"/>
                <a:cs typeface="Arial"/>
              </a:rPr>
              <a:t> </a:t>
            </a:r>
            <a:r>
              <a:rPr sz="850">
                <a:latin typeface="Arial"/>
                <a:cs typeface="Arial"/>
              </a:rPr>
              <a:t>where</a:t>
            </a:r>
            <a:r>
              <a:rPr sz="850" spc="-20">
                <a:latin typeface="Arial"/>
                <a:cs typeface="Arial"/>
              </a:rPr>
              <a:t> </a:t>
            </a:r>
            <a:r>
              <a:rPr sz="850">
                <a:latin typeface="Arial"/>
                <a:cs typeface="Arial"/>
              </a:rPr>
              <a:t>a</a:t>
            </a:r>
            <a:r>
              <a:rPr sz="850" spc="-15">
                <a:latin typeface="Arial"/>
                <a:cs typeface="Arial"/>
              </a:rPr>
              <a:t> </a:t>
            </a:r>
            <a:r>
              <a:rPr sz="850">
                <a:latin typeface="Arial"/>
                <a:cs typeface="Arial"/>
              </a:rPr>
              <a:t>score</a:t>
            </a:r>
            <a:r>
              <a:rPr sz="850" spc="-20">
                <a:latin typeface="Arial"/>
                <a:cs typeface="Arial"/>
              </a:rPr>
              <a:t> </a:t>
            </a:r>
            <a:r>
              <a:rPr sz="850">
                <a:latin typeface="Arial"/>
                <a:cs typeface="Arial"/>
              </a:rPr>
              <a:t>is</a:t>
            </a:r>
            <a:r>
              <a:rPr sz="850" spc="-20">
                <a:latin typeface="Arial"/>
                <a:cs typeface="Arial"/>
              </a:rPr>
              <a:t> </a:t>
            </a:r>
            <a:r>
              <a:rPr sz="850">
                <a:latin typeface="Arial"/>
                <a:cs typeface="Arial"/>
              </a:rPr>
              <a:t>not</a:t>
            </a:r>
            <a:r>
              <a:rPr sz="850" spc="-15">
                <a:latin typeface="Arial"/>
                <a:cs typeface="Arial"/>
              </a:rPr>
              <a:t> </a:t>
            </a:r>
            <a:r>
              <a:rPr sz="850">
                <a:latin typeface="Arial"/>
                <a:cs typeface="Arial"/>
              </a:rPr>
              <a:t>available</a:t>
            </a:r>
            <a:r>
              <a:rPr sz="850" spc="-20">
                <a:latin typeface="Arial"/>
                <a:cs typeface="Arial"/>
              </a:rPr>
              <a:t> </a:t>
            </a:r>
            <a:r>
              <a:rPr sz="850">
                <a:latin typeface="Arial"/>
                <a:cs typeface="Arial"/>
              </a:rPr>
              <a:t>due</a:t>
            </a:r>
            <a:r>
              <a:rPr sz="850" spc="-20">
                <a:latin typeface="Arial"/>
                <a:cs typeface="Arial"/>
              </a:rPr>
              <a:t> </a:t>
            </a:r>
            <a:r>
              <a:rPr sz="850">
                <a:latin typeface="Arial"/>
                <a:cs typeface="Arial"/>
              </a:rPr>
              <a:t>to</a:t>
            </a:r>
            <a:r>
              <a:rPr sz="850" spc="-15">
                <a:latin typeface="Arial"/>
                <a:cs typeface="Arial"/>
              </a:rPr>
              <a:t> </a:t>
            </a:r>
            <a:r>
              <a:rPr sz="850">
                <a:latin typeface="Arial"/>
                <a:cs typeface="Arial"/>
              </a:rPr>
              <a:t>suppression</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a</a:t>
            </a:r>
            <a:r>
              <a:rPr sz="850" spc="-20">
                <a:latin typeface="Arial"/>
                <a:cs typeface="Arial"/>
              </a:rPr>
              <a:t> </a:t>
            </a:r>
            <a:r>
              <a:rPr sz="850">
                <a:latin typeface="Arial"/>
                <a:cs typeface="Arial"/>
              </a:rPr>
              <a:t>low</a:t>
            </a:r>
            <a:r>
              <a:rPr sz="850" spc="-20">
                <a:latin typeface="Arial"/>
                <a:cs typeface="Arial"/>
              </a:rPr>
              <a:t> </a:t>
            </a:r>
            <a:r>
              <a:rPr sz="850">
                <a:latin typeface="Arial"/>
                <a:cs typeface="Arial"/>
              </a:rPr>
              <a:t>base</a:t>
            </a:r>
            <a:r>
              <a:rPr sz="850" spc="-15">
                <a:latin typeface="Arial"/>
                <a:cs typeface="Arial"/>
              </a:rPr>
              <a:t> </a:t>
            </a:r>
            <a:r>
              <a:rPr sz="850" spc="-10">
                <a:latin typeface="Arial"/>
                <a:cs typeface="Arial"/>
              </a:rPr>
              <a:t>size</a:t>
            </a:r>
            <a:r>
              <a:rPr sz="800" spc="-10">
                <a:latin typeface="Arial"/>
                <a:cs typeface="Arial"/>
              </a:rPr>
              <a:t>.</a:t>
            </a:r>
            <a:endParaRPr sz="800">
              <a:latin typeface="Arial"/>
              <a:cs typeface="Arial"/>
            </a:endParaRPr>
          </a:p>
        </p:txBody>
      </p:sp>
      <p:sp>
        <p:nvSpPr>
          <p:cNvPr id="13" name="txt_org_name">
            <a:extLst>
              <a:ext uri="{FF2B5EF4-FFF2-40B4-BE49-F238E27FC236}">
                <a16:creationId xmlns:a16="http://schemas.microsoft.com/office/drawing/2014/main" id="{C16238AB-1333-F1C5-455E-863576A25CED}"/>
              </a:ext>
              <a:ext uri="{C183D7F6-B498-43B3-948B-1728B52AA6E4}">
                <adec:decorative xmlns:adec="http://schemas.microsoft.com/office/drawing/2017/decorative" val="1"/>
              </a:ext>
            </a:extLst>
          </p:cNvPr>
          <p:cNvSpPr txBox="1"/>
          <p:nvPr/>
        </p:nvSpPr>
        <p:spPr>
          <a:xfrm>
            <a:off x="4524343" y="622300"/>
            <a:ext cx="2754280" cy="276999"/>
          </a:xfrm>
          <a:prstGeom prst="rect">
            <a:avLst/>
          </a:prstGeom>
          <a:noFill/>
        </p:spPr>
        <p:txBody>
          <a:bodyPr wrap="none" rtlCol="0">
            <a:spAutoFit/>
          </a:bodyPr>
          <a:lstStyle/>
          <a:p>
            <a:pPr algn="r"/>
            <a:r>
              <a:rPr lang="en-GB" sz="1200" b="1">
                <a:solidFill>
                  <a:srgbClr val="336E9F"/>
                </a:solidFill>
                <a:latin typeface="Arial"/>
                <a:cs typeface="Arial"/>
              </a:rPr>
              <a:t>The Christie NHS Foundation Trust</a:t>
            </a:r>
            <a:endParaRPr lang="en-GB" sz="1200">
              <a:solidFill>
                <a:srgbClr val="336E9F"/>
              </a:solidFill>
            </a:endParaRPr>
          </a:p>
        </p:txBody>
      </p:sp>
      <p:sp>
        <p:nvSpPr>
          <p:cNvPr id="14" name="txt_survey">
            <a:extLst>
              <a:ext uri="{FF2B5EF4-FFF2-40B4-BE49-F238E27FC236}">
                <a16:creationId xmlns:a16="http://schemas.microsoft.com/office/drawing/2014/main" id="{A3BDB0D2-199D-BC0A-5918-6C6C8936BDDD}"/>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1" name="Group 10">
            <a:extLst>
              <a:ext uri="{FF2B5EF4-FFF2-40B4-BE49-F238E27FC236}">
                <a16:creationId xmlns:a16="http://schemas.microsoft.com/office/drawing/2014/main" id="{D6EBA704-E5A2-605C-5A6D-61C72477C58C}"/>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5" name="object 4">
              <a:hlinkClick r:id="rId2" action="ppaction://hlinksldjump"/>
              <a:extLst>
                <a:ext uri="{FF2B5EF4-FFF2-40B4-BE49-F238E27FC236}">
                  <a16:creationId xmlns:a16="http://schemas.microsoft.com/office/drawing/2014/main" id="{A6D7B49F-4A0B-C75D-B978-9960789ED4E4}"/>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6" name="object 3">
              <a:hlinkClick r:id="rId2" action="ppaction://hlinksldjump"/>
              <a:extLst>
                <a:ext uri="{FF2B5EF4-FFF2-40B4-BE49-F238E27FC236}">
                  <a16:creationId xmlns:a16="http://schemas.microsoft.com/office/drawing/2014/main" id="{F6A5931D-FA29-A888-AE3E-2C59582325AF}"/>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1">
            <a:extLst>
              <a:ext uri="{FF2B5EF4-FFF2-40B4-BE49-F238E27FC236}">
                <a16:creationId xmlns:a16="http://schemas.microsoft.com/office/drawing/2014/main" id="{B2E5CE21-DCDC-96F1-188B-70712CF9C105}"/>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875706D8-74F3-47EA-8226-A946E89E3045}" type="slidenum">
              <a:rPr lang="en-GB" spc="-25" smtClean="0"/>
              <a:t>28</a:t>
            </a:fld>
            <a:endParaRPr lang="en-GB" spc="-25" dirty="0"/>
          </a:p>
        </p:txBody>
      </p:sp>
      <p:sp>
        <p:nvSpPr>
          <p:cNvPr id="10" name="object 1">
            <a:extLst>
              <a:ext uri="{FF2B5EF4-FFF2-40B4-BE49-F238E27FC236}">
                <a16:creationId xmlns:a16="http://schemas.microsoft.com/office/drawing/2014/main" id="{65CD657D-5D35-C7B7-1BFF-9C116A612690}"/>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Age group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agegroup_tbl_section13"/>
          <p:cNvGraphicFramePr>
            <a:graphicFrameLocks noGrp="1"/>
          </p:cNvGraphicFramePr>
          <p:nvPr>
            <p:extLst>
              <p:ext uri="{D42A27DB-BD31-4B8C-83A1-F6EECF244321}">
                <p14:modId xmlns:p14="http://schemas.microsoft.com/office/powerpoint/2010/main" val="3325471316"/>
              </p:ext>
            </p:extLst>
          </p:nvPr>
        </p:nvGraphicFramePr>
        <p:xfrm>
          <a:off x="429133" y="1750695"/>
          <a:ext cx="6776317" cy="146240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442594">
                  <a:extLst>
                    <a:ext uri="{9D8B030D-6E8A-4147-A177-3AD203B41FA5}">
                      <a16:colId xmlns:a16="http://schemas.microsoft.com/office/drawing/2014/main" val="20001"/>
                    </a:ext>
                  </a:extLst>
                </a:gridCol>
                <a:gridCol w="442594">
                  <a:extLst>
                    <a:ext uri="{9D8B030D-6E8A-4147-A177-3AD203B41FA5}">
                      <a16:colId xmlns:a16="http://schemas.microsoft.com/office/drawing/2014/main" val="20002"/>
                    </a:ext>
                  </a:extLst>
                </a:gridCol>
                <a:gridCol w="442595">
                  <a:extLst>
                    <a:ext uri="{9D8B030D-6E8A-4147-A177-3AD203B41FA5}">
                      <a16:colId xmlns:a16="http://schemas.microsoft.com/office/drawing/2014/main" val="20003"/>
                    </a:ext>
                  </a:extLst>
                </a:gridCol>
                <a:gridCol w="442595">
                  <a:extLst>
                    <a:ext uri="{9D8B030D-6E8A-4147-A177-3AD203B41FA5}">
                      <a16:colId xmlns:a16="http://schemas.microsoft.com/office/drawing/2014/main" val="20004"/>
                    </a:ext>
                  </a:extLst>
                </a:gridCol>
                <a:gridCol w="442595">
                  <a:extLst>
                    <a:ext uri="{9D8B030D-6E8A-4147-A177-3AD203B41FA5}">
                      <a16:colId xmlns:a16="http://schemas.microsoft.com/office/drawing/2014/main" val="20005"/>
                    </a:ext>
                  </a:extLst>
                </a:gridCol>
                <a:gridCol w="442595">
                  <a:extLst>
                    <a:ext uri="{9D8B030D-6E8A-4147-A177-3AD203B41FA5}">
                      <a16:colId xmlns:a16="http://schemas.microsoft.com/office/drawing/2014/main" val="20006"/>
                    </a:ext>
                  </a:extLst>
                </a:gridCol>
                <a:gridCol w="442595">
                  <a:extLst>
                    <a:ext uri="{9D8B030D-6E8A-4147-A177-3AD203B41FA5}">
                      <a16:colId xmlns:a16="http://schemas.microsoft.com/office/drawing/2014/main" val="20007"/>
                    </a:ext>
                  </a:extLst>
                </a:gridCol>
                <a:gridCol w="442595">
                  <a:extLst>
                    <a:ext uri="{9D8B030D-6E8A-4147-A177-3AD203B41FA5}">
                      <a16:colId xmlns:a16="http://schemas.microsoft.com/office/drawing/2014/main" val="20008"/>
                    </a:ext>
                  </a:extLst>
                </a:gridCol>
                <a:gridCol w="441959">
                  <a:extLst>
                    <a:ext uri="{9D8B030D-6E8A-4147-A177-3AD203B41FA5}">
                      <a16:colId xmlns:a16="http://schemas.microsoft.com/office/drawing/2014/main" val="20009"/>
                    </a:ext>
                  </a:extLst>
                </a:gridCol>
              </a:tblGrid>
              <a:tr h="187960">
                <a:tc gridSpan="10">
                  <a:txBody>
                    <a:bodyPr/>
                    <a:lstStyle/>
                    <a:p>
                      <a:pPr marL="27940">
                        <a:lnSpc>
                          <a:spcPct val="100000"/>
                        </a:lnSpc>
                        <a:spcBef>
                          <a:spcPts val="45"/>
                        </a:spcBef>
                        <a:tabLst>
                          <a:tab pos="4606290" algn="l"/>
                        </a:tabLst>
                      </a:pPr>
                      <a:r>
                        <a:rPr sz="1050" b="1" spc="-20" dirty="0">
                          <a:solidFill>
                            <a:srgbClr val="336E9F"/>
                          </a:solidFill>
                          <a:latin typeface="Arial" panose="020B0604020202020204" pitchFamily="34" charset="0"/>
                          <a:cs typeface="Arial" panose="020B0604020202020204" pitchFamily="34" charset="0"/>
                        </a:rPr>
                        <a:t>LIVING</a:t>
                      </a:r>
                      <a:r>
                        <a:rPr sz="1050" b="1" spc="-4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WITH</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AND</a:t>
                      </a:r>
                      <a:r>
                        <a:rPr sz="1050" b="1" spc="-40" dirty="0">
                          <a:solidFill>
                            <a:srgbClr val="336E9F"/>
                          </a:solidFill>
                          <a:latin typeface="Arial" panose="020B0604020202020204" pitchFamily="34" charset="0"/>
                          <a:cs typeface="Arial" panose="020B0604020202020204" pitchFamily="34" charset="0"/>
                        </a:rPr>
                        <a:t> </a:t>
                      </a:r>
                      <a:r>
                        <a:rPr sz="1050" b="1" spc="-25" dirty="0">
                          <a:solidFill>
                            <a:srgbClr val="336E9F"/>
                          </a:solidFill>
                          <a:latin typeface="Arial" panose="020B0604020202020204" pitchFamily="34" charset="0"/>
                          <a:cs typeface="Arial" panose="020B0604020202020204" pitchFamily="34" charset="0"/>
                        </a:rPr>
                        <a:t>BEYOND</a:t>
                      </a:r>
                      <a:r>
                        <a:rPr sz="1050" b="1" spc="-4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CANCER</a:t>
                      </a:r>
                      <a:r>
                        <a:rPr sz="1050" b="1" dirty="0">
                          <a:solidFill>
                            <a:srgbClr val="336E9F"/>
                          </a:solidFill>
                          <a:latin typeface="Arial" panose="020B0604020202020204" pitchFamily="34" charset="0"/>
                          <a:cs typeface="Arial" panose="020B0604020202020204" pitchFamily="34" charset="0"/>
                        </a:rPr>
                        <a:t>	</a:t>
                      </a:r>
                      <a:r>
                        <a:rPr sz="1275" spc="-37" baseline="9803" dirty="0">
                          <a:latin typeface="Arial" panose="020B0604020202020204" pitchFamily="34" charset="0"/>
                          <a:cs typeface="Arial" panose="020B0604020202020204" pitchFamily="34" charset="0"/>
                        </a:rPr>
                        <a:t>Age</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dirty="0">
                          <a:latin typeface="Arial" panose="020B0604020202020204" pitchFamily="34" charset="0"/>
                          <a:cs typeface="Arial" panose="020B0604020202020204" pitchFamily="34" charset="0"/>
                        </a:rPr>
                        <a:t>16</a:t>
                      </a:r>
                      <a:r>
                        <a:rPr sz="850" spc="-5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t>
                      </a:r>
                      <a:r>
                        <a:rPr sz="850" spc="-45"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24</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dirty="0">
                          <a:latin typeface="Arial" panose="020B0604020202020204" pitchFamily="34" charset="0"/>
                          <a:cs typeface="Arial" panose="020B0604020202020204" pitchFamily="34" charset="0"/>
                        </a:rPr>
                        <a:t>25</a:t>
                      </a:r>
                      <a:r>
                        <a:rPr sz="850" spc="-5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t>
                      </a:r>
                      <a:r>
                        <a:rPr sz="850" spc="-45"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34</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dirty="0">
                          <a:latin typeface="Arial" panose="020B0604020202020204" pitchFamily="34" charset="0"/>
                          <a:cs typeface="Arial" panose="020B0604020202020204" pitchFamily="34" charset="0"/>
                        </a:rPr>
                        <a:t>35</a:t>
                      </a:r>
                      <a:r>
                        <a:rPr sz="850" spc="-5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t>
                      </a:r>
                      <a:r>
                        <a:rPr sz="850" spc="-45"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44</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dirty="0">
                          <a:latin typeface="Arial" panose="020B0604020202020204" pitchFamily="34" charset="0"/>
                          <a:cs typeface="Arial" panose="020B0604020202020204" pitchFamily="34" charset="0"/>
                        </a:rPr>
                        <a:t>45</a:t>
                      </a:r>
                      <a:r>
                        <a:rPr sz="850" spc="-5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t>
                      </a:r>
                      <a:r>
                        <a:rPr sz="850" spc="-45"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54</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dirty="0">
                          <a:latin typeface="Arial" panose="020B0604020202020204" pitchFamily="34" charset="0"/>
                          <a:cs typeface="Arial" panose="020B0604020202020204" pitchFamily="34" charset="0"/>
                        </a:rPr>
                        <a:t>55</a:t>
                      </a:r>
                      <a:r>
                        <a:rPr sz="850" spc="-5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t>
                      </a:r>
                      <a:r>
                        <a:rPr sz="850" spc="-45"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64</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dirty="0">
                          <a:latin typeface="Arial" panose="020B0604020202020204" pitchFamily="34" charset="0"/>
                          <a:cs typeface="Arial" panose="020B0604020202020204" pitchFamily="34" charset="0"/>
                        </a:rPr>
                        <a:t>65</a:t>
                      </a:r>
                      <a:r>
                        <a:rPr sz="850" spc="-5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t>
                      </a:r>
                      <a:r>
                        <a:rPr sz="850" spc="-45"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74</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dirty="0">
                          <a:latin typeface="Arial" panose="020B0604020202020204" pitchFamily="34" charset="0"/>
                          <a:cs typeface="Arial" panose="020B0604020202020204" pitchFamily="34" charset="0"/>
                        </a:rPr>
                        <a:t>75</a:t>
                      </a:r>
                      <a:r>
                        <a:rPr sz="850" spc="-5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t>
                      </a:r>
                      <a:r>
                        <a:rPr sz="850" spc="-45"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84</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panose="020B0604020202020204" pitchFamily="34" charset="0"/>
                          <a:cs typeface="Arial" panose="020B0604020202020204" pitchFamily="34" charset="0"/>
                        </a:rPr>
                        <a:t>85+</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374650">
                <a:tc>
                  <a:txBody>
                    <a:bodyPr/>
                    <a:lstStyle/>
                    <a:p>
                      <a:pPr marL="27940" marR="85725">
                        <a:lnSpc>
                          <a:spcPts val="860"/>
                        </a:lnSpc>
                        <a:spcBef>
                          <a:spcPts val="155"/>
                        </a:spcBef>
                      </a:pPr>
                      <a:r>
                        <a:rPr sz="850" dirty="0">
                          <a:latin typeface="Arial" panose="020B0604020202020204" pitchFamily="34" charset="0"/>
                          <a:cs typeface="Arial" panose="020B0604020202020204" pitchFamily="34" charset="0"/>
                        </a:rPr>
                        <a:t>Q53.</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After</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treatment,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could</a:t>
                      </a:r>
                      <a:r>
                        <a:rPr sz="850" spc="-25" dirty="0">
                          <a:latin typeface="Arial" panose="020B0604020202020204" pitchFamily="34" charset="0"/>
                          <a:cs typeface="Arial" panose="020B0604020202020204" pitchFamily="34" charset="0"/>
                        </a:rPr>
                        <a:t> get </a:t>
                      </a:r>
                      <a:r>
                        <a:rPr sz="850" dirty="0">
                          <a:latin typeface="Arial" panose="020B0604020202020204" pitchFamily="34" charset="0"/>
                          <a:cs typeface="Arial" panose="020B0604020202020204" pitchFamily="34" charset="0"/>
                        </a:rPr>
                        <a:t>enough</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emotional</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support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home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from</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community</a:t>
                      </a:r>
                      <a:r>
                        <a:rPr sz="850" spc="-3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or </a:t>
                      </a:r>
                      <a:r>
                        <a:rPr sz="850" dirty="0">
                          <a:latin typeface="Arial" panose="020B0604020202020204" pitchFamily="34" charset="0"/>
                          <a:cs typeface="Arial" panose="020B0604020202020204" pitchFamily="34" charset="0"/>
                        </a:rPr>
                        <a:t>voluntary</a:t>
                      </a:r>
                      <a:r>
                        <a:rPr sz="850" spc="-3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services</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52%</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36%</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33%</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39%</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39%</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650">
                <a:tc>
                  <a:txBody>
                    <a:bodyPr/>
                    <a:lstStyle/>
                    <a:p>
                      <a:pPr marL="27940" marR="91440">
                        <a:lnSpc>
                          <a:spcPts val="860"/>
                        </a:lnSpc>
                        <a:spcBef>
                          <a:spcPts val="155"/>
                        </a:spcBef>
                      </a:pPr>
                      <a:r>
                        <a:rPr sz="850" dirty="0">
                          <a:latin typeface="Arial" panose="020B0604020202020204" pitchFamily="34" charset="0"/>
                          <a:cs typeface="Arial" panose="020B0604020202020204" pitchFamily="34" charset="0"/>
                        </a:rPr>
                        <a:t>Q54.</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right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amount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information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support</a:t>
                      </a:r>
                      <a:r>
                        <a:rPr sz="850" spc="-25" dirty="0">
                          <a:latin typeface="Arial" panose="020B0604020202020204" pitchFamily="34" charset="0"/>
                          <a:cs typeface="Arial" panose="020B0604020202020204" pitchFamily="34" charset="0"/>
                        </a:rPr>
                        <a:t> was </a:t>
                      </a:r>
                      <a:r>
                        <a:rPr sz="850" dirty="0">
                          <a:latin typeface="Arial" panose="020B0604020202020204" pitchFamily="34" charset="0"/>
                          <a:cs typeface="Arial" panose="020B0604020202020204" pitchFamily="34" charset="0"/>
                        </a:rPr>
                        <a:t>offered</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between</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final</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treatment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and</a:t>
                      </a:r>
                      <a:r>
                        <a:rPr sz="850" spc="-2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the </a:t>
                      </a:r>
                      <a:r>
                        <a:rPr sz="850" dirty="0">
                          <a:latin typeface="Arial" panose="020B0604020202020204" pitchFamily="34" charset="0"/>
                          <a:cs typeface="Arial" panose="020B0604020202020204" pitchFamily="34" charset="0"/>
                        </a:rPr>
                        <a:t>follow</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up</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appointment</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77%</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82%</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86%</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86%</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91%</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83%</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5285">
                <a:tc>
                  <a:txBody>
                    <a:bodyPr/>
                    <a:lstStyle/>
                    <a:p>
                      <a:pPr marL="27940" marR="301625" algn="just">
                        <a:lnSpc>
                          <a:spcPts val="860"/>
                        </a:lnSpc>
                        <a:spcBef>
                          <a:spcPts val="155"/>
                        </a:spcBef>
                      </a:pPr>
                      <a:r>
                        <a:rPr sz="850" dirty="0">
                          <a:latin typeface="Arial" panose="020B0604020202020204" pitchFamily="34" charset="0"/>
                          <a:cs typeface="Arial" panose="020B0604020202020204" pitchFamily="34" charset="0"/>
                        </a:rPr>
                        <a:t>Q55.</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given</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enough</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information</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about </a:t>
                      </a:r>
                      <a:r>
                        <a:rPr sz="850" dirty="0">
                          <a:latin typeface="Arial" panose="020B0604020202020204" pitchFamily="34" charset="0"/>
                          <a:cs typeface="Arial" panose="020B0604020202020204" pitchFamily="34" charset="0"/>
                        </a:rPr>
                        <a:t>the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possibility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signs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cancer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coming</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back</a:t>
                      </a:r>
                      <a:r>
                        <a:rPr sz="850" spc="-2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or </a:t>
                      </a:r>
                      <a:r>
                        <a:rPr sz="850" spc="-10" dirty="0">
                          <a:latin typeface="Arial" panose="020B0604020202020204" pitchFamily="34" charset="0"/>
                          <a:cs typeface="Arial" panose="020B0604020202020204" pitchFamily="34" charset="0"/>
                        </a:rPr>
                        <a:t>spreading</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40%</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57%</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72%</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72%</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70%</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73%</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86%</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71%</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6" name="agegroup_tbl_section14"/>
          <p:cNvGraphicFramePr>
            <a:graphicFrameLocks noGrp="1"/>
          </p:cNvGraphicFramePr>
          <p:nvPr>
            <p:extLst>
              <p:ext uri="{D42A27DB-BD31-4B8C-83A1-F6EECF244321}">
                <p14:modId xmlns:p14="http://schemas.microsoft.com/office/powerpoint/2010/main" val="1000683657"/>
              </p:ext>
            </p:extLst>
          </p:nvPr>
        </p:nvGraphicFramePr>
        <p:xfrm>
          <a:off x="429133" y="3422650"/>
          <a:ext cx="6776317" cy="123825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442594">
                  <a:extLst>
                    <a:ext uri="{9D8B030D-6E8A-4147-A177-3AD203B41FA5}">
                      <a16:colId xmlns:a16="http://schemas.microsoft.com/office/drawing/2014/main" val="20001"/>
                    </a:ext>
                  </a:extLst>
                </a:gridCol>
                <a:gridCol w="442594">
                  <a:extLst>
                    <a:ext uri="{9D8B030D-6E8A-4147-A177-3AD203B41FA5}">
                      <a16:colId xmlns:a16="http://schemas.microsoft.com/office/drawing/2014/main" val="20002"/>
                    </a:ext>
                  </a:extLst>
                </a:gridCol>
                <a:gridCol w="442595">
                  <a:extLst>
                    <a:ext uri="{9D8B030D-6E8A-4147-A177-3AD203B41FA5}">
                      <a16:colId xmlns:a16="http://schemas.microsoft.com/office/drawing/2014/main" val="20003"/>
                    </a:ext>
                  </a:extLst>
                </a:gridCol>
                <a:gridCol w="442595">
                  <a:extLst>
                    <a:ext uri="{9D8B030D-6E8A-4147-A177-3AD203B41FA5}">
                      <a16:colId xmlns:a16="http://schemas.microsoft.com/office/drawing/2014/main" val="20004"/>
                    </a:ext>
                  </a:extLst>
                </a:gridCol>
                <a:gridCol w="442595">
                  <a:extLst>
                    <a:ext uri="{9D8B030D-6E8A-4147-A177-3AD203B41FA5}">
                      <a16:colId xmlns:a16="http://schemas.microsoft.com/office/drawing/2014/main" val="20005"/>
                    </a:ext>
                  </a:extLst>
                </a:gridCol>
                <a:gridCol w="442595">
                  <a:extLst>
                    <a:ext uri="{9D8B030D-6E8A-4147-A177-3AD203B41FA5}">
                      <a16:colId xmlns:a16="http://schemas.microsoft.com/office/drawing/2014/main" val="20006"/>
                    </a:ext>
                  </a:extLst>
                </a:gridCol>
                <a:gridCol w="442595">
                  <a:extLst>
                    <a:ext uri="{9D8B030D-6E8A-4147-A177-3AD203B41FA5}">
                      <a16:colId xmlns:a16="http://schemas.microsoft.com/office/drawing/2014/main" val="20007"/>
                    </a:ext>
                  </a:extLst>
                </a:gridCol>
                <a:gridCol w="442595">
                  <a:extLst>
                    <a:ext uri="{9D8B030D-6E8A-4147-A177-3AD203B41FA5}">
                      <a16:colId xmlns:a16="http://schemas.microsoft.com/office/drawing/2014/main" val="20008"/>
                    </a:ext>
                  </a:extLst>
                </a:gridCol>
                <a:gridCol w="441959">
                  <a:extLst>
                    <a:ext uri="{9D8B030D-6E8A-4147-A177-3AD203B41FA5}">
                      <a16:colId xmlns:a16="http://schemas.microsoft.com/office/drawing/2014/main" val="20009"/>
                    </a:ext>
                  </a:extLst>
                </a:gridCol>
              </a:tblGrid>
              <a:tr h="188595">
                <a:tc gridSpan="10">
                  <a:txBody>
                    <a:bodyPr/>
                    <a:lstStyle/>
                    <a:p>
                      <a:pPr marL="27940">
                        <a:lnSpc>
                          <a:spcPct val="100000"/>
                        </a:lnSpc>
                        <a:spcBef>
                          <a:spcPts val="45"/>
                        </a:spcBef>
                        <a:tabLst>
                          <a:tab pos="4606290" algn="l"/>
                        </a:tabLst>
                      </a:pPr>
                      <a:r>
                        <a:rPr sz="1050" b="1" spc="-20" dirty="0">
                          <a:solidFill>
                            <a:srgbClr val="336E9F"/>
                          </a:solidFill>
                          <a:latin typeface="Arial"/>
                          <a:cs typeface="Arial"/>
                        </a:rPr>
                        <a:t>YOUR</a:t>
                      </a:r>
                      <a:r>
                        <a:rPr sz="1050" b="1" spc="-40" dirty="0">
                          <a:solidFill>
                            <a:srgbClr val="336E9F"/>
                          </a:solidFill>
                          <a:latin typeface="Arial"/>
                          <a:cs typeface="Arial"/>
                        </a:rPr>
                        <a:t> </a:t>
                      </a:r>
                      <a:r>
                        <a:rPr sz="1050" b="1" spc="-20" dirty="0">
                          <a:solidFill>
                            <a:srgbClr val="336E9F"/>
                          </a:solidFill>
                          <a:latin typeface="Arial"/>
                          <a:cs typeface="Arial"/>
                        </a:rPr>
                        <a:t>OVERALL</a:t>
                      </a:r>
                      <a:r>
                        <a:rPr sz="1050" b="1" spc="-40" dirty="0">
                          <a:solidFill>
                            <a:srgbClr val="336E9F"/>
                          </a:solidFill>
                          <a:latin typeface="Arial"/>
                          <a:cs typeface="Arial"/>
                        </a:rPr>
                        <a:t> </a:t>
                      </a:r>
                      <a:r>
                        <a:rPr sz="1050" b="1" spc="-20" dirty="0">
                          <a:solidFill>
                            <a:srgbClr val="336E9F"/>
                          </a:solidFill>
                          <a:latin typeface="Arial"/>
                          <a:cs typeface="Arial"/>
                        </a:rPr>
                        <a:t>NHS</a:t>
                      </a:r>
                      <a:r>
                        <a:rPr sz="1050" b="1" spc="-35" dirty="0">
                          <a:solidFill>
                            <a:srgbClr val="336E9F"/>
                          </a:solidFill>
                          <a:latin typeface="Arial"/>
                          <a:cs typeface="Arial"/>
                        </a:rPr>
                        <a:t> </a:t>
                      </a:r>
                      <a:r>
                        <a:rPr sz="1050" b="1" spc="-20" dirty="0">
                          <a:solidFill>
                            <a:srgbClr val="336E9F"/>
                          </a:solidFill>
                          <a:latin typeface="Arial"/>
                          <a:cs typeface="Arial"/>
                        </a:rPr>
                        <a:t>CARE</a:t>
                      </a:r>
                      <a:r>
                        <a:rPr lang="en-GB" sz="1050" b="1" dirty="0">
                          <a:solidFill>
                            <a:srgbClr val="336E9F"/>
                          </a:solidFill>
                          <a:latin typeface="Arial"/>
                          <a:cs typeface="Arial"/>
                        </a:rPr>
                        <a:t>	</a:t>
                      </a:r>
                      <a:r>
                        <a:rPr sz="1275" spc="-37" baseline="9803" dirty="0">
                          <a:latin typeface="Arial"/>
                          <a:cs typeface="Arial"/>
                        </a:rPr>
                        <a:t>Age</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dirty="0">
                          <a:latin typeface="Arial"/>
                          <a:cs typeface="Arial"/>
                        </a:rPr>
                        <a:t>16</a:t>
                      </a:r>
                      <a:r>
                        <a:rPr sz="850" spc="-50" dirty="0">
                          <a:latin typeface="Arial"/>
                          <a:cs typeface="Arial"/>
                        </a:rPr>
                        <a:t> </a:t>
                      </a:r>
                      <a:r>
                        <a:rPr sz="850" dirty="0">
                          <a:latin typeface="Arial"/>
                          <a:cs typeface="Arial"/>
                        </a:rPr>
                        <a:t>-</a:t>
                      </a:r>
                      <a:r>
                        <a:rPr sz="850" spc="-45" dirty="0">
                          <a:latin typeface="Arial"/>
                          <a:cs typeface="Arial"/>
                        </a:rPr>
                        <a:t> </a:t>
                      </a:r>
                      <a:r>
                        <a:rPr sz="850" spc="-25" dirty="0">
                          <a:latin typeface="Arial"/>
                          <a:cs typeface="Arial"/>
                        </a:rPr>
                        <a:t>24</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dirty="0">
                          <a:latin typeface="Arial"/>
                          <a:cs typeface="Arial"/>
                        </a:rPr>
                        <a:t>25</a:t>
                      </a:r>
                      <a:r>
                        <a:rPr sz="850" spc="-50" dirty="0">
                          <a:latin typeface="Arial"/>
                          <a:cs typeface="Arial"/>
                        </a:rPr>
                        <a:t> </a:t>
                      </a:r>
                      <a:r>
                        <a:rPr sz="850" dirty="0">
                          <a:latin typeface="Arial"/>
                          <a:cs typeface="Arial"/>
                        </a:rPr>
                        <a:t>-</a:t>
                      </a:r>
                      <a:r>
                        <a:rPr sz="850" spc="-45" dirty="0">
                          <a:latin typeface="Arial"/>
                          <a:cs typeface="Arial"/>
                        </a:rPr>
                        <a:t> </a:t>
                      </a:r>
                      <a:r>
                        <a:rPr sz="850" spc="-25" dirty="0">
                          <a:latin typeface="Arial"/>
                          <a:cs typeface="Arial"/>
                        </a:rPr>
                        <a:t>34</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dirty="0">
                          <a:latin typeface="Arial"/>
                          <a:cs typeface="Arial"/>
                        </a:rPr>
                        <a:t>35</a:t>
                      </a:r>
                      <a:r>
                        <a:rPr sz="850" spc="-50" dirty="0">
                          <a:latin typeface="Arial"/>
                          <a:cs typeface="Arial"/>
                        </a:rPr>
                        <a:t> </a:t>
                      </a:r>
                      <a:r>
                        <a:rPr sz="850" dirty="0">
                          <a:latin typeface="Arial"/>
                          <a:cs typeface="Arial"/>
                        </a:rPr>
                        <a:t>-</a:t>
                      </a:r>
                      <a:r>
                        <a:rPr sz="850" spc="-45" dirty="0">
                          <a:latin typeface="Arial"/>
                          <a:cs typeface="Arial"/>
                        </a:rPr>
                        <a:t> </a:t>
                      </a:r>
                      <a:r>
                        <a:rPr sz="850" spc="-25" dirty="0">
                          <a:latin typeface="Arial"/>
                          <a:cs typeface="Arial"/>
                        </a:rPr>
                        <a:t>44</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dirty="0">
                          <a:latin typeface="Arial"/>
                          <a:cs typeface="Arial"/>
                        </a:rPr>
                        <a:t>45</a:t>
                      </a:r>
                      <a:r>
                        <a:rPr sz="850" spc="-50" dirty="0">
                          <a:latin typeface="Arial"/>
                          <a:cs typeface="Arial"/>
                        </a:rPr>
                        <a:t> </a:t>
                      </a:r>
                      <a:r>
                        <a:rPr sz="850" dirty="0">
                          <a:latin typeface="Arial"/>
                          <a:cs typeface="Arial"/>
                        </a:rPr>
                        <a:t>-</a:t>
                      </a:r>
                      <a:r>
                        <a:rPr sz="850" spc="-45" dirty="0">
                          <a:latin typeface="Arial"/>
                          <a:cs typeface="Arial"/>
                        </a:rPr>
                        <a:t> </a:t>
                      </a:r>
                      <a:r>
                        <a:rPr sz="850" spc="-25" dirty="0">
                          <a:latin typeface="Arial"/>
                          <a:cs typeface="Arial"/>
                        </a:rPr>
                        <a:t>54</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dirty="0">
                          <a:latin typeface="Arial"/>
                          <a:cs typeface="Arial"/>
                        </a:rPr>
                        <a:t>55</a:t>
                      </a:r>
                      <a:r>
                        <a:rPr sz="850" spc="-50" dirty="0">
                          <a:latin typeface="Arial"/>
                          <a:cs typeface="Arial"/>
                        </a:rPr>
                        <a:t> </a:t>
                      </a:r>
                      <a:r>
                        <a:rPr sz="850" dirty="0">
                          <a:latin typeface="Arial"/>
                          <a:cs typeface="Arial"/>
                        </a:rPr>
                        <a:t>-</a:t>
                      </a:r>
                      <a:r>
                        <a:rPr sz="850" spc="-45" dirty="0">
                          <a:latin typeface="Arial"/>
                          <a:cs typeface="Arial"/>
                        </a:rPr>
                        <a:t> </a:t>
                      </a:r>
                      <a:r>
                        <a:rPr sz="850" spc="-25" dirty="0">
                          <a:latin typeface="Arial"/>
                          <a:cs typeface="Arial"/>
                        </a:rPr>
                        <a:t>64</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dirty="0">
                          <a:latin typeface="Arial"/>
                          <a:cs typeface="Arial"/>
                        </a:rPr>
                        <a:t>65</a:t>
                      </a:r>
                      <a:r>
                        <a:rPr sz="850" spc="-50" dirty="0">
                          <a:latin typeface="Arial"/>
                          <a:cs typeface="Arial"/>
                        </a:rPr>
                        <a:t> </a:t>
                      </a:r>
                      <a:r>
                        <a:rPr sz="850" dirty="0">
                          <a:latin typeface="Arial"/>
                          <a:cs typeface="Arial"/>
                        </a:rPr>
                        <a:t>-</a:t>
                      </a:r>
                      <a:r>
                        <a:rPr sz="850" spc="-45" dirty="0">
                          <a:latin typeface="Arial"/>
                          <a:cs typeface="Arial"/>
                        </a:rPr>
                        <a:t> </a:t>
                      </a:r>
                      <a:r>
                        <a:rPr sz="850" spc="-25" dirty="0">
                          <a:latin typeface="Arial"/>
                          <a:cs typeface="Arial"/>
                        </a:rPr>
                        <a:t>74</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dirty="0">
                          <a:latin typeface="Arial"/>
                          <a:cs typeface="Arial"/>
                        </a:rPr>
                        <a:t>75</a:t>
                      </a:r>
                      <a:r>
                        <a:rPr sz="850" spc="-50" dirty="0">
                          <a:latin typeface="Arial"/>
                          <a:cs typeface="Arial"/>
                        </a:rPr>
                        <a:t> </a:t>
                      </a:r>
                      <a:r>
                        <a:rPr sz="850" dirty="0">
                          <a:latin typeface="Arial"/>
                          <a:cs typeface="Arial"/>
                        </a:rPr>
                        <a:t>-</a:t>
                      </a:r>
                      <a:r>
                        <a:rPr sz="850" spc="-45" dirty="0">
                          <a:latin typeface="Arial"/>
                          <a:cs typeface="Arial"/>
                        </a:rPr>
                        <a:t> </a:t>
                      </a:r>
                      <a:r>
                        <a:rPr sz="850" spc="-25" dirty="0">
                          <a:latin typeface="Arial"/>
                          <a:cs typeface="Arial"/>
                        </a:rPr>
                        <a:t>84</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a:cs typeface="Arial"/>
                        </a:rPr>
                        <a:t>85+</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184150">
                <a:tc>
                  <a:txBody>
                    <a:bodyPr/>
                    <a:lstStyle/>
                    <a:p>
                      <a:pPr marL="27940">
                        <a:lnSpc>
                          <a:spcPct val="100000"/>
                        </a:lnSpc>
                        <a:spcBef>
                          <a:spcPts val="105"/>
                        </a:spcBef>
                      </a:pPr>
                      <a:r>
                        <a:rPr lang="en-GB" sz="850" dirty="0">
                          <a:latin typeface="Arial"/>
                          <a:cs typeface="Arial"/>
                        </a:rPr>
                        <a:t>Q56</a:t>
                      </a:r>
                      <a:r>
                        <a:rPr sz="850" dirty="0">
                          <a:latin typeface="Arial"/>
                          <a:cs typeface="Arial"/>
                        </a:rPr>
                        <a:t>.</a:t>
                      </a:r>
                      <a:r>
                        <a:rPr sz="850" spc="-20"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whole</a:t>
                      </a:r>
                      <a:r>
                        <a:rPr sz="850" spc="-20" dirty="0">
                          <a:latin typeface="Arial"/>
                          <a:cs typeface="Arial"/>
                        </a:rPr>
                        <a:t> </a:t>
                      </a:r>
                      <a:r>
                        <a:rPr sz="850" dirty="0">
                          <a:latin typeface="Arial"/>
                          <a:cs typeface="Arial"/>
                        </a:rPr>
                        <a:t>care</a:t>
                      </a:r>
                      <a:r>
                        <a:rPr sz="850" spc="-15" dirty="0">
                          <a:latin typeface="Arial"/>
                          <a:cs typeface="Arial"/>
                        </a:rPr>
                        <a:t> </a:t>
                      </a:r>
                      <a:r>
                        <a:rPr sz="850" dirty="0">
                          <a:latin typeface="Arial"/>
                          <a:cs typeface="Arial"/>
                        </a:rPr>
                        <a:t>team</a:t>
                      </a:r>
                      <a:r>
                        <a:rPr sz="850" spc="-15" dirty="0">
                          <a:latin typeface="Arial"/>
                          <a:cs typeface="Arial"/>
                        </a:rPr>
                        <a:t> </a:t>
                      </a:r>
                      <a:r>
                        <a:rPr sz="850" dirty="0">
                          <a:latin typeface="Arial"/>
                          <a:cs typeface="Arial"/>
                        </a:rPr>
                        <a:t>worked</a:t>
                      </a:r>
                      <a:r>
                        <a:rPr sz="850" spc="-20" dirty="0">
                          <a:latin typeface="Arial"/>
                          <a:cs typeface="Arial"/>
                        </a:rPr>
                        <a:t> </a:t>
                      </a:r>
                      <a:r>
                        <a:rPr sz="850" dirty="0">
                          <a:latin typeface="Arial"/>
                          <a:cs typeface="Arial"/>
                        </a:rPr>
                        <a:t>well</a:t>
                      </a:r>
                      <a:r>
                        <a:rPr sz="850" spc="-15" dirty="0">
                          <a:latin typeface="Arial"/>
                          <a:cs typeface="Arial"/>
                        </a:rPr>
                        <a:t> </a:t>
                      </a:r>
                      <a:r>
                        <a:rPr sz="850" spc="-10" dirty="0">
                          <a:latin typeface="Arial"/>
                          <a:cs typeface="Arial"/>
                        </a:rPr>
                        <a:t>together</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70%</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96%</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93%</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89%</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90%</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91%</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100%</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91%</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184150">
                <a:tc>
                  <a:txBody>
                    <a:bodyPr/>
                    <a:lstStyle/>
                    <a:p>
                      <a:pPr marL="27940">
                        <a:lnSpc>
                          <a:spcPct val="100000"/>
                        </a:lnSpc>
                        <a:spcBef>
                          <a:spcPts val="105"/>
                        </a:spcBef>
                      </a:pPr>
                      <a:r>
                        <a:rPr sz="850" dirty="0">
                          <a:latin typeface="Arial"/>
                          <a:cs typeface="Arial"/>
                        </a:rPr>
                        <a:t>Q57.</a:t>
                      </a:r>
                      <a:r>
                        <a:rPr sz="850" spc="-20" dirty="0">
                          <a:latin typeface="Arial"/>
                          <a:cs typeface="Arial"/>
                        </a:rPr>
                        <a:t> </a:t>
                      </a:r>
                      <a:r>
                        <a:rPr sz="850" dirty="0">
                          <a:latin typeface="Arial"/>
                          <a:cs typeface="Arial"/>
                        </a:rPr>
                        <a:t>Administration</a:t>
                      </a:r>
                      <a:r>
                        <a:rPr sz="850" spc="-20"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very</a:t>
                      </a:r>
                      <a:r>
                        <a:rPr sz="850" spc="-20" dirty="0">
                          <a:latin typeface="Arial"/>
                          <a:cs typeface="Arial"/>
                        </a:rPr>
                        <a:t> </a:t>
                      </a:r>
                      <a:r>
                        <a:rPr sz="850" dirty="0">
                          <a:latin typeface="Arial"/>
                          <a:cs typeface="Arial"/>
                        </a:rPr>
                        <a:t>good</a:t>
                      </a:r>
                      <a:r>
                        <a:rPr sz="850" spc="-15" dirty="0">
                          <a:latin typeface="Arial"/>
                          <a:cs typeface="Arial"/>
                        </a:rPr>
                        <a:t> </a:t>
                      </a:r>
                      <a:r>
                        <a:rPr sz="850" dirty="0">
                          <a:latin typeface="Arial"/>
                          <a:cs typeface="Arial"/>
                        </a:rPr>
                        <a:t>or</a:t>
                      </a:r>
                      <a:r>
                        <a:rPr sz="850" spc="-20" dirty="0">
                          <a:latin typeface="Arial"/>
                          <a:cs typeface="Arial"/>
                        </a:rPr>
                        <a:t> good</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60%</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87%</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90%</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88%</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88%</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90%</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95%</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89%</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93675">
                        <a:lnSpc>
                          <a:spcPts val="860"/>
                        </a:lnSpc>
                        <a:spcBef>
                          <a:spcPts val="155"/>
                        </a:spcBef>
                      </a:pPr>
                      <a:r>
                        <a:rPr sz="850" dirty="0">
                          <a:latin typeface="Arial"/>
                          <a:cs typeface="Arial"/>
                        </a:rPr>
                        <a:t>Q58.</a:t>
                      </a:r>
                      <a:r>
                        <a:rPr sz="850" spc="-30" dirty="0">
                          <a:latin typeface="Arial"/>
                          <a:cs typeface="Arial"/>
                        </a:rPr>
                        <a:t> </a:t>
                      </a:r>
                      <a:r>
                        <a:rPr sz="850" dirty="0">
                          <a:latin typeface="Arial"/>
                          <a:cs typeface="Arial"/>
                        </a:rPr>
                        <a:t>Cancer</a:t>
                      </a:r>
                      <a:r>
                        <a:rPr sz="850" spc="-30" dirty="0">
                          <a:latin typeface="Arial"/>
                          <a:cs typeface="Arial"/>
                        </a:rPr>
                        <a:t> </a:t>
                      </a:r>
                      <a:r>
                        <a:rPr sz="850" dirty="0">
                          <a:latin typeface="Arial"/>
                          <a:cs typeface="Arial"/>
                        </a:rPr>
                        <a:t>research</a:t>
                      </a:r>
                      <a:r>
                        <a:rPr sz="850" spc="-30" dirty="0">
                          <a:latin typeface="Arial"/>
                          <a:cs typeface="Arial"/>
                        </a:rPr>
                        <a:t> </a:t>
                      </a:r>
                      <a:r>
                        <a:rPr sz="850" dirty="0">
                          <a:latin typeface="Arial"/>
                          <a:cs typeface="Arial"/>
                        </a:rPr>
                        <a:t>opportunities</a:t>
                      </a:r>
                      <a:r>
                        <a:rPr sz="850" spc="-30" dirty="0">
                          <a:latin typeface="Arial"/>
                          <a:cs typeface="Arial"/>
                        </a:rPr>
                        <a:t> </a:t>
                      </a:r>
                      <a:r>
                        <a:rPr sz="850" dirty="0">
                          <a:latin typeface="Arial"/>
                          <a:cs typeface="Arial"/>
                        </a:rPr>
                        <a:t>were</a:t>
                      </a:r>
                      <a:r>
                        <a:rPr sz="850" spc="-30" dirty="0">
                          <a:latin typeface="Arial"/>
                          <a:cs typeface="Arial"/>
                        </a:rPr>
                        <a:t> </a:t>
                      </a:r>
                      <a:r>
                        <a:rPr sz="850" spc="-10" dirty="0">
                          <a:latin typeface="Arial"/>
                          <a:cs typeface="Arial"/>
                        </a:rPr>
                        <a:t>discussed </a:t>
                      </a:r>
                      <a:r>
                        <a:rPr sz="850" dirty="0">
                          <a:latin typeface="Arial"/>
                          <a:cs typeface="Arial"/>
                        </a:rPr>
                        <a:t>with</a:t>
                      </a:r>
                      <a:r>
                        <a:rPr sz="850" spc="-20" dirty="0">
                          <a:latin typeface="Arial"/>
                          <a:cs typeface="Arial"/>
                        </a:rPr>
                        <a:t> </a:t>
                      </a:r>
                      <a:r>
                        <a:rPr sz="850" spc="-10" dirty="0">
                          <a:latin typeface="Arial"/>
                          <a:cs typeface="Arial"/>
                        </a:rPr>
                        <a:t>patient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6065">
                <a:tc>
                  <a:txBody>
                    <a:bodyPr/>
                    <a:lstStyle/>
                    <a:p>
                      <a:pPr marL="27940" marR="89535">
                        <a:lnSpc>
                          <a:spcPts val="860"/>
                        </a:lnSpc>
                        <a:spcBef>
                          <a:spcPts val="155"/>
                        </a:spcBef>
                      </a:pPr>
                      <a:r>
                        <a:rPr sz="850" dirty="0">
                          <a:latin typeface="Arial"/>
                          <a:cs typeface="Arial"/>
                        </a:rPr>
                        <a:t>Q59.</a:t>
                      </a:r>
                      <a:r>
                        <a:rPr sz="850" spc="-25" dirty="0">
                          <a:latin typeface="Arial"/>
                          <a:cs typeface="Arial"/>
                        </a:rPr>
                        <a:t> </a:t>
                      </a:r>
                      <a:r>
                        <a:rPr sz="850" dirty="0">
                          <a:latin typeface="Arial"/>
                          <a:cs typeface="Arial"/>
                        </a:rPr>
                        <a:t>Patient's</a:t>
                      </a:r>
                      <a:r>
                        <a:rPr sz="850" spc="-20" dirty="0">
                          <a:latin typeface="Arial"/>
                          <a:cs typeface="Arial"/>
                        </a:rPr>
                        <a:t> </a:t>
                      </a:r>
                      <a:r>
                        <a:rPr sz="850" dirty="0">
                          <a:latin typeface="Arial"/>
                          <a:cs typeface="Arial"/>
                        </a:rPr>
                        <a:t>average</a:t>
                      </a:r>
                      <a:r>
                        <a:rPr sz="850" spc="-20" dirty="0">
                          <a:latin typeface="Arial"/>
                          <a:cs typeface="Arial"/>
                        </a:rPr>
                        <a:t> </a:t>
                      </a:r>
                      <a:r>
                        <a:rPr sz="850" dirty="0">
                          <a:latin typeface="Arial"/>
                          <a:cs typeface="Arial"/>
                        </a:rPr>
                        <a:t>rating</a:t>
                      </a:r>
                      <a:r>
                        <a:rPr sz="850" spc="-20" dirty="0">
                          <a:latin typeface="Arial"/>
                          <a:cs typeface="Arial"/>
                        </a:rPr>
                        <a:t> </a:t>
                      </a:r>
                      <a:r>
                        <a:rPr sz="850" dirty="0">
                          <a:latin typeface="Arial"/>
                          <a:cs typeface="Arial"/>
                        </a:rPr>
                        <a:t>of</a:t>
                      </a:r>
                      <a:r>
                        <a:rPr sz="850" spc="-25"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scored</a:t>
                      </a:r>
                      <a:r>
                        <a:rPr sz="850" spc="-20" dirty="0">
                          <a:latin typeface="Arial"/>
                          <a:cs typeface="Arial"/>
                        </a:rPr>
                        <a:t> </a:t>
                      </a:r>
                      <a:r>
                        <a:rPr sz="850" dirty="0">
                          <a:latin typeface="Arial"/>
                          <a:cs typeface="Arial"/>
                        </a:rPr>
                        <a:t>from</a:t>
                      </a:r>
                      <a:r>
                        <a:rPr sz="850" spc="-20" dirty="0">
                          <a:latin typeface="Arial"/>
                          <a:cs typeface="Arial"/>
                        </a:rPr>
                        <a:t> very </a:t>
                      </a:r>
                      <a:r>
                        <a:rPr sz="850" dirty="0">
                          <a:latin typeface="Arial"/>
                          <a:cs typeface="Arial"/>
                        </a:rPr>
                        <a:t>poor</a:t>
                      </a:r>
                      <a:r>
                        <a:rPr sz="850" spc="-15"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very</a:t>
                      </a:r>
                      <a:r>
                        <a:rPr sz="850" spc="-15" dirty="0">
                          <a:latin typeface="Arial"/>
                          <a:cs typeface="Arial"/>
                        </a:rPr>
                        <a:t> </a:t>
                      </a:r>
                      <a:r>
                        <a:rPr sz="850" spc="-20" dirty="0">
                          <a:latin typeface="Arial"/>
                          <a:cs typeface="Arial"/>
                        </a:rPr>
                        <a:t>good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bl>
          </a:graphicData>
        </a:graphic>
      </p:graphicFrame>
      <p:sp>
        <p:nvSpPr>
          <p:cNvPr id="2" name="object 2">
            <a:extLst>
              <a:ext uri="{FF2B5EF4-FFF2-40B4-BE49-F238E27FC236}">
                <a16:creationId xmlns:a16="http://schemas.microsoft.com/office/drawing/2014/main" id="{87082217-33D5-F4F2-CFE4-6AEFAD225E59}"/>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Indicates</a:t>
            </a:r>
            <a:r>
              <a:rPr sz="850" spc="-20" dirty="0">
                <a:latin typeface="Arial"/>
                <a:cs typeface="Arial"/>
              </a:rPr>
              <a:t> </a:t>
            </a:r>
            <a:r>
              <a:rPr sz="850" dirty="0">
                <a:latin typeface="Arial"/>
                <a:cs typeface="Arial"/>
              </a:rPr>
              <a:t>where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score</a:t>
            </a:r>
            <a:r>
              <a:rPr sz="850" spc="-20" dirty="0">
                <a:latin typeface="Arial"/>
                <a:cs typeface="Arial"/>
              </a:rPr>
              <a:t> </a:t>
            </a:r>
            <a:r>
              <a:rPr sz="850" dirty="0">
                <a:latin typeface="Arial"/>
                <a:cs typeface="Arial"/>
              </a:rPr>
              <a:t>is</a:t>
            </a:r>
            <a:r>
              <a:rPr sz="850" spc="-20" dirty="0">
                <a:latin typeface="Arial"/>
                <a:cs typeface="Arial"/>
              </a:rPr>
              <a:t> </a:t>
            </a:r>
            <a:r>
              <a:rPr sz="850" dirty="0">
                <a:latin typeface="Arial"/>
                <a:cs typeface="Arial"/>
              </a:rPr>
              <a:t>not</a:t>
            </a:r>
            <a:r>
              <a:rPr sz="850" spc="-15" dirty="0">
                <a:latin typeface="Arial"/>
                <a:cs typeface="Arial"/>
              </a:rPr>
              <a:t> </a:t>
            </a:r>
            <a:r>
              <a:rPr sz="850" dirty="0">
                <a:latin typeface="Arial"/>
                <a:cs typeface="Arial"/>
              </a:rPr>
              <a:t>available</a:t>
            </a:r>
            <a:r>
              <a:rPr sz="850" spc="-20" dirty="0">
                <a:latin typeface="Arial"/>
                <a:cs typeface="Arial"/>
              </a:rPr>
              <a:t> </a:t>
            </a:r>
            <a:r>
              <a:rPr sz="850" dirty="0">
                <a:latin typeface="Arial"/>
                <a:cs typeface="Arial"/>
              </a:rPr>
              <a:t>due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sp>
        <p:nvSpPr>
          <p:cNvPr id="11" name="txt_org_name">
            <a:extLst>
              <a:ext uri="{FF2B5EF4-FFF2-40B4-BE49-F238E27FC236}">
                <a16:creationId xmlns:a16="http://schemas.microsoft.com/office/drawing/2014/main" id="{0571A6AE-5629-014C-756D-E7E39E801FD9}"/>
              </a:ext>
              <a:ext uri="{C183D7F6-B498-43B3-948B-1728B52AA6E4}">
                <adec:decorative xmlns:adec="http://schemas.microsoft.com/office/drawing/2017/decorative" val="1"/>
              </a:ext>
            </a:extLst>
          </p:cNvPr>
          <p:cNvSpPr txBox="1"/>
          <p:nvPr/>
        </p:nvSpPr>
        <p:spPr>
          <a:xfrm>
            <a:off x="4524343" y="622300"/>
            <a:ext cx="2754280" cy="276999"/>
          </a:xfrm>
          <a:prstGeom prst="rect">
            <a:avLst/>
          </a:prstGeom>
          <a:noFill/>
        </p:spPr>
        <p:txBody>
          <a:bodyPr wrap="none" rtlCol="0">
            <a:spAutoFit/>
          </a:bodyPr>
          <a:lstStyle/>
          <a:p>
            <a:pPr algn="r"/>
            <a:r>
              <a:rPr lang="en-GB" sz="1200" b="1">
                <a:solidFill>
                  <a:srgbClr val="336E9F"/>
                </a:solidFill>
                <a:latin typeface="Arial"/>
                <a:cs typeface="Arial"/>
              </a:rPr>
              <a:t>The Christie NHS Foundation Trust</a:t>
            </a:r>
            <a:endParaRPr lang="en-GB" sz="1200">
              <a:solidFill>
                <a:srgbClr val="336E9F"/>
              </a:solidFill>
            </a:endParaRPr>
          </a:p>
        </p:txBody>
      </p:sp>
      <p:sp>
        <p:nvSpPr>
          <p:cNvPr id="12" name="txt_survey">
            <a:extLst>
              <a:ext uri="{FF2B5EF4-FFF2-40B4-BE49-F238E27FC236}">
                <a16:creationId xmlns:a16="http://schemas.microsoft.com/office/drawing/2014/main" id="{E4B7C9F0-0E31-40F8-B6D2-2CCAF606CA8E}"/>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9" name="Group 8">
            <a:extLst>
              <a:ext uri="{FF2B5EF4-FFF2-40B4-BE49-F238E27FC236}">
                <a16:creationId xmlns:a16="http://schemas.microsoft.com/office/drawing/2014/main" id="{938AA90D-48D9-2CAF-E257-A5B54F783DA9}"/>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3" name="object 4">
              <a:hlinkClick r:id="rId2" action="ppaction://hlinksldjump"/>
              <a:extLst>
                <a:ext uri="{FF2B5EF4-FFF2-40B4-BE49-F238E27FC236}">
                  <a16:creationId xmlns:a16="http://schemas.microsoft.com/office/drawing/2014/main" id="{59C1D861-209D-1729-2D05-A6C8B11B9920}"/>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4" name="object 3">
              <a:hlinkClick r:id="rId2" action="ppaction://hlinksldjump"/>
              <a:extLst>
                <a:ext uri="{FF2B5EF4-FFF2-40B4-BE49-F238E27FC236}">
                  <a16:creationId xmlns:a16="http://schemas.microsoft.com/office/drawing/2014/main" id="{14AD90EA-1B53-B4DB-0D4F-27BC8E91A6A6}"/>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 name="Slide Number Placeholder 1">
            <a:extLst>
              <a:ext uri="{FF2B5EF4-FFF2-40B4-BE49-F238E27FC236}">
                <a16:creationId xmlns:a16="http://schemas.microsoft.com/office/drawing/2014/main" id="{A74FBE36-A443-E9D5-DE25-8724D2E195A2}"/>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6DFA7BB9-CAD8-44E4-83BB-31EC855B44C4}" type="slidenum">
              <a:rPr lang="en-GB" spc="-25" smtClean="0"/>
              <a:t>29</a:t>
            </a:fld>
            <a:endParaRPr lang="en-GB" spc="-25"/>
          </a:p>
        </p:txBody>
      </p:sp>
      <p:sp>
        <p:nvSpPr>
          <p:cNvPr id="11" name="object 1">
            <a:extLst>
              <a:ext uri="{FF2B5EF4-FFF2-40B4-BE49-F238E27FC236}">
                <a16:creationId xmlns:a16="http://schemas.microsoft.com/office/drawing/2014/main" id="{BC17397F-EF9C-E016-CDD3-2C4FBFE45C17}"/>
              </a:ext>
            </a:extLst>
          </p:cNvPr>
          <p:cNvSpPr txBox="1">
            <a:spLocks noGrp="1"/>
          </p:cNvSpPr>
          <p:nvPr>
            <p:ph type="title" idx="4294967295"/>
          </p:nvPr>
        </p:nvSpPr>
        <p:spPr>
          <a:xfrm>
            <a:off x="428814" y="878701"/>
            <a:ext cx="5711636"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‘Which of the following best describes you?’ 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4" name="gendergroup_tbl_section1"/>
          <p:cNvGraphicFramePr>
            <a:graphicFrameLocks noGrp="1"/>
          </p:cNvGraphicFramePr>
          <p:nvPr>
            <p:extLst>
              <p:ext uri="{D42A27DB-BD31-4B8C-83A1-F6EECF244321}">
                <p14:modId xmlns:p14="http://schemas.microsoft.com/office/powerpoint/2010/main" val="3471318603"/>
              </p:ext>
            </p:extLst>
          </p:nvPr>
        </p:nvGraphicFramePr>
        <p:xfrm>
          <a:off x="428814" y="1727861"/>
          <a:ext cx="6776319" cy="108699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59">
                  <a:extLst>
                    <a:ext uri="{9D8B030D-6E8A-4147-A177-3AD203B41FA5}">
                      <a16:colId xmlns:a16="http://schemas.microsoft.com/office/drawing/2014/main" val="20007"/>
                    </a:ext>
                  </a:extLst>
                </a:gridCol>
              </a:tblGrid>
              <a:tr h="187200">
                <a:tc gridSpan="8">
                  <a:txBody>
                    <a:bodyPr/>
                    <a:lstStyle/>
                    <a:p>
                      <a:pPr marL="0">
                        <a:lnSpc>
                          <a:spcPts val="1180"/>
                        </a:lnSpc>
                        <a:tabLst>
                          <a:tab pos="3877310" algn="l"/>
                        </a:tabLst>
                      </a:pPr>
                      <a:r>
                        <a:rPr sz="1575" b="1" spc="-30" baseline="-7936" dirty="0">
                          <a:solidFill>
                            <a:srgbClr val="336E9F"/>
                          </a:solidFill>
                          <a:latin typeface="Arial"/>
                          <a:cs typeface="Arial"/>
                        </a:rPr>
                        <a:t>SUPPORT</a:t>
                      </a:r>
                      <a:r>
                        <a:rPr sz="1575" b="1" spc="-75" baseline="-7936" dirty="0">
                          <a:solidFill>
                            <a:srgbClr val="336E9F"/>
                          </a:solidFill>
                          <a:latin typeface="Arial"/>
                          <a:cs typeface="Arial"/>
                        </a:rPr>
                        <a:t> </a:t>
                      </a:r>
                      <a:r>
                        <a:rPr sz="1575" b="1" spc="-15" baseline="-7936" dirty="0">
                          <a:solidFill>
                            <a:srgbClr val="336E9F"/>
                          </a:solidFill>
                          <a:latin typeface="Arial"/>
                          <a:cs typeface="Arial"/>
                        </a:rPr>
                        <a:t>FROM</a:t>
                      </a:r>
                      <a:r>
                        <a:rPr sz="1575" b="1" spc="-75" baseline="-7936" dirty="0">
                          <a:solidFill>
                            <a:srgbClr val="336E9F"/>
                          </a:solidFill>
                          <a:latin typeface="Arial"/>
                          <a:cs typeface="Arial"/>
                        </a:rPr>
                        <a:t> </a:t>
                      </a:r>
                      <a:r>
                        <a:rPr sz="1575" b="1" spc="-30" baseline="-7936" dirty="0">
                          <a:solidFill>
                            <a:srgbClr val="336E9F"/>
                          </a:solidFill>
                          <a:latin typeface="Arial"/>
                          <a:cs typeface="Arial"/>
                        </a:rPr>
                        <a:t>YOUR</a:t>
                      </a:r>
                      <a:r>
                        <a:rPr sz="1575" b="1" spc="-67" baseline="-7936" dirty="0">
                          <a:solidFill>
                            <a:srgbClr val="336E9F"/>
                          </a:solidFill>
                          <a:latin typeface="Arial"/>
                          <a:cs typeface="Arial"/>
                        </a:rPr>
                        <a:t> </a:t>
                      </a:r>
                      <a:r>
                        <a:rPr sz="1575" b="1" baseline="-7936" dirty="0">
                          <a:solidFill>
                            <a:srgbClr val="336E9F"/>
                          </a:solidFill>
                          <a:latin typeface="Arial"/>
                          <a:cs typeface="Arial"/>
                        </a:rPr>
                        <a:t>GP</a:t>
                      </a:r>
                      <a:r>
                        <a:rPr sz="1575" b="1" spc="-75" baseline="-7936" dirty="0">
                          <a:solidFill>
                            <a:srgbClr val="336E9F"/>
                          </a:solidFill>
                          <a:latin typeface="Arial"/>
                          <a:cs typeface="Arial"/>
                        </a:rPr>
                        <a:t> </a:t>
                      </a:r>
                      <a:r>
                        <a:rPr sz="1575" b="1" spc="-15" baseline="-7936" dirty="0">
                          <a:solidFill>
                            <a:srgbClr val="336E9F"/>
                          </a:solidFill>
                          <a:latin typeface="Arial"/>
                          <a:cs typeface="Arial"/>
                        </a:rPr>
                        <a:t>PRACTICE</a:t>
                      </a:r>
                      <a:r>
                        <a:rPr sz="1575" b="1" baseline="-7936" dirty="0">
                          <a:solidFill>
                            <a:srgbClr val="336E9F"/>
                          </a:solidFill>
                          <a:latin typeface="Arial"/>
                          <a:cs typeface="Arial"/>
                        </a:rPr>
                        <a:t>	</a:t>
                      </a:r>
                      <a:r>
                        <a:rPr lang="en-GB" sz="850" spc="-10" dirty="0">
                          <a:latin typeface="Arial"/>
                          <a:cs typeface="Arial"/>
                        </a:rPr>
                        <a:t>Which of the following best describes you?</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a:latin typeface="Arial"/>
                          <a:cs typeface="Arial"/>
                        </a:rPr>
                        <a:t>Female</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20">
                          <a:latin typeface="Arial"/>
                          <a:cs typeface="Arial"/>
                        </a:rPr>
                        <a:t>Male</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41605" marR="135890" indent="9525" algn="ctr">
                        <a:lnSpc>
                          <a:spcPts val="860"/>
                        </a:lnSpc>
                        <a:spcBef>
                          <a:spcPts val="560"/>
                        </a:spcBef>
                      </a:pPr>
                      <a:r>
                        <a:rPr sz="850" spc="-20">
                          <a:latin typeface="Arial"/>
                          <a:cs typeface="Arial"/>
                        </a:rPr>
                        <a:t>Non- </a:t>
                      </a:r>
                      <a:r>
                        <a:rPr sz="850" spc="-30">
                          <a:latin typeface="Arial"/>
                          <a:cs typeface="Arial"/>
                        </a:rPr>
                        <a:t>binary</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86995" marR="81280" indent="54610" algn="ctr">
                        <a:lnSpc>
                          <a:spcPts val="860"/>
                        </a:lnSpc>
                        <a:spcBef>
                          <a:spcPts val="130"/>
                        </a:spcBef>
                      </a:pPr>
                      <a:r>
                        <a:rPr sz="850" spc="-10">
                          <a:latin typeface="Arial"/>
                          <a:cs typeface="Arial"/>
                        </a:rPr>
                        <a:t>Prefer </a:t>
                      </a:r>
                      <a:r>
                        <a:rPr sz="850">
                          <a:latin typeface="Arial"/>
                          <a:cs typeface="Arial"/>
                        </a:rPr>
                        <a:t>to</a:t>
                      </a:r>
                      <a:r>
                        <a:rPr lang="en-GB" sz="850" spc="-55">
                          <a:latin typeface="Arial"/>
                          <a:cs typeface="Arial"/>
                        </a:rPr>
                        <a:t> </a:t>
                      </a:r>
                      <a:r>
                        <a:rPr sz="850" spc="-10">
                          <a:latin typeface="Arial"/>
                          <a:cs typeface="Arial"/>
                        </a:rPr>
                        <a:t>self- </a:t>
                      </a:r>
                      <a:r>
                        <a:rPr sz="850" spc="-30">
                          <a:latin typeface="Arial"/>
                          <a:cs typeface="Arial"/>
                        </a:rPr>
                        <a:t>describe</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58419" marR="52705" indent="83185" algn="l">
                        <a:lnSpc>
                          <a:spcPts val="860"/>
                        </a:lnSpc>
                        <a:spcBef>
                          <a:spcPts val="560"/>
                        </a:spcBef>
                      </a:pPr>
                      <a:r>
                        <a:rPr sz="850" spc="-10">
                          <a:latin typeface="Arial"/>
                          <a:cs typeface="Arial"/>
                        </a:rPr>
                        <a:t>Prefer not</a:t>
                      </a:r>
                      <a:r>
                        <a:rPr sz="850" spc="-50">
                          <a:latin typeface="Arial"/>
                          <a:cs typeface="Arial"/>
                        </a:rPr>
                        <a:t> </a:t>
                      </a:r>
                      <a:r>
                        <a:rPr sz="850">
                          <a:latin typeface="Arial"/>
                          <a:cs typeface="Arial"/>
                        </a:rPr>
                        <a:t>to</a:t>
                      </a:r>
                      <a:r>
                        <a:rPr sz="850" spc="-45">
                          <a:latin typeface="Arial"/>
                          <a:cs typeface="Arial"/>
                        </a:rPr>
                        <a:t> </a:t>
                      </a:r>
                      <a:r>
                        <a:rPr sz="850" spc="-30">
                          <a:latin typeface="Arial"/>
                          <a:cs typeface="Arial"/>
                        </a:rPr>
                        <a:t>say</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a:latin typeface="Arial"/>
                          <a:cs typeface="Arial"/>
                        </a:rPr>
                        <a:t>Not</a:t>
                      </a:r>
                      <a:r>
                        <a:rPr sz="850" spc="-45">
                          <a:latin typeface="Arial"/>
                          <a:cs typeface="Arial"/>
                        </a:rPr>
                        <a:t> </a:t>
                      </a:r>
                      <a:r>
                        <a:rPr sz="850" spc="-10">
                          <a:latin typeface="Arial"/>
                          <a:cs typeface="Arial"/>
                        </a:rPr>
                        <a:t>given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b="1" spc="-25">
                          <a:latin typeface="Arial"/>
                          <a:cs typeface="Arial"/>
                        </a:rPr>
                        <a:t>All</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29870">
                        <a:lnSpc>
                          <a:spcPts val="860"/>
                        </a:lnSpc>
                        <a:spcBef>
                          <a:spcPts val="155"/>
                        </a:spcBef>
                      </a:pPr>
                      <a:r>
                        <a:rPr sz="850" dirty="0">
                          <a:latin typeface="Arial"/>
                          <a:cs typeface="Arial"/>
                        </a:rPr>
                        <a:t>Q2.</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only</a:t>
                      </a:r>
                      <a:r>
                        <a:rPr sz="850" spc="-20" dirty="0">
                          <a:latin typeface="Arial"/>
                          <a:cs typeface="Arial"/>
                        </a:rPr>
                        <a:t> </a:t>
                      </a:r>
                      <a:r>
                        <a:rPr sz="850" dirty="0">
                          <a:latin typeface="Arial"/>
                          <a:cs typeface="Arial"/>
                        </a:rPr>
                        <a:t>spoke</a:t>
                      </a:r>
                      <a:r>
                        <a:rPr sz="850" spc="-15"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primary</a:t>
                      </a:r>
                      <a:r>
                        <a:rPr sz="850" spc="-20" dirty="0">
                          <a:latin typeface="Arial"/>
                          <a:cs typeface="Arial"/>
                        </a:rPr>
                        <a:t> </a:t>
                      </a:r>
                      <a:r>
                        <a:rPr sz="850" dirty="0">
                          <a:latin typeface="Arial"/>
                          <a:cs typeface="Arial"/>
                        </a:rPr>
                        <a:t>care</a:t>
                      </a:r>
                      <a:r>
                        <a:rPr sz="850" spc="-20" dirty="0">
                          <a:latin typeface="Arial"/>
                          <a:cs typeface="Arial"/>
                        </a:rPr>
                        <a:t> </a:t>
                      </a:r>
                      <a:r>
                        <a:rPr sz="850" spc="-10" dirty="0">
                          <a:latin typeface="Arial"/>
                          <a:cs typeface="Arial"/>
                        </a:rPr>
                        <a:t>professional </a:t>
                      </a:r>
                      <a:r>
                        <a:rPr sz="850" dirty="0">
                          <a:latin typeface="Arial"/>
                          <a:cs typeface="Arial"/>
                        </a:rPr>
                        <a:t>once</a:t>
                      </a:r>
                      <a:r>
                        <a:rPr sz="850" spc="-20"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twice</a:t>
                      </a:r>
                      <a:r>
                        <a:rPr sz="850" spc="-20" dirty="0">
                          <a:latin typeface="Arial"/>
                          <a:cs typeface="Arial"/>
                        </a:rPr>
                        <a:t> </a:t>
                      </a:r>
                      <a:r>
                        <a:rPr sz="850" dirty="0">
                          <a:latin typeface="Arial"/>
                          <a:cs typeface="Arial"/>
                        </a:rPr>
                        <a:t>before</a:t>
                      </a:r>
                      <a:r>
                        <a:rPr sz="850" spc="-20" dirty="0">
                          <a:latin typeface="Arial"/>
                          <a:cs typeface="Arial"/>
                        </a:rPr>
                        <a:t> </a:t>
                      </a:r>
                      <a:r>
                        <a:rPr sz="850" dirty="0">
                          <a:latin typeface="Arial"/>
                          <a:cs typeface="Arial"/>
                        </a:rPr>
                        <a:t>cancer</a:t>
                      </a:r>
                      <a:r>
                        <a:rPr sz="850" spc="-20" dirty="0">
                          <a:latin typeface="Arial"/>
                          <a:cs typeface="Arial"/>
                        </a:rPr>
                        <a:t> </a:t>
                      </a:r>
                      <a:r>
                        <a:rPr sz="850" spc="-10" dirty="0">
                          <a:latin typeface="Arial"/>
                          <a:cs typeface="Arial"/>
                        </a:rPr>
                        <a:t>diagnosis</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6065">
                <a:tc>
                  <a:txBody>
                    <a:bodyPr/>
                    <a:lstStyle/>
                    <a:p>
                      <a:pPr marL="27940" marR="127635">
                        <a:lnSpc>
                          <a:spcPts val="860"/>
                        </a:lnSpc>
                        <a:spcBef>
                          <a:spcPts val="155"/>
                        </a:spcBef>
                      </a:pPr>
                      <a:r>
                        <a:rPr sz="850">
                          <a:latin typeface="Arial"/>
                          <a:cs typeface="Arial"/>
                        </a:rPr>
                        <a:t>Q3.</a:t>
                      </a:r>
                      <a:r>
                        <a:rPr sz="850" spc="-20">
                          <a:latin typeface="Arial"/>
                          <a:cs typeface="Arial"/>
                        </a:rPr>
                        <a:t> </a:t>
                      </a:r>
                      <a:r>
                        <a:rPr sz="850">
                          <a:latin typeface="Arial"/>
                          <a:cs typeface="Arial"/>
                        </a:rPr>
                        <a:t>Referral</a:t>
                      </a:r>
                      <a:r>
                        <a:rPr sz="850" spc="-20">
                          <a:latin typeface="Arial"/>
                          <a:cs typeface="Arial"/>
                        </a:rPr>
                        <a:t> </a:t>
                      </a:r>
                      <a:r>
                        <a:rPr sz="850">
                          <a:latin typeface="Arial"/>
                          <a:cs typeface="Arial"/>
                        </a:rPr>
                        <a:t>for</a:t>
                      </a:r>
                      <a:r>
                        <a:rPr sz="850" spc="-20">
                          <a:latin typeface="Arial"/>
                          <a:cs typeface="Arial"/>
                        </a:rPr>
                        <a:t> </a:t>
                      </a:r>
                      <a:r>
                        <a:rPr sz="850">
                          <a:latin typeface="Arial"/>
                          <a:cs typeface="Arial"/>
                        </a:rPr>
                        <a:t>diagnosis</a:t>
                      </a:r>
                      <a:r>
                        <a:rPr sz="850" spc="-15">
                          <a:latin typeface="Arial"/>
                          <a:cs typeface="Arial"/>
                        </a:rPr>
                        <a:t> </a:t>
                      </a:r>
                      <a:r>
                        <a:rPr sz="850">
                          <a:latin typeface="Arial"/>
                          <a:cs typeface="Arial"/>
                        </a:rPr>
                        <a:t>was</a:t>
                      </a:r>
                      <a:r>
                        <a:rPr sz="850" spc="-20">
                          <a:latin typeface="Arial"/>
                          <a:cs typeface="Arial"/>
                        </a:rPr>
                        <a:t> </a:t>
                      </a:r>
                      <a:r>
                        <a:rPr sz="850">
                          <a:latin typeface="Arial"/>
                          <a:cs typeface="Arial"/>
                        </a:rPr>
                        <a:t>explained</a:t>
                      </a:r>
                      <a:r>
                        <a:rPr sz="850" spc="-20">
                          <a:latin typeface="Arial"/>
                          <a:cs typeface="Arial"/>
                        </a:rPr>
                        <a:t> </a:t>
                      </a:r>
                      <a:r>
                        <a:rPr sz="850">
                          <a:latin typeface="Arial"/>
                          <a:cs typeface="Arial"/>
                        </a:rPr>
                        <a:t>in</a:t>
                      </a:r>
                      <a:r>
                        <a:rPr sz="850" spc="-20">
                          <a:latin typeface="Arial"/>
                          <a:cs typeface="Arial"/>
                        </a:rPr>
                        <a:t> </a:t>
                      </a:r>
                      <a:r>
                        <a:rPr sz="850">
                          <a:latin typeface="Arial"/>
                          <a:cs typeface="Arial"/>
                        </a:rPr>
                        <a:t>a</a:t>
                      </a:r>
                      <a:r>
                        <a:rPr sz="850" spc="-15">
                          <a:latin typeface="Arial"/>
                          <a:cs typeface="Arial"/>
                        </a:rPr>
                        <a:t> </a:t>
                      </a:r>
                      <a:r>
                        <a:rPr sz="850">
                          <a:latin typeface="Arial"/>
                          <a:cs typeface="Arial"/>
                        </a:rPr>
                        <a:t>way</a:t>
                      </a:r>
                      <a:r>
                        <a:rPr sz="850" spc="-20">
                          <a:latin typeface="Arial"/>
                          <a:cs typeface="Arial"/>
                        </a:rPr>
                        <a:t> </a:t>
                      </a:r>
                      <a:r>
                        <a:rPr sz="850" spc="-25">
                          <a:latin typeface="Arial"/>
                          <a:cs typeface="Arial"/>
                        </a:rPr>
                        <a:t>the </a:t>
                      </a:r>
                      <a:r>
                        <a:rPr sz="850">
                          <a:latin typeface="Arial"/>
                          <a:cs typeface="Arial"/>
                        </a:rPr>
                        <a:t>patient</a:t>
                      </a:r>
                      <a:r>
                        <a:rPr sz="850" spc="-30">
                          <a:latin typeface="Arial"/>
                          <a:cs typeface="Arial"/>
                        </a:rPr>
                        <a:t> </a:t>
                      </a:r>
                      <a:r>
                        <a:rPr sz="850">
                          <a:latin typeface="Arial"/>
                          <a:cs typeface="Arial"/>
                        </a:rPr>
                        <a:t>could</a:t>
                      </a:r>
                      <a:r>
                        <a:rPr sz="850" spc="-30">
                          <a:latin typeface="Arial"/>
                          <a:cs typeface="Arial"/>
                        </a:rPr>
                        <a:t> </a:t>
                      </a:r>
                      <a:r>
                        <a:rPr sz="850">
                          <a:latin typeface="Arial"/>
                          <a:cs typeface="Arial"/>
                        </a:rPr>
                        <a:t>completely</a:t>
                      </a:r>
                      <a:r>
                        <a:rPr sz="850" spc="-30">
                          <a:latin typeface="Arial"/>
                          <a:cs typeface="Arial"/>
                        </a:rPr>
                        <a:t> </a:t>
                      </a:r>
                      <a:r>
                        <a:rPr sz="850" spc="-10">
                          <a:latin typeface="Arial"/>
                          <a:cs typeface="Arial"/>
                        </a:rPr>
                        <a:t>understand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5" name="gendergroup_tbl_section2"/>
          <p:cNvGraphicFramePr>
            <a:graphicFrameLocks noGrp="1"/>
          </p:cNvGraphicFramePr>
          <p:nvPr>
            <p:extLst>
              <p:ext uri="{D42A27DB-BD31-4B8C-83A1-F6EECF244321}">
                <p14:modId xmlns:p14="http://schemas.microsoft.com/office/powerpoint/2010/main" val="1822146299"/>
              </p:ext>
            </p:extLst>
          </p:nvPr>
        </p:nvGraphicFramePr>
        <p:xfrm>
          <a:off x="428814" y="3008887"/>
          <a:ext cx="6776319" cy="188341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59">
                  <a:extLst>
                    <a:ext uri="{9D8B030D-6E8A-4147-A177-3AD203B41FA5}">
                      <a16:colId xmlns:a16="http://schemas.microsoft.com/office/drawing/2014/main" val="20007"/>
                    </a:ext>
                  </a:extLst>
                </a:gridCol>
              </a:tblGrid>
              <a:tr h="188595">
                <a:tc gridSpan="8">
                  <a:txBody>
                    <a:bodyPr/>
                    <a:lstStyle/>
                    <a:p>
                      <a:pPr marL="27940">
                        <a:lnSpc>
                          <a:spcPts val="1180"/>
                        </a:lnSpc>
                        <a:tabLst>
                          <a:tab pos="3877310" algn="l"/>
                        </a:tabLst>
                      </a:pPr>
                      <a:r>
                        <a:rPr sz="1575" b="1" spc="-30" baseline="-7936" dirty="0">
                          <a:solidFill>
                            <a:srgbClr val="336E9F"/>
                          </a:solidFill>
                          <a:latin typeface="Arial"/>
                          <a:cs typeface="Arial"/>
                        </a:rPr>
                        <a:t>DIAGNOSTIC </a:t>
                      </a:r>
                      <a:r>
                        <a:rPr sz="1575" b="1" spc="-15" baseline="-7936" dirty="0">
                          <a:solidFill>
                            <a:srgbClr val="336E9F"/>
                          </a:solidFill>
                          <a:latin typeface="Arial"/>
                          <a:cs typeface="Arial"/>
                        </a:rPr>
                        <a:t>TESTS</a:t>
                      </a:r>
                      <a:r>
                        <a:rPr sz="1575" b="1" baseline="-7936" dirty="0">
                          <a:solidFill>
                            <a:srgbClr val="336E9F"/>
                          </a:solidFill>
                          <a:latin typeface="Arial"/>
                          <a:cs typeface="Arial"/>
                        </a:rPr>
                        <a:t>	</a:t>
                      </a:r>
                      <a:r>
                        <a:rPr lang="en-GB" sz="850" spc="-10" dirty="0">
                          <a:latin typeface="Arial"/>
                          <a:cs typeface="Arial"/>
                        </a:rPr>
                        <a:t>Which of the following best describes you?</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a:latin typeface="Arial"/>
                          <a:cs typeface="Arial"/>
                        </a:rPr>
                        <a:t>Female</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20">
                          <a:latin typeface="Arial"/>
                          <a:cs typeface="Arial"/>
                        </a:rPr>
                        <a:t>Male</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41605" marR="135890" indent="9525" algn="ctr">
                        <a:lnSpc>
                          <a:spcPts val="860"/>
                        </a:lnSpc>
                        <a:spcBef>
                          <a:spcPts val="560"/>
                        </a:spcBef>
                      </a:pPr>
                      <a:r>
                        <a:rPr sz="850" spc="-20">
                          <a:latin typeface="Arial"/>
                          <a:cs typeface="Arial"/>
                        </a:rPr>
                        <a:t>Non- </a:t>
                      </a:r>
                      <a:r>
                        <a:rPr sz="850" spc="-30">
                          <a:latin typeface="Arial"/>
                          <a:cs typeface="Arial"/>
                        </a:rPr>
                        <a:t>binary</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86995" marR="81280" indent="54610" algn="ctr">
                        <a:lnSpc>
                          <a:spcPts val="860"/>
                        </a:lnSpc>
                        <a:spcBef>
                          <a:spcPts val="130"/>
                        </a:spcBef>
                      </a:pPr>
                      <a:r>
                        <a:rPr sz="850" spc="-10">
                          <a:latin typeface="Arial"/>
                          <a:cs typeface="Arial"/>
                        </a:rPr>
                        <a:t>Prefer </a:t>
                      </a:r>
                      <a:r>
                        <a:rPr sz="850">
                          <a:latin typeface="Arial"/>
                          <a:cs typeface="Arial"/>
                        </a:rPr>
                        <a:t>to</a:t>
                      </a:r>
                      <a:r>
                        <a:rPr sz="850" spc="-55">
                          <a:latin typeface="Arial"/>
                          <a:cs typeface="Arial"/>
                        </a:rPr>
                        <a:t> </a:t>
                      </a:r>
                      <a:r>
                        <a:rPr sz="850" spc="-10">
                          <a:latin typeface="Arial"/>
                          <a:cs typeface="Arial"/>
                        </a:rPr>
                        <a:t>self- </a:t>
                      </a:r>
                      <a:r>
                        <a:rPr sz="850" spc="-30">
                          <a:latin typeface="Arial"/>
                          <a:cs typeface="Arial"/>
                        </a:rPr>
                        <a:t>describe</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58419" marR="52705" indent="83185" algn="l">
                        <a:lnSpc>
                          <a:spcPts val="860"/>
                        </a:lnSpc>
                        <a:spcBef>
                          <a:spcPts val="560"/>
                        </a:spcBef>
                      </a:pPr>
                      <a:r>
                        <a:rPr sz="850" spc="-10">
                          <a:latin typeface="Arial"/>
                          <a:cs typeface="Arial"/>
                        </a:rPr>
                        <a:t>Prefer not</a:t>
                      </a:r>
                      <a:r>
                        <a:rPr sz="850" spc="-50">
                          <a:latin typeface="Arial"/>
                          <a:cs typeface="Arial"/>
                        </a:rPr>
                        <a:t> </a:t>
                      </a:r>
                      <a:r>
                        <a:rPr sz="850">
                          <a:latin typeface="Arial"/>
                          <a:cs typeface="Arial"/>
                        </a:rPr>
                        <a:t>to</a:t>
                      </a:r>
                      <a:r>
                        <a:rPr sz="850" spc="-45">
                          <a:latin typeface="Arial"/>
                          <a:cs typeface="Arial"/>
                        </a:rPr>
                        <a:t> </a:t>
                      </a:r>
                      <a:r>
                        <a:rPr sz="850" spc="-30">
                          <a:latin typeface="Arial"/>
                          <a:cs typeface="Arial"/>
                        </a:rPr>
                        <a:t>say</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a:latin typeface="Arial"/>
                          <a:cs typeface="Arial"/>
                        </a:rPr>
                        <a:t>Not</a:t>
                      </a:r>
                      <a:r>
                        <a:rPr sz="850" spc="-45">
                          <a:latin typeface="Arial"/>
                          <a:cs typeface="Arial"/>
                        </a:rPr>
                        <a:t> </a:t>
                      </a:r>
                      <a:r>
                        <a:rPr sz="850" spc="-10">
                          <a:latin typeface="Arial"/>
                          <a:cs typeface="Arial"/>
                        </a:rPr>
                        <a:t>given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27635">
                        <a:lnSpc>
                          <a:spcPts val="860"/>
                        </a:lnSpc>
                        <a:spcBef>
                          <a:spcPts val="155"/>
                        </a:spcBef>
                      </a:pPr>
                      <a:r>
                        <a:rPr sz="850" dirty="0">
                          <a:latin typeface="Arial"/>
                          <a:cs typeface="Arial"/>
                        </a:rPr>
                        <a:t>Q5.</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received</a:t>
                      </a:r>
                      <a:r>
                        <a:rPr sz="850" spc="-25" dirty="0">
                          <a:latin typeface="Arial"/>
                          <a:cs typeface="Arial"/>
                        </a:rPr>
                        <a:t> </a:t>
                      </a:r>
                      <a:r>
                        <a:rPr sz="850" dirty="0">
                          <a:latin typeface="Arial"/>
                          <a:cs typeface="Arial"/>
                        </a:rPr>
                        <a:t>all</a:t>
                      </a:r>
                      <a:r>
                        <a:rPr sz="850" spc="-20" dirty="0">
                          <a:latin typeface="Arial"/>
                          <a:cs typeface="Arial"/>
                        </a:rPr>
                        <a:t> </a:t>
                      </a:r>
                      <a:r>
                        <a:rPr sz="850" dirty="0">
                          <a:latin typeface="Arial"/>
                          <a:cs typeface="Arial"/>
                        </a:rPr>
                        <a:t>the</a:t>
                      </a:r>
                      <a:r>
                        <a:rPr sz="850" spc="-25" dirty="0">
                          <a:latin typeface="Arial"/>
                          <a:cs typeface="Arial"/>
                        </a:rPr>
                        <a:t> </a:t>
                      </a:r>
                      <a:r>
                        <a:rPr sz="850" dirty="0">
                          <a:latin typeface="Arial"/>
                          <a:cs typeface="Arial"/>
                        </a:rPr>
                        <a:t>information</a:t>
                      </a:r>
                      <a:r>
                        <a:rPr sz="850" spc="-20" dirty="0">
                          <a:latin typeface="Arial"/>
                          <a:cs typeface="Arial"/>
                        </a:rPr>
                        <a:t> </a:t>
                      </a:r>
                      <a:r>
                        <a:rPr sz="850" dirty="0">
                          <a:latin typeface="Arial"/>
                          <a:cs typeface="Arial"/>
                        </a:rPr>
                        <a:t>needed</a:t>
                      </a:r>
                      <a:r>
                        <a:rPr sz="850" spc="-25" dirty="0">
                          <a:latin typeface="Arial"/>
                          <a:cs typeface="Arial"/>
                        </a:rPr>
                        <a:t> </a:t>
                      </a:r>
                      <a:r>
                        <a:rPr sz="850" spc="-10" dirty="0">
                          <a:latin typeface="Arial"/>
                          <a:cs typeface="Arial"/>
                        </a:rPr>
                        <a:t>about </a:t>
                      </a:r>
                      <a:r>
                        <a:rPr sz="850" dirty="0">
                          <a:latin typeface="Arial"/>
                          <a:cs typeface="Arial"/>
                        </a:rPr>
                        <a:t>the</a:t>
                      </a:r>
                      <a:r>
                        <a:rPr sz="850" spc="-20" dirty="0">
                          <a:latin typeface="Arial"/>
                          <a:cs typeface="Arial"/>
                        </a:rPr>
                        <a:t> </a:t>
                      </a:r>
                      <a:r>
                        <a:rPr sz="850" dirty="0">
                          <a:latin typeface="Arial"/>
                          <a:cs typeface="Arial"/>
                        </a:rPr>
                        <a:t>diagnostic</a:t>
                      </a:r>
                      <a:r>
                        <a:rPr sz="850" spc="-20" dirty="0">
                          <a:latin typeface="Arial"/>
                          <a:cs typeface="Arial"/>
                        </a:rPr>
                        <a:t> </a:t>
                      </a:r>
                      <a:r>
                        <a:rPr sz="850" dirty="0">
                          <a:latin typeface="Arial"/>
                          <a:cs typeface="Arial"/>
                        </a:rPr>
                        <a:t>test</a:t>
                      </a:r>
                      <a:r>
                        <a:rPr sz="850" spc="-15" dirty="0">
                          <a:latin typeface="Arial"/>
                          <a:cs typeface="Arial"/>
                        </a:rPr>
                        <a:t> </a:t>
                      </a:r>
                      <a:r>
                        <a:rPr sz="850" dirty="0">
                          <a:latin typeface="Arial"/>
                          <a:cs typeface="Arial"/>
                        </a:rPr>
                        <a:t>in</a:t>
                      </a:r>
                      <a:r>
                        <a:rPr sz="850" spc="-20" dirty="0">
                          <a:latin typeface="Arial"/>
                          <a:cs typeface="Arial"/>
                        </a:rPr>
                        <a:t> </a:t>
                      </a:r>
                      <a:r>
                        <a:rPr sz="850" spc="-10" dirty="0">
                          <a:latin typeface="Arial"/>
                          <a:cs typeface="Arial"/>
                        </a:rPr>
                        <a:t>advance</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15570">
                        <a:lnSpc>
                          <a:spcPts val="860"/>
                        </a:lnSpc>
                        <a:spcBef>
                          <a:spcPts val="155"/>
                        </a:spcBef>
                      </a:pPr>
                      <a:r>
                        <a:rPr sz="850">
                          <a:latin typeface="Arial"/>
                          <a:cs typeface="Arial"/>
                        </a:rPr>
                        <a:t>Q6.</a:t>
                      </a:r>
                      <a:r>
                        <a:rPr sz="850" spc="-25">
                          <a:latin typeface="Arial"/>
                          <a:cs typeface="Arial"/>
                        </a:rPr>
                        <a:t> </a:t>
                      </a:r>
                      <a:r>
                        <a:rPr sz="850">
                          <a:latin typeface="Arial"/>
                          <a:cs typeface="Arial"/>
                        </a:rPr>
                        <a:t>Diagnostic</a:t>
                      </a:r>
                      <a:r>
                        <a:rPr sz="850" spc="-25">
                          <a:latin typeface="Arial"/>
                          <a:cs typeface="Arial"/>
                        </a:rPr>
                        <a:t> </a:t>
                      </a:r>
                      <a:r>
                        <a:rPr sz="850">
                          <a:latin typeface="Arial"/>
                          <a:cs typeface="Arial"/>
                        </a:rPr>
                        <a:t>test</a:t>
                      </a:r>
                      <a:r>
                        <a:rPr sz="850" spc="-25">
                          <a:latin typeface="Arial"/>
                          <a:cs typeface="Arial"/>
                        </a:rPr>
                        <a:t> </a:t>
                      </a:r>
                      <a:r>
                        <a:rPr sz="850">
                          <a:latin typeface="Arial"/>
                          <a:cs typeface="Arial"/>
                        </a:rPr>
                        <a:t>staff</a:t>
                      </a:r>
                      <a:r>
                        <a:rPr sz="850" spc="-25">
                          <a:latin typeface="Arial"/>
                          <a:cs typeface="Arial"/>
                        </a:rPr>
                        <a:t> </a:t>
                      </a:r>
                      <a:r>
                        <a:rPr sz="850">
                          <a:latin typeface="Arial"/>
                          <a:cs typeface="Arial"/>
                        </a:rPr>
                        <a:t>appeared</a:t>
                      </a:r>
                      <a:r>
                        <a:rPr sz="850" spc="-20">
                          <a:latin typeface="Arial"/>
                          <a:cs typeface="Arial"/>
                        </a:rPr>
                        <a:t> </a:t>
                      </a:r>
                      <a:r>
                        <a:rPr sz="850">
                          <a:latin typeface="Arial"/>
                          <a:cs typeface="Arial"/>
                        </a:rPr>
                        <a:t>to</a:t>
                      </a:r>
                      <a:r>
                        <a:rPr sz="850" spc="-25">
                          <a:latin typeface="Arial"/>
                          <a:cs typeface="Arial"/>
                        </a:rPr>
                        <a:t> </a:t>
                      </a:r>
                      <a:r>
                        <a:rPr sz="850">
                          <a:latin typeface="Arial"/>
                          <a:cs typeface="Arial"/>
                        </a:rPr>
                        <a:t>completely</a:t>
                      </a:r>
                      <a:r>
                        <a:rPr sz="850" spc="-25">
                          <a:latin typeface="Arial"/>
                          <a:cs typeface="Arial"/>
                        </a:rPr>
                        <a:t> </a:t>
                      </a:r>
                      <a:r>
                        <a:rPr sz="850" spc="-20">
                          <a:latin typeface="Arial"/>
                          <a:cs typeface="Arial"/>
                        </a:rPr>
                        <a:t>have </a:t>
                      </a:r>
                      <a:r>
                        <a:rPr sz="850">
                          <a:latin typeface="Arial"/>
                          <a:cs typeface="Arial"/>
                        </a:rPr>
                        <a:t>all</a:t>
                      </a:r>
                      <a:r>
                        <a:rPr sz="850" spc="-20">
                          <a:latin typeface="Arial"/>
                          <a:cs typeface="Arial"/>
                        </a:rPr>
                        <a:t> </a:t>
                      </a:r>
                      <a:r>
                        <a:rPr sz="850">
                          <a:latin typeface="Arial"/>
                          <a:cs typeface="Arial"/>
                        </a:rPr>
                        <a:t>the</a:t>
                      </a:r>
                      <a:r>
                        <a:rPr sz="850" spc="-20">
                          <a:latin typeface="Arial"/>
                          <a:cs typeface="Arial"/>
                        </a:rPr>
                        <a:t> </a:t>
                      </a:r>
                      <a:r>
                        <a:rPr sz="850">
                          <a:latin typeface="Arial"/>
                          <a:cs typeface="Arial"/>
                        </a:rPr>
                        <a:t>information</a:t>
                      </a:r>
                      <a:r>
                        <a:rPr sz="850" spc="-20">
                          <a:latin typeface="Arial"/>
                          <a:cs typeface="Arial"/>
                        </a:rPr>
                        <a:t> </a:t>
                      </a:r>
                      <a:r>
                        <a:rPr sz="850">
                          <a:latin typeface="Arial"/>
                          <a:cs typeface="Arial"/>
                        </a:rPr>
                        <a:t>they</a:t>
                      </a:r>
                      <a:r>
                        <a:rPr sz="850" spc="-20">
                          <a:latin typeface="Arial"/>
                          <a:cs typeface="Arial"/>
                        </a:rPr>
                        <a:t> </a:t>
                      </a:r>
                      <a:r>
                        <a:rPr sz="850">
                          <a:latin typeface="Arial"/>
                          <a:cs typeface="Arial"/>
                        </a:rPr>
                        <a:t>needed</a:t>
                      </a:r>
                      <a:r>
                        <a:rPr sz="850" spc="-15">
                          <a:latin typeface="Arial"/>
                          <a:cs typeface="Arial"/>
                        </a:rPr>
                        <a:t> </a:t>
                      </a:r>
                      <a:r>
                        <a:rPr sz="850">
                          <a:latin typeface="Arial"/>
                          <a:cs typeface="Arial"/>
                        </a:rPr>
                        <a:t>about</a:t>
                      </a:r>
                      <a:r>
                        <a:rPr sz="850" spc="-20">
                          <a:latin typeface="Arial"/>
                          <a:cs typeface="Arial"/>
                        </a:rPr>
                        <a:t> </a:t>
                      </a:r>
                      <a:r>
                        <a:rPr sz="850">
                          <a:latin typeface="Arial"/>
                          <a:cs typeface="Arial"/>
                        </a:rPr>
                        <a:t>the</a:t>
                      </a:r>
                      <a:r>
                        <a:rPr sz="850" spc="-20">
                          <a:latin typeface="Arial"/>
                          <a:cs typeface="Arial"/>
                        </a:rPr>
                        <a:t> </a:t>
                      </a:r>
                      <a:r>
                        <a:rPr sz="850" spc="-10">
                          <a:latin typeface="Arial"/>
                          <a:cs typeface="Arial"/>
                        </a:rPr>
                        <a:t>patient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67945">
                        <a:lnSpc>
                          <a:spcPts val="860"/>
                        </a:lnSpc>
                        <a:spcBef>
                          <a:spcPts val="155"/>
                        </a:spcBef>
                      </a:pPr>
                      <a:r>
                        <a:rPr sz="850" dirty="0">
                          <a:latin typeface="Arial"/>
                          <a:cs typeface="Arial"/>
                        </a:rPr>
                        <a:t>Q7.</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felt</a:t>
                      </a:r>
                      <a:r>
                        <a:rPr sz="850" spc="-15"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length</a:t>
                      </a:r>
                      <a:r>
                        <a:rPr sz="850" spc="-15"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time</a:t>
                      </a:r>
                      <a:r>
                        <a:rPr sz="850" spc="-15" dirty="0">
                          <a:latin typeface="Arial"/>
                          <a:cs typeface="Arial"/>
                        </a:rPr>
                        <a:t> </a:t>
                      </a:r>
                      <a:r>
                        <a:rPr sz="850" dirty="0">
                          <a:latin typeface="Arial"/>
                          <a:cs typeface="Arial"/>
                        </a:rPr>
                        <a:t>waiting</a:t>
                      </a:r>
                      <a:r>
                        <a:rPr sz="850" spc="-20" dirty="0">
                          <a:latin typeface="Arial"/>
                          <a:cs typeface="Arial"/>
                        </a:rPr>
                        <a:t> </a:t>
                      </a:r>
                      <a:r>
                        <a:rPr sz="850" dirty="0">
                          <a:latin typeface="Arial"/>
                          <a:cs typeface="Arial"/>
                        </a:rPr>
                        <a:t>for</a:t>
                      </a:r>
                      <a:r>
                        <a:rPr sz="850" spc="-15" dirty="0">
                          <a:latin typeface="Arial"/>
                          <a:cs typeface="Arial"/>
                        </a:rPr>
                        <a:t> </a:t>
                      </a:r>
                      <a:r>
                        <a:rPr sz="850" spc="-10" dirty="0">
                          <a:latin typeface="Arial"/>
                          <a:cs typeface="Arial"/>
                        </a:rPr>
                        <a:t>diagnostic </a:t>
                      </a:r>
                      <a:r>
                        <a:rPr sz="850" dirty="0">
                          <a:latin typeface="Arial"/>
                          <a:cs typeface="Arial"/>
                        </a:rPr>
                        <a:t>test</a:t>
                      </a:r>
                      <a:r>
                        <a:rPr sz="850" spc="-20" dirty="0">
                          <a:latin typeface="Arial"/>
                          <a:cs typeface="Arial"/>
                        </a:rPr>
                        <a:t> </a:t>
                      </a:r>
                      <a:r>
                        <a:rPr sz="850" dirty="0">
                          <a:latin typeface="Arial"/>
                          <a:cs typeface="Arial"/>
                        </a:rPr>
                        <a:t>results</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about</a:t>
                      </a:r>
                      <a:r>
                        <a:rPr sz="850" spc="-20" dirty="0">
                          <a:latin typeface="Arial"/>
                          <a:cs typeface="Arial"/>
                        </a:rPr>
                        <a:t> </a:t>
                      </a:r>
                      <a:r>
                        <a:rPr sz="850" spc="-10" dirty="0">
                          <a:latin typeface="Arial"/>
                          <a:cs typeface="Arial"/>
                        </a:rPr>
                        <a:t>right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55880">
                        <a:lnSpc>
                          <a:spcPts val="860"/>
                        </a:lnSpc>
                        <a:spcBef>
                          <a:spcPts val="155"/>
                        </a:spcBef>
                      </a:pPr>
                      <a:r>
                        <a:rPr sz="850">
                          <a:latin typeface="Arial"/>
                          <a:cs typeface="Arial"/>
                        </a:rPr>
                        <a:t>Q8.</a:t>
                      </a:r>
                      <a:r>
                        <a:rPr sz="850" spc="-20">
                          <a:latin typeface="Arial"/>
                          <a:cs typeface="Arial"/>
                        </a:rPr>
                        <a:t> </a:t>
                      </a:r>
                      <a:r>
                        <a:rPr sz="850">
                          <a:latin typeface="Arial"/>
                          <a:cs typeface="Arial"/>
                        </a:rPr>
                        <a:t>Diagnostic</a:t>
                      </a:r>
                      <a:r>
                        <a:rPr sz="850" spc="-20">
                          <a:latin typeface="Arial"/>
                          <a:cs typeface="Arial"/>
                        </a:rPr>
                        <a:t> </a:t>
                      </a:r>
                      <a:r>
                        <a:rPr sz="850">
                          <a:latin typeface="Arial"/>
                          <a:cs typeface="Arial"/>
                        </a:rPr>
                        <a:t>test</a:t>
                      </a:r>
                      <a:r>
                        <a:rPr sz="850" spc="-20">
                          <a:latin typeface="Arial"/>
                          <a:cs typeface="Arial"/>
                        </a:rPr>
                        <a:t> </a:t>
                      </a:r>
                      <a:r>
                        <a:rPr sz="850">
                          <a:latin typeface="Arial"/>
                          <a:cs typeface="Arial"/>
                        </a:rPr>
                        <a:t>results</a:t>
                      </a:r>
                      <a:r>
                        <a:rPr sz="850" spc="-20">
                          <a:latin typeface="Arial"/>
                          <a:cs typeface="Arial"/>
                        </a:rPr>
                        <a:t> </a:t>
                      </a:r>
                      <a:r>
                        <a:rPr sz="850">
                          <a:latin typeface="Arial"/>
                          <a:cs typeface="Arial"/>
                        </a:rPr>
                        <a:t>were</a:t>
                      </a:r>
                      <a:r>
                        <a:rPr sz="850" spc="-20">
                          <a:latin typeface="Arial"/>
                          <a:cs typeface="Arial"/>
                        </a:rPr>
                        <a:t> </a:t>
                      </a:r>
                      <a:r>
                        <a:rPr sz="850">
                          <a:latin typeface="Arial"/>
                          <a:cs typeface="Arial"/>
                        </a:rPr>
                        <a:t>explained</a:t>
                      </a:r>
                      <a:r>
                        <a:rPr sz="850" spc="-20">
                          <a:latin typeface="Arial"/>
                          <a:cs typeface="Arial"/>
                        </a:rPr>
                        <a:t> </a:t>
                      </a:r>
                      <a:r>
                        <a:rPr sz="850">
                          <a:latin typeface="Arial"/>
                          <a:cs typeface="Arial"/>
                        </a:rPr>
                        <a:t>in</a:t>
                      </a:r>
                      <a:r>
                        <a:rPr sz="850" spc="-20">
                          <a:latin typeface="Arial"/>
                          <a:cs typeface="Arial"/>
                        </a:rPr>
                        <a:t> </a:t>
                      </a:r>
                      <a:r>
                        <a:rPr sz="850">
                          <a:latin typeface="Arial"/>
                          <a:cs typeface="Arial"/>
                        </a:rPr>
                        <a:t>a</a:t>
                      </a:r>
                      <a:r>
                        <a:rPr sz="850" spc="-15">
                          <a:latin typeface="Arial"/>
                          <a:cs typeface="Arial"/>
                        </a:rPr>
                        <a:t> </a:t>
                      </a:r>
                      <a:r>
                        <a:rPr sz="850">
                          <a:latin typeface="Arial"/>
                          <a:cs typeface="Arial"/>
                        </a:rPr>
                        <a:t>way</a:t>
                      </a:r>
                      <a:r>
                        <a:rPr sz="850" spc="-20">
                          <a:latin typeface="Arial"/>
                          <a:cs typeface="Arial"/>
                        </a:rPr>
                        <a:t> </a:t>
                      </a:r>
                      <a:r>
                        <a:rPr sz="850" spc="-25">
                          <a:latin typeface="Arial"/>
                          <a:cs typeface="Arial"/>
                        </a:rPr>
                        <a:t>the </a:t>
                      </a:r>
                      <a:r>
                        <a:rPr sz="850">
                          <a:latin typeface="Arial"/>
                          <a:cs typeface="Arial"/>
                        </a:rPr>
                        <a:t>patient</a:t>
                      </a:r>
                      <a:r>
                        <a:rPr sz="850" spc="-30">
                          <a:latin typeface="Arial"/>
                          <a:cs typeface="Arial"/>
                        </a:rPr>
                        <a:t> </a:t>
                      </a:r>
                      <a:r>
                        <a:rPr sz="850">
                          <a:latin typeface="Arial"/>
                          <a:cs typeface="Arial"/>
                        </a:rPr>
                        <a:t>could</a:t>
                      </a:r>
                      <a:r>
                        <a:rPr sz="850" spc="-30">
                          <a:latin typeface="Arial"/>
                          <a:cs typeface="Arial"/>
                        </a:rPr>
                        <a:t> </a:t>
                      </a:r>
                      <a:r>
                        <a:rPr sz="850">
                          <a:latin typeface="Arial"/>
                          <a:cs typeface="Arial"/>
                        </a:rPr>
                        <a:t>completely</a:t>
                      </a:r>
                      <a:r>
                        <a:rPr sz="850" spc="-30">
                          <a:latin typeface="Arial"/>
                          <a:cs typeface="Arial"/>
                        </a:rPr>
                        <a:t> </a:t>
                      </a:r>
                      <a:r>
                        <a:rPr sz="850" spc="-10">
                          <a:latin typeface="Arial"/>
                          <a:cs typeface="Arial"/>
                        </a:rPr>
                        <a:t>understand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4795">
                <a:tc>
                  <a:txBody>
                    <a:bodyPr/>
                    <a:lstStyle/>
                    <a:p>
                      <a:pPr marL="27940" marR="205740">
                        <a:lnSpc>
                          <a:spcPts val="860"/>
                        </a:lnSpc>
                        <a:spcBef>
                          <a:spcPts val="155"/>
                        </a:spcBef>
                      </a:pPr>
                      <a:r>
                        <a:rPr sz="850">
                          <a:latin typeface="Arial"/>
                          <a:cs typeface="Arial"/>
                        </a:rPr>
                        <a:t>Q9.</a:t>
                      </a:r>
                      <a:r>
                        <a:rPr sz="850" spc="-20">
                          <a:latin typeface="Arial"/>
                          <a:cs typeface="Arial"/>
                        </a:rPr>
                        <a:t> </a:t>
                      </a:r>
                      <a:r>
                        <a:rPr sz="850">
                          <a:latin typeface="Arial"/>
                          <a:cs typeface="Arial"/>
                        </a:rPr>
                        <a:t>Enough</a:t>
                      </a:r>
                      <a:r>
                        <a:rPr sz="850" spc="-20">
                          <a:latin typeface="Arial"/>
                          <a:cs typeface="Arial"/>
                        </a:rPr>
                        <a:t> </a:t>
                      </a:r>
                      <a:r>
                        <a:rPr sz="850">
                          <a:latin typeface="Arial"/>
                          <a:cs typeface="Arial"/>
                        </a:rPr>
                        <a:t>privacy</a:t>
                      </a:r>
                      <a:r>
                        <a:rPr sz="850" spc="-20">
                          <a:latin typeface="Arial"/>
                          <a:cs typeface="Arial"/>
                        </a:rPr>
                        <a:t> </a:t>
                      </a:r>
                      <a:r>
                        <a:rPr sz="850">
                          <a:latin typeface="Arial"/>
                          <a:cs typeface="Arial"/>
                        </a:rPr>
                        <a:t>was</a:t>
                      </a:r>
                      <a:r>
                        <a:rPr sz="850" spc="-20">
                          <a:latin typeface="Arial"/>
                          <a:cs typeface="Arial"/>
                        </a:rPr>
                        <a:t> </a:t>
                      </a:r>
                      <a:r>
                        <a:rPr sz="850">
                          <a:latin typeface="Arial"/>
                          <a:cs typeface="Arial"/>
                        </a:rPr>
                        <a:t>always</a:t>
                      </a:r>
                      <a:r>
                        <a:rPr sz="850" spc="-15">
                          <a:latin typeface="Arial"/>
                          <a:cs typeface="Arial"/>
                        </a:rPr>
                        <a:t> </a:t>
                      </a:r>
                      <a:r>
                        <a:rPr sz="850">
                          <a:latin typeface="Arial"/>
                          <a:cs typeface="Arial"/>
                        </a:rPr>
                        <a:t>given</a:t>
                      </a:r>
                      <a:r>
                        <a:rPr sz="850" spc="-20">
                          <a:latin typeface="Arial"/>
                          <a:cs typeface="Arial"/>
                        </a:rPr>
                        <a:t> </a:t>
                      </a:r>
                      <a:r>
                        <a:rPr sz="850">
                          <a:latin typeface="Arial"/>
                          <a:cs typeface="Arial"/>
                        </a:rPr>
                        <a:t>to</a:t>
                      </a:r>
                      <a:r>
                        <a:rPr sz="850" spc="-20">
                          <a:latin typeface="Arial"/>
                          <a:cs typeface="Arial"/>
                        </a:rPr>
                        <a:t> </a:t>
                      </a:r>
                      <a:r>
                        <a:rPr sz="850">
                          <a:latin typeface="Arial"/>
                          <a:cs typeface="Arial"/>
                        </a:rPr>
                        <a:t>the</a:t>
                      </a:r>
                      <a:r>
                        <a:rPr sz="850" spc="-20">
                          <a:latin typeface="Arial"/>
                          <a:cs typeface="Arial"/>
                        </a:rPr>
                        <a:t> </a:t>
                      </a:r>
                      <a:r>
                        <a:rPr sz="850" spc="-10">
                          <a:latin typeface="Arial"/>
                          <a:cs typeface="Arial"/>
                        </a:rPr>
                        <a:t>patient </a:t>
                      </a:r>
                      <a:r>
                        <a:rPr sz="850">
                          <a:latin typeface="Arial"/>
                          <a:cs typeface="Arial"/>
                        </a:rPr>
                        <a:t>when</a:t>
                      </a:r>
                      <a:r>
                        <a:rPr sz="850" spc="-30">
                          <a:latin typeface="Arial"/>
                          <a:cs typeface="Arial"/>
                        </a:rPr>
                        <a:t> </a:t>
                      </a:r>
                      <a:r>
                        <a:rPr sz="850">
                          <a:latin typeface="Arial"/>
                          <a:cs typeface="Arial"/>
                        </a:rPr>
                        <a:t>receiving</a:t>
                      </a:r>
                      <a:r>
                        <a:rPr sz="850" spc="-25">
                          <a:latin typeface="Arial"/>
                          <a:cs typeface="Arial"/>
                        </a:rPr>
                        <a:t> </a:t>
                      </a:r>
                      <a:r>
                        <a:rPr sz="850">
                          <a:latin typeface="Arial"/>
                          <a:cs typeface="Arial"/>
                        </a:rPr>
                        <a:t>diagnostic</a:t>
                      </a:r>
                      <a:r>
                        <a:rPr sz="850" spc="-25">
                          <a:latin typeface="Arial"/>
                          <a:cs typeface="Arial"/>
                        </a:rPr>
                        <a:t> </a:t>
                      </a:r>
                      <a:r>
                        <a:rPr sz="850">
                          <a:latin typeface="Arial"/>
                          <a:cs typeface="Arial"/>
                        </a:rPr>
                        <a:t>test</a:t>
                      </a:r>
                      <a:r>
                        <a:rPr sz="850" spc="-30">
                          <a:latin typeface="Arial"/>
                          <a:cs typeface="Arial"/>
                        </a:rPr>
                        <a:t> </a:t>
                      </a:r>
                      <a:r>
                        <a:rPr sz="850" spc="-10">
                          <a:latin typeface="Arial"/>
                          <a:cs typeface="Arial"/>
                        </a:rPr>
                        <a:t>results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6" name="gendergroup_tbl_section3"/>
          <p:cNvGraphicFramePr>
            <a:graphicFrameLocks noGrp="1"/>
          </p:cNvGraphicFramePr>
          <p:nvPr>
            <p:extLst>
              <p:ext uri="{D42A27DB-BD31-4B8C-83A1-F6EECF244321}">
                <p14:modId xmlns:p14="http://schemas.microsoft.com/office/powerpoint/2010/main" val="4042527344"/>
              </p:ext>
            </p:extLst>
          </p:nvPr>
        </p:nvGraphicFramePr>
        <p:xfrm>
          <a:off x="428814" y="5058444"/>
          <a:ext cx="6776319" cy="188277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59">
                  <a:extLst>
                    <a:ext uri="{9D8B030D-6E8A-4147-A177-3AD203B41FA5}">
                      <a16:colId xmlns:a16="http://schemas.microsoft.com/office/drawing/2014/main" val="20007"/>
                    </a:ext>
                  </a:extLst>
                </a:gridCol>
              </a:tblGrid>
              <a:tr h="187960">
                <a:tc gridSpan="8">
                  <a:txBody>
                    <a:bodyPr/>
                    <a:lstStyle/>
                    <a:p>
                      <a:pPr marL="27940">
                        <a:lnSpc>
                          <a:spcPts val="1180"/>
                        </a:lnSpc>
                        <a:tabLst>
                          <a:tab pos="3877310" algn="l"/>
                        </a:tabLst>
                      </a:pPr>
                      <a:r>
                        <a:rPr sz="1575" b="1" spc="-30" baseline="-7936" dirty="0">
                          <a:solidFill>
                            <a:srgbClr val="336E9F"/>
                          </a:solidFill>
                          <a:latin typeface="Arial"/>
                          <a:cs typeface="Arial"/>
                        </a:rPr>
                        <a:t>FINDING</a:t>
                      </a:r>
                      <a:r>
                        <a:rPr sz="1575" b="1" spc="-67" baseline="-7936" dirty="0">
                          <a:solidFill>
                            <a:srgbClr val="336E9F"/>
                          </a:solidFill>
                          <a:latin typeface="Arial"/>
                          <a:cs typeface="Arial"/>
                        </a:rPr>
                        <a:t> </a:t>
                      </a:r>
                      <a:r>
                        <a:rPr sz="1575" b="1" spc="-15" baseline="-7936" dirty="0">
                          <a:solidFill>
                            <a:srgbClr val="336E9F"/>
                          </a:solidFill>
                          <a:latin typeface="Arial"/>
                          <a:cs typeface="Arial"/>
                        </a:rPr>
                        <a:t>OUT</a:t>
                      </a:r>
                      <a:r>
                        <a:rPr sz="1575" b="1" spc="-60" baseline="-7936" dirty="0">
                          <a:solidFill>
                            <a:srgbClr val="336E9F"/>
                          </a:solidFill>
                          <a:latin typeface="Arial"/>
                          <a:cs typeface="Arial"/>
                        </a:rPr>
                        <a:t> </a:t>
                      </a:r>
                      <a:r>
                        <a:rPr sz="1575" b="1" spc="-30" baseline="-7936" dirty="0">
                          <a:solidFill>
                            <a:srgbClr val="336E9F"/>
                          </a:solidFill>
                          <a:latin typeface="Arial"/>
                          <a:cs typeface="Arial"/>
                        </a:rPr>
                        <a:t>THAT</a:t>
                      </a:r>
                      <a:r>
                        <a:rPr sz="1575" b="1" spc="-67" baseline="-7936" dirty="0">
                          <a:solidFill>
                            <a:srgbClr val="336E9F"/>
                          </a:solidFill>
                          <a:latin typeface="Arial"/>
                          <a:cs typeface="Arial"/>
                        </a:rPr>
                        <a:t> </a:t>
                      </a:r>
                      <a:r>
                        <a:rPr sz="1575" b="1" spc="-15" baseline="-7936" dirty="0">
                          <a:solidFill>
                            <a:srgbClr val="336E9F"/>
                          </a:solidFill>
                          <a:latin typeface="Arial"/>
                          <a:cs typeface="Arial"/>
                        </a:rPr>
                        <a:t>YOU</a:t>
                      </a:r>
                      <a:r>
                        <a:rPr sz="1575" b="1" spc="-60" baseline="-7936" dirty="0">
                          <a:solidFill>
                            <a:srgbClr val="336E9F"/>
                          </a:solidFill>
                          <a:latin typeface="Arial"/>
                          <a:cs typeface="Arial"/>
                        </a:rPr>
                        <a:t> </a:t>
                      </a:r>
                      <a:r>
                        <a:rPr sz="1575" b="1" spc="-30" baseline="-7936" dirty="0">
                          <a:solidFill>
                            <a:srgbClr val="336E9F"/>
                          </a:solidFill>
                          <a:latin typeface="Arial"/>
                          <a:cs typeface="Arial"/>
                        </a:rPr>
                        <a:t>HAD</a:t>
                      </a:r>
                      <a:r>
                        <a:rPr sz="1575" b="1" spc="-67" baseline="-7936" dirty="0">
                          <a:solidFill>
                            <a:srgbClr val="336E9F"/>
                          </a:solidFill>
                          <a:latin typeface="Arial"/>
                          <a:cs typeface="Arial"/>
                        </a:rPr>
                        <a:t> </a:t>
                      </a:r>
                      <a:r>
                        <a:rPr sz="1575" b="1" spc="-15" baseline="-7936" dirty="0">
                          <a:solidFill>
                            <a:srgbClr val="336E9F"/>
                          </a:solidFill>
                          <a:latin typeface="Arial"/>
                          <a:cs typeface="Arial"/>
                        </a:rPr>
                        <a:t>CANCER</a:t>
                      </a:r>
                      <a:r>
                        <a:rPr sz="1575" b="1" baseline="-7936" dirty="0">
                          <a:solidFill>
                            <a:srgbClr val="336E9F"/>
                          </a:solidFill>
                          <a:latin typeface="Arial"/>
                          <a:cs typeface="Arial"/>
                        </a:rPr>
                        <a:t>	</a:t>
                      </a:r>
                      <a:r>
                        <a:rPr lang="en-GB" sz="850" spc="-10" dirty="0">
                          <a:latin typeface="Arial"/>
                          <a:cs typeface="Arial"/>
                        </a:rPr>
                        <a:t>Which of the following best describes you?</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a:latin typeface="Arial"/>
                          <a:cs typeface="Arial"/>
                        </a:rPr>
                        <a:t>Female</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20">
                          <a:latin typeface="Arial"/>
                          <a:cs typeface="Arial"/>
                        </a:rPr>
                        <a:t>Male</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41605" marR="135890" indent="9525" algn="ctr">
                        <a:lnSpc>
                          <a:spcPts val="860"/>
                        </a:lnSpc>
                        <a:spcBef>
                          <a:spcPts val="560"/>
                        </a:spcBef>
                      </a:pPr>
                      <a:r>
                        <a:rPr sz="850" spc="-20">
                          <a:latin typeface="Arial"/>
                          <a:cs typeface="Arial"/>
                        </a:rPr>
                        <a:t>Non- </a:t>
                      </a:r>
                      <a:r>
                        <a:rPr sz="850" spc="-30">
                          <a:latin typeface="Arial"/>
                          <a:cs typeface="Arial"/>
                        </a:rPr>
                        <a:t>binary</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86995" marR="81280" indent="54610" algn="ctr">
                        <a:lnSpc>
                          <a:spcPts val="860"/>
                        </a:lnSpc>
                        <a:spcBef>
                          <a:spcPts val="130"/>
                        </a:spcBef>
                      </a:pPr>
                      <a:r>
                        <a:rPr sz="850" spc="-10">
                          <a:latin typeface="Arial"/>
                          <a:cs typeface="Arial"/>
                        </a:rPr>
                        <a:t>Prefer </a:t>
                      </a:r>
                      <a:r>
                        <a:rPr sz="850">
                          <a:latin typeface="Arial"/>
                          <a:cs typeface="Arial"/>
                        </a:rPr>
                        <a:t>to</a:t>
                      </a:r>
                      <a:r>
                        <a:rPr sz="850" spc="-55">
                          <a:latin typeface="Arial"/>
                          <a:cs typeface="Arial"/>
                        </a:rPr>
                        <a:t> </a:t>
                      </a:r>
                      <a:r>
                        <a:rPr sz="850" spc="-10">
                          <a:latin typeface="Arial"/>
                          <a:cs typeface="Arial"/>
                        </a:rPr>
                        <a:t>self- </a:t>
                      </a:r>
                      <a:r>
                        <a:rPr sz="850" spc="-30">
                          <a:latin typeface="Arial"/>
                          <a:cs typeface="Arial"/>
                        </a:rPr>
                        <a:t>describe</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58419" marR="52705" indent="83185" algn="l">
                        <a:lnSpc>
                          <a:spcPts val="860"/>
                        </a:lnSpc>
                        <a:spcBef>
                          <a:spcPts val="560"/>
                        </a:spcBef>
                      </a:pPr>
                      <a:r>
                        <a:rPr sz="850" spc="-10">
                          <a:latin typeface="Arial"/>
                          <a:cs typeface="Arial"/>
                        </a:rPr>
                        <a:t>Prefer not</a:t>
                      </a:r>
                      <a:r>
                        <a:rPr sz="850" spc="-50">
                          <a:latin typeface="Arial"/>
                          <a:cs typeface="Arial"/>
                        </a:rPr>
                        <a:t> </a:t>
                      </a:r>
                      <a:r>
                        <a:rPr sz="850">
                          <a:latin typeface="Arial"/>
                          <a:cs typeface="Arial"/>
                        </a:rPr>
                        <a:t>to</a:t>
                      </a:r>
                      <a:r>
                        <a:rPr sz="850" spc="-45">
                          <a:latin typeface="Arial"/>
                          <a:cs typeface="Arial"/>
                        </a:rPr>
                        <a:t> </a:t>
                      </a:r>
                      <a:r>
                        <a:rPr sz="850" spc="-30">
                          <a:latin typeface="Arial"/>
                          <a:cs typeface="Arial"/>
                        </a:rPr>
                        <a:t>say</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a:latin typeface="Arial"/>
                          <a:cs typeface="Arial"/>
                        </a:rPr>
                        <a:t>Not</a:t>
                      </a:r>
                      <a:r>
                        <a:rPr sz="850" spc="-45">
                          <a:latin typeface="Arial"/>
                          <a:cs typeface="Arial"/>
                        </a:rPr>
                        <a:t> </a:t>
                      </a:r>
                      <a:r>
                        <a:rPr sz="850" spc="-10">
                          <a:latin typeface="Arial"/>
                          <a:cs typeface="Arial"/>
                        </a:rPr>
                        <a:t>given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80010">
                        <a:lnSpc>
                          <a:spcPts val="860"/>
                        </a:lnSpc>
                        <a:spcBef>
                          <a:spcPts val="155"/>
                        </a:spcBef>
                      </a:pPr>
                      <a:r>
                        <a:rPr sz="850">
                          <a:latin typeface="Arial"/>
                          <a:cs typeface="Arial"/>
                        </a:rPr>
                        <a:t>Q12.</a:t>
                      </a:r>
                      <a:r>
                        <a:rPr sz="850" spc="-20">
                          <a:latin typeface="Arial"/>
                          <a:cs typeface="Arial"/>
                        </a:rPr>
                        <a:t> </a:t>
                      </a:r>
                      <a:r>
                        <a:rPr sz="850">
                          <a:latin typeface="Arial"/>
                          <a:cs typeface="Arial"/>
                        </a:rPr>
                        <a:t>Patient</a:t>
                      </a:r>
                      <a:r>
                        <a:rPr sz="850" spc="-15">
                          <a:latin typeface="Arial"/>
                          <a:cs typeface="Arial"/>
                        </a:rPr>
                        <a:t> </a:t>
                      </a:r>
                      <a:r>
                        <a:rPr sz="850">
                          <a:latin typeface="Arial"/>
                          <a:cs typeface="Arial"/>
                        </a:rPr>
                        <a:t>was</a:t>
                      </a:r>
                      <a:r>
                        <a:rPr sz="850" spc="-20">
                          <a:latin typeface="Arial"/>
                          <a:cs typeface="Arial"/>
                        </a:rPr>
                        <a:t> </a:t>
                      </a:r>
                      <a:r>
                        <a:rPr sz="850">
                          <a:latin typeface="Arial"/>
                          <a:cs typeface="Arial"/>
                        </a:rPr>
                        <a:t>told</a:t>
                      </a:r>
                      <a:r>
                        <a:rPr sz="850" spc="-15">
                          <a:latin typeface="Arial"/>
                          <a:cs typeface="Arial"/>
                        </a:rPr>
                        <a:t> </a:t>
                      </a:r>
                      <a:r>
                        <a:rPr sz="850">
                          <a:latin typeface="Arial"/>
                          <a:cs typeface="Arial"/>
                        </a:rPr>
                        <a:t>they</a:t>
                      </a:r>
                      <a:r>
                        <a:rPr sz="850" spc="-15">
                          <a:latin typeface="Arial"/>
                          <a:cs typeface="Arial"/>
                        </a:rPr>
                        <a:t> </a:t>
                      </a:r>
                      <a:r>
                        <a:rPr sz="850">
                          <a:latin typeface="Arial"/>
                          <a:cs typeface="Arial"/>
                        </a:rPr>
                        <a:t>could</a:t>
                      </a:r>
                      <a:r>
                        <a:rPr sz="850" spc="-20">
                          <a:latin typeface="Arial"/>
                          <a:cs typeface="Arial"/>
                        </a:rPr>
                        <a:t> </a:t>
                      </a:r>
                      <a:r>
                        <a:rPr sz="850">
                          <a:latin typeface="Arial"/>
                          <a:cs typeface="Arial"/>
                        </a:rPr>
                        <a:t>have</a:t>
                      </a:r>
                      <a:r>
                        <a:rPr sz="850" spc="-15">
                          <a:latin typeface="Arial"/>
                          <a:cs typeface="Arial"/>
                        </a:rPr>
                        <a:t> </a:t>
                      </a:r>
                      <a:r>
                        <a:rPr sz="850">
                          <a:latin typeface="Arial"/>
                          <a:cs typeface="Arial"/>
                        </a:rPr>
                        <a:t>a</a:t>
                      </a:r>
                      <a:r>
                        <a:rPr sz="850" spc="-15">
                          <a:latin typeface="Arial"/>
                          <a:cs typeface="Arial"/>
                        </a:rPr>
                        <a:t> </a:t>
                      </a:r>
                      <a:r>
                        <a:rPr sz="850" spc="-10">
                          <a:latin typeface="Arial"/>
                          <a:cs typeface="Arial"/>
                        </a:rPr>
                        <a:t>family </a:t>
                      </a:r>
                      <a:r>
                        <a:rPr sz="850">
                          <a:latin typeface="Arial"/>
                          <a:cs typeface="Arial"/>
                        </a:rPr>
                        <a:t>member,</a:t>
                      </a:r>
                      <a:r>
                        <a:rPr sz="850" spc="-20">
                          <a:latin typeface="Arial"/>
                          <a:cs typeface="Arial"/>
                        </a:rPr>
                        <a:t> </a:t>
                      </a:r>
                      <a:r>
                        <a:rPr sz="850">
                          <a:latin typeface="Arial"/>
                          <a:cs typeface="Arial"/>
                        </a:rPr>
                        <a:t>carer</a:t>
                      </a:r>
                      <a:r>
                        <a:rPr sz="850" spc="-20">
                          <a:latin typeface="Arial"/>
                          <a:cs typeface="Arial"/>
                        </a:rPr>
                        <a:t> </a:t>
                      </a:r>
                      <a:r>
                        <a:rPr sz="850">
                          <a:latin typeface="Arial"/>
                          <a:cs typeface="Arial"/>
                        </a:rPr>
                        <a:t>or</a:t>
                      </a:r>
                      <a:r>
                        <a:rPr sz="850" spc="-20">
                          <a:latin typeface="Arial"/>
                          <a:cs typeface="Arial"/>
                        </a:rPr>
                        <a:t> </a:t>
                      </a:r>
                      <a:r>
                        <a:rPr sz="850">
                          <a:latin typeface="Arial"/>
                          <a:cs typeface="Arial"/>
                        </a:rPr>
                        <a:t>friend</a:t>
                      </a:r>
                      <a:r>
                        <a:rPr sz="850" spc="-20">
                          <a:latin typeface="Arial"/>
                          <a:cs typeface="Arial"/>
                        </a:rPr>
                        <a:t> </a:t>
                      </a:r>
                      <a:r>
                        <a:rPr sz="850">
                          <a:latin typeface="Arial"/>
                          <a:cs typeface="Arial"/>
                        </a:rPr>
                        <a:t>with</a:t>
                      </a:r>
                      <a:r>
                        <a:rPr sz="850" spc="-15">
                          <a:latin typeface="Arial"/>
                          <a:cs typeface="Arial"/>
                        </a:rPr>
                        <a:t> </a:t>
                      </a:r>
                      <a:r>
                        <a:rPr sz="850">
                          <a:latin typeface="Arial"/>
                          <a:cs typeface="Arial"/>
                        </a:rPr>
                        <a:t>them</a:t>
                      </a:r>
                      <a:r>
                        <a:rPr sz="850" spc="-20">
                          <a:latin typeface="Arial"/>
                          <a:cs typeface="Arial"/>
                        </a:rPr>
                        <a:t> </a:t>
                      </a:r>
                      <a:r>
                        <a:rPr sz="850">
                          <a:latin typeface="Arial"/>
                          <a:cs typeface="Arial"/>
                        </a:rPr>
                        <a:t>when</a:t>
                      </a:r>
                      <a:r>
                        <a:rPr sz="850" spc="-20">
                          <a:latin typeface="Arial"/>
                          <a:cs typeface="Arial"/>
                        </a:rPr>
                        <a:t> </a:t>
                      </a:r>
                      <a:r>
                        <a:rPr sz="850">
                          <a:latin typeface="Arial"/>
                          <a:cs typeface="Arial"/>
                        </a:rPr>
                        <a:t>told</a:t>
                      </a:r>
                      <a:r>
                        <a:rPr sz="850" spc="-20">
                          <a:latin typeface="Arial"/>
                          <a:cs typeface="Arial"/>
                        </a:rPr>
                        <a:t> </a:t>
                      </a:r>
                      <a:r>
                        <a:rPr sz="850" spc="-10">
                          <a:latin typeface="Arial"/>
                          <a:cs typeface="Arial"/>
                        </a:rPr>
                        <a:t>diagnosis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223520">
                        <a:lnSpc>
                          <a:spcPts val="860"/>
                        </a:lnSpc>
                        <a:spcBef>
                          <a:spcPts val="155"/>
                        </a:spcBef>
                      </a:pPr>
                      <a:r>
                        <a:rPr sz="850">
                          <a:latin typeface="Arial"/>
                          <a:cs typeface="Arial"/>
                        </a:rPr>
                        <a:t>Q13.</a:t>
                      </a:r>
                      <a:r>
                        <a:rPr sz="850" spc="-25">
                          <a:latin typeface="Arial"/>
                          <a:cs typeface="Arial"/>
                        </a:rPr>
                        <a:t> </a:t>
                      </a:r>
                      <a:r>
                        <a:rPr sz="850">
                          <a:latin typeface="Arial"/>
                          <a:cs typeface="Arial"/>
                        </a:rPr>
                        <a:t>Patient</a:t>
                      </a:r>
                      <a:r>
                        <a:rPr sz="850" spc="-25">
                          <a:latin typeface="Arial"/>
                          <a:cs typeface="Arial"/>
                        </a:rPr>
                        <a:t> </a:t>
                      </a:r>
                      <a:r>
                        <a:rPr sz="850">
                          <a:latin typeface="Arial"/>
                          <a:cs typeface="Arial"/>
                        </a:rPr>
                        <a:t>was</a:t>
                      </a:r>
                      <a:r>
                        <a:rPr sz="850" spc="-20">
                          <a:latin typeface="Arial"/>
                          <a:cs typeface="Arial"/>
                        </a:rPr>
                        <a:t> </a:t>
                      </a:r>
                      <a:r>
                        <a:rPr sz="850">
                          <a:latin typeface="Arial"/>
                          <a:cs typeface="Arial"/>
                        </a:rPr>
                        <a:t>definitely</a:t>
                      </a:r>
                      <a:r>
                        <a:rPr sz="850" spc="-25">
                          <a:latin typeface="Arial"/>
                          <a:cs typeface="Arial"/>
                        </a:rPr>
                        <a:t> </a:t>
                      </a:r>
                      <a:r>
                        <a:rPr sz="850">
                          <a:latin typeface="Arial"/>
                          <a:cs typeface="Arial"/>
                        </a:rPr>
                        <a:t>told</a:t>
                      </a:r>
                      <a:r>
                        <a:rPr sz="850" spc="-20">
                          <a:latin typeface="Arial"/>
                          <a:cs typeface="Arial"/>
                        </a:rPr>
                        <a:t> </a:t>
                      </a:r>
                      <a:r>
                        <a:rPr sz="850">
                          <a:latin typeface="Arial"/>
                          <a:cs typeface="Arial"/>
                        </a:rPr>
                        <a:t>sensitively</a:t>
                      </a:r>
                      <a:r>
                        <a:rPr sz="850" spc="-25">
                          <a:latin typeface="Arial"/>
                          <a:cs typeface="Arial"/>
                        </a:rPr>
                        <a:t> </a:t>
                      </a:r>
                      <a:r>
                        <a:rPr sz="850">
                          <a:latin typeface="Arial"/>
                          <a:cs typeface="Arial"/>
                        </a:rPr>
                        <a:t>that</a:t>
                      </a:r>
                      <a:r>
                        <a:rPr sz="850" spc="-25">
                          <a:latin typeface="Arial"/>
                          <a:cs typeface="Arial"/>
                        </a:rPr>
                        <a:t> </a:t>
                      </a:r>
                      <a:r>
                        <a:rPr sz="850" spc="-20">
                          <a:latin typeface="Arial"/>
                          <a:cs typeface="Arial"/>
                        </a:rPr>
                        <a:t>they </a:t>
                      </a:r>
                      <a:r>
                        <a:rPr sz="850">
                          <a:latin typeface="Arial"/>
                          <a:cs typeface="Arial"/>
                        </a:rPr>
                        <a:t>had</a:t>
                      </a:r>
                      <a:r>
                        <a:rPr sz="850" spc="-15">
                          <a:latin typeface="Arial"/>
                          <a:cs typeface="Arial"/>
                        </a:rPr>
                        <a:t> </a:t>
                      </a:r>
                      <a:r>
                        <a:rPr sz="850" spc="-10">
                          <a:latin typeface="Arial"/>
                          <a:cs typeface="Arial"/>
                        </a:rPr>
                        <a:t>cancer</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27635">
                        <a:lnSpc>
                          <a:spcPts val="860"/>
                        </a:lnSpc>
                        <a:spcBef>
                          <a:spcPts val="155"/>
                        </a:spcBef>
                      </a:pPr>
                      <a:r>
                        <a:rPr sz="850" dirty="0">
                          <a:latin typeface="Arial"/>
                          <a:cs typeface="Arial"/>
                        </a:rPr>
                        <a:t>Q14.</a:t>
                      </a:r>
                      <a:r>
                        <a:rPr sz="850" spc="-20" dirty="0">
                          <a:latin typeface="Arial"/>
                          <a:cs typeface="Arial"/>
                        </a:rPr>
                        <a:t> </a:t>
                      </a:r>
                      <a:r>
                        <a:rPr sz="850" dirty="0">
                          <a:latin typeface="Arial"/>
                          <a:cs typeface="Arial"/>
                        </a:rPr>
                        <a:t>Cancer</a:t>
                      </a:r>
                      <a:r>
                        <a:rPr sz="850" spc="-20" dirty="0">
                          <a:latin typeface="Arial"/>
                          <a:cs typeface="Arial"/>
                        </a:rPr>
                        <a:t> </a:t>
                      </a:r>
                      <a:r>
                        <a:rPr sz="850" dirty="0">
                          <a:latin typeface="Arial"/>
                          <a:cs typeface="Arial"/>
                        </a:rPr>
                        <a:t>diagnosis</a:t>
                      </a:r>
                      <a:r>
                        <a:rPr sz="850" spc="-20" dirty="0">
                          <a:latin typeface="Arial"/>
                          <a:cs typeface="Arial"/>
                        </a:rPr>
                        <a:t> </a:t>
                      </a:r>
                      <a:r>
                        <a:rPr sz="850" dirty="0">
                          <a:latin typeface="Arial"/>
                          <a:cs typeface="Arial"/>
                        </a:rPr>
                        <a:t>explained</a:t>
                      </a:r>
                      <a:r>
                        <a:rPr sz="850" spc="-20" dirty="0">
                          <a:latin typeface="Arial"/>
                          <a:cs typeface="Arial"/>
                        </a:rPr>
                        <a:t> </a:t>
                      </a:r>
                      <a:r>
                        <a:rPr sz="850" dirty="0">
                          <a:latin typeface="Arial"/>
                          <a:cs typeface="Arial"/>
                        </a:rPr>
                        <a:t>in</a:t>
                      </a:r>
                      <a:r>
                        <a:rPr sz="850" spc="-20"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way</a:t>
                      </a:r>
                      <a:r>
                        <a:rPr sz="850" spc="-20" dirty="0">
                          <a:latin typeface="Arial"/>
                          <a:cs typeface="Arial"/>
                        </a:rPr>
                        <a:t> </a:t>
                      </a:r>
                      <a:r>
                        <a:rPr sz="850" dirty="0">
                          <a:latin typeface="Arial"/>
                          <a:cs typeface="Arial"/>
                        </a:rPr>
                        <a:t>the</a:t>
                      </a:r>
                      <a:r>
                        <a:rPr sz="850" spc="-20" dirty="0">
                          <a:latin typeface="Arial"/>
                          <a:cs typeface="Arial"/>
                        </a:rPr>
                        <a:t> </a:t>
                      </a:r>
                      <a:r>
                        <a:rPr sz="850" spc="-10" dirty="0">
                          <a:latin typeface="Arial"/>
                          <a:cs typeface="Arial"/>
                        </a:rPr>
                        <a:t>patient </a:t>
                      </a:r>
                      <a:r>
                        <a:rPr sz="850" dirty="0">
                          <a:latin typeface="Arial"/>
                          <a:cs typeface="Arial"/>
                        </a:rPr>
                        <a:t>could</a:t>
                      </a:r>
                      <a:r>
                        <a:rPr sz="850" spc="-35" dirty="0">
                          <a:latin typeface="Arial"/>
                          <a:cs typeface="Arial"/>
                        </a:rPr>
                        <a:t> </a:t>
                      </a:r>
                      <a:r>
                        <a:rPr sz="850" dirty="0">
                          <a:latin typeface="Arial"/>
                          <a:cs typeface="Arial"/>
                        </a:rPr>
                        <a:t>completely</a:t>
                      </a:r>
                      <a:r>
                        <a:rPr sz="850" spc="-30" dirty="0">
                          <a:latin typeface="Arial"/>
                          <a:cs typeface="Arial"/>
                        </a:rPr>
                        <a:t> </a:t>
                      </a:r>
                      <a:r>
                        <a:rPr sz="850" spc="-10" dirty="0">
                          <a:latin typeface="Arial"/>
                          <a:cs typeface="Arial"/>
                        </a:rPr>
                        <a:t>understand</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55244">
                        <a:lnSpc>
                          <a:spcPts val="860"/>
                        </a:lnSpc>
                        <a:spcBef>
                          <a:spcPts val="155"/>
                        </a:spcBef>
                      </a:pPr>
                      <a:r>
                        <a:rPr sz="850">
                          <a:latin typeface="Arial"/>
                          <a:cs typeface="Arial"/>
                        </a:rPr>
                        <a:t>Q15.</a:t>
                      </a:r>
                      <a:r>
                        <a:rPr sz="850" spc="-25">
                          <a:latin typeface="Arial"/>
                          <a:cs typeface="Arial"/>
                        </a:rPr>
                        <a:t> </a:t>
                      </a:r>
                      <a:r>
                        <a:rPr sz="850">
                          <a:latin typeface="Arial"/>
                          <a:cs typeface="Arial"/>
                        </a:rPr>
                        <a:t>Patient</a:t>
                      </a:r>
                      <a:r>
                        <a:rPr sz="850" spc="-25">
                          <a:latin typeface="Arial"/>
                          <a:cs typeface="Arial"/>
                        </a:rPr>
                        <a:t> </a:t>
                      </a:r>
                      <a:r>
                        <a:rPr sz="850">
                          <a:latin typeface="Arial"/>
                          <a:cs typeface="Arial"/>
                        </a:rPr>
                        <a:t>was</a:t>
                      </a:r>
                      <a:r>
                        <a:rPr sz="850" spc="-20">
                          <a:latin typeface="Arial"/>
                          <a:cs typeface="Arial"/>
                        </a:rPr>
                        <a:t> </a:t>
                      </a:r>
                      <a:r>
                        <a:rPr sz="850">
                          <a:latin typeface="Arial"/>
                          <a:cs typeface="Arial"/>
                        </a:rPr>
                        <a:t>definitely</a:t>
                      </a:r>
                      <a:r>
                        <a:rPr sz="850" spc="-25">
                          <a:latin typeface="Arial"/>
                          <a:cs typeface="Arial"/>
                        </a:rPr>
                        <a:t> </a:t>
                      </a:r>
                      <a:r>
                        <a:rPr sz="850">
                          <a:latin typeface="Arial"/>
                          <a:cs typeface="Arial"/>
                        </a:rPr>
                        <a:t>told</a:t>
                      </a:r>
                      <a:r>
                        <a:rPr sz="850" spc="-20">
                          <a:latin typeface="Arial"/>
                          <a:cs typeface="Arial"/>
                        </a:rPr>
                        <a:t> </a:t>
                      </a:r>
                      <a:r>
                        <a:rPr sz="850">
                          <a:latin typeface="Arial"/>
                          <a:cs typeface="Arial"/>
                        </a:rPr>
                        <a:t>about</a:t>
                      </a:r>
                      <a:r>
                        <a:rPr sz="850" spc="-25">
                          <a:latin typeface="Arial"/>
                          <a:cs typeface="Arial"/>
                        </a:rPr>
                        <a:t> </a:t>
                      </a:r>
                      <a:r>
                        <a:rPr sz="850">
                          <a:latin typeface="Arial"/>
                          <a:cs typeface="Arial"/>
                        </a:rPr>
                        <a:t>their</a:t>
                      </a:r>
                      <a:r>
                        <a:rPr sz="850" spc="-20">
                          <a:latin typeface="Arial"/>
                          <a:cs typeface="Arial"/>
                        </a:rPr>
                        <a:t> </a:t>
                      </a:r>
                      <a:r>
                        <a:rPr sz="850">
                          <a:latin typeface="Arial"/>
                          <a:cs typeface="Arial"/>
                        </a:rPr>
                        <a:t>diagnosis</a:t>
                      </a:r>
                      <a:r>
                        <a:rPr sz="850" spc="-25">
                          <a:latin typeface="Arial"/>
                          <a:cs typeface="Arial"/>
                        </a:rPr>
                        <a:t> in </a:t>
                      </a:r>
                      <a:r>
                        <a:rPr sz="850">
                          <a:latin typeface="Arial"/>
                          <a:cs typeface="Arial"/>
                        </a:rPr>
                        <a:t>an</a:t>
                      </a:r>
                      <a:r>
                        <a:rPr sz="850" spc="-30">
                          <a:latin typeface="Arial"/>
                          <a:cs typeface="Arial"/>
                        </a:rPr>
                        <a:t> </a:t>
                      </a:r>
                      <a:r>
                        <a:rPr sz="850">
                          <a:latin typeface="Arial"/>
                          <a:cs typeface="Arial"/>
                        </a:rPr>
                        <a:t>appropriate</a:t>
                      </a:r>
                      <a:r>
                        <a:rPr sz="850" spc="-25">
                          <a:latin typeface="Arial"/>
                          <a:cs typeface="Arial"/>
                        </a:rPr>
                        <a:t> </a:t>
                      </a:r>
                      <a:r>
                        <a:rPr sz="850" spc="-10">
                          <a:latin typeface="Arial"/>
                          <a:cs typeface="Arial"/>
                        </a:rPr>
                        <a:t>place</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4795">
                <a:tc>
                  <a:txBody>
                    <a:bodyPr/>
                    <a:lstStyle/>
                    <a:p>
                      <a:pPr marL="27940" marR="49530">
                        <a:lnSpc>
                          <a:spcPts val="860"/>
                        </a:lnSpc>
                        <a:spcBef>
                          <a:spcPts val="155"/>
                        </a:spcBef>
                      </a:pPr>
                      <a:r>
                        <a:rPr sz="850">
                          <a:latin typeface="Arial"/>
                          <a:cs typeface="Arial"/>
                        </a:rPr>
                        <a:t>Q16.</a:t>
                      </a:r>
                      <a:r>
                        <a:rPr sz="850" spc="-20">
                          <a:latin typeface="Arial"/>
                          <a:cs typeface="Arial"/>
                        </a:rPr>
                        <a:t> </a:t>
                      </a:r>
                      <a:r>
                        <a:rPr sz="850">
                          <a:latin typeface="Arial"/>
                          <a:cs typeface="Arial"/>
                        </a:rPr>
                        <a:t>Patient</a:t>
                      </a:r>
                      <a:r>
                        <a:rPr sz="850" spc="-15">
                          <a:latin typeface="Arial"/>
                          <a:cs typeface="Arial"/>
                        </a:rPr>
                        <a:t> </a:t>
                      </a:r>
                      <a:r>
                        <a:rPr sz="850">
                          <a:latin typeface="Arial"/>
                          <a:cs typeface="Arial"/>
                        </a:rPr>
                        <a:t>was</a:t>
                      </a:r>
                      <a:r>
                        <a:rPr sz="850" spc="-15">
                          <a:latin typeface="Arial"/>
                          <a:cs typeface="Arial"/>
                        </a:rPr>
                        <a:t> </a:t>
                      </a:r>
                      <a:r>
                        <a:rPr sz="850">
                          <a:latin typeface="Arial"/>
                          <a:cs typeface="Arial"/>
                        </a:rPr>
                        <a:t>told</a:t>
                      </a:r>
                      <a:r>
                        <a:rPr sz="850" spc="-20">
                          <a:latin typeface="Arial"/>
                          <a:cs typeface="Arial"/>
                        </a:rPr>
                        <a:t> </a:t>
                      </a:r>
                      <a:r>
                        <a:rPr sz="850">
                          <a:latin typeface="Arial"/>
                          <a:cs typeface="Arial"/>
                        </a:rPr>
                        <a:t>they</a:t>
                      </a:r>
                      <a:r>
                        <a:rPr sz="850" spc="-15">
                          <a:latin typeface="Arial"/>
                          <a:cs typeface="Arial"/>
                        </a:rPr>
                        <a:t> </a:t>
                      </a:r>
                      <a:r>
                        <a:rPr sz="850">
                          <a:latin typeface="Arial"/>
                          <a:cs typeface="Arial"/>
                        </a:rPr>
                        <a:t>could</a:t>
                      </a:r>
                      <a:r>
                        <a:rPr sz="850" spc="-15">
                          <a:latin typeface="Arial"/>
                          <a:cs typeface="Arial"/>
                        </a:rPr>
                        <a:t> </a:t>
                      </a:r>
                      <a:r>
                        <a:rPr sz="850">
                          <a:latin typeface="Arial"/>
                          <a:cs typeface="Arial"/>
                        </a:rPr>
                        <a:t>go</a:t>
                      </a:r>
                      <a:r>
                        <a:rPr sz="850" spc="-20">
                          <a:latin typeface="Arial"/>
                          <a:cs typeface="Arial"/>
                        </a:rPr>
                        <a:t> </a:t>
                      </a:r>
                      <a:r>
                        <a:rPr sz="850">
                          <a:latin typeface="Arial"/>
                          <a:cs typeface="Arial"/>
                        </a:rPr>
                        <a:t>back</a:t>
                      </a:r>
                      <a:r>
                        <a:rPr sz="850" spc="-15">
                          <a:latin typeface="Arial"/>
                          <a:cs typeface="Arial"/>
                        </a:rPr>
                        <a:t> </a:t>
                      </a:r>
                      <a:r>
                        <a:rPr sz="850">
                          <a:latin typeface="Arial"/>
                          <a:cs typeface="Arial"/>
                        </a:rPr>
                        <a:t>later</a:t>
                      </a:r>
                      <a:r>
                        <a:rPr sz="850" spc="-15">
                          <a:latin typeface="Arial"/>
                          <a:cs typeface="Arial"/>
                        </a:rPr>
                        <a:t> </a:t>
                      </a:r>
                      <a:r>
                        <a:rPr sz="850">
                          <a:latin typeface="Arial"/>
                          <a:cs typeface="Arial"/>
                        </a:rPr>
                        <a:t>for</a:t>
                      </a:r>
                      <a:r>
                        <a:rPr sz="850" spc="-15">
                          <a:latin typeface="Arial"/>
                          <a:cs typeface="Arial"/>
                        </a:rPr>
                        <a:t> </a:t>
                      </a:r>
                      <a:r>
                        <a:rPr sz="850" spc="-20">
                          <a:latin typeface="Arial"/>
                          <a:cs typeface="Arial"/>
                        </a:rPr>
                        <a:t>more </a:t>
                      </a:r>
                      <a:r>
                        <a:rPr sz="850">
                          <a:latin typeface="Arial"/>
                          <a:cs typeface="Arial"/>
                        </a:rPr>
                        <a:t>information</a:t>
                      </a:r>
                      <a:r>
                        <a:rPr sz="850" spc="-30">
                          <a:latin typeface="Arial"/>
                          <a:cs typeface="Arial"/>
                        </a:rPr>
                        <a:t> </a:t>
                      </a:r>
                      <a:r>
                        <a:rPr sz="850">
                          <a:latin typeface="Arial"/>
                          <a:cs typeface="Arial"/>
                        </a:rPr>
                        <a:t>about</a:t>
                      </a:r>
                      <a:r>
                        <a:rPr sz="850" spc="-25">
                          <a:latin typeface="Arial"/>
                          <a:cs typeface="Arial"/>
                        </a:rPr>
                        <a:t> </a:t>
                      </a:r>
                      <a:r>
                        <a:rPr sz="850">
                          <a:latin typeface="Arial"/>
                          <a:cs typeface="Arial"/>
                        </a:rPr>
                        <a:t>their</a:t>
                      </a:r>
                      <a:r>
                        <a:rPr sz="850" spc="-30">
                          <a:latin typeface="Arial"/>
                          <a:cs typeface="Arial"/>
                        </a:rPr>
                        <a:t> </a:t>
                      </a:r>
                      <a:r>
                        <a:rPr sz="850" spc="-10">
                          <a:latin typeface="Arial"/>
                          <a:cs typeface="Arial"/>
                        </a:rPr>
                        <a:t>diagnosis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7" name="gendergroup_tbl_section4"/>
          <p:cNvGraphicFramePr>
            <a:graphicFrameLocks noGrp="1"/>
          </p:cNvGraphicFramePr>
          <p:nvPr>
            <p:extLst>
              <p:ext uri="{D42A27DB-BD31-4B8C-83A1-F6EECF244321}">
                <p14:modId xmlns:p14="http://schemas.microsoft.com/office/powerpoint/2010/main" val="1393721171"/>
              </p:ext>
            </p:extLst>
          </p:nvPr>
        </p:nvGraphicFramePr>
        <p:xfrm>
          <a:off x="428814" y="7117080"/>
          <a:ext cx="6776319" cy="135382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59">
                  <a:extLst>
                    <a:ext uri="{9D8B030D-6E8A-4147-A177-3AD203B41FA5}">
                      <a16:colId xmlns:a16="http://schemas.microsoft.com/office/drawing/2014/main" val="20007"/>
                    </a:ext>
                  </a:extLst>
                </a:gridCol>
              </a:tblGrid>
              <a:tr h="188595">
                <a:tc gridSpan="8">
                  <a:txBody>
                    <a:bodyPr/>
                    <a:lstStyle/>
                    <a:p>
                      <a:pPr marL="27940">
                        <a:lnSpc>
                          <a:spcPct val="100000"/>
                        </a:lnSpc>
                        <a:spcBef>
                          <a:spcPts val="45"/>
                        </a:spcBef>
                        <a:tabLst>
                          <a:tab pos="3877310" algn="l"/>
                        </a:tabLst>
                      </a:pPr>
                      <a:r>
                        <a:rPr sz="1050" b="1" spc="-20" dirty="0">
                          <a:solidFill>
                            <a:srgbClr val="336E9F"/>
                          </a:solidFill>
                          <a:latin typeface="Arial"/>
                          <a:cs typeface="Arial"/>
                        </a:rPr>
                        <a:t>SUPPORT</a:t>
                      </a:r>
                      <a:r>
                        <a:rPr sz="1050" b="1" spc="-45" dirty="0">
                          <a:solidFill>
                            <a:srgbClr val="336E9F"/>
                          </a:solidFill>
                          <a:latin typeface="Arial"/>
                          <a:cs typeface="Arial"/>
                        </a:rPr>
                        <a:t> </a:t>
                      </a:r>
                      <a:r>
                        <a:rPr sz="1050" b="1" spc="-10" dirty="0">
                          <a:solidFill>
                            <a:srgbClr val="336E9F"/>
                          </a:solidFill>
                          <a:latin typeface="Arial"/>
                          <a:cs typeface="Arial"/>
                        </a:rPr>
                        <a:t>FROM</a:t>
                      </a:r>
                      <a:r>
                        <a:rPr sz="1050" b="1" spc="-40" dirty="0">
                          <a:solidFill>
                            <a:srgbClr val="336E9F"/>
                          </a:solidFill>
                          <a:latin typeface="Arial"/>
                          <a:cs typeface="Arial"/>
                        </a:rPr>
                        <a:t> </a:t>
                      </a:r>
                      <a:r>
                        <a:rPr sz="1050" b="1" dirty="0">
                          <a:solidFill>
                            <a:srgbClr val="336E9F"/>
                          </a:solidFill>
                          <a:latin typeface="Arial"/>
                          <a:cs typeface="Arial"/>
                        </a:rPr>
                        <a:t>A</a:t>
                      </a:r>
                      <a:r>
                        <a:rPr sz="1050" b="1" spc="-45" dirty="0">
                          <a:solidFill>
                            <a:srgbClr val="336E9F"/>
                          </a:solidFill>
                          <a:latin typeface="Arial"/>
                          <a:cs typeface="Arial"/>
                        </a:rPr>
                        <a:t> </a:t>
                      </a:r>
                      <a:r>
                        <a:rPr sz="1050" b="1" spc="-20" dirty="0">
                          <a:solidFill>
                            <a:srgbClr val="336E9F"/>
                          </a:solidFill>
                          <a:latin typeface="Arial"/>
                          <a:cs typeface="Arial"/>
                        </a:rPr>
                        <a:t>MAIN</a:t>
                      </a:r>
                      <a:r>
                        <a:rPr sz="1050" b="1" spc="-40" dirty="0">
                          <a:solidFill>
                            <a:srgbClr val="336E9F"/>
                          </a:solidFill>
                          <a:latin typeface="Arial"/>
                          <a:cs typeface="Arial"/>
                        </a:rPr>
                        <a:t> </a:t>
                      </a:r>
                      <a:r>
                        <a:rPr sz="1050" b="1" spc="-25" dirty="0">
                          <a:solidFill>
                            <a:srgbClr val="336E9F"/>
                          </a:solidFill>
                          <a:latin typeface="Arial"/>
                          <a:cs typeface="Arial"/>
                        </a:rPr>
                        <a:t>CONTACT</a:t>
                      </a:r>
                      <a:r>
                        <a:rPr sz="1050" b="1" spc="-45" dirty="0">
                          <a:solidFill>
                            <a:srgbClr val="336E9F"/>
                          </a:solidFill>
                          <a:latin typeface="Arial"/>
                          <a:cs typeface="Arial"/>
                        </a:rPr>
                        <a:t> </a:t>
                      </a:r>
                      <a:r>
                        <a:rPr sz="1050" b="1" spc="-10" dirty="0">
                          <a:solidFill>
                            <a:srgbClr val="336E9F"/>
                          </a:solidFill>
                          <a:latin typeface="Arial"/>
                          <a:cs typeface="Arial"/>
                        </a:rPr>
                        <a:t>PERSON</a:t>
                      </a:r>
                      <a:r>
                        <a:rPr sz="1050" b="1" dirty="0">
                          <a:solidFill>
                            <a:srgbClr val="336E9F"/>
                          </a:solidFill>
                          <a:latin typeface="Arial"/>
                          <a:cs typeface="Arial"/>
                        </a:rPr>
                        <a:t>	</a:t>
                      </a:r>
                      <a:r>
                        <a:rPr lang="en-GB" sz="1275" spc="-15" baseline="9803" dirty="0">
                          <a:latin typeface="Arial"/>
                          <a:cs typeface="Arial"/>
                        </a:rPr>
                        <a:t>Which of the following best describes you?</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a:latin typeface="Arial"/>
                          <a:cs typeface="Arial"/>
                        </a:rPr>
                        <a:t>Female</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20">
                          <a:latin typeface="Arial"/>
                          <a:cs typeface="Arial"/>
                        </a:rPr>
                        <a:t>Male</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41605" marR="135890" indent="9525" algn="ctr">
                        <a:lnSpc>
                          <a:spcPts val="860"/>
                        </a:lnSpc>
                        <a:spcBef>
                          <a:spcPts val="560"/>
                        </a:spcBef>
                      </a:pPr>
                      <a:r>
                        <a:rPr sz="850" spc="-20">
                          <a:latin typeface="Arial"/>
                          <a:cs typeface="Arial"/>
                        </a:rPr>
                        <a:t>Non- </a:t>
                      </a:r>
                      <a:r>
                        <a:rPr sz="850" spc="-30">
                          <a:latin typeface="Arial"/>
                          <a:cs typeface="Arial"/>
                        </a:rPr>
                        <a:t>binary</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86995" marR="81280" indent="54610" algn="ctr">
                        <a:lnSpc>
                          <a:spcPts val="860"/>
                        </a:lnSpc>
                        <a:spcBef>
                          <a:spcPts val="130"/>
                        </a:spcBef>
                      </a:pPr>
                      <a:r>
                        <a:rPr sz="850" spc="-10">
                          <a:latin typeface="Arial"/>
                          <a:cs typeface="Arial"/>
                        </a:rPr>
                        <a:t>Prefer </a:t>
                      </a:r>
                      <a:r>
                        <a:rPr sz="850">
                          <a:latin typeface="Arial"/>
                          <a:cs typeface="Arial"/>
                        </a:rPr>
                        <a:t>to</a:t>
                      </a:r>
                      <a:r>
                        <a:rPr sz="850" spc="-55">
                          <a:latin typeface="Arial"/>
                          <a:cs typeface="Arial"/>
                        </a:rPr>
                        <a:t> </a:t>
                      </a:r>
                      <a:r>
                        <a:rPr sz="850" spc="-10">
                          <a:latin typeface="Arial"/>
                          <a:cs typeface="Arial"/>
                        </a:rPr>
                        <a:t>self- </a:t>
                      </a:r>
                      <a:r>
                        <a:rPr sz="850" spc="-30">
                          <a:latin typeface="Arial"/>
                          <a:cs typeface="Arial"/>
                        </a:rPr>
                        <a:t>describe</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58419" marR="52705" indent="83185" algn="l">
                        <a:lnSpc>
                          <a:spcPts val="860"/>
                        </a:lnSpc>
                        <a:spcBef>
                          <a:spcPts val="560"/>
                        </a:spcBef>
                      </a:pPr>
                      <a:r>
                        <a:rPr sz="850" spc="-10">
                          <a:latin typeface="Arial"/>
                          <a:cs typeface="Arial"/>
                        </a:rPr>
                        <a:t>Prefer not</a:t>
                      </a:r>
                      <a:r>
                        <a:rPr sz="850" spc="-50">
                          <a:latin typeface="Arial"/>
                          <a:cs typeface="Arial"/>
                        </a:rPr>
                        <a:t> </a:t>
                      </a:r>
                      <a:r>
                        <a:rPr sz="850">
                          <a:latin typeface="Arial"/>
                          <a:cs typeface="Arial"/>
                        </a:rPr>
                        <a:t>to</a:t>
                      </a:r>
                      <a:r>
                        <a:rPr sz="850" spc="-45">
                          <a:latin typeface="Arial"/>
                          <a:cs typeface="Arial"/>
                        </a:rPr>
                        <a:t> </a:t>
                      </a:r>
                      <a:r>
                        <a:rPr sz="850" spc="-30">
                          <a:latin typeface="Arial"/>
                          <a:cs typeface="Arial"/>
                        </a:rPr>
                        <a:t>say</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a:latin typeface="Arial"/>
                          <a:cs typeface="Arial"/>
                        </a:rPr>
                        <a:t>Not</a:t>
                      </a:r>
                      <a:r>
                        <a:rPr sz="850" spc="-45">
                          <a:latin typeface="Arial"/>
                          <a:cs typeface="Arial"/>
                        </a:rPr>
                        <a:t> </a:t>
                      </a:r>
                      <a:r>
                        <a:rPr sz="850" spc="-10">
                          <a:latin typeface="Arial"/>
                          <a:cs typeface="Arial"/>
                        </a:rPr>
                        <a:t>given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5400">
                        <a:lnSpc>
                          <a:spcPts val="860"/>
                        </a:lnSpc>
                        <a:spcBef>
                          <a:spcPts val="155"/>
                        </a:spcBef>
                      </a:pPr>
                      <a:r>
                        <a:rPr sz="850" dirty="0">
                          <a:latin typeface="Arial"/>
                          <a:cs typeface="Arial"/>
                        </a:rPr>
                        <a:t>Q17.</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had</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main</a:t>
                      </a:r>
                      <a:r>
                        <a:rPr sz="850" spc="-15" dirty="0">
                          <a:latin typeface="Arial"/>
                          <a:cs typeface="Arial"/>
                        </a:rPr>
                        <a:t> </a:t>
                      </a:r>
                      <a:r>
                        <a:rPr sz="850" dirty="0">
                          <a:latin typeface="Arial"/>
                          <a:cs typeface="Arial"/>
                        </a:rPr>
                        <a:t>point</a:t>
                      </a:r>
                      <a:r>
                        <a:rPr sz="850" spc="-20"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contact</a:t>
                      </a:r>
                      <a:r>
                        <a:rPr sz="850" spc="-20" dirty="0">
                          <a:latin typeface="Arial"/>
                          <a:cs typeface="Arial"/>
                        </a:rPr>
                        <a:t> </a:t>
                      </a:r>
                      <a:r>
                        <a:rPr sz="850" dirty="0">
                          <a:latin typeface="Arial"/>
                          <a:cs typeface="Arial"/>
                        </a:rPr>
                        <a:t>within</a:t>
                      </a:r>
                      <a:r>
                        <a:rPr sz="850" spc="-15" dirty="0">
                          <a:latin typeface="Arial"/>
                          <a:cs typeface="Arial"/>
                        </a:rPr>
                        <a:t> </a:t>
                      </a:r>
                      <a:r>
                        <a:rPr sz="850" dirty="0">
                          <a:latin typeface="Arial"/>
                          <a:cs typeface="Arial"/>
                        </a:rPr>
                        <a:t>the</a:t>
                      </a:r>
                      <a:r>
                        <a:rPr sz="850" spc="-15" dirty="0">
                          <a:latin typeface="Arial"/>
                          <a:cs typeface="Arial"/>
                        </a:rPr>
                        <a:t> </a:t>
                      </a:r>
                      <a:r>
                        <a:rPr sz="850" spc="-20" dirty="0">
                          <a:latin typeface="Arial"/>
                          <a:cs typeface="Arial"/>
                        </a:rPr>
                        <a:t>care team</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73660">
                        <a:lnSpc>
                          <a:spcPts val="860"/>
                        </a:lnSpc>
                        <a:spcBef>
                          <a:spcPts val="155"/>
                        </a:spcBef>
                      </a:pPr>
                      <a:r>
                        <a:rPr sz="850">
                          <a:latin typeface="Arial"/>
                          <a:cs typeface="Arial"/>
                        </a:rPr>
                        <a:t>Q18.</a:t>
                      </a:r>
                      <a:r>
                        <a:rPr sz="850" spc="-20">
                          <a:latin typeface="Arial"/>
                          <a:cs typeface="Arial"/>
                        </a:rPr>
                        <a:t> </a:t>
                      </a:r>
                      <a:r>
                        <a:rPr sz="850">
                          <a:latin typeface="Arial"/>
                          <a:cs typeface="Arial"/>
                        </a:rPr>
                        <a:t>Patient</a:t>
                      </a:r>
                      <a:r>
                        <a:rPr sz="850" spc="-15">
                          <a:latin typeface="Arial"/>
                          <a:cs typeface="Arial"/>
                        </a:rPr>
                        <a:t> </a:t>
                      </a:r>
                      <a:r>
                        <a:rPr sz="850">
                          <a:latin typeface="Arial"/>
                          <a:cs typeface="Arial"/>
                        </a:rPr>
                        <a:t>found</a:t>
                      </a:r>
                      <a:r>
                        <a:rPr sz="850" spc="-15">
                          <a:latin typeface="Arial"/>
                          <a:cs typeface="Arial"/>
                        </a:rPr>
                        <a:t> </a:t>
                      </a:r>
                      <a:r>
                        <a:rPr sz="850">
                          <a:latin typeface="Arial"/>
                          <a:cs typeface="Arial"/>
                        </a:rPr>
                        <a:t>it</a:t>
                      </a:r>
                      <a:r>
                        <a:rPr sz="850" spc="-15">
                          <a:latin typeface="Arial"/>
                          <a:cs typeface="Arial"/>
                        </a:rPr>
                        <a:t> </a:t>
                      </a:r>
                      <a:r>
                        <a:rPr sz="850">
                          <a:latin typeface="Arial"/>
                          <a:cs typeface="Arial"/>
                        </a:rPr>
                        <a:t>very</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quite</a:t>
                      </a:r>
                      <a:r>
                        <a:rPr sz="850" spc="-15">
                          <a:latin typeface="Arial"/>
                          <a:cs typeface="Arial"/>
                        </a:rPr>
                        <a:t> </a:t>
                      </a:r>
                      <a:r>
                        <a:rPr sz="850">
                          <a:latin typeface="Arial"/>
                          <a:cs typeface="Arial"/>
                        </a:rPr>
                        <a:t>easy</a:t>
                      </a:r>
                      <a:r>
                        <a:rPr sz="850" spc="-15">
                          <a:latin typeface="Arial"/>
                          <a:cs typeface="Arial"/>
                        </a:rPr>
                        <a:t> </a:t>
                      </a:r>
                      <a:r>
                        <a:rPr sz="850">
                          <a:latin typeface="Arial"/>
                          <a:cs typeface="Arial"/>
                        </a:rPr>
                        <a:t>to</a:t>
                      </a:r>
                      <a:r>
                        <a:rPr sz="850" spc="-20">
                          <a:latin typeface="Arial"/>
                          <a:cs typeface="Arial"/>
                        </a:rPr>
                        <a:t> </a:t>
                      </a:r>
                      <a:r>
                        <a:rPr sz="850">
                          <a:latin typeface="Arial"/>
                          <a:cs typeface="Arial"/>
                        </a:rPr>
                        <a:t>contact</a:t>
                      </a:r>
                      <a:r>
                        <a:rPr sz="850" spc="-15">
                          <a:latin typeface="Arial"/>
                          <a:cs typeface="Arial"/>
                        </a:rPr>
                        <a:t> </a:t>
                      </a:r>
                      <a:r>
                        <a:rPr sz="850" spc="-10">
                          <a:latin typeface="Arial"/>
                          <a:cs typeface="Arial"/>
                        </a:rPr>
                        <a:t>their </a:t>
                      </a:r>
                      <a:r>
                        <a:rPr sz="850">
                          <a:latin typeface="Arial"/>
                          <a:cs typeface="Arial"/>
                        </a:rPr>
                        <a:t>main</a:t>
                      </a:r>
                      <a:r>
                        <a:rPr sz="850" spc="-25">
                          <a:latin typeface="Arial"/>
                          <a:cs typeface="Arial"/>
                        </a:rPr>
                        <a:t> </a:t>
                      </a:r>
                      <a:r>
                        <a:rPr sz="850">
                          <a:latin typeface="Arial"/>
                          <a:cs typeface="Arial"/>
                        </a:rPr>
                        <a:t>contact</a:t>
                      </a:r>
                      <a:r>
                        <a:rPr sz="850" spc="-25">
                          <a:latin typeface="Arial"/>
                          <a:cs typeface="Arial"/>
                        </a:rPr>
                        <a:t> </a:t>
                      </a:r>
                      <a:r>
                        <a:rPr sz="850" spc="-10">
                          <a:latin typeface="Arial"/>
                          <a:cs typeface="Arial"/>
                        </a:rPr>
                        <a:t>person</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6065">
                <a:tc>
                  <a:txBody>
                    <a:bodyPr/>
                    <a:lstStyle/>
                    <a:p>
                      <a:pPr marL="27940" marR="187960">
                        <a:lnSpc>
                          <a:spcPts val="860"/>
                        </a:lnSpc>
                        <a:spcBef>
                          <a:spcPts val="155"/>
                        </a:spcBef>
                      </a:pPr>
                      <a:r>
                        <a:rPr sz="850">
                          <a:latin typeface="Arial"/>
                          <a:cs typeface="Arial"/>
                        </a:rPr>
                        <a:t>Q19.</a:t>
                      </a:r>
                      <a:r>
                        <a:rPr sz="850" spc="-25">
                          <a:latin typeface="Arial"/>
                          <a:cs typeface="Arial"/>
                        </a:rPr>
                        <a:t> </a:t>
                      </a:r>
                      <a:r>
                        <a:rPr sz="850">
                          <a:latin typeface="Arial"/>
                          <a:cs typeface="Arial"/>
                        </a:rPr>
                        <a:t>Patient</a:t>
                      </a:r>
                      <a:r>
                        <a:rPr sz="850" spc="-20">
                          <a:latin typeface="Arial"/>
                          <a:cs typeface="Arial"/>
                        </a:rPr>
                        <a:t> </a:t>
                      </a:r>
                      <a:r>
                        <a:rPr sz="850">
                          <a:latin typeface="Arial"/>
                          <a:cs typeface="Arial"/>
                        </a:rPr>
                        <a:t>found</a:t>
                      </a:r>
                      <a:r>
                        <a:rPr sz="850" spc="-25">
                          <a:latin typeface="Arial"/>
                          <a:cs typeface="Arial"/>
                        </a:rPr>
                        <a:t> </a:t>
                      </a:r>
                      <a:r>
                        <a:rPr sz="850">
                          <a:latin typeface="Arial"/>
                          <a:cs typeface="Arial"/>
                        </a:rPr>
                        <a:t>advice</a:t>
                      </a:r>
                      <a:r>
                        <a:rPr sz="850" spc="-20">
                          <a:latin typeface="Arial"/>
                          <a:cs typeface="Arial"/>
                        </a:rPr>
                        <a:t> </a:t>
                      </a:r>
                      <a:r>
                        <a:rPr sz="850">
                          <a:latin typeface="Arial"/>
                          <a:cs typeface="Arial"/>
                        </a:rPr>
                        <a:t>from</a:t>
                      </a:r>
                      <a:r>
                        <a:rPr sz="850" spc="-25">
                          <a:latin typeface="Arial"/>
                          <a:cs typeface="Arial"/>
                        </a:rPr>
                        <a:t> </a:t>
                      </a:r>
                      <a:r>
                        <a:rPr sz="850">
                          <a:latin typeface="Arial"/>
                          <a:cs typeface="Arial"/>
                        </a:rPr>
                        <a:t>main</a:t>
                      </a:r>
                      <a:r>
                        <a:rPr sz="850" spc="-20">
                          <a:latin typeface="Arial"/>
                          <a:cs typeface="Arial"/>
                        </a:rPr>
                        <a:t> </a:t>
                      </a:r>
                      <a:r>
                        <a:rPr sz="850">
                          <a:latin typeface="Arial"/>
                          <a:cs typeface="Arial"/>
                        </a:rPr>
                        <a:t>contact</a:t>
                      </a:r>
                      <a:r>
                        <a:rPr sz="850" spc="-20">
                          <a:latin typeface="Arial"/>
                          <a:cs typeface="Arial"/>
                        </a:rPr>
                        <a:t> </a:t>
                      </a:r>
                      <a:r>
                        <a:rPr sz="850" spc="-10">
                          <a:latin typeface="Arial"/>
                          <a:cs typeface="Arial"/>
                        </a:rPr>
                        <a:t>person </a:t>
                      </a:r>
                      <a:r>
                        <a:rPr sz="850">
                          <a:latin typeface="Arial"/>
                          <a:cs typeface="Arial"/>
                        </a:rPr>
                        <a:t>was</a:t>
                      </a:r>
                      <a:r>
                        <a:rPr sz="850" spc="-15">
                          <a:latin typeface="Arial"/>
                          <a:cs typeface="Arial"/>
                        </a:rPr>
                        <a:t> </a:t>
                      </a:r>
                      <a:r>
                        <a:rPr sz="850">
                          <a:latin typeface="Arial"/>
                          <a:cs typeface="Arial"/>
                        </a:rPr>
                        <a:t>very</a:t>
                      </a:r>
                      <a:r>
                        <a:rPr sz="850" spc="-15">
                          <a:latin typeface="Arial"/>
                          <a:cs typeface="Arial"/>
                        </a:rPr>
                        <a:t> </a:t>
                      </a:r>
                      <a:r>
                        <a:rPr sz="850">
                          <a:latin typeface="Arial"/>
                          <a:cs typeface="Arial"/>
                        </a:rPr>
                        <a:t>or</a:t>
                      </a:r>
                      <a:r>
                        <a:rPr sz="850" spc="-15">
                          <a:latin typeface="Arial"/>
                          <a:cs typeface="Arial"/>
                        </a:rPr>
                        <a:t> </a:t>
                      </a:r>
                      <a:r>
                        <a:rPr sz="850">
                          <a:latin typeface="Arial"/>
                          <a:cs typeface="Arial"/>
                        </a:rPr>
                        <a:t>quite</a:t>
                      </a:r>
                      <a:r>
                        <a:rPr sz="850" spc="-15">
                          <a:latin typeface="Arial"/>
                          <a:cs typeface="Arial"/>
                        </a:rPr>
                        <a:t> </a:t>
                      </a:r>
                      <a:r>
                        <a:rPr sz="850" spc="-10">
                          <a:latin typeface="Arial"/>
                          <a:cs typeface="Arial"/>
                        </a:rPr>
                        <a:t>helpful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sp>
        <p:nvSpPr>
          <p:cNvPr id="2" name="object 2">
            <a:extLst>
              <a:ext uri="{FF2B5EF4-FFF2-40B4-BE49-F238E27FC236}">
                <a16:creationId xmlns:a16="http://schemas.microsoft.com/office/drawing/2014/main" id="{968CBC60-0594-F148-9652-994B300501D9}"/>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a:latin typeface="Arial"/>
                <a:cs typeface="Arial"/>
              </a:rPr>
              <a:t>*</a:t>
            </a:r>
            <a:r>
              <a:rPr sz="850">
                <a:latin typeface="Arial"/>
                <a:cs typeface="Arial"/>
              </a:rPr>
              <a:t>	Indicates</a:t>
            </a:r>
            <a:r>
              <a:rPr sz="850" spc="-20">
                <a:latin typeface="Arial"/>
                <a:cs typeface="Arial"/>
              </a:rPr>
              <a:t> </a:t>
            </a:r>
            <a:r>
              <a:rPr sz="850">
                <a:latin typeface="Arial"/>
                <a:cs typeface="Arial"/>
              </a:rPr>
              <a:t>where</a:t>
            </a:r>
            <a:r>
              <a:rPr sz="850" spc="-20">
                <a:latin typeface="Arial"/>
                <a:cs typeface="Arial"/>
              </a:rPr>
              <a:t> </a:t>
            </a:r>
            <a:r>
              <a:rPr sz="850">
                <a:latin typeface="Arial"/>
                <a:cs typeface="Arial"/>
              </a:rPr>
              <a:t>a</a:t>
            </a:r>
            <a:r>
              <a:rPr sz="850" spc="-15">
                <a:latin typeface="Arial"/>
                <a:cs typeface="Arial"/>
              </a:rPr>
              <a:t> </a:t>
            </a:r>
            <a:r>
              <a:rPr sz="850">
                <a:latin typeface="Arial"/>
                <a:cs typeface="Arial"/>
              </a:rPr>
              <a:t>score</a:t>
            </a:r>
            <a:r>
              <a:rPr sz="850" spc="-20">
                <a:latin typeface="Arial"/>
                <a:cs typeface="Arial"/>
              </a:rPr>
              <a:t> </a:t>
            </a:r>
            <a:r>
              <a:rPr sz="850">
                <a:latin typeface="Arial"/>
                <a:cs typeface="Arial"/>
              </a:rPr>
              <a:t>is</a:t>
            </a:r>
            <a:r>
              <a:rPr sz="850" spc="-20">
                <a:latin typeface="Arial"/>
                <a:cs typeface="Arial"/>
              </a:rPr>
              <a:t> </a:t>
            </a:r>
            <a:r>
              <a:rPr sz="850">
                <a:latin typeface="Arial"/>
                <a:cs typeface="Arial"/>
              </a:rPr>
              <a:t>not</a:t>
            </a:r>
            <a:r>
              <a:rPr sz="850" spc="-15">
                <a:latin typeface="Arial"/>
                <a:cs typeface="Arial"/>
              </a:rPr>
              <a:t> </a:t>
            </a:r>
            <a:r>
              <a:rPr sz="850">
                <a:latin typeface="Arial"/>
                <a:cs typeface="Arial"/>
              </a:rPr>
              <a:t>available</a:t>
            </a:r>
            <a:r>
              <a:rPr sz="850" spc="-20">
                <a:latin typeface="Arial"/>
                <a:cs typeface="Arial"/>
              </a:rPr>
              <a:t> </a:t>
            </a:r>
            <a:r>
              <a:rPr sz="850">
                <a:latin typeface="Arial"/>
                <a:cs typeface="Arial"/>
              </a:rPr>
              <a:t>due</a:t>
            </a:r>
            <a:r>
              <a:rPr sz="850" spc="-20">
                <a:latin typeface="Arial"/>
                <a:cs typeface="Arial"/>
              </a:rPr>
              <a:t> </a:t>
            </a:r>
            <a:r>
              <a:rPr sz="850">
                <a:latin typeface="Arial"/>
                <a:cs typeface="Arial"/>
              </a:rPr>
              <a:t>to</a:t>
            </a:r>
            <a:r>
              <a:rPr sz="850" spc="-15">
                <a:latin typeface="Arial"/>
                <a:cs typeface="Arial"/>
              </a:rPr>
              <a:t> </a:t>
            </a:r>
            <a:r>
              <a:rPr sz="850">
                <a:latin typeface="Arial"/>
                <a:cs typeface="Arial"/>
              </a:rPr>
              <a:t>suppression</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a</a:t>
            </a:r>
            <a:r>
              <a:rPr sz="850" spc="-20">
                <a:latin typeface="Arial"/>
                <a:cs typeface="Arial"/>
              </a:rPr>
              <a:t> </a:t>
            </a:r>
            <a:r>
              <a:rPr sz="850">
                <a:latin typeface="Arial"/>
                <a:cs typeface="Arial"/>
              </a:rPr>
              <a:t>low</a:t>
            </a:r>
            <a:r>
              <a:rPr sz="850" spc="-20">
                <a:latin typeface="Arial"/>
                <a:cs typeface="Arial"/>
              </a:rPr>
              <a:t> </a:t>
            </a:r>
            <a:r>
              <a:rPr sz="850">
                <a:latin typeface="Arial"/>
                <a:cs typeface="Arial"/>
              </a:rPr>
              <a:t>base</a:t>
            </a:r>
            <a:r>
              <a:rPr sz="850" spc="-15">
                <a:latin typeface="Arial"/>
                <a:cs typeface="Arial"/>
              </a:rPr>
              <a:t> </a:t>
            </a:r>
            <a:r>
              <a:rPr sz="850" spc="-10">
                <a:latin typeface="Arial"/>
                <a:cs typeface="Arial"/>
              </a:rPr>
              <a:t>size</a:t>
            </a:r>
            <a:r>
              <a:rPr sz="800" spc="-10">
                <a:latin typeface="Arial"/>
                <a:cs typeface="Arial"/>
              </a:rPr>
              <a:t>.</a:t>
            </a:r>
            <a:endParaRPr sz="800">
              <a:latin typeface="Arial"/>
              <a:cs typeface="Arial"/>
            </a:endParaRPr>
          </a:p>
        </p:txBody>
      </p:sp>
      <p:sp>
        <p:nvSpPr>
          <p:cNvPr id="12" name="txt_org_name">
            <a:extLst>
              <a:ext uri="{FF2B5EF4-FFF2-40B4-BE49-F238E27FC236}">
                <a16:creationId xmlns:a16="http://schemas.microsoft.com/office/drawing/2014/main" id="{968FBADA-7E09-C11A-4ADD-DA3EEDCE06A7}"/>
              </a:ext>
              <a:ext uri="{C183D7F6-B498-43B3-948B-1728B52AA6E4}">
                <adec:decorative xmlns:adec="http://schemas.microsoft.com/office/drawing/2017/decorative" val="1"/>
              </a:ext>
            </a:extLst>
          </p:cNvPr>
          <p:cNvSpPr txBox="1">
            <a:spLocks/>
          </p:cNvSpPr>
          <p:nvPr/>
        </p:nvSpPr>
        <p:spPr>
          <a:xfrm>
            <a:off x="4524343" y="622300"/>
            <a:ext cx="2754280" cy="276999"/>
          </a:xfrm>
          <a:prstGeom prst="rect">
            <a:avLst/>
          </a:prstGeom>
          <a:noFill/>
          <a:ln>
            <a:noFill/>
            <a:prstDash/>
          </a:ln>
          <a:effectLst/>
        </p:spPr>
        <p:txBody>
          <a:bodyPr rot="0" spcFirstLastPara="0" vertOverflow="overflow" horzOverflow="overflow" vert="horz" wrap="none" lIns="91440" tIns="45720" rIns="91440" bIns="45720" numCol="1" spcCol="0" rtlCol="0" fromWordArt="0" anchor="t" anchorCtr="0" forceAA="0" compatLnSpc="1">
            <a:prstTxWarp prst="textNoShape">
              <a:avLst/>
            </a:prstTxWarp>
            <a:spAutoFit/>
          </a:bodyPr>
          <a:lstStyle/>
          <a:p>
            <a:pPr marL="0" marR="0" lvl="0" indent="0" algn="r" defTabSz="914400" eaLnBrk="1" fontAlgn="auto" latinLnBrk="0" hangingPunct="1">
              <a:lnSpc>
                <a:spcPct val="100000"/>
              </a:lnSpc>
              <a:spcBef>
                <a:spcPts val="0"/>
              </a:spcBef>
              <a:spcAft>
                <a:spcPts val="0"/>
              </a:spcAft>
              <a:buClrTx/>
              <a:buSzTx/>
              <a:buFontTx/>
              <a:buNone/>
              <a:tabLst/>
              <a:defRPr/>
            </a:pPr>
            <a:r>
              <a:rPr kumimoji="0" lang="en-GB" sz="1200" b="1" i="0" u="none" strike="noStrike" kern="0" cap="none" spc="0" normalizeH="0" baseline="0" noProof="0">
                <a:ln>
                  <a:noFill/>
                </a:ln>
                <a:solidFill>
                  <a:srgbClr val="336E9F"/>
                </a:solidFill>
                <a:effectLst/>
                <a:uLnTx/>
                <a:uFillTx/>
                <a:latin typeface="Arial"/>
                <a:ea typeface="+mj-ea"/>
                <a:cs typeface="Arial"/>
              </a:rPr>
              <a:t>The Christie NHS Foundation Trust</a:t>
            </a:r>
            <a:endParaRPr kumimoji="0" lang="en-GB" sz="1200" b="0" i="0" u="none" strike="noStrike" kern="0" cap="none" spc="0" normalizeH="0" baseline="0" noProof="0" dirty="0">
              <a:ln>
                <a:noFill/>
              </a:ln>
              <a:solidFill>
                <a:srgbClr val="336E9F"/>
              </a:solidFill>
              <a:effectLst/>
              <a:uLnTx/>
              <a:uFillTx/>
              <a:latin typeface="+mj-lt"/>
              <a:ea typeface="+mj-ea"/>
              <a:cs typeface="+mj-cs"/>
            </a:endParaRPr>
          </a:p>
        </p:txBody>
      </p:sp>
      <p:sp>
        <p:nvSpPr>
          <p:cNvPr id="13" name="txt_survey">
            <a:extLst>
              <a:ext uri="{FF2B5EF4-FFF2-40B4-BE49-F238E27FC236}">
                <a16:creationId xmlns:a16="http://schemas.microsoft.com/office/drawing/2014/main" id="{94AC6BD0-B481-8CC3-113D-D381515D4AFB}"/>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4" name="Group 13">
            <a:extLst>
              <a:ext uri="{FF2B5EF4-FFF2-40B4-BE49-F238E27FC236}">
                <a16:creationId xmlns:a16="http://schemas.microsoft.com/office/drawing/2014/main" id="{B4DA154B-4C6A-0F38-A34D-435963E999D6}"/>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5" name="object 4">
              <a:hlinkClick r:id="rId2" action="ppaction://hlinksldjump"/>
              <a:extLst>
                <a:ext uri="{FF2B5EF4-FFF2-40B4-BE49-F238E27FC236}">
                  <a16:creationId xmlns:a16="http://schemas.microsoft.com/office/drawing/2014/main" id="{D6E4404B-06B4-2F87-DAD4-AB8668742A83}"/>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6" name="object 3">
              <a:hlinkClick r:id="rId2" action="ppaction://hlinksldjump"/>
              <a:extLst>
                <a:ext uri="{FF2B5EF4-FFF2-40B4-BE49-F238E27FC236}">
                  <a16:creationId xmlns:a16="http://schemas.microsoft.com/office/drawing/2014/main" id="{EA6AE0CB-7E81-D371-8416-BDA9E2975048}"/>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Slide Number Placeholder 1">
            <a:extLst>
              <a:ext uri="{FF2B5EF4-FFF2-40B4-BE49-F238E27FC236}">
                <a16:creationId xmlns:a16="http://schemas.microsoft.com/office/drawing/2014/main" id="{7631D4A7-C797-AD5D-F653-01DA86FB2721}"/>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4AAC0308-A936-442F-9A61-758D848716C2}" type="slidenum">
              <a:rPr lang="en-GB" spc="-25" smtClean="0"/>
              <a:t>3</a:t>
            </a:fld>
            <a:endParaRPr lang="en-GB" spc="-25" dirty="0"/>
          </a:p>
        </p:txBody>
      </p:sp>
      <p:grpSp>
        <p:nvGrpSpPr>
          <p:cNvPr id="2" name="Group 1">
            <a:extLst>
              <a:ext uri="{FF2B5EF4-FFF2-40B4-BE49-F238E27FC236}">
                <a16:creationId xmlns:a16="http://schemas.microsoft.com/office/drawing/2014/main" id="{E59BEEAA-8610-2CA3-30DA-78FFD55B12C3}"/>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8" name="object 4">
              <a:hlinkClick r:id="rId2" action="ppaction://hlinksldjump"/>
              <a:extLst>
                <a:ext uri="{FF2B5EF4-FFF2-40B4-BE49-F238E27FC236}">
                  <a16:creationId xmlns:a16="http://schemas.microsoft.com/office/drawing/2014/main" id="{874C997A-897B-3B12-0071-81A04F558A00}"/>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1" name="object 3">
              <a:hlinkClick r:id="rId2" action="ppaction://hlinksldjump"/>
              <a:extLst>
                <a:ext uri="{FF2B5EF4-FFF2-40B4-BE49-F238E27FC236}">
                  <a16:creationId xmlns:a16="http://schemas.microsoft.com/office/drawing/2014/main" id="{659B7909-EFF7-12B9-A476-01327BBBF21B}"/>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
        <p:nvSpPr>
          <p:cNvPr id="3" name="object 1"/>
          <p:cNvSpPr txBox="1">
            <a:spLocks noGrp="1"/>
          </p:cNvSpPr>
          <p:nvPr>
            <p:ph type="title" idx="4294967295"/>
          </p:nvPr>
        </p:nvSpPr>
        <p:spPr>
          <a:xfrm>
            <a:off x="419290" y="800721"/>
            <a:ext cx="2414270"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Executive </a:t>
            </a:r>
            <a:r>
              <a:rPr kumimoji="0" lang="en-GB" sz="1800" b="1" i="0" u="none" strike="noStrike" kern="0" cap="none" spc="-10" normalizeH="0" baseline="0" noProof="0" dirty="0">
                <a:ln>
                  <a:noFill/>
                </a:ln>
                <a:solidFill>
                  <a:srgbClr val="336E9F"/>
                </a:solidFill>
                <a:effectLst/>
                <a:uLnTx/>
                <a:uFillTx/>
                <a:latin typeface="Arial"/>
                <a:cs typeface="Arial"/>
              </a:rPr>
              <a:t>summary</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sp>
        <p:nvSpPr>
          <p:cNvPr id="12" name="object 2">
            <a:extLst>
              <a:ext uri="{FF2B5EF4-FFF2-40B4-BE49-F238E27FC236}">
                <a16:creationId xmlns:a16="http://schemas.microsoft.com/office/drawing/2014/main" id="{19B85C79-B890-3EA0-CB4A-AF9F75D91D8C}"/>
              </a:ext>
            </a:extLst>
          </p:cNvPr>
          <p:cNvSpPr txBox="1"/>
          <p:nvPr/>
        </p:nvSpPr>
        <p:spPr>
          <a:xfrm>
            <a:off x="419290" y="1155700"/>
            <a:ext cx="2749360" cy="184666"/>
          </a:xfrm>
          <a:prstGeom prst="rect">
            <a:avLst/>
          </a:prstGeom>
          <a:noFill/>
        </p:spPr>
        <p:txBody>
          <a:bodyPr wrap="square" lIns="0" tIns="0" rIns="0" bIns="0" rtlCol="0">
            <a:spAutoFit/>
          </a:bodyPr>
          <a:lstStyle/>
          <a:p>
            <a:r>
              <a:rPr lang="en-GB" sz="1200" b="1" dirty="0">
                <a:solidFill>
                  <a:srgbClr val="336E9F"/>
                </a:solidFill>
                <a:latin typeface="Arial"/>
                <a:cs typeface="Arial"/>
              </a:rPr>
              <a:t>Questions</a:t>
            </a:r>
            <a:r>
              <a:rPr lang="en-GB" sz="1200" b="1" spc="-20" dirty="0">
                <a:solidFill>
                  <a:srgbClr val="336E9F"/>
                </a:solidFill>
                <a:latin typeface="Arial"/>
                <a:cs typeface="Arial"/>
              </a:rPr>
              <a:t> </a:t>
            </a:r>
            <a:r>
              <a:rPr lang="en-GB" sz="1200" b="1" dirty="0">
                <a:solidFill>
                  <a:srgbClr val="336E9F"/>
                </a:solidFill>
                <a:latin typeface="Arial"/>
                <a:cs typeface="Arial"/>
              </a:rPr>
              <a:t>above</a:t>
            </a:r>
            <a:r>
              <a:rPr lang="en-GB" sz="1200" b="1" spc="-20" dirty="0">
                <a:solidFill>
                  <a:srgbClr val="336E9F"/>
                </a:solidFill>
                <a:latin typeface="Arial"/>
                <a:cs typeface="Arial"/>
              </a:rPr>
              <a:t> </a:t>
            </a:r>
            <a:r>
              <a:rPr lang="en-GB" sz="1200" b="1" dirty="0">
                <a:solidFill>
                  <a:srgbClr val="336E9F"/>
                </a:solidFill>
                <a:latin typeface="Arial"/>
                <a:cs typeface="Arial"/>
              </a:rPr>
              <a:t>expected</a:t>
            </a:r>
            <a:r>
              <a:rPr lang="en-GB" sz="1200" b="1" spc="-20" dirty="0">
                <a:solidFill>
                  <a:srgbClr val="336E9F"/>
                </a:solidFill>
                <a:latin typeface="Arial"/>
                <a:cs typeface="Arial"/>
              </a:rPr>
              <a:t> </a:t>
            </a:r>
            <a:r>
              <a:rPr lang="en-GB" sz="1200" b="1" spc="-10" dirty="0">
                <a:solidFill>
                  <a:srgbClr val="336E9F"/>
                </a:solidFill>
                <a:latin typeface="Arial"/>
                <a:cs typeface="Arial"/>
              </a:rPr>
              <a:t>range</a:t>
            </a:r>
            <a:endParaRPr lang="en-GB" sz="1200" dirty="0">
              <a:latin typeface="Arial"/>
              <a:cs typeface="Arial"/>
            </a:endParaRPr>
          </a:p>
        </p:txBody>
      </p:sp>
      <p:graphicFrame>
        <p:nvGraphicFramePr>
          <p:cNvPr id="4" name="tbl_above_expected"/>
          <p:cNvGraphicFramePr>
            <a:graphicFrameLocks noGrp="1"/>
          </p:cNvGraphicFramePr>
          <p:nvPr>
            <p:extLst>
              <p:ext uri="{D42A27DB-BD31-4B8C-83A1-F6EECF244321}">
                <p14:modId xmlns:p14="http://schemas.microsoft.com/office/powerpoint/2010/main" val="342336487"/>
              </p:ext>
            </p:extLst>
          </p:nvPr>
        </p:nvGraphicFramePr>
        <p:xfrm>
          <a:off x="428498" y="1003300"/>
          <a:ext cx="6732322" cy="9209405"/>
        </p:xfrm>
        <a:graphic>
          <a:graphicData uri="http://schemas.openxmlformats.org/drawingml/2006/table">
            <a:tbl>
              <a:tblPr firstRow="1" bandRow="1">
                <a:tableStyleId>{2D5ABB26-0587-4C30-8999-92F81FD0307C}</a:tableStyleId>
              </a:tblPr>
              <a:tblGrid>
                <a:gridCol w="4319905">
                  <a:extLst>
                    <a:ext uri="{9D8B030D-6E8A-4147-A177-3AD203B41FA5}">
                      <a16:colId xmlns:a16="http://schemas.microsoft.com/office/drawing/2014/main" val="20000"/>
                    </a:ext>
                  </a:extLst>
                </a:gridCol>
                <a:gridCol w="612139">
                  <a:extLst>
                    <a:ext uri="{9D8B030D-6E8A-4147-A177-3AD203B41FA5}">
                      <a16:colId xmlns:a16="http://schemas.microsoft.com/office/drawing/2014/main" val="20001"/>
                    </a:ext>
                  </a:extLst>
                </a:gridCol>
                <a:gridCol w="612139">
                  <a:extLst>
                    <a:ext uri="{9D8B030D-6E8A-4147-A177-3AD203B41FA5}">
                      <a16:colId xmlns:a16="http://schemas.microsoft.com/office/drawing/2014/main" val="20002"/>
                    </a:ext>
                  </a:extLst>
                </a:gridCol>
                <a:gridCol w="612139">
                  <a:extLst>
                    <a:ext uri="{9D8B030D-6E8A-4147-A177-3AD203B41FA5}">
                      <a16:colId xmlns:a16="http://schemas.microsoft.com/office/drawing/2014/main" val="20003"/>
                    </a:ext>
                  </a:extLst>
                </a:gridCol>
                <a:gridCol w="576000">
                  <a:extLst>
                    <a:ext uri="{9D8B030D-6E8A-4147-A177-3AD203B41FA5}">
                      <a16:colId xmlns:a16="http://schemas.microsoft.com/office/drawing/2014/main" val="20004"/>
                    </a:ext>
                  </a:extLst>
                </a:gridCol>
              </a:tblGrid>
              <a:tr h="137795">
                <a:tc rowSpan="2">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R w="6350">
                      <a:solidFill>
                        <a:srgbClr val="939598"/>
                      </a:solidFill>
                      <a:prstDash val="solid"/>
                    </a:lnR>
                    <a:lnB w="6350" cap="flat" cmpd="sng" algn="ctr">
                      <a:solidFill>
                        <a:srgbClr val="939598"/>
                      </a:solidFill>
                      <a:prstDash val="solid"/>
                      <a:round/>
                      <a:headEnd type="none" w="med" len="med"/>
                      <a:tailEnd type="none" w="med" len="med"/>
                    </a:lnB>
                  </a:tcPr>
                </a:tc>
                <a:tc gridSpan="3">
                  <a:txBody>
                    <a:bodyPr/>
                    <a:lstStyle/>
                    <a:p>
                      <a:pPr marL="394335">
                        <a:lnSpc>
                          <a:spcPts val="900"/>
                        </a:lnSpc>
                      </a:pPr>
                      <a:r>
                        <a:rPr sz="750" spc="-10" dirty="0">
                          <a:latin typeface="Arial" panose="020B0604020202020204" pitchFamily="34" charset="0"/>
                          <a:cs typeface="Arial" panose="020B0604020202020204" pitchFamily="34" charset="0"/>
                        </a:rPr>
                        <a:t>Case</a:t>
                      </a:r>
                      <a:r>
                        <a:rPr sz="750" spc="-1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mix</a:t>
                      </a:r>
                      <a:r>
                        <a:rPr sz="750" spc="-15" dirty="0">
                          <a:latin typeface="Arial" panose="020B0604020202020204" pitchFamily="34" charset="0"/>
                          <a:cs typeface="Arial" panose="020B0604020202020204" pitchFamily="34" charset="0"/>
                        </a:rPr>
                        <a:t> </a:t>
                      </a:r>
                      <a:r>
                        <a:rPr sz="750" spc="-20" dirty="0">
                          <a:latin typeface="Arial" panose="020B0604020202020204" pitchFamily="34" charset="0"/>
                          <a:cs typeface="Arial" panose="020B0604020202020204" pitchFamily="34" charset="0"/>
                        </a:rPr>
                        <a:t>adjusted</a:t>
                      </a:r>
                      <a:r>
                        <a:rPr sz="750" spc="-10" dirty="0">
                          <a:latin typeface="Arial" panose="020B0604020202020204" pitchFamily="34" charset="0"/>
                          <a:cs typeface="Arial" panose="020B0604020202020204" pitchFamily="34" charset="0"/>
                        </a:rPr>
                        <a:t> scores</a:t>
                      </a:r>
                      <a:endParaRPr sz="75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9525">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rowSpan="2">
                  <a:txBody>
                    <a:bodyPr/>
                    <a:lstStyle/>
                    <a:p>
                      <a:pPr algn="ctr">
                        <a:lnSpc>
                          <a:spcPct val="100000"/>
                        </a:lnSpc>
                        <a:spcBef>
                          <a:spcPts val="195"/>
                        </a:spcBef>
                      </a:pPr>
                      <a:r>
                        <a:rPr lang="en-GB" sz="750">
                          <a:latin typeface="Arial" panose="020B0604020202020204" pitchFamily="34" charset="0"/>
                          <a:cs typeface="Arial" panose="020B0604020202020204" pitchFamily="34" charset="0"/>
                        </a:rPr>
                        <a:t>National score</a:t>
                      </a:r>
                      <a:endParaRPr lang="en-GB" sz="750" dirty="0">
                        <a:latin typeface="Arial" panose="020B0604020202020204" pitchFamily="34" charset="0"/>
                        <a:cs typeface="Arial" panose="020B0604020202020204" pitchFamily="34" charset="0"/>
                      </a:endParaRPr>
                    </a:p>
                  </a:txBody>
                  <a:tcPr marL="0" marR="0" marT="24765" marB="0" anchor="ctr">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329565">
                <a:tc vMerge="1">
                  <a:txBody>
                    <a:bodyPr/>
                    <a:lstStyle/>
                    <a:p>
                      <a:endParaRPr/>
                    </a:p>
                  </a:txBody>
                  <a:tcPr marL="0" marR="0" marT="0" marB="0">
                    <a:lnR w="6350">
                      <a:solidFill>
                        <a:srgbClr val="939598"/>
                      </a:solidFill>
                      <a:prstDash val="solid"/>
                    </a:lnR>
                    <a:lnB w="6350">
                      <a:solidFill>
                        <a:srgbClr val="939598"/>
                      </a:solidFill>
                      <a:prstDash val="solid"/>
                    </a:lnB>
                  </a:tcPr>
                </a:tc>
                <a:tc>
                  <a:txBody>
                    <a:bodyPr/>
                    <a:lstStyle/>
                    <a:p>
                      <a:pPr algn="ctr">
                        <a:lnSpc>
                          <a:spcPct val="100000"/>
                        </a:lnSpc>
                        <a:spcBef>
                          <a:spcPts val="750"/>
                        </a:spcBef>
                      </a:pPr>
                      <a:r>
                        <a:rPr lang="en-US" sz="750" spc="-10" dirty="0">
                          <a:latin typeface="Arial" panose="020B0604020202020204" pitchFamily="34" charset="0"/>
                          <a:cs typeface="Arial" panose="020B0604020202020204" pitchFamily="34" charset="0"/>
                        </a:rPr>
                        <a:t>2024</a:t>
                      </a:r>
                      <a:r>
                        <a:rPr sz="750" spc="-20"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score</a:t>
                      </a:r>
                      <a:endParaRPr sz="750" dirty="0">
                        <a:latin typeface="Arial" panose="020B0604020202020204" pitchFamily="34" charset="0"/>
                        <a:cs typeface="Arial" panose="020B0604020202020204" pitchFamily="34" charset="0"/>
                      </a:endParaRPr>
                    </a:p>
                  </a:txBody>
                  <a:tcPr marL="0" marR="0" marT="9525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19380" marR="113030" algn="ctr">
                        <a:lnSpc>
                          <a:spcPts val="760"/>
                        </a:lnSpc>
                        <a:spcBef>
                          <a:spcPts val="135"/>
                        </a:spcBef>
                      </a:pPr>
                      <a:r>
                        <a:rPr sz="750" spc="-10" dirty="0">
                          <a:latin typeface="Arial" panose="020B0604020202020204" pitchFamily="34" charset="0"/>
                          <a:cs typeface="Arial" panose="020B0604020202020204" pitchFamily="34" charset="0"/>
                        </a:rPr>
                        <a:t>Lower </a:t>
                      </a:r>
                      <a:r>
                        <a:rPr sz="750" spc="-25" dirty="0">
                          <a:latin typeface="Arial" panose="020B0604020202020204" pitchFamily="34" charset="0"/>
                          <a:cs typeface="Arial" panose="020B0604020202020204" pitchFamily="34" charset="0"/>
                        </a:rPr>
                        <a:t>expected</a:t>
                      </a:r>
                      <a:r>
                        <a:rPr sz="750" spc="-10" dirty="0">
                          <a:latin typeface="Arial" panose="020B0604020202020204" pitchFamily="34" charset="0"/>
                          <a:cs typeface="Arial" panose="020B0604020202020204" pitchFamily="34" charset="0"/>
                        </a:rPr>
                        <a:t> range</a:t>
                      </a:r>
                      <a:endParaRPr sz="750" dirty="0">
                        <a:latin typeface="Arial" panose="020B0604020202020204" pitchFamily="34" charset="0"/>
                        <a:cs typeface="Arial" panose="020B0604020202020204" pitchFamily="34" charset="0"/>
                      </a:endParaRPr>
                    </a:p>
                  </a:txBody>
                  <a:tcPr marL="0" marR="0" marT="1714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19380" marR="113030" algn="ctr">
                        <a:lnSpc>
                          <a:spcPts val="760"/>
                        </a:lnSpc>
                        <a:spcBef>
                          <a:spcPts val="135"/>
                        </a:spcBef>
                      </a:pPr>
                      <a:r>
                        <a:rPr sz="750" spc="-10" dirty="0">
                          <a:latin typeface="Arial" panose="020B0604020202020204" pitchFamily="34" charset="0"/>
                          <a:cs typeface="Arial" panose="020B0604020202020204" pitchFamily="34" charset="0"/>
                        </a:rPr>
                        <a:t>Upper </a:t>
                      </a:r>
                      <a:r>
                        <a:rPr sz="750" spc="-25" dirty="0">
                          <a:latin typeface="Arial" panose="020B0604020202020204" pitchFamily="34" charset="0"/>
                          <a:cs typeface="Arial" panose="020B0604020202020204" pitchFamily="34" charset="0"/>
                        </a:rPr>
                        <a:t>expected</a:t>
                      </a:r>
                      <a:r>
                        <a:rPr sz="750" spc="-10" dirty="0">
                          <a:latin typeface="Arial" panose="020B0604020202020204" pitchFamily="34" charset="0"/>
                          <a:cs typeface="Arial" panose="020B0604020202020204" pitchFamily="34" charset="0"/>
                        </a:rPr>
                        <a:t> range</a:t>
                      </a:r>
                      <a:endParaRPr sz="750" dirty="0">
                        <a:latin typeface="Arial" panose="020B0604020202020204" pitchFamily="34" charset="0"/>
                        <a:cs typeface="Arial" panose="020B0604020202020204" pitchFamily="34" charset="0"/>
                      </a:endParaRPr>
                    </a:p>
                  </a:txBody>
                  <a:tcPr marL="0" marR="0" marT="1714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vMerge="1">
                  <a:txBody>
                    <a:bodyPr/>
                    <a:lstStyle/>
                    <a:p>
                      <a:endParaRPr/>
                    </a:p>
                  </a:txBody>
                  <a:tcPr marL="0" marR="0" marT="24765" marB="0">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algn="l" fontAlgn="t"/>
                      <a:r>
                        <a:rPr lang="en-GB" sz="850" b="0" i="0" u="none" strike="noStrike">
                          <a:solidFill>
                            <a:srgbClr val="000000"/>
                          </a:solidFill>
                          <a:effectLst/>
                          <a:latin typeface="Arial" panose="020B0604020202020204" pitchFamily="34" charset="0"/>
                          <a:cs typeface="Arial" panose="020B0604020202020204" pitchFamily="34" charset="0"/>
                        </a:rPr>
                        <a:t>Q05. Patient received all the information needed about the diagnostic test in advance</a:t>
                      </a:r>
                      <a:endParaRPr lang="en-GB" sz="85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b="1">
                          <a:solidFill>
                            <a:schemeClr val="bg1"/>
                          </a:solidFill>
                          <a:latin typeface="Arial" panose="020B0604020202020204" pitchFamily="34" charset="0"/>
                          <a:cs typeface="Arial" panose="020B0604020202020204" pitchFamily="34" charset="0"/>
                        </a:rPr>
                        <a:t>95%</a:t>
                      </a:r>
                      <a:endParaRPr sz="850" b="1" dirty="0">
                        <a:solidFill>
                          <a:schemeClr val="bg1"/>
                        </a:solidFill>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a:solidFill>
                        <a:srgbClr val="939598"/>
                      </a:solidFill>
                      <a:prstDash val="solid"/>
                    </a:lnT>
                    <a:lnB w="6350">
                      <a:solidFill>
                        <a:srgbClr val="939598"/>
                      </a:solidFill>
                      <a:prstDash val="solid"/>
                    </a:lnB>
                    <a:solidFill>
                      <a:srgbClr val="0076BE"/>
                    </a:solidFill>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95%</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35" algn="ctr">
                        <a:lnSpc>
                          <a:spcPct val="100000"/>
                        </a:lnSpc>
                        <a:spcBef>
                          <a:spcPts val="425"/>
                        </a:spcBef>
                      </a:pPr>
                      <a:r>
                        <a:rPr lang="en-GB" sz="850" b="1">
                          <a:latin typeface="Arial" panose="020B0604020202020204" pitchFamily="34" charset="0"/>
                          <a:cs typeface="Arial" panose="020B0604020202020204" pitchFamily="34" charset="0"/>
                        </a:rPr>
                        <a:t>93%</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algn="l" fontAlgn="t"/>
                      <a:r>
                        <a:rPr lang="en-GB" sz="850" b="0" i="0" u="none" strike="noStrike">
                          <a:solidFill>
                            <a:srgbClr val="000000"/>
                          </a:solidFill>
                          <a:effectLst/>
                          <a:latin typeface="Arial" panose="020B0604020202020204" pitchFamily="34" charset="0"/>
                          <a:cs typeface="Arial" panose="020B0604020202020204" pitchFamily="34" charset="0"/>
                        </a:rPr>
                        <a:t>Q23. Patient could get further advice from a different healthcare professional before making decisions about their treatment options</a:t>
                      </a:r>
                      <a:endParaRPr lang="en-GB" sz="85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6350">
                      <a:solidFill>
                        <a:srgbClr val="939598"/>
                      </a:solidFill>
                      <a:prstDash val="soli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b="1">
                          <a:solidFill>
                            <a:schemeClr val="bg1"/>
                          </a:solidFill>
                          <a:latin typeface="Arial" panose="020B0604020202020204" pitchFamily="34" charset="0"/>
                          <a:cs typeface="Arial" panose="020B0604020202020204" pitchFamily="34" charset="0"/>
                        </a:rPr>
                        <a:t>63%</a:t>
                      </a:r>
                      <a:endParaRPr sz="850" b="1" dirty="0">
                        <a:solidFill>
                          <a:schemeClr val="bg1"/>
                        </a:solidFill>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solidFill>
                      <a:srgbClr val="0076BE"/>
                    </a:solidFill>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52%</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63%</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635" algn="ctr">
                        <a:lnSpc>
                          <a:spcPct val="100000"/>
                        </a:lnSpc>
                        <a:spcBef>
                          <a:spcPts val="425"/>
                        </a:spcBef>
                      </a:pPr>
                      <a:r>
                        <a:rPr lang="en-GB" sz="850" b="1">
                          <a:latin typeface="Arial" panose="020B0604020202020204" pitchFamily="34" charset="0"/>
                          <a:cs typeface="Arial" panose="020B0604020202020204" pitchFamily="34" charset="0"/>
                        </a:rPr>
                        <a:t>58%</a:t>
                      </a:r>
                      <a:endParaRPr sz="850" b="1"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extLst>
                  <a:ext uri="{0D108BD9-81ED-4DB2-BD59-A6C34878D82A}">
                    <a16:rowId xmlns:a16="http://schemas.microsoft.com/office/drawing/2014/main" val="2489837949"/>
                  </a:ext>
                </a:extLst>
              </a:tr>
              <a:tr h="265430">
                <a:tc>
                  <a:txBody>
                    <a:bodyPr/>
                    <a:lstStyle/>
                    <a:p>
                      <a:pPr algn="l" fontAlgn="t"/>
                      <a:r>
                        <a:rPr lang="en-GB" sz="850" b="0" i="0" u="none" strike="noStrike">
                          <a:solidFill>
                            <a:srgbClr val="000000"/>
                          </a:solidFill>
                          <a:effectLst/>
                          <a:latin typeface="Arial" panose="020B0604020202020204" pitchFamily="34" charset="0"/>
                          <a:cs typeface="Arial" panose="020B0604020202020204" pitchFamily="34" charset="0"/>
                        </a:rPr>
                        <a:t>Q31. Patient had confidence and trust in all of the team looking after them during their stay in hospital</a:t>
                      </a:r>
                      <a:endParaRPr lang="en-GB" sz="85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6350">
                      <a:solidFill>
                        <a:srgbClr val="939598"/>
                      </a:solidFill>
                      <a:prstDash val="soli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b="1">
                          <a:solidFill>
                            <a:schemeClr val="bg1"/>
                          </a:solidFill>
                          <a:latin typeface="Arial" panose="020B0604020202020204" pitchFamily="34" charset="0"/>
                          <a:cs typeface="Arial" panose="020B0604020202020204" pitchFamily="34" charset="0"/>
                        </a:rPr>
                        <a:t>86%</a:t>
                      </a:r>
                      <a:endParaRPr sz="850" b="1" dirty="0">
                        <a:solidFill>
                          <a:schemeClr val="bg1"/>
                        </a:solidFill>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solidFill>
                      <a:srgbClr val="0076BE"/>
                    </a:solidFill>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73%</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635" algn="ctr">
                        <a:lnSpc>
                          <a:spcPct val="100000"/>
                        </a:lnSpc>
                        <a:spcBef>
                          <a:spcPts val="425"/>
                        </a:spcBef>
                      </a:pPr>
                      <a:r>
                        <a:rPr lang="en-GB" sz="850" b="1">
                          <a:latin typeface="Arial" panose="020B0604020202020204" pitchFamily="34" charset="0"/>
                          <a:cs typeface="Arial" panose="020B0604020202020204" pitchFamily="34" charset="0"/>
                        </a:rPr>
                        <a:t>78%</a:t>
                      </a:r>
                      <a:endParaRPr sz="850" b="1"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extLst>
                  <a:ext uri="{0D108BD9-81ED-4DB2-BD59-A6C34878D82A}">
                    <a16:rowId xmlns:a16="http://schemas.microsoft.com/office/drawing/2014/main" val="3503487968"/>
                  </a:ext>
                </a:extLst>
              </a:tr>
              <a:tr h="265430">
                <a:tc>
                  <a:txBody>
                    <a:bodyPr/>
                    <a:lstStyle/>
                    <a:p>
                      <a:pPr algn="l" fontAlgn="t"/>
                      <a:r>
                        <a:rPr lang="en-GB" sz="850" b="0" i="0" u="none" strike="noStrike">
                          <a:solidFill>
                            <a:srgbClr val="000000"/>
                          </a:solidFill>
                          <a:effectLst/>
                          <a:latin typeface="Arial" panose="020B0604020202020204" pitchFamily="34" charset="0"/>
                          <a:cs typeface="Arial" panose="020B0604020202020204" pitchFamily="34" charset="0"/>
                        </a:rPr>
                        <a:t>Q32. Patient's family, or someone close, was definitely able to talk to a member of the team looking after the patient in hospital</a:t>
                      </a:r>
                      <a:endParaRPr lang="en-GB" sz="85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6350">
                      <a:solidFill>
                        <a:srgbClr val="939598"/>
                      </a:solidFill>
                      <a:prstDash val="soli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b="1">
                          <a:solidFill>
                            <a:schemeClr val="bg1"/>
                          </a:solidFill>
                          <a:latin typeface="Arial" panose="020B0604020202020204" pitchFamily="34" charset="0"/>
                          <a:cs typeface="Arial" panose="020B0604020202020204" pitchFamily="34" charset="0"/>
                        </a:rPr>
                        <a:t>78%</a:t>
                      </a:r>
                      <a:endParaRPr sz="850" b="1" dirty="0">
                        <a:solidFill>
                          <a:schemeClr val="bg1"/>
                        </a:solidFill>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solidFill>
                      <a:srgbClr val="0076BE"/>
                    </a:solidFill>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65%</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76%</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635" algn="ctr">
                        <a:lnSpc>
                          <a:spcPct val="100000"/>
                        </a:lnSpc>
                        <a:spcBef>
                          <a:spcPts val="425"/>
                        </a:spcBef>
                      </a:pPr>
                      <a:r>
                        <a:rPr lang="en-GB" sz="850" b="1">
                          <a:latin typeface="Arial" panose="020B0604020202020204" pitchFamily="34" charset="0"/>
                          <a:cs typeface="Arial" panose="020B0604020202020204" pitchFamily="34" charset="0"/>
                        </a:rPr>
                        <a:t>71%</a:t>
                      </a:r>
                      <a:endParaRPr sz="850" b="1"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extLst>
                  <a:ext uri="{0D108BD9-81ED-4DB2-BD59-A6C34878D82A}">
                    <a16:rowId xmlns:a16="http://schemas.microsoft.com/office/drawing/2014/main" val="1799138907"/>
                  </a:ext>
                </a:extLst>
              </a:tr>
              <a:tr h="265430">
                <a:tc>
                  <a:txBody>
                    <a:bodyPr/>
                    <a:lstStyle/>
                    <a:p>
                      <a:pPr algn="l" fontAlgn="t"/>
                      <a:r>
                        <a:rPr lang="en-GB" sz="850" b="0" i="0" u="none" strike="noStrike">
                          <a:solidFill>
                            <a:srgbClr val="000000"/>
                          </a:solidFill>
                          <a:effectLst/>
                          <a:latin typeface="Arial" panose="020B0604020202020204" pitchFamily="34" charset="0"/>
                          <a:cs typeface="Arial" panose="020B0604020202020204" pitchFamily="34" charset="0"/>
                        </a:rPr>
                        <a:t>Q33. Patient was always involved in decisions about their care and treatment whilst in hospital </a:t>
                      </a:r>
                      <a:endParaRPr lang="en-GB" sz="85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b="1">
                          <a:solidFill>
                            <a:schemeClr val="bg1"/>
                          </a:solidFill>
                          <a:latin typeface="Arial" panose="020B0604020202020204" pitchFamily="34" charset="0"/>
                          <a:cs typeface="Arial" panose="020B0604020202020204" pitchFamily="34" charset="0"/>
                        </a:rPr>
                        <a:t>78%</a:t>
                      </a:r>
                      <a:endParaRPr sz="850" b="1" dirty="0">
                        <a:solidFill>
                          <a:schemeClr val="bg1"/>
                        </a:solidFill>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a:solidFill>
                        <a:srgbClr val="939598"/>
                      </a:solidFill>
                      <a:prstDash val="solid"/>
                    </a:lnT>
                    <a:lnB w="6350">
                      <a:solidFill>
                        <a:srgbClr val="939598"/>
                      </a:solidFill>
                      <a:prstDash val="solid"/>
                    </a:lnB>
                    <a:solidFill>
                      <a:srgbClr val="0076BE"/>
                    </a:solidFill>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67%</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76%</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35" algn="ctr">
                        <a:lnSpc>
                          <a:spcPct val="100000"/>
                        </a:lnSpc>
                        <a:spcBef>
                          <a:spcPts val="425"/>
                        </a:spcBef>
                      </a:pPr>
                      <a:r>
                        <a:rPr lang="en-GB" sz="850" b="1">
                          <a:latin typeface="Arial" panose="020B0604020202020204" pitchFamily="34" charset="0"/>
                          <a:cs typeface="Arial" panose="020B0604020202020204" pitchFamily="34" charset="0"/>
                        </a:rPr>
                        <a:t>72%</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algn="l" fontAlgn="t"/>
                      <a:r>
                        <a:rPr lang="en-GB" sz="850" b="0" i="0" u="none" strike="noStrike">
                          <a:solidFill>
                            <a:srgbClr val="000000"/>
                          </a:solidFill>
                          <a:effectLst/>
                          <a:latin typeface="Arial" panose="020B0604020202020204" pitchFamily="34" charset="0"/>
                          <a:cs typeface="Arial" panose="020B0604020202020204" pitchFamily="34" charset="0"/>
                        </a:rPr>
                        <a:t>Q34. Patient was always able to get help from ward staff when needed</a:t>
                      </a:r>
                      <a:endParaRPr lang="en-GB" sz="85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b="1">
                          <a:solidFill>
                            <a:schemeClr val="bg1"/>
                          </a:solidFill>
                          <a:latin typeface="Arial" panose="020B0604020202020204" pitchFamily="34" charset="0"/>
                          <a:cs typeface="Arial" panose="020B0604020202020204" pitchFamily="34" charset="0"/>
                        </a:rPr>
                        <a:t>81%</a:t>
                      </a:r>
                      <a:endParaRPr sz="850" b="1" dirty="0">
                        <a:solidFill>
                          <a:schemeClr val="bg1"/>
                        </a:solidFill>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a:solidFill>
                        <a:srgbClr val="939598"/>
                      </a:solidFill>
                      <a:prstDash val="solid"/>
                    </a:lnT>
                    <a:lnB w="6350">
                      <a:solidFill>
                        <a:srgbClr val="939598"/>
                      </a:solidFill>
                      <a:prstDash val="solid"/>
                    </a:lnB>
                    <a:solidFill>
                      <a:srgbClr val="0076BE"/>
                    </a:solidFill>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70%</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78%</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35" algn="ctr">
                        <a:lnSpc>
                          <a:spcPct val="100000"/>
                        </a:lnSpc>
                        <a:spcBef>
                          <a:spcPts val="425"/>
                        </a:spcBef>
                      </a:pPr>
                      <a:r>
                        <a:rPr lang="en-GB" sz="850" b="1">
                          <a:latin typeface="Arial" panose="020B0604020202020204" pitchFamily="34" charset="0"/>
                          <a:cs typeface="Arial" panose="020B0604020202020204" pitchFamily="34" charset="0"/>
                        </a:rPr>
                        <a:t>74%</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4795">
                <a:tc>
                  <a:txBody>
                    <a:bodyPr/>
                    <a:lstStyle/>
                    <a:p>
                      <a:pPr algn="l" fontAlgn="t"/>
                      <a:r>
                        <a:rPr lang="en-GB" sz="850" b="0" i="0" u="none" strike="noStrike">
                          <a:solidFill>
                            <a:srgbClr val="000000"/>
                          </a:solidFill>
                          <a:effectLst/>
                          <a:latin typeface="Arial" panose="020B0604020202020204" pitchFamily="34" charset="0"/>
                          <a:cs typeface="Arial" panose="020B0604020202020204" pitchFamily="34" charset="0"/>
                        </a:rPr>
                        <a:t>Q35. Patient was always able to discuss worries and fears with hospital staff</a:t>
                      </a:r>
                      <a:endParaRPr lang="en-GB" sz="85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6350">
                      <a:solidFill>
                        <a:srgbClr val="939598"/>
                      </a:solidFill>
                      <a:prstDash val="solid"/>
                    </a:lnL>
                    <a:lnR w="6350">
                      <a:solidFill>
                        <a:srgbClr val="939598"/>
                      </a:solidFill>
                      <a:prstDash val="soli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b="1">
                          <a:solidFill>
                            <a:schemeClr val="bg1"/>
                          </a:solidFill>
                          <a:latin typeface="Arial" panose="020B0604020202020204" pitchFamily="34" charset="0"/>
                          <a:cs typeface="Arial" panose="020B0604020202020204" pitchFamily="34" charset="0"/>
                        </a:rPr>
                        <a:t>77%</a:t>
                      </a:r>
                      <a:endParaRPr sz="850" b="1" dirty="0">
                        <a:solidFill>
                          <a:schemeClr val="bg1"/>
                        </a:solidFill>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a:solidFill>
                        <a:srgbClr val="939598"/>
                      </a:solidFill>
                      <a:prstDash val="solid"/>
                    </a:lnT>
                    <a:lnB w="6350" cap="flat" cmpd="sng" algn="ctr">
                      <a:solidFill>
                        <a:srgbClr val="939598"/>
                      </a:solidFill>
                      <a:prstDash val="solid"/>
                      <a:round/>
                      <a:headEnd type="none" w="med" len="med"/>
                      <a:tailEnd type="none" w="med" len="med"/>
                    </a:lnB>
                    <a:solidFill>
                      <a:srgbClr val="0076BE"/>
                    </a:solidFill>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61%</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71%</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marL="635" algn="ctr">
                        <a:lnSpc>
                          <a:spcPct val="100000"/>
                        </a:lnSpc>
                        <a:spcBef>
                          <a:spcPts val="425"/>
                        </a:spcBef>
                      </a:pPr>
                      <a:r>
                        <a:rPr lang="en-GB" sz="850" b="1">
                          <a:latin typeface="Arial" panose="020B0604020202020204" pitchFamily="34" charset="0"/>
                          <a:cs typeface="Arial" panose="020B0604020202020204" pitchFamily="34" charset="0"/>
                        </a:rPr>
                        <a:t>66%</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5"/>
                  </a:ext>
                </a:extLst>
              </a:tr>
              <a:tr h="264795">
                <a:tc>
                  <a:txBody>
                    <a:bodyPr/>
                    <a:lstStyle/>
                    <a:p>
                      <a:pPr algn="l" fontAlgn="t"/>
                      <a:r>
                        <a:rPr lang="en-GB" sz="850" b="0" i="0" u="none" strike="noStrike">
                          <a:solidFill>
                            <a:srgbClr val="000000"/>
                          </a:solidFill>
                          <a:effectLst/>
                          <a:latin typeface="Arial" panose="020B0604020202020204" pitchFamily="34" charset="0"/>
                          <a:cs typeface="Arial" panose="020B0604020202020204" pitchFamily="34" charset="0"/>
                        </a:rPr>
                        <a:t>Q36. Hospital staff always did everything they could to help the patient control pain </a:t>
                      </a:r>
                      <a:endParaRPr lang="en-GB" sz="85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6350">
                      <a:solidFill>
                        <a:srgbClr val="939598"/>
                      </a:solidFill>
                      <a:prstDash val="solid"/>
                    </a:lnL>
                    <a:lnR w="6350" cap="flat" cmpd="sng" algn="ctr">
                      <a:solidFill>
                        <a:srgbClr val="939598"/>
                      </a:solidFill>
                      <a:prstDash val="solid"/>
                      <a:round/>
                      <a:headEnd type="none" w="med" len="med"/>
                      <a:tailEnd type="none" w="med" len="me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b="1">
                          <a:solidFill>
                            <a:schemeClr val="bg1"/>
                          </a:solidFill>
                          <a:latin typeface="Arial" panose="020B0604020202020204" pitchFamily="34" charset="0"/>
                          <a:cs typeface="Arial" panose="020B0604020202020204" pitchFamily="34" charset="0"/>
                        </a:rPr>
                        <a:t>89%</a:t>
                      </a:r>
                      <a:endParaRPr sz="850" b="1" dirty="0">
                        <a:solidFill>
                          <a:schemeClr val="bg1"/>
                        </a:solidFill>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cap="flat" cmpd="sng" algn="ctr">
                      <a:solidFill>
                        <a:srgbClr val="939598"/>
                      </a:solidFill>
                      <a:prstDash val="solid"/>
                      <a:round/>
                      <a:headEnd type="none" w="med" len="med"/>
                      <a:tailEnd type="none" w="med" len="med"/>
                    </a:lnB>
                    <a:solidFill>
                      <a:srgbClr val="0076BE"/>
                    </a:solidFill>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marL="635" algn="ctr">
                        <a:lnSpc>
                          <a:spcPct val="100000"/>
                        </a:lnSpc>
                        <a:spcBef>
                          <a:spcPts val="425"/>
                        </a:spcBef>
                      </a:pPr>
                      <a:r>
                        <a:rPr lang="en-GB" sz="850" b="1">
                          <a:latin typeface="Arial" panose="020B0604020202020204" pitchFamily="34" charset="0"/>
                          <a:cs typeface="Arial" panose="020B0604020202020204" pitchFamily="34" charset="0"/>
                        </a:rPr>
                        <a:t>84%</a:t>
                      </a:r>
                      <a:endParaRPr sz="850" b="1"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a:solidFill>
                        <a:srgbClr val="939598"/>
                      </a:solidFill>
                      <a:prstDash val="soli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3725757174"/>
                  </a:ext>
                </a:extLst>
              </a:tr>
              <a:tr h="264795">
                <a:tc>
                  <a:txBody>
                    <a:bodyPr/>
                    <a:lstStyle/>
                    <a:p>
                      <a:pPr algn="l" fontAlgn="t"/>
                      <a:r>
                        <a:rPr lang="en-GB" sz="850" b="0" i="0" u="none" strike="noStrike">
                          <a:solidFill>
                            <a:srgbClr val="000000"/>
                          </a:solidFill>
                          <a:effectLst/>
                          <a:latin typeface="Arial" panose="020B0604020202020204" pitchFamily="34" charset="0"/>
                          <a:cs typeface="Arial" panose="020B0604020202020204" pitchFamily="34" charset="0"/>
                        </a:rPr>
                        <a:t>Q37. Patient was always treated with respect and dignity while in hospital</a:t>
                      </a:r>
                      <a:endParaRPr lang="en-GB" sz="85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6350">
                      <a:solidFill>
                        <a:srgbClr val="939598"/>
                      </a:solidFill>
                      <a:prstDash val="solid"/>
                    </a:lnL>
                    <a:lnR w="6350" cap="flat" cmpd="sng" algn="ctr">
                      <a:solidFill>
                        <a:srgbClr val="939598"/>
                      </a:solidFill>
                      <a:prstDash val="solid"/>
                      <a:round/>
                      <a:headEnd type="none" w="med" len="med"/>
                      <a:tailEnd type="none" w="med" len="me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b="1">
                          <a:solidFill>
                            <a:schemeClr val="bg1"/>
                          </a:solidFill>
                          <a:latin typeface="Arial" panose="020B0604020202020204" pitchFamily="34" charset="0"/>
                          <a:cs typeface="Arial" panose="020B0604020202020204" pitchFamily="34" charset="0"/>
                        </a:rPr>
                        <a:t>93%</a:t>
                      </a:r>
                      <a:endParaRPr sz="850" b="1" dirty="0">
                        <a:solidFill>
                          <a:schemeClr val="bg1"/>
                        </a:solidFill>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cap="flat" cmpd="sng" algn="ctr">
                      <a:solidFill>
                        <a:srgbClr val="939598"/>
                      </a:solidFill>
                      <a:prstDash val="solid"/>
                      <a:round/>
                      <a:headEnd type="none" w="med" len="med"/>
                      <a:tailEnd type="none" w="med" len="med"/>
                    </a:lnB>
                    <a:solidFill>
                      <a:srgbClr val="0076BE"/>
                    </a:solidFill>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91%</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marL="635" algn="ctr">
                        <a:lnSpc>
                          <a:spcPct val="100000"/>
                        </a:lnSpc>
                        <a:spcBef>
                          <a:spcPts val="425"/>
                        </a:spcBef>
                      </a:pPr>
                      <a:r>
                        <a:rPr lang="en-GB" sz="850" b="1">
                          <a:latin typeface="Arial" panose="020B0604020202020204" pitchFamily="34" charset="0"/>
                          <a:cs typeface="Arial" panose="020B0604020202020204" pitchFamily="34" charset="0"/>
                        </a:rPr>
                        <a:t>88%</a:t>
                      </a:r>
                      <a:endParaRPr sz="850" b="1"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a:solidFill>
                        <a:srgbClr val="939598"/>
                      </a:solidFill>
                      <a:prstDash val="soli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476549697"/>
                  </a:ext>
                </a:extLst>
              </a:tr>
              <a:tr h="264795">
                <a:tc>
                  <a:txBody>
                    <a:bodyPr/>
                    <a:lstStyle/>
                    <a:p>
                      <a:pPr algn="l" fontAlgn="t"/>
                      <a:r>
                        <a:rPr lang="en-GB" sz="850" b="0" i="0" u="none" strike="noStrike">
                          <a:solidFill>
                            <a:srgbClr val="000000"/>
                          </a:solidFill>
                          <a:effectLst/>
                          <a:latin typeface="Arial" panose="020B0604020202020204" pitchFamily="34" charset="0"/>
                          <a:cs typeface="Arial" panose="020B0604020202020204" pitchFamily="34" charset="0"/>
                        </a:rPr>
                        <a:t>Q38. Patient received easily understandable information about what they should or should not do after leaving hospital</a:t>
                      </a:r>
                      <a:endParaRPr lang="en-GB" sz="85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6350">
                      <a:solidFill>
                        <a:srgbClr val="939598"/>
                      </a:solidFill>
                      <a:prstDash val="solid"/>
                    </a:lnL>
                    <a:lnR w="6350" cap="flat" cmpd="sng" algn="ctr">
                      <a:solidFill>
                        <a:srgbClr val="939598"/>
                      </a:solidFill>
                      <a:prstDash val="solid"/>
                      <a:round/>
                      <a:headEnd type="none" w="med" len="med"/>
                      <a:tailEnd type="none" w="med" len="me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b="1">
                          <a:solidFill>
                            <a:schemeClr val="bg1"/>
                          </a:solidFill>
                          <a:latin typeface="Arial" panose="020B0604020202020204" pitchFamily="34" charset="0"/>
                          <a:cs typeface="Arial" panose="020B0604020202020204" pitchFamily="34" charset="0"/>
                        </a:rPr>
                        <a:t>95%</a:t>
                      </a:r>
                      <a:endParaRPr sz="850" b="1" dirty="0">
                        <a:solidFill>
                          <a:schemeClr val="bg1"/>
                        </a:solidFill>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cap="flat" cmpd="sng" algn="ctr">
                      <a:solidFill>
                        <a:srgbClr val="939598"/>
                      </a:solidFill>
                      <a:prstDash val="solid"/>
                      <a:round/>
                      <a:headEnd type="none" w="med" len="med"/>
                      <a:tailEnd type="none" w="med" len="med"/>
                    </a:lnB>
                    <a:solidFill>
                      <a:srgbClr val="0076BE"/>
                    </a:solidFill>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91%</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marL="635" algn="ctr">
                        <a:lnSpc>
                          <a:spcPct val="100000"/>
                        </a:lnSpc>
                        <a:spcBef>
                          <a:spcPts val="425"/>
                        </a:spcBef>
                      </a:pPr>
                      <a:r>
                        <a:rPr lang="en-GB" sz="850" b="1">
                          <a:latin typeface="Arial" panose="020B0604020202020204" pitchFamily="34" charset="0"/>
                          <a:cs typeface="Arial" panose="020B0604020202020204" pitchFamily="34" charset="0"/>
                        </a:rPr>
                        <a:t>87%</a:t>
                      </a:r>
                      <a:endParaRPr sz="850" b="1"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a:solidFill>
                        <a:srgbClr val="939598"/>
                      </a:solidFill>
                      <a:prstDash val="soli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4101993936"/>
                  </a:ext>
                </a:extLst>
              </a:tr>
              <a:tr h="264795">
                <a:tc>
                  <a:txBody>
                    <a:bodyPr/>
                    <a:lstStyle/>
                    <a:p>
                      <a:pPr algn="l" fontAlgn="t"/>
                      <a:r>
                        <a:rPr lang="en-GB" sz="850" b="0" i="0" u="none" strike="noStrike">
                          <a:solidFill>
                            <a:srgbClr val="000000"/>
                          </a:solidFill>
                          <a:effectLst/>
                          <a:latin typeface="Arial" panose="020B0604020202020204" pitchFamily="34" charset="0"/>
                          <a:cs typeface="Arial" panose="020B0604020202020204" pitchFamily="34" charset="0"/>
                        </a:rPr>
                        <a:t>Q39. Patient was always able to discuss worries and fears with hospital staff while being treated as an outpatient or day case</a:t>
                      </a:r>
                      <a:endParaRPr lang="en-GB" sz="85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6350">
                      <a:solidFill>
                        <a:srgbClr val="939598"/>
                      </a:solidFill>
                      <a:prstDash val="solid"/>
                    </a:lnL>
                    <a:lnR w="6350" cap="flat" cmpd="sng" algn="ctr">
                      <a:solidFill>
                        <a:srgbClr val="939598"/>
                      </a:solidFill>
                      <a:prstDash val="solid"/>
                      <a:round/>
                      <a:headEnd type="none" w="med" len="med"/>
                      <a:tailEnd type="none" w="med" len="me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b="1">
                          <a:solidFill>
                            <a:schemeClr val="bg1"/>
                          </a:solidFill>
                          <a:latin typeface="Arial" panose="020B0604020202020204" pitchFamily="34" charset="0"/>
                          <a:cs typeface="Arial" panose="020B0604020202020204" pitchFamily="34" charset="0"/>
                        </a:rPr>
                        <a:t>85%</a:t>
                      </a:r>
                      <a:endParaRPr sz="850" b="1" dirty="0">
                        <a:solidFill>
                          <a:schemeClr val="bg1"/>
                        </a:solidFill>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cap="flat" cmpd="sng" algn="ctr">
                      <a:solidFill>
                        <a:srgbClr val="939598"/>
                      </a:solidFill>
                      <a:prstDash val="solid"/>
                      <a:round/>
                      <a:headEnd type="none" w="med" len="med"/>
                      <a:tailEnd type="none" w="med" len="med"/>
                    </a:lnB>
                    <a:solidFill>
                      <a:srgbClr val="0076BE"/>
                    </a:solidFill>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76%</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marL="635" algn="ctr">
                        <a:lnSpc>
                          <a:spcPct val="100000"/>
                        </a:lnSpc>
                        <a:spcBef>
                          <a:spcPts val="425"/>
                        </a:spcBef>
                      </a:pPr>
                      <a:r>
                        <a:rPr lang="en-GB" sz="850" b="1">
                          <a:latin typeface="Arial" panose="020B0604020202020204" pitchFamily="34" charset="0"/>
                          <a:cs typeface="Arial" panose="020B0604020202020204" pitchFamily="34" charset="0"/>
                        </a:rPr>
                        <a:t>80%</a:t>
                      </a:r>
                      <a:endParaRPr sz="850" b="1"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a:solidFill>
                        <a:srgbClr val="939598"/>
                      </a:solidFill>
                      <a:prstDash val="soli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4186834419"/>
                  </a:ext>
                </a:extLst>
              </a:tr>
              <a:tr h="264795">
                <a:tc>
                  <a:txBody>
                    <a:bodyPr/>
                    <a:lstStyle/>
                    <a:p>
                      <a:pPr algn="l" fontAlgn="t"/>
                      <a:r>
                        <a:rPr lang="en-GB" sz="850" b="0" i="0" u="none" strike="noStrike">
                          <a:solidFill>
                            <a:srgbClr val="000000"/>
                          </a:solidFill>
                          <a:effectLst/>
                          <a:latin typeface="Arial" panose="020B0604020202020204" pitchFamily="34" charset="0"/>
                          <a:cs typeface="Arial" panose="020B0604020202020204" pitchFamily="34" charset="0"/>
                        </a:rPr>
                        <a:t>Q41_2. Beforehand patient completely had enough understandable information about chemotherapy</a:t>
                      </a:r>
                      <a:endParaRPr lang="en-GB" sz="85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6350">
                      <a:solidFill>
                        <a:srgbClr val="939598"/>
                      </a:solidFill>
                      <a:prstDash val="solid"/>
                    </a:lnL>
                    <a:lnR w="6350" cap="flat" cmpd="sng" algn="ctr">
                      <a:solidFill>
                        <a:srgbClr val="939598"/>
                      </a:solidFill>
                      <a:prstDash val="solid"/>
                      <a:round/>
                      <a:headEnd type="none" w="med" len="med"/>
                      <a:tailEnd type="none" w="med" len="me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b="1">
                          <a:solidFill>
                            <a:schemeClr val="bg1"/>
                          </a:solidFill>
                          <a:latin typeface="Arial" panose="020B0604020202020204" pitchFamily="34" charset="0"/>
                          <a:cs typeface="Arial" panose="020B0604020202020204" pitchFamily="34" charset="0"/>
                        </a:rPr>
                        <a:t>93%</a:t>
                      </a:r>
                      <a:endParaRPr sz="850" b="1" dirty="0">
                        <a:solidFill>
                          <a:schemeClr val="bg1"/>
                        </a:solidFill>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cap="flat" cmpd="sng" algn="ctr">
                      <a:solidFill>
                        <a:srgbClr val="939598"/>
                      </a:solidFill>
                      <a:prstDash val="solid"/>
                      <a:round/>
                      <a:headEnd type="none" w="med" len="med"/>
                      <a:tailEnd type="none" w="med" len="med"/>
                    </a:lnB>
                    <a:solidFill>
                      <a:srgbClr val="0076BE"/>
                    </a:solidFill>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marL="635" algn="ctr">
                        <a:lnSpc>
                          <a:spcPct val="100000"/>
                        </a:lnSpc>
                        <a:spcBef>
                          <a:spcPts val="425"/>
                        </a:spcBef>
                      </a:pPr>
                      <a:r>
                        <a:rPr lang="en-GB" sz="850" b="1">
                          <a:latin typeface="Arial" panose="020B0604020202020204" pitchFamily="34" charset="0"/>
                          <a:cs typeface="Arial" panose="020B0604020202020204" pitchFamily="34" charset="0"/>
                        </a:rPr>
                        <a:t>86%</a:t>
                      </a:r>
                      <a:endParaRPr sz="850" b="1"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a:solidFill>
                        <a:srgbClr val="939598"/>
                      </a:solidFill>
                      <a:prstDash val="soli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3001185138"/>
                  </a:ext>
                </a:extLst>
              </a:tr>
              <a:tr h="264795">
                <a:tc>
                  <a:txBody>
                    <a:bodyPr/>
                    <a:lstStyle/>
                    <a:p>
                      <a:pPr algn="l" fontAlgn="t"/>
                      <a:r>
                        <a:rPr lang="en-GB" sz="850" b="0" i="0" u="none" strike="noStrike">
                          <a:solidFill>
                            <a:srgbClr val="000000"/>
                          </a:solidFill>
                          <a:effectLst/>
                          <a:latin typeface="Arial" panose="020B0604020202020204" pitchFamily="34" charset="0"/>
                          <a:cs typeface="Arial" panose="020B0604020202020204" pitchFamily="34" charset="0"/>
                        </a:rPr>
                        <a:t>Q41_4. Beforehand patient completely had enough understandable information about hormone therapy</a:t>
                      </a:r>
                      <a:endParaRPr lang="en-GB" sz="85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6350">
                      <a:solidFill>
                        <a:srgbClr val="939598"/>
                      </a:solidFill>
                      <a:prstDash val="solid"/>
                    </a:lnL>
                    <a:lnR w="6350" cap="flat" cmpd="sng" algn="ctr">
                      <a:solidFill>
                        <a:srgbClr val="939598"/>
                      </a:solidFill>
                      <a:prstDash val="solid"/>
                      <a:round/>
                      <a:headEnd type="none" w="med" len="med"/>
                      <a:tailEnd type="none" w="med" len="me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b="1">
                          <a:solidFill>
                            <a:schemeClr val="bg1"/>
                          </a:solidFill>
                          <a:latin typeface="Arial" panose="020B0604020202020204" pitchFamily="34" charset="0"/>
                          <a:cs typeface="Arial" panose="020B0604020202020204" pitchFamily="34" charset="0"/>
                        </a:rPr>
                        <a:t>91%</a:t>
                      </a:r>
                      <a:endParaRPr sz="850" b="1" dirty="0">
                        <a:solidFill>
                          <a:schemeClr val="bg1"/>
                        </a:solidFill>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cap="flat" cmpd="sng" algn="ctr">
                      <a:solidFill>
                        <a:srgbClr val="939598"/>
                      </a:solidFill>
                      <a:prstDash val="solid"/>
                      <a:round/>
                      <a:headEnd type="none" w="med" len="med"/>
                      <a:tailEnd type="none" w="med" len="med"/>
                    </a:lnB>
                    <a:solidFill>
                      <a:srgbClr val="0076BE"/>
                    </a:solidFill>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70%</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marL="635" algn="ctr">
                        <a:lnSpc>
                          <a:spcPct val="100000"/>
                        </a:lnSpc>
                        <a:spcBef>
                          <a:spcPts val="425"/>
                        </a:spcBef>
                      </a:pPr>
                      <a:r>
                        <a:rPr lang="en-GB" sz="850" b="1">
                          <a:latin typeface="Arial" panose="020B0604020202020204" pitchFamily="34" charset="0"/>
                          <a:cs typeface="Arial" panose="020B0604020202020204" pitchFamily="34" charset="0"/>
                        </a:rPr>
                        <a:t>80%</a:t>
                      </a:r>
                      <a:endParaRPr sz="850" b="1"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a:solidFill>
                        <a:srgbClr val="939598"/>
                      </a:solidFill>
                      <a:prstDash val="soli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452348659"/>
                  </a:ext>
                </a:extLst>
              </a:tr>
              <a:tr h="264795">
                <a:tc>
                  <a:txBody>
                    <a:bodyPr/>
                    <a:lstStyle/>
                    <a:p>
                      <a:pPr algn="l" fontAlgn="t"/>
                      <a:r>
                        <a:rPr lang="en-GB" sz="850" b="0" i="0" u="none" strike="noStrike">
                          <a:solidFill>
                            <a:srgbClr val="000000"/>
                          </a:solidFill>
                          <a:effectLst/>
                          <a:latin typeface="Arial" panose="020B0604020202020204" pitchFamily="34" charset="0"/>
                          <a:cs typeface="Arial" panose="020B0604020202020204" pitchFamily="34" charset="0"/>
                        </a:rPr>
                        <a:t>Q42_1. Patient completely had enough understandable information about their response to surgery</a:t>
                      </a:r>
                      <a:endParaRPr lang="en-GB" sz="85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6350">
                      <a:solidFill>
                        <a:srgbClr val="939598"/>
                      </a:solidFill>
                      <a:prstDash val="solid"/>
                    </a:lnL>
                    <a:lnR w="6350" cap="flat" cmpd="sng" algn="ctr">
                      <a:solidFill>
                        <a:srgbClr val="939598"/>
                      </a:solidFill>
                      <a:prstDash val="solid"/>
                      <a:round/>
                      <a:headEnd type="none" w="med" len="med"/>
                      <a:tailEnd type="none" w="med" len="me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b="1">
                          <a:solidFill>
                            <a:schemeClr val="bg1"/>
                          </a:solidFill>
                          <a:latin typeface="Arial" panose="020B0604020202020204" pitchFamily="34" charset="0"/>
                          <a:cs typeface="Arial" panose="020B0604020202020204" pitchFamily="34" charset="0"/>
                        </a:rPr>
                        <a:t>90%</a:t>
                      </a:r>
                      <a:endParaRPr sz="850" b="1" dirty="0">
                        <a:solidFill>
                          <a:schemeClr val="bg1"/>
                        </a:solidFill>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cap="flat" cmpd="sng" algn="ctr">
                      <a:solidFill>
                        <a:srgbClr val="939598"/>
                      </a:solidFill>
                      <a:prstDash val="solid"/>
                      <a:round/>
                      <a:headEnd type="none" w="med" len="med"/>
                      <a:tailEnd type="none" w="med" len="med"/>
                    </a:lnB>
                    <a:solidFill>
                      <a:srgbClr val="0076BE"/>
                    </a:solidFill>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marL="635" algn="ctr">
                        <a:lnSpc>
                          <a:spcPct val="100000"/>
                        </a:lnSpc>
                        <a:spcBef>
                          <a:spcPts val="425"/>
                        </a:spcBef>
                      </a:pPr>
                      <a:r>
                        <a:rPr lang="en-GB" sz="850" b="1">
                          <a:latin typeface="Arial" panose="020B0604020202020204" pitchFamily="34" charset="0"/>
                          <a:cs typeface="Arial" panose="020B0604020202020204" pitchFamily="34" charset="0"/>
                        </a:rPr>
                        <a:t>87%</a:t>
                      </a:r>
                      <a:endParaRPr sz="850" b="1"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a:solidFill>
                        <a:srgbClr val="939598"/>
                      </a:solidFill>
                      <a:prstDash val="soli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956693197"/>
                  </a:ext>
                </a:extLst>
              </a:tr>
              <a:tr h="264795">
                <a:tc>
                  <a:txBody>
                    <a:bodyPr/>
                    <a:lstStyle/>
                    <a:p>
                      <a:pPr algn="l" fontAlgn="t"/>
                      <a:r>
                        <a:rPr lang="en-GB" sz="850" b="0" i="0" u="none" strike="noStrike">
                          <a:solidFill>
                            <a:srgbClr val="000000"/>
                          </a:solidFill>
                          <a:effectLst/>
                          <a:latin typeface="Arial" panose="020B0604020202020204" pitchFamily="34" charset="0"/>
                          <a:cs typeface="Arial" panose="020B0604020202020204" pitchFamily="34" charset="0"/>
                        </a:rPr>
                        <a:t>Q42_2. Patient completely had enough understandable information about their response to chemotherapy</a:t>
                      </a:r>
                      <a:endParaRPr lang="en-GB" sz="85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6350">
                      <a:solidFill>
                        <a:srgbClr val="939598"/>
                      </a:solidFill>
                      <a:prstDash val="solid"/>
                    </a:lnL>
                    <a:lnR w="6350" cap="flat" cmpd="sng" algn="ctr">
                      <a:solidFill>
                        <a:srgbClr val="939598"/>
                      </a:solidFill>
                      <a:prstDash val="solid"/>
                      <a:round/>
                      <a:headEnd type="none" w="med" len="med"/>
                      <a:tailEnd type="none" w="med" len="me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b="1">
                          <a:solidFill>
                            <a:schemeClr val="bg1"/>
                          </a:solidFill>
                          <a:latin typeface="Arial" panose="020B0604020202020204" pitchFamily="34" charset="0"/>
                          <a:cs typeface="Arial" panose="020B0604020202020204" pitchFamily="34" charset="0"/>
                        </a:rPr>
                        <a:t>88%</a:t>
                      </a:r>
                      <a:endParaRPr sz="850" b="1" dirty="0">
                        <a:solidFill>
                          <a:schemeClr val="bg1"/>
                        </a:solidFill>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cap="flat" cmpd="sng" algn="ctr">
                      <a:solidFill>
                        <a:srgbClr val="939598"/>
                      </a:solidFill>
                      <a:prstDash val="solid"/>
                      <a:round/>
                      <a:headEnd type="none" w="med" len="med"/>
                      <a:tailEnd type="none" w="med" len="med"/>
                    </a:lnB>
                    <a:solidFill>
                      <a:srgbClr val="0076BE"/>
                    </a:solidFill>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78%</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marL="635" algn="ctr">
                        <a:lnSpc>
                          <a:spcPct val="100000"/>
                        </a:lnSpc>
                        <a:spcBef>
                          <a:spcPts val="425"/>
                        </a:spcBef>
                      </a:pPr>
                      <a:r>
                        <a:rPr lang="en-GB" sz="850" b="1">
                          <a:latin typeface="Arial" panose="020B0604020202020204" pitchFamily="34" charset="0"/>
                          <a:cs typeface="Arial" panose="020B0604020202020204" pitchFamily="34" charset="0"/>
                        </a:rPr>
                        <a:t>82%</a:t>
                      </a:r>
                      <a:endParaRPr sz="850" b="1"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a:solidFill>
                        <a:srgbClr val="939598"/>
                      </a:solidFill>
                      <a:prstDash val="soli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4114456734"/>
                  </a:ext>
                </a:extLst>
              </a:tr>
              <a:tr h="264795">
                <a:tc>
                  <a:txBody>
                    <a:bodyPr/>
                    <a:lstStyle/>
                    <a:p>
                      <a:pPr algn="l" fontAlgn="t"/>
                      <a:r>
                        <a:rPr lang="en-GB" sz="850" b="0" i="0" u="none" strike="noStrike">
                          <a:solidFill>
                            <a:srgbClr val="000000"/>
                          </a:solidFill>
                          <a:effectLst/>
                          <a:latin typeface="Arial" panose="020B0604020202020204" pitchFamily="34" charset="0"/>
                          <a:cs typeface="Arial" panose="020B0604020202020204" pitchFamily="34" charset="0"/>
                        </a:rPr>
                        <a:t>Q45. Patient was always offered practical advice on dealing with any immediate side effects from treatment</a:t>
                      </a:r>
                      <a:endParaRPr lang="en-GB" sz="85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6350">
                      <a:solidFill>
                        <a:srgbClr val="939598"/>
                      </a:solidFill>
                      <a:prstDash val="solid"/>
                    </a:lnL>
                    <a:lnR w="6350" cap="flat" cmpd="sng" algn="ctr">
                      <a:solidFill>
                        <a:srgbClr val="939598"/>
                      </a:solidFill>
                      <a:prstDash val="solid"/>
                      <a:round/>
                      <a:headEnd type="none" w="med" len="med"/>
                      <a:tailEnd type="none" w="med" len="me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b="1">
                          <a:solidFill>
                            <a:schemeClr val="bg1"/>
                          </a:solidFill>
                          <a:latin typeface="Arial" panose="020B0604020202020204" pitchFamily="34" charset="0"/>
                          <a:cs typeface="Arial" panose="020B0604020202020204" pitchFamily="34" charset="0"/>
                        </a:rPr>
                        <a:t>76%</a:t>
                      </a:r>
                      <a:endParaRPr sz="850" b="1" dirty="0">
                        <a:solidFill>
                          <a:schemeClr val="bg1"/>
                        </a:solidFill>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cap="flat" cmpd="sng" algn="ctr">
                      <a:solidFill>
                        <a:srgbClr val="939598"/>
                      </a:solidFill>
                      <a:prstDash val="solid"/>
                      <a:round/>
                      <a:headEnd type="none" w="med" len="med"/>
                      <a:tailEnd type="none" w="med" len="med"/>
                    </a:lnB>
                    <a:solidFill>
                      <a:srgbClr val="0076BE"/>
                    </a:solidFill>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66%</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76%</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marL="635" algn="ctr">
                        <a:lnSpc>
                          <a:spcPct val="100000"/>
                        </a:lnSpc>
                        <a:spcBef>
                          <a:spcPts val="425"/>
                        </a:spcBef>
                      </a:pPr>
                      <a:r>
                        <a:rPr lang="en-GB" sz="850" b="1">
                          <a:latin typeface="Arial" panose="020B0604020202020204" pitchFamily="34" charset="0"/>
                          <a:cs typeface="Arial" panose="020B0604020202020204" pitchFamily="34" charset="0"/>
                        </a:rPr>
                        <a:t>71%</a:t>
                      </a:r>
                      <a:endParaRPr sz="850" b="1"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a:solidFill>
                        <a:srgbClr val="939598"/>
                      </a:solidFill>
                      <a:prstDash val="soli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707787127"/>
                  </a:ext>
                </a:extLst>
              </a:tr>
              <a:tr h="264795">
                <a:tc>
                  <a:txBody>
                    <a:bodyPr/>
                    <a:lstStyle/>
                    <a:p>
                      <a:pPr algn="l" fontAlgn="t"/>
                      <a:r>
                        <a:rPr lang="en-GB" sz="850" b="0" i="0" u="none" strike="noStrike">
                          <a:solidFill>
                            <a:srgbClr val="000000"/>
                          </a:solidFill>
                          <a:effectLst/>
                          <a:latin typeface="Arial" panose="020B0604020202020204" pitchFamily="34" charset="0"/>
                          <a:cs typeface="Arial" panose="020B0604020202020204" pitchFamily="34" charset="0"/>
                        </a:rPr>
                        <a:t>Q47. Patient felt possible long-term side effects were definitely explained in a way they could understand in advance of their treatment </a:t>
                      </a:r>
                      <a:endParaRPr lang="en-GB" sz="85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6350">
                      <a:solidFill>
                        <a:srgbClr val="939598"/>
                      </a:solidFill>
                      <a:prstDash val="solid"/>
                    </a:lnL>
                    <a:lnR w="6350" cap="flat" cmpd="sng" algn="ctr">
                      <a:solidFill>
                        <a:srgbClr val="939598"/>
                      </a:solidFill>
                      <a:prstDash val="solid"/>
                      <a:round/>
                      <a:headEnd type="none" w="med" len="med"/>
                      <a:tailEnd type="none" w="med" len="me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b="1">
                          <a:solidFill>
                            <a:schemeClr val="bg1"/>
                          </a:solidFill>
                          <a:latin typeface="Arial" panose="020B0604020202020204" pitchFamily="34" charset="0"/>
                          <a:cs typeface="Arial" panose="020B0604020202020204" pitchFamily="34" charset="0"/>
                        </a:rPr>
                        <a:t>66%</a:t>
                      </a:r>
                      <a:endParaRPr sz="850" b="1" dirty="0">
                        <a:solidFill>
                          <a:schemeClr val="bg1"/>
                        </a:solidFill>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cap="flat" cmpd="sng" algn="ctr">
                      <a:solidFill>
                        <a:srgbClr val="939598"/>
                      </a:solidFill>
                      <a:prstDash val="solid"/>
                      <a:round/>
                      <a:headEnd type="none" w="med" len="med"/>
                      <a:tailEnd type="none" w="med" len="med"/>
                    </a:lnB>
                    <a:solidFill>
                      <a:srgbClr val="0076BE"/>
                    </a:solidFill>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56%</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66%</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marL="635" algn="ctr">
                        <a:lnSpc>
                          <a:spcPct val="100000"/>
                        </a:lnSpc>
                        <a:spcBef>
                          <a:spcPts val="425"/>
                        </a:spcBef>
                      </a:pPr>
                      <a:r>
                        <a:rPr lang="en-GB" sz="850" b="1">
                          <a:latin typeface="Arial" panose="020B0604020202020204" pitchFamily="34" charset="0"/>
                          <a:cs typeface="Arial" panose="020B0604020202020204" pitchFamily="34" charset="0"/>
                        </a:rPr>
                        <a:t>61%</a:t>
                      </a:r>
                      <a:endParaRPr sz="850" b="1"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a:solidFill>
                        <a:srgbClr val="939598"/>
                      </a:solidFill>
                      <a:prstDash val="soli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2560090377"/>
                  </a:ext>
                </a:extLst>
              </a:tr>
              <a:tr h="264795">
                <a:tc>
                  <a:txBody>
                    <a:bodyPr/>
                    <a:lstStyle/>
                    <a:p>
                      <a:pPr algn="l" fontAlgn="t"/>
                      <a:r>
                        <a:rPr lang="en-GB" sz="850" b="0" i="0" u="none" strike="noStrike">
                          <a:solidFill>
                            <a:srgbClr val="000000"/>
                          </a:solidFill>
                          <a:effectLst/>
                          <a:latin typeface="Arial" panose="020B0604020202020204" pitchFamily="34" charset="0"/>
                          <a:cs typeface="Arial" panose="020B0604020202020204" pitchFamily="34" charset="0"/>
                        </a:rPr>
                        <a:t>Q49. Care team gave family, or someone close, all the information needed to help care for the patient at home </a:t>
                      </a:r>
                      <a:endParaRPr lang="en-GB" sz="85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6350">
                      <a:solidFill>
                        <a:srgbClr val="939598"/>
                      </a:solidFill>
                      <a:prstDash val="solid"/>
                    </a:lnL>
                    <a:lnR w="6350" cap="flat" cmpd="sng" algn="ctr">
                      <a:solidFill>
                        <a:srgbClr val="939598"/>
                      </a:solidFill>
                      <a:prstDash val="solid"/>
                      <a:round/>
                      <a:headEnd type="none" w="med" len="med"/>
                      <a:tailEnd type="none" w="med" len="me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b="1">
                          <a:solidFill>
                            <a:schemeClr val="bg1"/>
                          </a:solidFill>
                          <a:latin typeface="Arial" panose="020B0604020202020204" pitchFamily="34" charset="0"/>
                          <a:cs typeface="Arial" panose="020B0604020202020204" pitchFamily="34" charset="0"/>
                        </a:rPr>
                        <a:t>71%</a:t>
                      </a:r>
                      <a:endParaRPr sz="850" b="1" dirty="0">
                        <a:solidFill>
                          <a:schemeClr val="bg1"/>
                        </a:solidFill>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cap="flat" cmpd="sng" algn="ctr">
                      <a:solidFill>
                        <a:srgbClr val="939598"/>
                      </a:solidFill>
                      <a:prstDash val="solid"/>
                      <a:round/>
                      <a:headEnd type="none" w="med" len="med"/>
                      <a:tailEnd type="none" w="med" len="med"/>
                    </a:lnB>
                    <a:solidFill>
                      <a:srgbClr val="0076BE"/>
                    </a:solidFill>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58%</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68%</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marL="635" algn="ctr">
                        <a:lnSpc>
                          <a:spcPct val="100000"/>
                        </a:lnSpc>
                        <a:spcBef>
                          <a:spcPts val="425"/>
                        </a:spcBef>
                      </a:pPr>
                      <a:r>
                        <a:rPr lang="en-GB" sz="850" b="1">
                          <a:latin typeface="Arial" panose="020B0604020202020204" pitchFamily="34" charset="0"/>
                          <a:cs typeface="Arial" panose="020B0604020202020204" pitchFamily="34" charset="0"/>
                        </a:rPr>
                        <a:t>63%</a:t>
                      </a:r>
                      <a:endParaRPr sz="850" b="1"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a:solidFill>
                        <a:srgbClr val="939598"/>
                      </a:solidFill>
                      <a:prstDash val="soli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643319604"/>
                  </a:ext>
                </a:extLst>
              </a:tr>
              <a:tr h="264795">
                <a:tc>
                  <a:txBody>
                    <a:bodyPr/>
                    <a:lstStyle/>
                    <a:p>
                      <a:pPr algn="l" fontAlgn="t"/>
                      <a:r>
                        <a:rPr lang="en-GB" sz="850" b="0" i="0" u="none" strike="noStrike">
                          <a:solidFill>
                            <a:srgbClr val="000000"/>
                          </a:solidFill>
                          <a:effectLst/>
                          <a:latin typeface="Arial" panose="020B0604020202020204" pitchFamily="34" charset="0"/>
                          <a:cs typeface="Arial" panose="020B0604020202020204" pitchFamily="34" charset="0"/>
                        </a:rPr>
                        <a:t>Q59. Patient's average rating of care scored from very poor to very good</a:t>
                      </a:r>
                      <a:endParaRPr lang="en-GB" sz="85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6350">
                      <a:solidFill>
                        <a:srgbClr val="939598"/>
                      </a:solidFill>
                      <a:prstDash val="solid"/>
                    </a:lnL>
                    <a:lnR w="6350" cap="flat" cmpd="sng" algn="ctr">
                      <a:solidFill>
                        <a:srgbClr val="939598"/>
                      </a:solidFill>
                      <a:prstDash val="solid"/>
                      <a:round/>
                      <a:headEnd type="none" w="med" len="med"/>
                      <a:tailEnd type="none" w="med" len="me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b="1">
                          <a:solidFill>
                            <a:schemeClr val="bg1"/>
                          </a:solidFill>
                          <a:latin typeface="Arial" panose="020B0604020202020204" pitchFamily="34" charset="0"/>
                          <a:cs typeface="Arial" panose="020B0604020202020204" pitchFamily="34" charset="0"/>
                        </a:rPr>
                        <a:t>9.2</a:t>
                      </a:r>
                      <a:endParaRPr sz="850" b="1" dirty="0">
                        <a:solidFill>
                          <a:schemeClr val="bg1"/>
                        </a:solidFill>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cap="flat" cmpd="sng" algn="ctr">
                      <a:solidFill>
                        <a:srgbClr val="939598"/>
                      </a:solidFill>
                      <a:prstDash val="solid"/>
                      <a:round/>
                      <a:headEnd type="none" w="med" len="med"/>
                      <a:tailEnd type="none" w="med" len="med"/>
                    </a:lnB>
                    <a:solidFill>
                      <a:srgbClr val="0076BE"/>
                    </a:solidFill>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9.1</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marL="635" algn="ctr">
                        <a:lnSpc>
                          <a:spcPct val="100000"/>
                        </a:lnSpc>
                        <a:spcBef>
                          <a:spcPts val="425"/>
                        </a:spcBef>
                      </a:pPr>
                      <a:r>
                        <a:rPr lang="en-GB" sz="850" b="1">
                          <a:latin typeface="Arial" panose="020B0604020202020204" pitchFamily="34" charset="0"/>
                          <a:cs typeface="Arial" panose="020B0604020202020204" pitchFamily="34" charset="0"/>
                        </a:rPr>
                        <a:t>8.9</a:t>
                      </a:r>
                      <a:endParaRPr sz="850" b="1"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a:solidFill>
                        <a:srgbClr val="939598"/>
                      </a:solidFill>
                      <a:prstDash val="soli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430141524"/>
                  </a:ext>
                </a:extLst>
              </a:tr>
            </a:tbl>
          </a:graphicData>
        </a:graphic>
      </p:graphicFrame>
      <p:sp>
        <p:nvSpPr>
          <p:cNvPr id="10" name="txt_org_name">
            <a:extLst>
              <a:ext uri="{FF2B5EF4-FFF2-40B4-BE49-F238E27FC236}">
                <a16:creationId xmlns:a16="http://schemas.microsoft.com/office/drawing/2014/main" id="{64B04C02-065D-D2A3-A433-5256AD78F9B5}"/>
              </a:ext>
              <a:ext uri="{C183D7F6-B498-43B3-948B-1728B52AA6E4}">
                <adec:decorative xmlns:adec="http://schemas.microsoft.com/office/drawing/2017/decorative" val="1"/>
              </a:ext>
            </a:extLst>
          </p:cNvPr>
          <p:cNvSpPr txBox="1"/>
          <p:nvPr/>
        </p:nvSpPr>
        <p:spPr>
          <a:xfrm>
            <a:off x="4524343" y="622300"/>
            <a:ext cx="2754280" cy="276999"/>
          </a:xfrm>
          <a:prstGeom prst="rect">
            <a:avLst/>
          </a:prstGeom>
          <a:noFill/>
        </p:spPr>
        <p:txBody>
          <a:bodyPr wrap="none" rtlCol="0">
            <a:spAutoFit/>
          </a:bodyPr>
          <a:lstStyle/>
          <a:p>
            <a:pPr algn="r"/>
            <a:r>
              <a:rPr lang="en-GB" sz="1200" b="1">
                <a:solidFill>
                  <a:srgbClr val="336E9F"/>
                </a:solidFill>
                <a:latin typeface="Arial"/>
                <a:cs typeface="Arial"/>
              </a:rPr>
              <a:t>The Christie NHS Foundation Trust</a:t>
            </a:r>
            <a:endParaRPr lang="en-GB" sz="1200">
              <a:solidFill>
                <a:srgbClr val="336E9F"/>
              </a:solidFill>
            </a:endParaRPr>
          </a:p>
        </p:txBody>
      </p:sp>
      <p:sp>
        <p:nvSpPr>
          <p:cNvPr id="9" name="txt_survey">
            <a:extLst>
              <a:ext uri="{FF2B5EF4-FFF2-40B4-BE49-F238E27FC236}">
                <a16:creationId xmlns:a16="http://schemas.microsoft.com/office/drawing/2014/main" id="{E6EB594A-1CB1-2C3B-185C-3B15988DAC33}"/>
              </a:ext>
              <a:ext uri="{C183D7F6-B498-43B3-948B-1728B52AA6E4}">
                <adec:decorative xmlns:adec="http://schemas.microsoft.com/office/drawing/2017/decorative" val="1"/>
              </a:ext>
            </a:extLst>
          </p:cNvPr>
          <p:cNvSpPr txBox="1"/>
          <p:nvPr/>
        </p:nvSpPr>
        <p:spPr>
          <a:xfrm>
            <a:off x="3582738" y="416491"/>
            <a:ext cx="3695885"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Slide Number Placeholder 1">
            <a:extLst>
              <a:ext uri="{FF2B5EF4-FFF2-40B4-BE49-F238E27FC236}">
                <a16:creationId xmlns:a16="http://schemas.microsoft.com/office/drawing/2014/main" id="{619B7213-CE2B-F4CA-7060-C07DC7564ABB}"/>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6A99D999-8FE9-4E5F-A555-9CCEC5310F55}" type="slidenum">
              <a:rPr lang="en-GB" spc="-25" smtClean="0"/>
              <a:t>30</a:t>
            </a:fld>
            <a:endParaRPr lang="en-GB" spc="-25" dirty="0"/>
          </a:p>
        </p:txBody>
      </p:sp>
      <p:sp>
        <p:nvSpPr>
          <p:cNvPr id="17" name="object 1">
            <a:extLst>
              <a:ext uri="{FF2B5EF4-FFF2-40B4-BE49-F238E27FC236}">
                <a16:creationId xmlns:a16="http://schemas.microsoft.com/office/drawing/2014/main" id="{333094DA-05A1-9A28-0031-03D0B978D28C}"/>
              </a:ext>
            </a:extLst>
          </p:cNvPr>
          <p:cNvSpPr txBox="1">
            <a:spLocks noGrp="1"/>
          </p:cNvSpPr>
          <p:nvPr>
            <p:ph type="title" idx="4294967295"/>
          </p:nvPr>
        </p:nvSpPr>
        <p:spPr>
          <a:xfrm>
            <a:off x="428814" y="878701"/>
            <a:ext cx="5711636"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‘Which of the following best describes you?’ 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4" name="gendergroup_tbl_section5"/>
          <p:cNvGraphicFramePr>
            <a:graphicFrameLocks noGrp="1"/>
          </p:cNvGraphicFramePr>
          <p:nvPr>
            <p:extLst>
              <p:ext uri="{D42A27DB-BD31-4B8C-83A1-F6EECF244321}">
                <p14:modId xmlns:p14="http://schemas.microsoft.com/office/powerpoint/2010/main" val="1297399549"/>
              </p:ext>
            </p:extLst>
          </p:nvPr>
        </p:nvGraphicFramePr>
        <p:xfrm>
          <a:off x="428815" y="1758315"/>
          <a:ext cx="6776319" cy="183578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59">
                  <a:extLst>
                    <a:ext uri="{9D8B030D-6E8A-4147-A177-3AD203B41FA5}">
                      <a16:colId xmlns:a16="http://schemas.microsoft.com/office/drawing/2014/main" val="20007"/>
                    </a:ext>
                  </a:extLst>
                </a:gridCol>
              </a:tblGrid>
              <a:tr h="187960">
                <a:tc gridSpan="8">
                  <a:txBody>
                    <a:bodyPr/>
                    <a:lstStyle/>
                    <a:p>
                      <a:pPr marL="27940">
                        <a:lnSpc>
                          <a:spcPts val="1180"/>
                        </a:lnSpc>
                        <a:tabLst>
                          <a:tab pos="3877310" algn="l"/>
                        </a:tabLst>
                      </a:pPr>
                      <a:r>
                        <a:rPr lang="en-GB" sz="1575" b="1" spc="-37" baseline="-7936" dirty="0">
                          <a:solidFill>
                            <a:srgbClr val="336E9F"/>
                          </a:solidFill>
                          <a:latin typeface="Arial" panose="020B0604020202020204" pitchFamily="34" charset="0"/>
                          <a:cs typeface="Arial" panose="020B0604020202020204" pitchFamily="34" charset="0"/>
                        </a:rPr>
                        <a:t>DECIDING</a:t>
                      </a:r>
                      <a:r>
                        <a:rPr lang="en-GB" sz="1575" b="1" spc="-75" baseline="-7936" dirty="0">
                          <a:solidFill>
                            <a:srgbClr val="336E9F"/>
                          </a:solidFill>
                          <a:latin typeface="Arial" panose="020B0604020202020204" pitchFamily="34" charset="0"/>
                          <a:cs typeface="Arial" panose="020B0604020202020204" pitchFamily="34" charset="0"/>
                        </a:rPr>
                        <a:t> </a:t>
                      </a:r>
                      <a:r>
                        <a:rPr lang="en-GB" sz="1575" b="1" baseline="-7936" dirty="0">
                          <a:solidFill>
                            <a:srgbClr val="336E9F"/>
                          </a:solidFill>
                          <a:latin typeface="Arial" panose="020B0604020202020204" pitchFamily="34" charset="0"/>
                          <a:cs typeface="Arial" panose="020B0604020202020204" pitchFamily="34" charset="0"/>
                        </a:rPr>
                        <a:t>ON</a:t>
                      </a:r>
                      <a:r>
                        <a:rPr lang="en-GB" sz="1575" b="1" spc="-82" baseline="-7936" dirty="0">
                          <a:solidFill>
                            <a:srgbClr val="336E9F"/>
                          </a:solidFill>
                          <a:latin typeface="Arial" panose="020B0604020202020204" pitchFamily="34" charset="0"/>
                          <a:cs typeface="Arial" panose="020B0604020202020204" pitchFamily="34" charset="0"/>
                        </a:rPr>
                        <a:t> </a:t>
                      </a:r>
                      <a:r>
                        <a:rPr lang="en-GB" sz="1575" b="1" spc="-15" baseline="-7936" dirty="0">
                          <a:solidFill>
                            <a:srgbClr val="336E9F"/>
                          </a:solidFill>
                          <a:latin typeface="Arial" panose="020B0604020202020204" pitchFamily="34" charset="0"/>
                          <a:cs typeface="Arial" panose="020B0604020202020204" pitchFamily="34" charset="0"/>
                        </a:rPr>
                        <a:t>THE</a:t>
                      </a:r>
                      <a:r>
                        <a:rPr lang="en-GB" sz="1575" b="1" spc="-75" baseline="-7936" dirty="0">
                          <a:solidFill>
                            <a:srgbClr val="336E9F"/>
                          </a:solidFill>
                          <a:latin typeface="Arial" panose="020B0604020202020204" pitchFamily="34" charset="0"/>
                          <a:cs typeface="Arial" panose="020B0604020202020204" pitchFamily="34" charset="0"/>
                        </a:rPr>
                        <a:t> </a:t>
                      </a:r>
                      <a:r>
                        <a:rPr lang="en-GB" sz="1575" b="1" spc="-15" baseline="-7936" dirty="0">
                          <a:solidFill>
                            <a:srgbClr val="336E9F"/>
                          </a:solidFill>
                          <a:latin typeface="Arial" panose="020B0604020202020204" pitchFamily="34" charset="0"/>
                          <a:cs typeface="Arial" panose="020B0604020202020204" pitchFamily="34" charset="0"/>
                        </a:rPr>
                        <a:t>BEST</a:t>
                      </a:r>
                      <a:r>
                        <a:rPr lang="en-GB" sz="1575" b="1" spc="-75" baseline="-7936" dirty="0">
                          <a:solidFill>
                            <a:srgbClr val="336E9F"/>
                          </a:solidFill>
                          <a:latin typeface="Arial" panose="020B0604020202020204" pitchFamily="34" charset="0"/>
                          <a:cs typeface="Arial" panose="020B0604020202020204" pitchFamily="34" charset="0"/>
                        </a:rPr>
                        <a:t> </a:t>
                      </a:r>
                      <a:r>
                        <a:rPr lang="en-GB" sz="1575" b="1" spc="-15" baseline="-7936" dirty="0">
                          <a:solidFill>
                            <a:srgbClr val="336E9F"/>
                          </a:solidFill>
                          <a:latin typeface="Arial" panose="020B0604020202020204" pitchFamily="34" charset="0"/>
                          <a:cs typeface="Arial" panose="020B0604020202020204" pitchFamily="34" charset="0"/>
                        </a:rPr>
                        <a:t>TREATMENT</a:t>
                      </a:r>
                      <a:r>
                        <a:rPr lang="en-GB" sz="1575" b="1" baseline="-7936" dirty="0">
                          <a:solidFill>
                            <a:srgbClr val="336E9F"/>
                          </a:solidFill>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Which of the following best describes you?</a:t>
                      </a:r>
                      <a:endParaRPr lang="en-GB"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panose="020B0604020202020204" pitchFamily="34" charset="0"/>
                          <a:cs typeface="Arial" panose="020B0604020202020204" pitchFamily="34" charset="0"/>
                        </a:rPr>
                        <a:t>Female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20" dirty="0">
                          <a:latin typeface="Arial" panose="020B0604020202020204" pitchFamily="34" charset="0"/>
                          <a:cs typeface="Arial" panose="020B0604020202020204" pitchFamily="34" charset="0"/>
                        </a:rPr>
                        <a:t>Male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41605" marR="135890" indent="9525" algn="ctr">
                        <a:lnSpc>
                          <a:spcPts val="860"/>
                        </a:lnSpc>
                        <a:spcBef>
                          <a:spcPts val="560"/>
                        </a:spcBef>
                      </a:pPr>
                      <a:r>
                        <a:rPr sz="850" spc="-20" dirty="0">
                          <a:latin typeface="Arial" panose="020B0604020202020204" pitchFamily="34" charset="0"/>
                          <a:cs typeface="Arial" panose="020B0604020202020204" pitchFamily="34" charset="0"/>
                        </a:rPr>
                        <a:t>Non- </a:t>
                      </a:r>
                      <a:r>
                        <a:rPr sz="850" spc="-30" dirty="0">
                          <a:latin typeface="Arial" panose="020B0604020202020204" pitchFamily="34" charset="0"/>
                          <a:cs typeface="Arial" panose="020B0604020202020204" pitchFamily="34" charset="0"/>
                        </a:rPr>
                        <a:t>binary</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86995" marR="81280" indent="54610" algn="ctr">
                        <a:lnSpc>
                          <a:spcPts val="860"/>
                        </a:lnSpc>
                        <a:spcBef>
                          <a:spcPts val="130"/>
                        </a:spcBef>
                      </a:pPr>
                      <a:r>
                        <a:rPr sz="850" spc="-10" dirty="0">
                          <a:latin typeface="Arial" panose="020B0604020202020204" pitchFamily="34" charset="0"/>
                          <a:cs typeface="Arial" panose="020B0604020202020204" pitchFamily="34" charset="0"/>
                        </a:rPr>
                        <a:t>Prefer </a:t>
                      </a:r>
                      <a:r>
                        <a:rPr sz="850" dirty="0">
                          <a:latin typeface="Arial" panose="020B0604020202020204" pitchFamily="34" charset="0"/>
                          <a:cs typeface="Arial" panose="020B0604020202020204" pitchFamily="34" charset="0"/>
                        </a:rPr>
                        <a:t>to</a:t>
                      </a:r>
                      <a:r>
                        <a:rPr sz="850" spc="-5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self- </a:t>
                      </a:r>
                      <a:r>
                        <a:rPr sz="850" spc="-30" dirty="0">
                          <a:latin typeface="Arial" panose="020B0604020202020204" pitchFamily="34" charset="0"/>
                          <a:cs typeface="Arial" panose="020B0604020202020204" pitchFamily="34" charset="0"/>
                        </a:rPr>
                        <a:t>describe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58419" marR="52705" indent="83185" algn="l">
                        <a:lnSpc>
                          <a:spcPts val="860"/>
                        </a:lnSpc>
                        <a:spcBef>
                          <a:spcPts val="560"/>
                        </a:spcBef>
                      </a:pPr>
                      <a:r>
                        <a:rPr sz="850" spc="-10" dirty="0">
                          <a:latin typeface="Arial" panose="020B0604020202020204" pitchFamily="34" charset="0"/>
                          <a:cs typeface="Arial" panose="020B0604020202020204" pitchFamily="34" charset="0"/>
                        </a:rPr>
                        <a:t>Prefer not</a:t>
                      </a:r>
                      <a:r>
                        <a:rPr sz="850" spc="-5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45" dirty="0">
                          <a:latin typeface="Arial" panose="020B0604020202020204" pitchFamily="34" charset="0"/>
                          <a:cs typeface="Arial" panose="020B0604020202020204" pitchFamily="34" charset="0"/>
                        </a:rPr>
                        <a:t> </a:t>
                      </a:r>
                      <a:r>
                        <a:rPr sz="850" spc="-30" dirty="0">
                          <a:latin typeface="Arial" panose="020B0604020202020204" pitchFamily="34" charset="0"/>
                          <a:cs typeface="Arial" panose="020B0604020202020204" pitchFamily="34" charset="0"/>
                        </a:rPr>
                        <a:t>say</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panose="020B0604020202020204" pitchFamily="34" charset="0"/>
                          <a:cs typeface="Arial" panose="020B0604020202020204" pitchFamily="34" charset="0"/>
                        </a:rPr>
                        <a:t>Not</a:t>
                      </a:r>
                      <a:r>
                        <a:rPr sz="850" spc="-4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given</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81610">
                        <a:lnSpc>
                          <a:spcPts val="860"/>
                        </a:lnSpc>
                        <a:spcBef>
                          <a:spcPts val="155"/>
                        </a:spcBef>
                      </a:pPr>
                      <a:r>
                        <a:rPr sz="850" dirty="0">
                          <a:latin typeface="Arial" panose="020B0604020202020204" pitchFamily="34" charset="0"/>
                          <a:cs typeface="Arial" panose="020B0604020202020204" pitchFamily="34" charset="0"/>
                        </a:rPr>
                        <a:t>Q20.</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Treatment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options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were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explained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way</a:t>
                      </a:r>
                      <a:r>
                        <a:rPr sz="850" spc="-2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the </a:t>
                      </a:r>
                      <a:r>
                        <a:rPr sz="850" dirty="0">
                          <a:latin typeface="Arial" panose="020B0604020202020204" pitchFamily="34" charset="0"/>
                          <a:cs typeface="Arial" panose="020B0604020202020204" pitchFamily="34" charset="0"/>
                        </a:rPr>
                        <a:t>patient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could</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understand</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57480">
                        <a:lnSpc>
                          <a:spcPts val="860"/>
                        </a:lnSpc>
                        <a:spcBef>
                          <a:spcPts val="155"/>
                        </a:spcBef>
                      </a:pPr>
                      <a:r>
                        <a:rPr sz="850" dirty="0">
                          <a:latin typeface="Arial" panose="020B0604020202020204" pitchFamily="34" charset="0"/>
                          <a:cs typeface="Arial" panose="020B0604020202020204" pitchFamily="34" charset="0"/>
                        </a:rPr>
                        <a:t>Q21.</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involved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much</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as</a:t>
                      </a:r>
                      <a:r>
                        <a:rPr sz="850" spc="-20" dirty="0">
                          <a:latin typeface="Arial" panose="020B0604020202020204" pitchFamily="34" charset="0"/>
                          <a:cs typeface="Arial" panose="020B0604020202020204" pitchFamily="34" charset="0"/>
                        </a:rPr>
                        <a:t> they </a:t>
                      </a:r>
                      <a:r>
                        <a:rPr sz="850" dirty="0">
                          <a:latin typeface="Arial" panose="020B0604020202020204" pitchFamily="34" charset="0"/>
                          <a:cs typeface="Arial" panose="020B0604020202020204" pitchFamily="34" charset="0"/>
                        </a:rPr>
                        <a:t>wanted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decisions</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treatment</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650">
                <a:tc>
                  <a:txBody>
                    <a:bodyPr/>
                    <a:lstStyle/>
                    <a:p>
                      <a:pPr marL="27940" marR="139700">
                        <a:lnSpc>
                          <a:spcPts val="860"/>
                        </a:lnSpc>
                        <a:spcBef>
                          <a:spcPts val="155"/>
                        </a:spcBef>
                      </a:pPr>
                      <a:r>
                        <a:rPr sz="850" dirty="0">
                          <a:latin typeface="Arial" panose="020B0604020202020204" pitchFamily="34" charset="0"/>
                          <a:cs typeface="Arial" panose="020B0604020202020204" pitchFamily="34" charset="0"/>
                        </a:rPr>
                        <a:t>Q22.</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Family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and/or</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carers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were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involved</a:t>
                      </a:r>
                      <a:r>
                        <a:rPr sz="850" spc="-25" dirty="0">
                          <a:latin typeface="Arial" panose="020B0604020202020204" pitchFamily="34" charset="0"/>
                          <a:cs typeface="Arial" panose="020B0604020202020204" pitchFamily="34" charset="0"/>
                        </a:rPr>
                        <a:t> as </a:t>
                      </a:r>
                      <a:r>
                        <a:rPr sz="850" dirty="0">
                          <a:latin typeface="Arial" panose="020B0604020202020204" pitchFamily="34" charset="0"/>
                          <a:cs typeface="Arial" panose="020B0604020202020204" pitchFamily="34" charset="0"/>
                        </a:rPr>
                        <a:t>much</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as</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wanted</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decisions </a:t>
                      </a:r>
                      <a:r>
                        <a:rPr sz="850" dirty="0">
                          <a:latin typeface="Arial" panose="020B0604020202020204" pitchFamily="34" charset="0"/>
                          <a:cs typeface="Arial" panose="020B0604020202020204" pitchFamily="34" charset="0"/>
                        </a:rPr>
                        <a:t>about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treatment</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options</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86%</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86%</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89%</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86%</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374015">
                <a:tc>
                  <a:txBody>
                    <a:bodyPr/>
                    <a:lstStyle/>
                    <a:p>
                      <a:pPr marL="27940" marR="67310">
                        <a:lnSpc>
                          <a:spcPts val="860"/>
                        </a:lnSpc>
                        <a:spcBef>
                          <a:spcPts val="155"/>
                        </a:spcBef>
                      </a:pPr>
                      <a:r>
                        <a:rPr sz="850" dirty="0">
                          <a:latin typeface="Arial" panose="020B0604020202020204" pitchFamily="34" charset="0"/>
                          <a:cs typeface="Arial" panose="020B0604020202020204" pitchFamily="34" charset="0"/>
                        </a:rPr>
                        <a:t>Q23.</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could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get</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further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advice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from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different </a:t>
                      </a:r>
                      <a:r>
                        <a:rPr sz="850" dirty="0">
                          <a:latin typeface="Arial" panose="020B0604020202020204" pitchFamily="34" charset="0"/>
                          <a:cs typeface="Arial" panose="020B0604020202020204" pitchFamily="34" charset="0"/>
                        </a:rPr>
                        <a:t>healthcare</a:t>
                      </a:r>
                      <a:r>
                        <a:rPr sz="850" spc="-3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professional</a:t>
                      </a:r>
                      <a:r>
                        <a:rPr sz="850" spc="-3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before</a:t>
                      </a:r>
                      <a:r>
                        <a:rPr sz="850" spc="-3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making</a:t>
                      </a:r>
                      <a:r>
                        <a:rPr sz="850" spc="-3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decisions</a:t>
                      </a:r>
                      <a:r>
                        <a:rPr sz="850" spc="-3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about </a:t>
                      </a:r>
                      <a:r>
                        <a:rPr sz="850" dirty="0">
                          <a:latin typeface="Arial" panose="020B0604020202020204" pitchFamily="34" charset="0"/>
                          <a:cs typeface="Arial" panose="020B0604020202020204" pitchFamily="34" charset="0"/>
                        </a:rPr>
                        <a:t>their</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treatment</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options</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61%</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65%</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77%</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64%</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bl>
          </a:graphicData>
        </a:graphic>
      </p:graphicFrame>
      <p:graphicFrame>
        <p:nvGraphicFramePr>
          <p:cNvPr id="5" name="gendergroup_tbl_section6"/>
          <p:cNvGraphicFramePr>
            <a:graphicFrameLocks noGrp="1"/>
          </p:cNvGraphicFramePr>
          <p:nvPr>
            <p:extLst>
              <p:ext uri="{D42A27DB-BD31-4B8C-83A1-F6EECF244321}">
                <p14:modId xmlns:p14="http://schemas.microsoft.com/office/powerpoint/2010/main" val="473485944"/>
              </p:ext>
            </p:extLst>
          </p:nvPr>
        </p:nvGraphicFramePr>
        <p:xfrm>
          <a:off x="428815" y="3764280"/>
          <a:ext cx="6776319" cy="135382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59">
                  <a:extLst>
                    <a:ext uri="{9D8B030D-6E8A-4147-A177-3AD203B41FA5}">
                      <a16:colId xmlns:a16="http://schemas.microsoft.com/office/drawing/2014/main" val="20007"/>
                    </a:ext>
                  </a:extLst>
                </a:gridCol>
              </a:tblGrid>
              <a:tr h="188595">
                <a:tc gridSpan="8">
                  <a:txBody>
                    <a:bodyPr/>
                    <a:lstStyle/>
                    <a:p>
                      <a:pPr marL="27940">
                        <a:lnSpc>
                          <a:spcPts val="1180"/>
                        </a:lnSpc>
                        <a:tabLst>
                          <a:tab pos="3877310" algn="l"/>
                        </a:tabLst>
                      </a:pPr>
                      <a:r>
                        <a:rPr lang="en-GB" sz="1575" b="1" spc="-30" baseline="-7936" dirty="0">
                          <a:solidFill>
                            <a:srgbClr val="336E9F"/>
                          </a:solidFill>
                          <a:latin typeface="Arial" panose="020B0604020202020204" pitchFamily="34" charset="0"/>
                          <a:cs typeface="Arial" panose="020B0604020202020204" pitchFamily="34" charset="0"/>
                        </a:rPr>
                        <a:t>CARE</a:t>
                      </a:r>
                      <a:r>
                        <a:rPr lang="en-GB" sz="1575" b="1" spc="-75" baseline="-7936" dirty="0">
                          <a:solidFill>
                            <a:srgbClr val="336E9F"/>
                          </a:solidFill>
                          <a:latin typeface="Arial" panose="020B0604020202020204" pitchFamily="34" charset="0"/>
                          <a:cs typeface="Arial" panose="020B0604020202020204" pitchFamily="34" charset="0"/>
                        </a:rPr>
                        <a:t> </a:t>
                      </a:r>
                      <a:r>
                        <a:rPr lang="en-GB" sz="1575" b="1" spc="-15" baseline="-7936" dirty="0">
                          <a:solidFill>
                            <a:srgbClr val="336E9F"/>
                          </a:solidFill>
                          <a:latin typeface="Arial" panose="020B0604020202020204" pitchFamily="34" charset="0"/>
                          <a:cs typeface="Arial" panose="020B0604020202020204" pitchFamily="34" charset="0"/>
                        </a:rPr>
                        <a:t>PLANNING</a:t>
                      </a:r>
                      <a:r>
                        <a:rPr lang="en-GB" sz="1575" b="1" baseline="-7936" dirty="0">
                          <a:solidFill>
                            <a:srgbClr val="336E9F"/>
                          </a:solidFill>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Which of the following best describes you?</a:t>
                      </a:r>
                      <a:endParaRPr lang="en-GB"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panose="020B0604020202020204" pitchFamily="34" charset="0"/>
                          <a:cs typeface="Arial" panose="020B0604020202020204" pitchFamily="34" charset="0"/>
                        </a:rPr>
                        <a:t>Female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20" dirty="0">
                          <a:latin typeface="Arial" panose="020B0604020202020204" pitchFamily="34" charset="0"/>
                          <a:cs typeface="Arial" panose="020B0604020202020204" pitchFamily="34" charset="0"/>
                        </a:rPr>
                        <a:t>Male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41605" marR="135890" indent="9525" algn="ctr">
                        <a:lnSpc>
                          <a:spcPts val="860"/>
                        </a:lnSpc>
                        <a:spcBef>
                          <a:spcPts val="560"/>
                        </a:spcBef>
                      </a:pPr>
                      <a:r>
                        <a:rPr sz="850" spc="-20" dirty="0">
                          <a:latin typeface="Arial" panose="020B0604020202020204" pitchFamily="34" charset="0"/>
                          <a:cs typeface="Arial" panose="020B0604020202020204" pitchFamily="34" charset="0"/>
                        </a:rPr>
                        <a:t>Non- </a:t>
                      </a:r>
                      <a:r>
                        <a:rPr sz="850" spc="-30" dirty="0">
                          <a:latin typeface="Arial" panose="020B0604020202020204" pitchFamily="34" charset="0"/>
                          <a:cs typeface="Arial" panose="020B0604020202020204" pitchFamily="34" charset="0"/>
                        </a:rPr>
                        <a:t>binary</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86995" marR="81280" indent="54610" algn="ctr">
                        <a:lnSpc>
                          <a:spcPts val="860"/>
                        </a:lnSpc>
                        <a:spcBef>
                          <a:spcPts val="130"/>
                        </a:spcBef>
                      </a:pPr>
                      <a:r>
                        <a:rPr sz="850" spc="-10" dirty="0">
                          <a:latin typeface="Arial" panose="020B0604020202020204" pitchFamily="34" charset="0"/>
                          <a:cs typeface="Arial" panose="020B0604020202020204" pitchFamily="34" charset="0"/>
                        </a:rPr>
                        <a:t>Prefer </a:t>
                      </a:r>
                      <a:r>
                        <a:rPr sz="850" dirty="0">
                          <a:latin typeface="Arial" panose="020B0604020202020204" pitchFamily="34" charset="0"/>
                          <a:cs typeface="Arial" panose="020B0604020202020204" pitchFamily="34" charset="0"/>
                        </a:rPr>
                        <a:t>to</a:t>
                      </a:r>
                      <a:r>
                        <a:rPr sz="850" spc="-5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self- </a:t>
                      </a:r>
                      <a:r>
                        <a:rPr sz="850" spc="-30" dirty="0">
                          <a:latin typeface="Arial" panose="020B0604020202020204" pitchFamily="34" charset="0"/>
                          <a:cs typeface="Arial" panose="020B0604020202020204" pitchFamily="34" charset="0"/>
                        </a:rPr>
                        <a:t>describe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58419" marR="52705" indent="83185" algn="l">
                        <a:lnSpc>
                          <a:spcPts val="860"/>
                        </a:lnSpc>
                        <a:spcBef>
                          <a:spcPts val="560"/>
                        </a:spcBef>
                      </a:pPr>
                      <a:r>
                        <a:rPr sz="850" spc="-10" dirty="0">
                          <a:latin typeface="Arial" panose="020B0604020202020204" pitchFamily="34" charset="0"/>
                          <a:cs typeface="Arial" panose="020B0604020202020204" pitchFamily="34" charset="0"/>
                        </a:rPr>
                        <a:t>Prefer not</a:t>
                      </a:r>
                      <a:r>
                        <a:rPr sz="850" spc="-5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45" dirty="0">
                          <a:latin typeface="Arial" panose="020B0604020202020204" pitchFamily="34" charset="0"/>
                          <a:cs typeface="Arial" panose="020B0604020202020204" pitchFamily="34" charset="0"/>
                        </a:rPr>
                        <a:t> </a:t>
                      </a:r>
                      <a:r>
                        <a:rPr sz="850" spc="-30" dirty="0">
                          <a:latin typeface="Arial" panose="020B0604020202020204" pitchFamily="34" charset="0"/>
                          <a:cs typeface="Arial" panose="020B0604020202020204" pitchFamily="34" charset="0"/>
                        </a:rPr>
                        <a:t>say</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panose="020B0604020202020204" pitchFamily="34" charset="0"/>
                          <a:cs typeface="Arial" panose="020B0604020202020204" pitchFamily="34" charset="0"/>
                        </a:rPr>
                        <a:t>Not</a:t>
                      </a:r>
                      <a:r>
                        <a:rPr sz="850" spc="-4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given</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57480">
                        <a:lnSpc>
                          <a:spcPts val="860"/>
                        </a:lnSpc>
                        <a:spcBef>
                          <a:spcPts val="155"/>
                        </a:spcBef>
                      </a:pPr>
                      <a:r>
                        <a:rPr sz="850" dirty="0">
                          <a:latin typeface="Arial" panose="020B0604020202020204" pitchFamily="34" charset="0"/>
                          <a:cs typeface="Arial" panose="020B0604020202020204" pitchFamily="34" charset="0"/>
                        </a:rPr>
                        <a:t>Q24.</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able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have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discussion </a:t>
                      </a:r>
                      <a:r>
                        <a:rPr sz="850" dirty="0">
                          <a:latin typeface="Arial" panose="020B0604020202020204" pitchFamily="34" charset="0"/>
                          <a:cs typeface="Arial" panose="020B0604020202020204" pitchFamily="34" charset="0"/>
                        </a:rPr>
                        <a:t>about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needs</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concerns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prior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treatment</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76%</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75%</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75%</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57480">
                        <a:lnSpc>
                          <a:spcPts val="860"/>
                        </a:lnSpc>
                        <a:spcBef>
                          <a:spcPts val="155"/>
                        </a:spcBef>
                      </a:pPr>
                      <a:r>
                        <a:rPr lang="en-GB" sz="850">
                          <a:solidFill>
                            <a:srgbClr val="000000"/>
                          </a:solidFill>
                          <a:latin typeface="Arial" panose="020B0604020202020204" pitchFamily="34" charset="0"/>
                          <a:cs typeface="Arial" panose="020B0604020202020204" pitchFamily="34" charset="0"/>
                        </a:rPr>
                        <a:t>Q25.</a:t>
                      </a:r>
                      <a:r>
                        <a:rPr lang="en-GB" sz="850" spc="-20">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A</a:t>
                      </a:r>
                      <a:r>
                        <a:rPr lang="en-GB" sz="850" spc="-1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member</a:t>
                      </a:r>
                      <a:r>
                        <a:rPr lang="en-GB" sz="850" spc="-1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of</a:t>
                      </a:r>
                      <a:r>
                        <a:rPr lang="en-GB" sz="850" spc="-20">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their</a:t>
                      </a:r>
                      <a:r>
                        <a:rPr lang="en-GB" sz="850" spc="-1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care</a:t>
                      </a:r>
                      <a:r>
                        <a:rPr lang="en-GB" sz="850" spc="-1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team</a:t>
                      </a:r>
                      <a:r>
                        <a:rPr lang="en-GB" sz="850" spc="-1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helped</a:t>
                      </a:r>
                      <a:r>
                        <a:rPr lang="en-GB" sz="850" spc="-20">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the</a:t>
                      </a:r>
                      <a:r>
                        <a:rPr lang="en-GB" sz="850" spc="-15">
                          <a:solidFill>
                            <a:srgbClr val="000000"/>
                          </a:solidFill>
                          <a:latin typeface="Arial" panose="020B0604020202020204" pitchFamily="34" charset="0"/>
                          <a:cs typeface="Arial" panose="020B0604020202020204" pitchFamily="34" charset="0"/>
                        </a:rPr>
                        <a:t> </a:t>
                      </a:r>
                      <a:r>
                        <a:rPr lang="en-GB" sz="850" spc="-10">
                          <a:solidFill>
                            <a:srgbClr val="000000"/>
                          </a:solidFill>
                          <a:latin typeface="Arial" panose="020B0604020202020204" pitchFamily="34" charset="0"/>
                          <a:cs typeface="Arial" panose="020B0604020202020204" pitchFamily="34" charset="0"/>
                        </a:rPr>
                        <a:t>patient </a:t>
                      </a:r>
                      <a:r>
                        <a:rPr lang="en-GB" sz="850">
                          <a:solidFill>
                            <a:srgbClr val="000000"/>
                          </a:solidFill>
                          <a:latin typeface="Arial" panose="020B0604020202020204" pitchFamily="34" charset="0"/>
                          <a:cs typeface="Arial" panose="020B0604020202020204" pitchFamily="34" charset="0"/>
                        </a:rPr>
                        <a:t>create</a:t>
                      </a:r>
                      <a:r>
                        <a:rPr lang="en-GB" sz="850" spc="-20">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a</a:t>
                      </a:r>
                      <a:r>
                        <a:rPr lang="en-GB" sz="850" spc="-1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care</a:t>
                      </a:r>
                      <a:r>
                        <a:rPr lang="en-GB" sz="850" spc="-1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plan</a:t>
                      </a:r>
                      <a:r>
                        <a:rPr lang="en-GB" sz="850" spc="-1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to</a:t>
                      </a:r>
                      <a:r>
                        <a:rPr lang="en-GB" sz="850" spc="-1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address</a:t>
                      </a:r>
                      <a:r>
                        <a:rPr lang="en-GB" sz="850" spc="-20">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any</a:t>
                      </a:r>
                      <a:r>
                        <a:rPr lang="en-GB" sz="850" spc="-1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needs</a:t>
                      </a:r>
                      <a:r>
                        <a:rPr lang="en-GB" sz="850" spc="-1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or</a:t>
                      </a:r>
                      <a:r>
                        <a:rPr lang="en-GB" sz="850" spc="-15">
                          <a:solidFill>
                            <a:srgbClr val="000000"/>
                          </a:solidFill>
                          <a:latin typeface="Arial" panose="020B0604020202020204" pitchFamily="34" charset="0"/>
                          <a:cs typeface="Arial" panose="020B0604020202020204" pitchFamily="34" charset="0"/>
                        </a:rPr>
                        <a:t> </a:t>
                      </a:r>
                      <a:r>
                        <a:rPr lang="en-GB" sz="850" spc="-10">
                          <a:solidFill>
                            <a:srgbClr val="000000"/>
                          </a:solidFill>
                          <a:latin typeface="Arial" panose="020B0604020202020204" pitchFamily="34" charset="0"/>
                          <a:cs typeface="Arial" panose="020B0604020202020204" pitchFamily="34" charset="0"/>
                        </a:rPr>
                        <a:t>concerns</a:t>
                      </a:r>
                      <a:endParaRPr lang="en-GB" sz="850">
                        <a:solidFill>
                          <a:srgbClr val="000000"/>
                        </a:solidFill>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92%</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95%</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100%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94%</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6065">
                <a:tc>
                  <a:txBody>
                    <a:bodyPr/>
                    <a:lstStyle/>
                    <a:p>
                      <a:pPr marL="27940" marR="142875">
                        <a:lnSpc>
                          <a:spcPts val="860"/>
                        </a:lnSpc>
                        <a:spcBef>
                          <a:spcPts val="155"/>
                        </a:spcBef>
                      </a:pPr>
                      <a:r>
                        <a:rPr lang="en-GB" sz="850">
                          <a:solidFill>
                            <a:srgbClr val="000000"/>
                          </a:solidFill>
                          <a:latin typeface="Arial" panose="020B0604020202020204" pitchFamily="34" charset="0"/>
                          <a:cs typeface="Arial" panose="020B0604020202020204" pitchFamily="34" charset="0"/>
                        </a:rPr>
                        <a:t>Q26.</a:t>
                      </a:r>
                      <a:r>
                        <a:rPr lang="en-GB" sz="850" spc="-2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Care</a:t>
                      </a:r>
                      <a:r>
                        <a:rPr lang="en-GB" sz="850" spc="-20">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team</a:t>
                      </a:r>
                      <a:r>
                        <a:rPr lang="en-GB" sz="850" spc="-20">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reviewed</a:t>
                      </a:r>
                      <a:r>
                        <a:rPr lang="en-GB" sz="850" spc="-20">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the</a:t>
                      </a:r>
                      <a:r>
                        <a:rPr lang="en-GB" sz="850" spc="-20">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patient's</a:t>
                      </a:r>
                      <a:r>
                        <a:rPr lang="en-GB" sz="850" spc="-20">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care</a:t>
                      </a:r>
                      <a:r>
                        <a:rPr lang="en-GB" sz="850" spc="-2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plan</a:t>
                      </a:r>
                      <a:r>
                        <a:rPr lang="en-GB" sz="850" spc="-20">
                          <a:solidFill>
                            <a:srgbClr val="000000"/>
                          </a:solidFill>
                          <a:latin typeface="Arial" panose="020B0604020202020204" pitchFamily="34" charset="0"/>
                          <a:cs typeface="Arial" panose="020B0604020202020204" pitchFamily="34" charset="0"/>
                        </a:rPr>
                        <a:t> with </a:t>
                      </a:r>
                      <a:r>
                        <a:rPr lang="en-GB" sz="850">
                          <a:solidFill>
                            <a:srgbClr val="000000"/>
                          </a:solidFill>
                          <a:latin typeface="Arial" panose="020B0604020202020204" pitchFamily="34" charset="0"/>
                          <a:cs typeface="Arial" panose="020B0604020202020204" pitchFamily="34" charset="0"/>
                        </a:rPr>
                        <a:t>them</a:t>
                      </a:r>
                      <a:r>
                        <a:rPr lang="en-GB" sz="850" spc="-1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to</a:t>
                      </a:r>
                      <a:r>
                        <a:rPr lang="en-GB" sz="850" spc="-10">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ensure</a:t>
                      </a:r>
                      <a:r>
                        <a:rPr lang="en-GB" sz="850" spc="-1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it</a:t>
                      </a:r>
                      <a:r>
                        <a:rPr lang="en-GB" sz="850" spc="-10">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was</a:t>
                      </a:r>
                      <a:r>
                        <a:rPr lang="en-GB" sz="850" spc="-10">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up</a:t>
                      </a:r>
                      <a:r>
                        <a:rPr lang="en-GB" sz="850" spc="-1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to</a:t>
                      </a:r>
                      <a:r>
                        <a:rPr lang="en-GB" sz="850" spc="-10">
                          <a:solidFill>
                            <a:srgbClr val="000000"/>
                          </a:solidFill>
                          <a:latin typeface="Arial" panose="020B0604020202020204" pitchFamily="34" charset="0"/>
                          <a:cs typeface="Arial" panose="020B0604020202020204" pitchFamily="34" charset="0"/>
                        </a:rPr>
                        <a:t> </a:t>
                      </a:r>
                      <a:r>
                        <a:rPr lang="en-GB" sz="850" spc="-20">
                          <a:solidFill>
                            <a:srgbClr val="000000"/>
                          </a:solidFill>
                          <a:latin typeface="Arial" panose="020B0604020202020204" pitchFamily="34" charset="0"/>
                          <a:cs typeface="Arial" panose="020B0604020202020204" pitchFamily="34" charset="0"/>
                        </a:rPr>
                        <a:t>date</a:t>
                      </a:r>
                      <a:endParaRPr lang="en-GB" sz="850">
                        <a:solidFill>
                          <a:srgbClr val="000000"/>
                        </a:solidFill>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98%</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100%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100%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6" name="gendergroup_tbl_section7"/>
          <p:cNvGraphicFramePr>
            <a:graphicFrameLocks noGrp="1"/>
          </p:cNvGraphicFramePr>
          <p:nvPr>
            <p:extLst>
              <p:ext uri="{D42A27DB-BD31-4B8C-83A1-F6EECF244321}">
                <p14:modId xmlns:p14="http://schemas.microsoft.com/office/powerpoint/2010/main" val="1085794518"/>
              </p:ext>
            </p:extLst>
          </p:nvPr>
        </p:nvGraphicFramePr>
        <p:xfrm>
          <a:off x="428815" y="5340197"/>
          <a:ext cx="6776319" cy="135318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59">
                  <a:extLst>
                    <a:ext uri="{9D8B030D-6E8A-4147-A177-3AD203B41FA5}">
                      <a16:colId xmlns:a16="http://schemas.microsoft.com/office/drawing/2014/main" val="20007"/>
                    </a:ext>
                  </a:extLst>
                </a:gridCol>
              </a:tblGrid>
              <a:tr h="187960">
                <a:tc gridSpan="8">
                  <a:txBody>
                    <a:bodyPr/>
                    <a:lstStyle/>
                    <a:p>
                      <a:pPr marL="27940">
                        <a:lnSpc>
                          <a:spcPts val="1180"/>
                        </a:lnSpc>
                        <a:tabLst>
                          <a:tab pos="3877310" algn="l"/>
                        </a:tabLst>
                      </a:pPr>
                      <a:r>
                        <a:rPr lang="en-GB" sz="1575" b="1" spc="-30" baseline="-7936" dirty="0">
                          <a:solidFill>
                            <a:srgbClr val="336E9F"/>
                          </a:solidFill>
                          <a:latin typeface="Arial"/>
                          <a:cs typeface="Arial"/>
                        </a:rPr>
                        <a:t>SUPPORT</a:t>
                      </a:r>
                      <a:r>
                        <a:rPr lang="en-GB" sz="1575" b="1" spc="-52" baseline="-7936" dirty="0">
                          <a:solidFill>
                            <a:srgbClr val="336E9F"/>
                          </a:solidFill>
                          <a:latin typeface="Arial"/>
                          <a:cs typeface="Arial"/>
                        </a:rPr>
                        <a:t> </a:t>
                      </a:r>
                      <a:r>
                        <a:rPr lang="en-GB" sz="1575" b="1" spc="-15" baseline="-7936" dirty="0">
                          <a:solidFill>
                            <a:srgbClr val="336E9F"/>
                          </a:solidFill>
                          <a:latin typeface="Arial"/>
                          <a:cs typeface="Arial"/>
                        </a:rPr>
                        <a:t>FROM</a:t>
                      </a:r>
                      <a:r>
                        <a:rPr lang="en-GB" sz="1575" b="1" spc="-52" baseline="-7936" dirty="0">
                          <a:solidFill>
                            <a:srgbClr val="336E9F"/>
                          </a:solidFill>
                          <a:latin typeface="Arial"/>
                          <a:cs typeface="Arial"/>
                        </a:rPr>
                        <a:t> </a:t>
                      </a:r>
                      <a:r>
                        <a:rPr lang="en-GB" sz="1575" b="1" spc="-30" baseline="-7936" dirty="0">
                          <a:solidFill>
                            <a:srgbClr val="336E9F"/>
                          </a:solidFill>
                          <a:latin typeface="Arial"/>
                          <a:cs typeface="Arial"/>
                        </a:rPr>
                        <a:t>HOSPITAL</a:t>
                      </a:r>
                      <a:r>
                        <a:rPr lang="en-GB" sz="1575" b="1" spc="-44" baseline="-7936" dirty="0">
                          <a:solidFill>
                            <a:srgbClr val="336E9F"/>
                          </a:solidFill>
                          <a:latin typeface="Arial"/>
                          <a:cs typeface="Arial"/>
                        </a:rPr>
                        <a:t> </a:t>
                      </a:r>
                      <a:r>
                        <a:rPr lang="en-GB" sz="1575" b="1" spc="-15" baseline="-7936" dirty="0">
                          <a:solidFill>
                            <a:srgbClr val="336E9F"/>
                          </a:solidFill>
                          <a:latin typeface="Arial"/>
                          <a:cs typeface="Arial"/>
                        </a:rPr>
                        <a:t>STAFF</a:t>
                      </a:r>
                      <a:r>
                        <a:rPr lang="en-GB" sz="1575" b="1" baseline="-7936" dirty="0">
                          <a:solidFill>
                            <a:srgbClr val="336E9F"/>
                          </a:solidFill>
                          <a:latin typeface="Arial"/>
                          <a:cs typeface="Arial"/>
                        </a:rPr>
                        <a:t>	</a:t>
                      </a:r>
                      <a:r>
                        <a:rPr lang="en-GB" sz="850" spc="-10" dirty="0">
                          <a:latin typeface="Arial"/>
                          <a:cs typeface="Arial"/>
                        </a:rPr>
                        <a:t>Which of the following best describes you?</a:t>
                      </a:r>
                      <a:endParaRPr lang="en-GB"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a:cs typeface="Arial"/>
                        </a:rPr>
                        <a:t>Female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20" dirty="0">
                          <a:latin typeface="Arial"/>
                          <a:cs typeface="Arial"/>
                        </a:rPr>
                        <a:t>Male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41605" marR="135890" indent="9525" algn="ctr">
                        <a:lnSpc>
                          <a:spcPts val="860"/>
                        </a:lnSpc>
                        <a:spcBef>
                          <a:spcPts val="560"/>
                        </a:spcBef>
                      </a:pPr>
                      <a:r>
                        <a:rPr sz="850" spc="-20" dirty="0">
                          <a:latin typeface="Arial"/>
                          <a:cs typeface="Arial"/>
                        </a:rPr>
                        <a:t>Non- </a:t>
                      </a:r>
                      <a:r>
                        <a:rPr sz="850" spc="-30" dirty="0">
                          <a:latin typeface="Arial"/>
                          <a:cs typeface="Arial"/>
                        </a:rPr>
                        <a:t>binary</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86995" marR="81280" indent="54610" algn="ctr">
                        <a:lnSpc>
                          <a:spcPts val="860"/>
                        </a:lnSpc>
                        <a:spcBef>
                          <a:spcPts val="130"/>
                        </a:spcBef>
                      </a:pPr>
                      <a:r>
                        <a:rPr sz="850" spc="-10" dirty="0">
                          <a:latin typeface="Arial"/>
                          <a:cs typeface="Arial"/>
                        </a:rPr>
                        <a:t>Prefer </a:t>
                      </a:r>
                      <a:r>
                        <a:rPr sz="850" dirty="0">
                          <a:latin typeface="Arial"/>
                          <a:cs typeface="Arial"/>
                        </a:rPr>
                        <a:t>to</a:t>
                      </a:r>
                      <a:r>
                        <a:rPr sz="850" spc="-55" dirty="0">
                          <a:latin typeface="Arial"/>
                          <a:cs typeface="Arial"/>
                        </a:rPr>
                        <a:t> </a:t>
                      </a:r>
                      <a:r>
                        <a:rPr sz="850" spc="-10" dirty="0">
                          <a:latin typeface="Arial"/>
                          <a:cs typeface="Arial"/>
                        </a:rPr>
                        <a:t>self- </a:t>
                      </a:r>
                      <a:r>
                        <a:rPr sz="850" spc="-30" dirty="0">
                          <a:latin typeface="Arial"/>
                          <a:cs typeface="Arial"/>
                        </a:rPr>
                        <a:t>describe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58419" marR="52705" indent="83185" algn="l">
                        <a:lnSpc>
                          <a:spcPts val="860"/>
                        </a:lnSpc>
                        <a:spcBef>
                          <a:spcPts val="560"/>
                        </a:spcBef>
                      </a:pPr>
                      <a:r>
                        <a:rPr sz="850" spc="-10" dirty="0">
                          <a:latin typeface="Arial"/>
                          <a:cs typeface="Arial"/>
                        </a:rPr>
                        <a:t>Prefer not</a:t>
                      </a:r>
                      <a:r>
                        <a:rPr sz="850" spc="-50" dirty="0">
                          <a:latin typeface="Arial"/>
                          <a:cs typeface="Arial"/>
                        </a:rPr>
                        <a:t> </a:t>
                      </a:r>
                      <a:r>
                        <a:rPr sz="850" dirty="0">
                          <a:latin typeface="Arial"/>
                          <a:cs typeface="Arial"/>
                        </a:rPr>
                        <a:t>to</a:t>
                      </a:r>
                      <a:r>
                        <a:rPr sz="850" spc="-45" dirty="0">
                          <a:latin typeface="Arial"/>
                          <a:cs typeface="Arial"/>
                        </a:rPr>
                        <a:t> </a:t>
                      </a:r>
                      <a:r>
                        <a:rPr sz="850" spc="-30" dirty="0">
                          <a:latin typeface="Arial"/>
                          <a:cs typeface="Arial"/>
                        </a:rPr>
                        <a:t>say</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a:cs typeface="Arial"/>
                        </a:rPr>
                        <a:t>Not</a:t>
                      </a:r>
                      <a:r>
                        <a:rPr sz="850" spc="-45" dirty="0">
                          <a:latin typeface="Arial"/>
                          <a:cs typeface="Arial"/>
                        </a:rPr>
                        <a:t> </a:t>
                      </a:r>
                      <a:r>
                        <a:rPr sz="850" spc="-10" dirty="0">
                          <a:latin typeface="Arial"/>
                          <a:cs typeface="Arial"/>
                        </a:rPr>
                        <a:t>given</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577850">
                        <a:lnSpc>
                          <a:spcPts val="860"/>
                        </a:lnSpc>
                        <a:spcBef>
                          <a:spcPts val="155"/>
                        </a:spcBef>
                      </a:pPr>
                      <a:r>
                        <a:rPr sz="850" dirty="0">
                          <a:latin typeface="Arial"/>
                          <a:cs typeface="Arial"/>
                        </a:rPr>
                        <a:t>Q27.</a:t>
                      </a:r>
                      <a:r>
                        <a:rPr sz="850" spc="-25" dirty="0">
                          <a:latin typeface="Arial"/>
                          <a:cs typeface="Arial"/>
                        </a:rPr>
                        <a:t> </a:t>
                      </a:r>
                      <a:r>
                        <a:rPr sz="850" dirty="0">
                          <a:latin typeface="Arial"/>
                          <a:cs typeface="Arial"/>
                        </a:rPr>
                        <a:t>Staff</a:t>
                      </a:r>
                      <a:r>
                        <a:rPr sz="850" spc="-20" dirty="0">
                          <a:latin typeface="Arial"/>
                          <a:cs typeface="Arial"/>
                        </a:rPr>
                        <a:t> </a:t>
                      </a:r>
                      <a:r>
                        <a:rPr sz="850" dirty="0">
                          <a:latin typeface="Arial"/>
                          <a:cs typeface="Arial"/>
                        </a:rPr>
                        <a:t>provided</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with</a:t>
                      </a:r>
                      <a:r>
                        <a:rPr sz="850" spc="-20" dirty="0">
                          <a:latin typeface="Arial"/>
                          <a:cs typeface="Arial"/>
                        </a:rPr>
                        <a:t> </a:t>
                      </a:r>
                      <a:r>
                        <a:rPr sz="850" spc="-10" dirty="0">
                          <a:latin typeface="Arial"/>
                          <a:cs typeface="Arial"/>
                        </a:rPr>
                        <a:t>relevant </a:t>
                      </a:r>
                      <a:r>
                        <a:rPr sz="850" dirty="0">
                          <a:latin typeface="Arial"/>
                          <a:cs typeface="Arial"/>
                        </a:rPr>
                        <a:t>information</a:t>
                      </a:r>
                      <a:r>
                        <a:rPr sz="850" spc="-30" dirty="0">
                          <a:latin typeface="Arial"/>
                          <a:cs typeface="Arial"/>
                        </a:rPr>
                        <a:t> </a:t>
                      </a:r>
                      <a:r>
                        <a:rPr sz="850" dirty="0">
                          <a:latin typeface="Arial"/>
                          <a:cs typeface="Arial"/>
                        </a:rPr>
                        <a:t>on</a:t>
                      </a:r>
                      <a:r>
                        <a:rPr sz="850" spc="-30" dirty="0">
                          <a:latin typeface="Arial"/>
                          <a:cs typeface="Arial"/>
                        </a:rPr>
                        <a:t> </a:t>
                      </a:r>
                      <a:r>
                        <a:rPr sz="850" dirty="0">
                          <a:latin typeface="Arial"/>
                          <a:cs typeface="Arial"/>
                        </a:rPr>
                        <a:t>available</a:t>
                      </a:r>
                      <a:r>
                        <a:rPr sz="850" spc="-30" dirty="0">
                          <a:latin typeface="Arial"/>
                          <a:cs typeface="Arial"/>
                        </a:rPr>
                        <a:t> </a:t>
                      </a:r>
                      <a:r>
                        <a:rPr sz="850" spc="-10" dirty="0">
                          <a:latin typeface="Arial"/>
                          <a:cs typeface="Arial"/>
                        </a:rPr>
                        <a:t>support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03505">
                        <a:lnSpc>
                          <a:spcPts val="860"/>
                        </a:lnSpc>
                        <a:spcBef>
                          <a:spcPts val="155"/>
                        </a:spcBef>
                      </a:pPr>
                      <a:r>
                        <a:rPr sz="850" dirty="0">
                          <a:latin typeface="Arial"/>
                          <a:cs typeface="Arial"/>
                        </a:rPr>
                        <a:t>Q28.</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definitely</a:t>
                      </a:r>
                      <a:r>
                        <a:rPr sz="850" spc="-20" dirty="0">
                          <a:latin typeface="Arial"/>
                          <a:cs typeface="Arial"/>
                        </a:rPr>
                        <a:t> </a:t>
                      </a:r>
                      <a:r>
                        <a:rPr sz="850" dirty="0">
                          <a:latin typeface="Arial"/>
                          <a:cs typeface="Arial"/>
                        </a:rPr>
                        <a:t>got</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right</a:t>
                      </a:r>
                      <a:r>
                        <a:rPr sz="850" spc="-15" dirty="0">
                          <a:latin typeface="Arial"/>
                          <a:cs typeface="Arial"/>
                        </a:rPr>
                        <a:t> </a:t>
                      </a:r>
                      <a:r>
                        <a:rPr sz="850" dirty="0">
                          <a:latin typeface="Arial"/>
                          <a:cs typeface="Arial"/>
                        </a:rPr>
                        <a:t>level</a:t>
                      </a:r>
                      <a:r>
                        <a:rPr sz="850" spc="-20"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support</a:t>
                      </a:r>
                      <a:r>
                        <a:rPr sz="850" spc="-20" dirty="0">
                          <a:latin typeface="Arial"/>
                          <a:cs typeface="Arial"/>
                        </a:rPr>
                        <a:t> </a:t>
                      </a:r>
                      <a:r>
                        <a:rPr sz="850" spc="-25" dirty="0">
                          <a:latin typeface="Arial"/>
                          <a:cs typeface="Arial"/>
                        </a:rPr>
                        <a:t>for </a:t>
                      </a:r>
                      <a:r>
                        <a:rPr sz="850" dirty="0">
                          <a:latin typeface="Arial"/>
                          <a:cs typeface="Arial"/>
                        </a:rPr>
                        <a:t>their</a:t>
                      </a:r>
                      <a:r>
                        <a:rPr sz="850" spc="-20" dirty="0">
                          <a:latin typeface="Arial"/>
                          <a:cs typeface="Arial"/>
                        </a:rPr>
                        <a:t> </a:t>
                      </a:r>
                      <a:r>
                        <a:rPr sz="850" dirty="0">
                          <a:latin typeface="Arial"/>
                          <a:cs typeface="Arial"/>
                        </a:rPr>
                        <a:t>overall</a:t>
                      </a:r>
                      <a:r>
                        <a:rPr sz="850" spc="-20" dirty="0">
                          <a:latin typeface="Arial"/>
                          <a:cs typeface="Arial"/>
                        </a:rPr>
                        <a:t> </a:t>
                      </a:r>
                      <a:r>
                        <a:rPr sz="850" dirty="0">
                          <a:latin typeface="Arial"/>
                          <a:cs typeface="Arial"/>
                        </a:rPr>
                        <a:t>health</a:t>
                      </a:r>
                      <a:r>
                        <a:rPr sz="850" spc="-15" dirty="0">
                          <a:latin typeface="Arial"/>
                          <a:cs typeface="Arial"/>
                        </a:rPr>
                        <a:t> </a:t>
                      </a:r>
                      <a:r>
                        <a:rPr sz="850" dirty="0">
                          <a:latin typeface="Arial"/>
                          <a:cs typeface="Arial"/>
                        </a:rPr>
                        <a:t>and</a:t>
                      </a:r>
                      <a:r>
                        <a:rPr sz="850" spc="-20" dirty="0">
                          <a:latin typeface="Arial"/>
                          <a:cs typeface="Arial"/>
                        </a:rPr>
                        <a:t> </a:t>
                      </a:r>
                      <a:r>
                        <a:rPr sz="850" dirty="0">
                          <a:latin typeface="Arial"/>
                          <a:cs typeface="Arial"/>
                        </a:rPr>
                        <a:t>well</a:t>
                      </a:r>
                      <a:r>
                        <a:rPr sz="850" spc="-20" dirty="0">
                          <a:latin typeface="Arial"/>
                          <a:cs typeface="Arial"/>
                        </a:rPr>
                        <a:t> </a:t>
                      </a:r>
                      <a:r>
                        <a:rPr sz="850" dirty="0">
                          <a:latin typeface="Arial"/>
                          <a:cs typeface="Arial"/>
                        </a:rPr>
                        <a:t>being</a:t>
                      </a:r>
                      <a:r>
                        <a:rPr sz="850" spc="-15" dirty="0">
                          <a:latin typeface="Arial"/>
                          <a:cs typeface="Arial"/>
                        </a:rPr>
                        <a:t> </a:t>
                      </a:r>
                      <a:r>
                        <a:rPr sz="850" dirty="0">
                          <a:latin typeface="Arial"/>
                          <a:cs typeface="Arial"/>
                        </a:rPr>
                        <a:t>from</a:t>
                      </a:r>
                      <a:r>
                        <a:rPr sz="850" spc="-20" dirty="0">
                          <a:latin typeface="Arial"/>
                          <a:cs typeface="Arial"/>
                        </a:rPr>
                        <a:t> </a:t>
                      </a:r>
                      <a:r>
                        <a:rPr sz="850" dirty="0">
                          <a:latin typeface="Arial"/>
                          <a:cs typeface="Arial"/>
                        </a:rPr>
                        <a:t>hospital</a:t>
                      </a:r>
                      <a:r>
                        <a:rPr sz="850" spc="-20" dirty="0">
                          <a:latin typeface="Arial"/>
                          <a:cs typeface="Arial"/>
                        </a:rPr>
                        <a:t> </a:t>
                      </a:r>
                      <a:r>
                        <a:rPr sz="850" spc="-10" dirty="0">
                          <a:latin typeface="Arial"/>
                          <a:cs typeface="Arial"/>
                        </a:rPr>
                        <a:t>staff</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6065">
                <a:tc>
                  <a:txBody>
                    <a:bodyPr/>
                    <a:lstStyle/>
                    <a:p>
                      <a:pPr marL="27940" marR="97790">
                        <a:lnSpc>
                          <a:spcPts val="860"/>
                        </a:lnSpc>
                        <a:spcBef>
                          <a:spcPts val="155"/>
                        </a:spcBef>
                      </a:pPr>
                      <a:r>
                        <a:rPr sz="850" dirty="0">
                          <a:latin typeface="Arial"/>
                          <a:cs typeface="Arial"/>
                        </a:rPr>
                        <a:t>Q29.</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offered</a:t>
                      </a:r>
                      <a:r>
                        <a:rPr sz="850" spc="-25" dirty="0">
                          <a:latin typeface="Arial"/>
                          <a:cs typeface="Arial"/>
                        </a:rPr>
                        <a:t> </a:t>
                      </a:r>
                      <a:r>
                        <a:rPr sz="850" dirty="0">
                          <a:latin typeface="Arial"/>
                          <a:cs typeface="Arial"/>
                        </a:rPr>
                        <a:t>information</a:t>
                      </a:r>
                      <a:r>
                        <a:rPr sz="850" spc="-20" dirty="0">
                          <a:latin typeface="Arial"/>
                          <a:cs typeface="Arial"/>
                        </a:rPr>
                        <a:t> </a:t>
                      </a:r>
                      <a:r>
                        <a:rPr sz="850" dirty="0">
                          <a:latin typeface="Arial"/>
                          <a:cs typeface="Arial"/>
                        </a:rPr>
                        <a:t>about</a:t>
                      </a:r>
                      <a:r>
                        <a:rPr sz="850" spc="-20" dirty="0">
                          <a:latin typeface="Arial"/>
                          <a:cs typeface="Arial"/>
                        </a:rPr>
                        <a:t> </a:t>
                      </a:r>
                      <a:r>
                        <a:rPr sz="850" dirty="0">
                          <a:latin typeface="Arial"/>
                          <a:cs typeface="Arial"/>
                        </a:rPr>
                        <a:t>how</a:t>
                      </a:r>
                      <a:r>
                        <a:rPr sz="850" spc="-25" dirty="0">
                          <a:latin typeface="Arial"/>
                          <a:cs typeface="Arial"/>
                        </a:rPr>
                        <a:t> </a:t>
                      </a:r>
                      <a:r>
                        <a:rPr sz="850" dirty="0">
                          <a:latin typeface="Arial"/>
                          <a:cs typeface="Arial"/>
                        </a:rPr>
                        <a:t>to</a:t>
                      </a:r>
                      <a:r>
                        <a:rPr sz="850" spc="-20" dirty="0">
                          <a:latin typeface="Arial"/>
                          <a:cs typeface="Arial"/>
                        </a:rPr>
                        <a:t> </a:t>
                      </a:r>
                      <a:r>
                        <a:rPr sz="850" spc="-25" dirty="0">
                          <a:latin typeface="Arial"/>
                          <a:cs typeface="Arial"/>
                        </a:rPr>
                        <a:t>get </a:t>
                      </a:r>
                      <a:r>
                        <a:rPr sz="850" dirty="0">
                          <a:latin typeface="Arial"/>
                          <a:cs typeface="Arial"/>
                        </a:rPr>
                        <a:t>financial</a:t>
                      </a:r>
                      <a:r>
                        <a:rPr sz="850" spc="-20" dirty="0">
                          <a:latin typeface="Arial"/>
                          <a:cs typeface="Arial"/>
                        </a:rPr>
                        <a:t> </a:t>
                      </a:r>
                      <a:r>
                        <a:rPr sz="850" dirty="0">
                          <a:latin typeface="Arial"/>
                          <a:cs typeface="Arial"/>
                        </a:rPr>
                        <a:t>help</a:t>
                      </a:r>
                      <a:r>
                        <a:rPr sz="850" spc="-20" dirty="0">
                          <a:latin typeface="Arial"/>
                          <a:cs typeface="Arial"/>
                        </a:rPr>
                        <a:t> </a:t>
                      </a:r>
                      <a:r>
                        <a:rPr sz="850" dirty="0">
                          <a:latin typeface="Arial"/>
                          <a:cs typeface="Arial"/>
                        </a:rPr>
                        <a:t>or</a:t>
                      </a:r>
                      <a:r>
                        <a:rPr sz="850" spc="-15" dirty="0">
                          <a:latin typeface="Arial"/>
                          <a:cs typeface="Arial"/>
                        </a:rPr>
                        <a:t> </a:t>
                      </a:r>
                      <a:r>
                        <a:rPr sz="850" spc="-10" dirty="0">
                          <a:latin typeface="Arial"/>
                          <a:cs typeface="Arial"/>
                        </a:rPr>
                        <a:t>benefits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sp>
        <p:nvSpPr>
          <p:cNvPr id="2" name="object 2">
            <a:extLst>
              <a:ext uri="{FF2B5EF4-FFF2-40B4-BE49-F238E27FC236}">
                <a16:creationId xmlns:a16="http://schemas.microsoft.com/office/drawing/2014/main" id="{EF496071-1B3F-B9F4-FDF7-162715DFCCC5}"/>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Indicates</a:t>
            </a:r>
            <a:r>
              <a:rPr sz="850" spc="-20" dirty="0">
                <a:latin typeface="Arial"/>
                <a:cs typeface="Arial"/>
              </a:rPr>
              <a:t> </a:t>
            </a:r>
            <a:r>
              <a:rPr sz="850" dirty="0">
                <a:latin typeface="Arial"/>
                <a:cs typeface="Arial"/>
              </a:rPr>
              <a:t>where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score</a:t>
            </a:r>
            <a:r>
              <a:rPr sz="850" spc="-20" dirty="0">
                <a:latin typeface="Arial"/>
                <a:cs typeface="Arial"/>
              </a:rPr>
              <a:t> </a:t>
            </a:r>
            <a:r>
              <a:rPr sz="850" dirty="0">
                <a:latin typeface="Arial"/>
                <a:cs typeface="Arial"/>
              </a:rPr>
              <a:t>is</a:t>
            </a:r>
            <a:r>
              <a:rPr sz="850" spc="-20" dirty="0">
                <a:latin typeface="Arial"/>
                <a:cs typeface="Arial"/>
              </a:rPr>
              <a:t> </a:t>
            </a:r>
            <a:r>
              <a:rPr sz="850" dirty="0">
                <a:latin typeface="Arial"/>
                <a:cs typeface="Arial"/>
              </a:rPr>
              <a:t>not</a:t>
            </a:r>
            <a:r>
              <a:rPr sz="850" spc="-15" dirty="0">
                <a:latin typeface="Arial"/>
                <a:cs typeface="Arial"/>
              </a:rPr>
              <a:t> </a:t>
            </a:r>
            <a:r>
              <a:rPr sz="850" dirty="0">
                <a:latin typeface="Arial"/>
                <a:cs typeface="Arial"/>
              </a:rPr>
              <a:t>available</a:t>
            </a:r>
            <a:r>
              <a:rPr sz="850" spc="-20" dirty="0">
                <a:latin typeface="Arial"/>
                <a:cs typeface="Arial"/>
              </a:rPr>
              <a:t> </a:t>
            </a:r>
            <a:r>
              <a:rPr sz="850" dirty="0">
                <a:latin typeface="Arial"/>
                <a:cs typeface="Arial"/>
              </a:rPr>
              <a:t>due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sp>
        <p:nvSpPr>
          <p:cNvPr id="11" name="txt_org_name">
            <a:extLst>
              <a:ext uri="{FF2B5EF4-FFF2-40B4-BE49-F238E27FC236}">
                <a16:creationId xmlns:a16="http://schemas.microsoft.com/office/drawing/2014/main" id="{B92D248E-A819-5C17-2E10-87A289CF4475}"/>
              </a:ext>
              <a:ext uri="{C183D7F6-B498-43B3-948B-1728B52AA6E4}">
                <adec:decorative xmlns:adec="http://schemas.microsoft.com/office/drawing/2017/decorative" val="1"/>
              </a:ext>
            </a:extLst>
          </p:cNvPr>
          <p:cNvSpPr txBox="1"/>
          <p:nvPr/>
        </p:nvSpPr>
        <p:spPr>
          <a:xfrm>
            <a:off x="4524343" y="622300"/>
            <a:ext cx="2754280" cy="276999"/>
          </a:xfrm>
          <a:prstGeom prst="rect">
            <a:avLst/>
          </a:prstGeom>
          <a:noFill/>
        </p:spPr>
        <p:txBody>
          <a:bodyPr wrap="none" rtlCol="0">
            <a:spAutoFit/>
          </a:bodyPr>
          <a:lstStyle/>
          <a:p>
            <a:pPr algn="r"/>
            <a:r>
              <a:rPr lang="en-GB" sz="1200" b="1">
                <a:solidFill>
                  <a:srgbClr val="336E9F"/>
                </a:solidFill>
                <a:latin typeface="Arial"/>
                <a:cs typeface="Arial"/>
              </a:rPr>
              <a:t>The Christie NHS Foundation Trust</a:t>
            </a:r>
            <a:endParaRPr lang="en-GB" sz="1200">
              <a:solidFill>
                <a:srgbClr val="336E9F"/>
              </a:solidFill>
            </a:endParaRPr>
          </a:p>
        </p:txBody>
      </p:sp>
      <p:sp>
        <p:nvSpPr>
          <p:cNvPr id="12" name="txt_survey">
            <a:extLst>
              <a:ext uri="{FF2B5EF4-FFF2-40B4-BE49-F238E27FC236}">
                <a16:creationId xmlns:a16="http://schemas.microsoft.com/office/drawing/2014/main" id="{F1AFDC71-5D51-AA08-C830-C8D97C31B4CB}"/>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0" name="Group 9">
            <a:extLst>
              <a:ext uri="{FF2B5EF4-FFF2-40B4-BE49-F238E27FC236}">
                <a16:creationId xmlns:a16="http://schemas.microsoft.com/office/drawing/2014/main" id="{61944365-22D6-D962-A6C3-BB8089A51250}"/>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3" name="object 4">
              <a:hlinkClick r:id="rId2" action="ppaction://hlinksldjump"/>
              <a:extLst>
                <a:ext uri="{FF2B5EF4-FFF2-40B4-BE49-F238E27FC236}">
                  <a16:creationId xmlns:a16="http://schemas.microsoft.com/office/drawing/2014/main" id="{12B64942-5BB9-51FD-6896-B28A2D558264}"/>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4" name="object 3">
              <a:hlinkClick r:id="rId2" action="ppaction://hlinksldjump"/>
              <a:extLst>
                <a:ext uri="{FF2B5EF4-FFF2-40B4-BE49-F238E27FC236}">
                  <a16:creationId xmlns:a16="http://schemas.microsoft.com/office/drawing/2014/main" id="{4EB7D6B7-0172-76FF-AA1B-2B66A8A43B31}"/>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Slide Number Placeholder 1">
            <a:extLst>
              <a:ext uri="{FF2B5EF4-FFF2-40B4-BE49-F238E27FC236}">
                <a16:creationId xmlns:a16="http://schemas.microsoft.com/office/drawing/2014/main" id="{BBE78612-5F7C-5F3C-4ACA-7405CCB85FD6}"/>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2659FE59-71CE-407A-B513-695D851CF2AD}" type="slidenum">
              <a:rPr lang="en-GB" spc="-25" smtClean="0"/>
              <a:t>31</a:t>
            </a:fld>
            <a:endParaRPr lang="en-GB" spc="-25" dirty="0"/>
          </a:p>
        </p:txBody>
      </p:sp>
      <p:sp>
        <p:nvSpPr>
          <p:cNvPr id="12" name="object 1">
            <a:extLst>
              <a:ext uri="{FF2B5EF4-FFF2-40B4-BE49-F238E27FC236}">
                <a16:creationId xmlns:a16="http://schemas.microsoft.com/office/drawing/2014/main" id="{7192640B-DF8C-38E1-5BB2-7299F6CC7EE4}"/>
              </a:ext>
            </a:extLst>
          </p:cNvPr>
          <p:cNvSpPr txBox="1">
            <a:spLocks noGrp="1"/>
          </p:cNvSpPr>
          <p:nvPr>
            <p:ph type="title" idx="4294967295"/>
          </p:nvPr>
        </p:nvSpPr>
        <p:spPr>
          <a:xfrm>
            <a:off x="428814" y="878701"/>
            <a:ext cx="5711636"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‘Which of the following best describes you?’ 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4" name="gendergroup_tbl_section8"/>
          <p:cNvGraphicFramePr>
            <a:graphicFrameLocks noGrp="1"/>
          </p:cNvGraphicFramePr>
          <p:nvPr>
            <p:extLst>
              <p:ext uri="{D42A27DB-BD31-4B8C-83A1-F6EECF244321}">
                <p14:modId xmlns:p14="http://schemas.microsoft.com/office/powerpoint/2010/main" val="3115841266"/>
              </p:ext>
            </p:extLst>
          </p:nvPr>
        </p:nvGraphicFramePr>
        <p:xfrm>
          <a:off x="428815" y="1743710"/>
          <a:ext cx="6776319" cy="327215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59">
                  <a:extLst>
                    <a:ext uri="{9D8B030D-6E8A-4147-A177-3AD203B41FA5}">
                      <a16:colId xmlns:a16="http://schemas.microsoft.com/office/drawing/2014/main" val="20007"/>
                    </a:ext>
                  </a:extLst>
                </a:gridCol>
              </a:tblGrid>
              <a:tr h="187960">
                <a:tc gridSpan="8">
                  <a:txBody>
                    <a:bodyPr/>
                    <a:lstStyle/>
                    <a:p>
                      <a:pPr marL="27940">
                        <a:lnSpc>
                          <a:spcPts val="1180"/>
                        </a:lnSpc>
                        <a:tabLst>
                          <a:tab pos="3877310" algn="l"/>
                        </a:tabLst>
                      </a:pPr>
                      <a:r>
                        <a:rPr lang="en-GB" sz="1575" b="1" spc="-30" baseline="-7936" dirty="0">
                          <a:solidFill>
                            <a:srgbClr val="336E9F"/>
                          </a:solidFill>
                          <a:latin typeface="Arial"/>
                          <a:cs typeface="Arial"/>
                        </a:rPr>
                        <a:t>HOSPITAL CARE</a:t>
                      </a:r>
                      <a:r>
                        <a:rPr lang="en-GB" sz="1575" b="1" baseline="-7936" dirty="0">
                          <a:solidFill>
                            <a:srgbClr val="336E9F"/>
                          </a:solidFill>
                          <a:latin typeface="Arial"/>
                          <a:cs typeface="Arial"/>
                        </a:rPr>
                        <a:t>	</a:t>
                      </a:r>
                      <a:r>
                        <a:rPr lang="en-GB" sz="850" spc="-10" dirty="0">
                          <a:latin typeface="Arial"/>
                          <a:cs typeface="Arial"/>
                        </a:rPr>
                        <a:t>Which of the following best describes you?</a:t>
                      </a:r>
                      <a:endParaRPr lang="en-GB"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a:cs typeface="Arial"/>
                        </a:rPr>
                        <a:t>Female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20" dirty="0">
                          <a:latin typeface="Arial"/>
                          <a:cs typeface="Arial"/>
                        </a:rPr>
                        <a:t>Male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41605" marR="135890" indent="9525" algn="ctr">
                        <a:lnSpc>
                          <a:spcPts val="860"/>
                        </a:lnSpc>
                        <a:spcBef>
                          <a:spcPts val="560"/>
                        </a:spcBef>
                      </a:pPr>
                      <a:r>
                        <a:rPr sz="850" spc="-20" dirty="0">
                          <a:latin typeface="Arial"/>
                          <a:cs typeface="Arial"/>
                        </a:rPr>
                        <a:t>Non- </a:t>
                      </a:r>
                      <a:r>
                        <a:rPr sz="850" spc="-30" dirty="0">
                          <a:latin typeface="Arial"/>
                          <a:cs typeface="Arial"/>
                        </a:rPr>
                        <a:t>binary</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86995" marR="81280" indent="54610" algn="ctr">
                        <a:lnSpc>
                          <a:spcPts val="860"/>
                        </a:lnSpc>
                        <a:spcBef>
                          <a:spcPts val="130"/>
                        </a:spcBef>
                      </a:pPr>
                      <a:r>
                        <a:rPr sz="850" spc="-10" dirty="0">
                          <a:latin typeface="Arial"/>
                          <a:cs typeface="Arial"/>
                        </a:rPr>
                        <a:t>Prefer </a:t>
                      </a:r>
                      <a:r>
                        <a:rPr sz="850" dirty="0">
                          <a:latin typeface="Arial"/>
                          <a:cs typeface="Arial"/>
                        </a:rPr>
                        <a:t>to</a:t>
                      </a:r>
                      <a:r>
                        <a:rPr sz="850" spc="-55" dirty="0">
                          <a:latin typeface="Arial"/>
                          <a:cs typeface="Arial"/>
                        </a:rPr>
                        <a:t> </a:t>
                      </a:r>
                      <a:r>
                        <a:rPr sz="850" spc="-10" dirty="0">
                          <a:latin typeface="Arial"/>
                          <a:cs typeface="Arial"/>
                        </a:rPr>
                        <a:t>self- </a:t>
                      </a:r>
                      <a:r>
                        <a:rPr sz="850" spc="-30" dirty="0">
                          <a:latin typeface="Arial"/>
                          <a:cs typeface="Arial"/>
                        </a:rPr>
                        <a:t>describe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58419" marR="52705" indent="83185" algn="l">
                        <a:lnSpc>
                          <a:spcPts val="860"/>
                        </a:lnSpc>
                        <a:spcBef>
                          <a:spcPts val="560"/>
                        </a:spcBef>
                      </a:pPr>
                      <a:r>
                        <a:rPr sz="850" spc="-10" dirty="0">
                          <a:latin typeface="Arial"/>
                          <a:cs typeface="Arial"/>
                        </a:rPr>
                        <a:t>Prefer not</a:t>
                      </a:r>
                      <a:r>
                        <a:rPr sz="850" spc="-50" dirty="0">
                          <a:latin typeface="Arial"/>
                          <a:cs typeface="Arial"/>
                        </a:rPr>
                        <a:t> </a:t>
                      </a:r>
                      <a:r>
                        <a:rPr sz="850" dirty="0">
                          <a:latin typeface="Arial"/>
                          <a:cs typeface="Arial"/>
                        </a:rPr>
                        <a:t>to</a:t>
                      </a:r>
                      <a:r>
                        <a:rPr sz="850" spc="-45" dirty="0">
                          <a:latin typeface="Arial"/>
                          <a:cs typeface="Arial"/>
                        </a:rPr>
                        <a:t> </a:t>
                      </a:r>
                      <a:r>
                        <a:rPr sz="850" spc="-30" dirty="0">
                          <a:latin typeface="Arial"/>
                          <a:cs typeface="Arial"/>
                        </a:rPr>
                        <a:t>say</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a:cs typeface="Arial"/>
                        </a:rPr>
                        <a:t>Not</a:t>
                      </a:r>
                      <a:r>
                        <a:rPr sz="850" spc="-45" dirty="0">
                          <a:latin typeface="Arial"/>
                          <a:cs typeface="Arial"/>
                        </a:rPr>
                        <a:t> </a:t>
                      </a:r>
                      <a:r>
                        <a:rPr sz="850" spc="-10" dirty="0">
                          <a:latin typeface="Arial"/>
                          <a:cs typeface="Arial"/>
                        </a:rPr>
                        <a:t>given</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43180">
                        <a:lnSpc>
                          <a:spcPts val="860"/>
                        </a:lnSpc>
                        <a:spcBef>
                          <a:spcPts val="155"/>
                        </a:spcBef>
                      </a:pPr>
                      <a:r>
                        <a:rPr sz="850" dirty="0">
                          <a:latin typeface="Arial"/>
                          <a:cs typeface="Arial"/>
                        </a:rPr>
                        <a:t>Q31.</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had</a:t>
                      </a:r>
                      <a:r>
                        <a:rPr sz="850" spc="-15" dirty="0">
                          <a:latin typeface="Arial"/>
                          <a:cs typeface="Arial"/>
                        </a:rPr>
                        <a:t> </a:t>
                      </a:r>
                      <a:r>
                        <a:rPr sz="850" dirty="0">
                          <a:latin typeface="Arial"/>
                          <a:cs typeface="Arial"/>
                        </a:rPr>
                        <a:t>confidence</a:t>
                      </a:r>
                      <a:r>
                        <a:rPr sz="850" spc="-15" dirty="0">
                          <a:latin typeface="Arial"/>
                          <a:cs typeface="Arial"/>
                        </a:rPr>
                        <a:t> </a:t>
                      </a:r>
                      <a:r>
                        <a:rPr sz="850" dirty="0">
                          <a:latin typeface="Arial"/>
                          <a:cs typeface="Arial"/>
                        </a:rPr>
                        <a:t>and</a:t>
                      </a:r>
                      <a:r>
                        <a:rPr sz="850" spc="-15" dirty="0">
                          <a:latin typeface="Arial"/>
                          <a:cs typeface="Arial"/>
                        </a:rPr>
                        <a:t> </a:t>
                      </a:r>
                      <a:r>
                        <a:rPr sz="850" dirty="0">
                          <a:latin typeface="Arial"/>
                          <a:cs typeface="Arial"/>
                        </a:rPr>
                        <a:t>trust</a:t>
                      </a:r>
                      <a:r>
                        <a:rPr sz="850" spc="-15" dirty="0">
                          <a:latin typeface="Arial"/>
                          <a:cs typeface="Arial"/>
                        </a:rPr>
                        <a:t> </a:t>
                      </a:r>
                      <a:r>
                        <a:rPr sz="850" dirty="0">
                          <a:latin typeface="Arial"/>
                          <a:cs typeface="Arial"/>
                        </a:rPr>
                        <a:t>in</a:t>
                      </a:r>
                      <a:r>
                        <a:rPr sz="850" spc="-15" dirty="0">
                          <a:latin typeface="Arial"/>
                          <a:cs typeface="Arial"/>
                        </a:rPr>
                        <a:t> </a:t>
                      </a:r>
                      <a:r>
                        <a:rPr sz="850" dirty="0">
                          <a:latin typeface="Arial"/>
                          <a:cs typeface="Arial"/>
                        </a:rPr>
                        <a:t>all</a:t>
                      </a:r>
                      <a:r>
                        <a:rPr sz="850" spc="-20"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the</a:t>
                      </a:r>
                      <a:r>
                        <a:rPr sz="850" spc="-15" dirty="0">
                          <a:latin typeface="Arial"/>
                          <a:cs typeface="Arial"/>
                        </a:rPr>
                        <a:t> </a:t>
                      </a:r>
                      <a:r>
                        <a:rPr sz="850" spc="-20" dirty="0">
                          <a:latin typeface="Arial"/>
                          <a:cs typeface="Arial"/>
                        </a:rPr>
                        <a:t>team </a:t>
                      </a:r>
                      <a:r>
                        <a:rPr sz="850" dirty="0">
                          <a:latin typeface="Arial"/>
                          <a:cs typeface="Arial"/>
                        </a:rPr>
                        <a:t>looking</a:t>
                      </a:r>
                      <a:r>
                        <a:rPr sz="850" spc="-20" dirty="0">
                          <a:latin typeface="Arial"/>
                          <a:cs typeface="Arial"/>
                        </a:rPr>
                        <a:t> </a:t>
                      </a:r>
                      <a:r>
                        <a:rPr sz="850" dirty="0">
                          <a:latin typeface="Arial"/>
                          <a:cs typeface="Arial"/>
                        </a:rPr>
                        <a:t>after</a:t>
                      </a:r>
                      <a:r>
                        <a:rPr sz="850" spc="-20" dirty="0">
                          <a:latin typeface="Arial"/>
                          <a:cs typeface="Arial"/>
                        </a:rPr>
                        <a:t> </a:t>
                      </a:r>
                      <a:r>
                        <a:rPr sz="850" dirty="0">
                          <a:latin typeface="Arial"/>
                          <a:cs typeface="Arial"/>
                        </a:rPr>
                        <a:t>them</a:t>
                      </a:r>
                      <a:r>
                        <a:rPr sz="850" spc="-15" dirty="0">
                          <a:latin typeface="Arial"/>
                          <a:cs typeface="Arial"/>
                        </a:rPr>
                        <a:t> </a:t>
                      </a:r>
                      <a:r>
                        <a:rPr sz="850" dirty="0">
                          <a:latin typeface="Arial"/>
                          <a:cs typeface="Arial"/>
                        </a:rPr>
                        <a:t>during</a:t>
                      </a:r>
                      <a:r>
                        <a:rPr sz="850" spc="-20" dirty="0">
                          <a:latin typeface="Arial"/>
                          <a:cs typeface="Arial"/>
                        </a:rPr>
                        <a:t> </a:t>
                      </a:r>
                      <a:r>
                        <a:rPr sz="850" dirty="0">
                          <a:latin typeface="Arial"/>
                          <a:cs typeface="Arial"/>
                        </a:rPr>
                        <a:t>their</a:t>
                      </a:r>
                      <a:r>
                        <a:rPr sz="850" spc="-15" dirty="0">
                          <a:latin typeface="Arial"/>
                          <a:cs typeface="Arial"/>
                        </a:rPr>
                        <a:t> </a:t>
                      </a:r>
                      <a:r>
                        <a:rPr sz="850" dirty="0">
                          <a:latin typeface="Arial"/>
                          <a:cs typeface="Arial"/>
                        </a:rPr>
                        <a:t>stay</a:t>
                      </a:r>
                      <a:r>
                        <a:rPr sz="850" spc="-20" dirty="0">
                          <a:latin typeface="Arial"/>
                          <a:cs typeface="Arial"/>
                        </a:rPr>
                        <a:t> </a:t>
                      </a:r>
                      <a:r>
                        <a:rPr sz="850" dirty="0">
                          <a:latin typeface="Arial"/>
                          <a:cs typeface="Arial"/>
                        </a:rPr>
                        <a:t>in</a:t>
                      </a:r>
                      <a:r>
                        <a:rPr sz="850" spc="-20" dirty="0">
                          <a:latin typeface="Arial"/>
                          <a:cs typeface="Arial"/>
                        </a:rPr>
                        <a:t> </a:t>
                      </a:r>
                      <a:r>
                        <a:rPr sz="850" spc="-10" dirty="0">
                          <a:latin typeface="Arial"/>
                          <a:cs typeface="Arial"/>
                        </a:rPr>
                        <a:t>hospital</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650">
                <a:tc>
                  <a:txBody>
                    <a:bodyPr/>
                    <a:lstStyle/>
                    <a:p>
                      <a:pPr marL="27940" marR="71120">
                        <a:lnSpc>
                          <a:spcPts val="860"/>
                        </a:lnSpc>
                        <a:spcBef>
                          <a:spcPts val="155"/>
                        </a:spcBef>
                      </a:pPr>
                      <a:r>
                        <a:rPr sz="850" dirty="0">
                          <a:latin typeface="Arial"/>
                          <a:cs typeface="Arial"/>
                        </a:rPr>
                        <a:t>Q32.</a:t>
                      </a:r>
                      <a:r>
                        <a:rPr sz="850" spc="-25" dirty="0">
                          <a:latin typeface="Arial"/>
                          <a:cs typeface="Arial"/>
                        </a:rPr>
                        <a:t> </a:t>
                      </a:r>
                      <a:r>
                        <a:rPr sz="850" dirty="0">
                          <a:latin typeface="Arial"/>
                          <a:cs typeface="Arial"/>
                        </a:rPr>
                        <a:t>Patient's</a:t>
                      </a:r>
                      <a:r>
                        <a:rPr sz="850" spc="-20" dirty="0">
                          <a:latin typeface="Arial"/>
                          <a:cs typeface="Arial"/>
                        </a:rPr>
                        <a:t> </a:t>
                      </a:r>
                      <a:r>
                        <a:rPr sz="850" dirty="0">
                          <a:latin typeface="Arial"/>
                          <a:cs typeface="Arial"/>
                        </a:rPr>
                        <a:t>family,</a:t>
                      </a:r>
                      <a:r>
                        <a:rPr sz="850" spc="-25"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someone</a:t>
                      </a:r>
                      <a:r>
                        <a:rPr sz="850" spc="-25" dirty="0">
                          <a:latin typeface="Arial"/>
                          <a:cs typeface="Arial"/>
                        </a:rPr>
                        <a:t> </a:t>
                      </a:r>
                      <a:r>
                        <a:rPr sz="850" dirty="0">
                          <a:latin typeface="Arial"/>
                          <a:cs typeface="Arial"/>
                        </a:rPr>
                        <a:t>close,</a:t>
                      </a:r>
                      <a:r>
                        <a:rPr sz="850" spc="-20" dirty="0">
                          <a:latin typeface="Arial"/>
                          <a:cs typeface="Arial"/>
                        </a:rPr>
                        <a:t> </a:t>
                      </a:r>
                      <a:r>
                        <a:rPr sz="850" dirty="0">
                          <a:latin typeface="Arial"/>
                          <a:cs typeface="Arial"/>
                        </a:rPr>
                        <a:t>was</a:t>
                      </a:r>
                      <a:r>
                        <a:rPr sz="850" spc="-25" dirty="0">
                          <a:latin typeface="Arial"/>
                          <a:cs typeface="Arial"/>
                        </a:rPr>
                        <a:t> </a:t>
                      </a:r>
                      <a:r>
                        <a:rPr sz="850" spc="-10" dirty="0">
                          <a:latin typeface="Arial"/>
                          <a:cs typeface="Arial"/>
                        </a:rPr>
                        <a:t>definitely </a:t>
                      </a:r>
                      <a:r>
                        <a:rPr sz="850" dirty="0">
                          <a:latin typeface="Arial"/>
                          <a:cs typeface="Arial"/>
                        </a:rPr>
                        <a:t>able</a:t>
                      </a:r>
                      <a:r>
                        <a:rPr sz="850" spc="-15"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talk</a:t>
                      </a:r>
                      <a:r>
                        <a:rPr sz="850" spc="-15"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member</a:t>
                      </a:r>
                      <a:r>
                        <a:rPr sz="850" spc="-15"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team</a:t>
                      </a:r>
                      <a:r>
                        <a:rPr sz="850" spc="-15" dirty="0">
                          <a:latin typeface="Arial"/>
                          <a:cs typeface="Arial"/>
                        </a:rPr>
                        <a:t> </a:t>
                      </a:r>
                      <a:r>
                        <a:rPr sz="850" dirty="0">
                          <a:latin typeface="Arial"/>
                          <a:cs typeface="Arial"/>
                        </a:rPr>
                        <a:t>looking</a:t>
                      </a:r>
                      <a:r>
                        <a:rPr sz="850" spc="-15" dirty="0">
                          <a:latin typeface="Arial"/>
                          <a:cs typeface="Arial"/>
                        </a:rPr>
                        <a:t> </a:t>
                      </a:r>
                      <a:r>
                        <a:rPr sz="850" dirty="0">
                          <a:latin typeface="Arial"/>
                          <a:cs typeface="Arial"/>
                        </a:rPr>
                        <a:t>after</a:t>
                      </a:r>
                      <a:r>
                        <a:rPr sz="850" spc="-15" dirty="0">
                          <a:latin typeface="Arial"/>
                          <a:cs typeface="Arial"/>
                        </a:rPr>
                        <a:t> </a:t>
                      </a:r>
                      <a:r>
                        <a:rPr sz="850" spc="-25" dirty="0">
                          <a:latin typeface="Arial"/>
                          <a:cs typeface="Arial"/>
                        </a:rPr>
                        <a:t>the </a:t>
                      </a:r>
                      <a:r>
                        <a:rPr sz="850" dirty="0">
                          <a:latin typeface="Arial"/>
                          <a:cs typeface="Arial"/>
                        </a:rPr>
                        <a:t>patient</a:t>
                      </a:r>
                      <a:r>
                        <a:rPr sz="850" spc="-20" dirty="0">
                          <a:latin typeface="Arial"/>
                          <a:cs typeface="Arial"/>
                        </a:rPr>
                        <a:t> </a:t>
                      </a:r>
                      <a:r>
                        <a:rPr sz="850" dirty="0">
                          <a:latin typeface="Arial"/>
                          <a:cs typeface="Arial"/>
                        </a:rPr>
                        <a:t>in</a:t>
                      </a:r>
                      <a:r>
                        <a:rPr sz="850" spc="-15" dirty="0">
                          <a:latin typeface="Arial"/>
                          <a:cs typeface="Arial"/>
                        </a:rPr>
                        <a:t> </a:t>
                      </a:r>
                      <a:r>
                        <a:rPr sz="850" spc="-10" dirty="0">
                          <a:latin typeface="Arial"/>
                          <a:cs typeface="Arial"/>
                        </a:rPr>
                        <a:t>hospital</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78%</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77%</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58%</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77%</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75895">
                        <a:lnSpc>
                          <a:spcPts val="860"/>
                        </a:lnSpc>
                        <a:spcBef>
                          <a:spcPts val="155"/>
                        </a:spcBef>
                      </a:pPr>
                      <a:r>
                        <a:rPr sz="850" dirty="0">
                          <a:latin typeface="Arial"/>
                          <a:cs typeface="Arial"/>
                        </a:rPr>
                        <a:t>Q33.</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25" dirty="0">
                          <a:latin typeface="Arial"/>
                          <a:cs typeface="Arial"/>
                        </a:rPr>
                        <a:t> </a:t>
                      </a:r>
                      <a:r>
                        <a:rPr sz="850" dirty="0">
                          <a:latin typeface="Arial"/>
                          <a:cs typeface="Arial"/>
                        </a:rPr>
                        <a:t>involved</a:t>
                      </a:r>
                      <a:r>
                        <a:rPr sz="850" spc="-20" dirty="0">
                          <a:latin typeface="Arial"/>
                          <a:cs typeface="Arial"/>
                        </a:rPr>
                        <a:t> </a:t>
                      </a:r>
                      <a:r>
                        <a:rPr sz="850" dirty="0">
                          <a:latin typeface="Arial"/>
                          <a:cs typeface="Arial"/>
                        </a:rPr>
                        <a:t>in</a:t>
                      </a:r>
                      <a:r>
                        <a:rPr sz="850" spc="-25" dirty="0">
                          <a:latin typeface="Arial"/>
                          <a:cs typeface="Arial"/>
                        </a:rPr>
                        <a:t> </a:t>
                      </a:r>
                      <a:r>
                        <a:rPr sz="850" dirty="0">
                          <a:latin typeface="Arial"/>
                          <a:cs typeface="Arial"/>
                        </a:rPr>
                        <a:t>decisions</a:t>
                      </a:r>
                      <a:r>
                        <a:rPr sz="850" spc="-20" dirty="0">
                          <a:latin typeface="Arial"/>
                          <a:cs typeface="Arial"/>
                        </a:rPr>
                        <a:t> </a:t>
                      </a:r>
                      <a:r>
                        <a:rPr sz="850" spc="-10" dirty="0">
                          <a:latin typeface="Arial"/>
                          <a:cs typeface="Arial"/>
                        </a:rPr>
                        <a:t>about </a:t>
                      </a:r>
                      <a:r>
                        <a:rPr sz="850" dirty="0">
                          <a:latin typeface="Arial"/>
                          <a:cs typeface="Arial"/>
                        </a:rPr>
                        <a:t>their</a:t>
                      </a:r>
                      <a:r>
                        <a:rPr sz="850" spc="-15"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and</a:t>
                      </a:r>
                      <a:r>
                        <a:rPr sz="850" spc="-15" dirty="0">
                          <a:latin typeface="Arial"/>
                          <a:cs typeface="Arial"/>
                        </a:rPr>
                        <a:t> </a:t>
                      </a:r>
                      <a:r>
                        <a:rPr sz="850" dirty="0">
                          <a:latin typeface="Arial"/>
                          <a:cs typeface="Arial"/>
                        </a:rPr>
                        <a:t>treatment</a:t>
                      </a:r>
                      <a:r>
                        <a:rPr sz="850" spc="-15" dirty="0">
                          <a:latin typeface="Arial"/>
                          <a:cs typeface="Arial"/>
                        </a:rPr>
                        <a:t> </a:t>
                      </a:r>
                      <a:r>
                        <a:rPr sz="850" dirty="0">
                          <a:latin typeface="Arial"/>
                          <a:cs typeface="Arial"/>
                        </a:rPr>
                        <a:t>whilst</a:t>
                      </a:r>
                      <a:r>
                        <a:rPr sz="850" spc="-15" dirty="0">
                          <a:latin typeface="Arial"/>
                          <a:cs typeface="Arial"/>
                        </a:rPr>
                        <a:t> </a:t>
                      </a:r>
                      <a:r>
                        <a:rPr sz="850" dirty="0">
                          <a:latin typeface="Arial"/>
                          <a:cs typeface="Arial"/>
                        </a:rPr>
                        <a:t>in</a:t>
                      </a:r>
                      <a:r>
                        <a:rPr sz="850" spc="-15" dirty="0">
                          <a:latin typeface="Arial"/>
                          <a:cs typeface="Arial"/>
                        </a:rPr>
                        <a:t> </a:t>
                      </a:r>
                      <a:r>
                        <a:rPr sz="850" spc="-10" dirty="0">
                          <a:latin typeface="Arial"/>
                          <a:cs typeface="Arial"/>
                        </a:rPr>
                        <a:t>hospital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217804">
                        <a:lnSpc>
                          <a:spcPts val="860"/>
                        </a:lnSpc>
                        <a:spcBef>
                          <a:spcPts val="155"/>
                        </a:spcBef>
                      </a:pPr>
                      <a:r>
                        <a:rPr sz="850" dirty="0">
                          <a:latin typeface="Arial"/>
                          <a:cs typeface="Arial"/>
                        </a:rPr>
                        <a:t>Q34.</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15" dirty="0">
                          <a:latin typeface="Arial"/>
                          <a:cs typeface="Arial"/>
                        </a:rPr>
                        <a:t> </a:t>
                      </a:r>
                      <a:r>
                        <a:rPr sz="850" dirty="0">
                          <a:latin typeface="Arial"/>
                          <a:cs typeface="Arial"/>
                        </a:rPr>
                        <a:t>able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get</a:t>
                      </a:r>
                      <a:r>
                        <a:rPr sz="850" spc="-20" dirty="0">
                          <a:latin typeface="Arial"/>
                          <a:cs typeface="Arial"/>
                        </a:rPr>
                        <a:t> </a:t>
                      </a:r>
                      <a:r>
                        <a:rPr sz="850" dirty="0">
                          <a:latin typeface="Arial"/>
                          <a:cs typeface="Arial"/>
                        </a:rPr>
                        <a:t>help</a:t>
                      </a:r>
                      <a:r>
                        <a:rPr sz="850" spc="-15" dirty="0">
                          <a:latin typeface="Arial"/>
                          <a:cs typeface="Arial"/>
                        </a:rPr>
                        <a:t> </a:t>
                      </a:r>
                      <a:r>
                        <a:rPr sz="850" dirty="0">
                          <a:latin typeface="Arial"/>
                          <a:cs typeface="Arial"/>
                        </a:rPr>
                        <a:t>from</a:t>
                      </a:r>
                      <a:r>
                        <a:rPr sz="850" spc="-15" dirty="0">
                          <a:latin typeface="Arial"/>
                          <a:cs typeface="Arial"/>
                        </a:rPr>
                        <a:t> </a:t>
                      </a:r>
                      <a:r>
                        <a:rPr sz="850" spc="-20" dirty="0">
                          <a:latin typeface="Arial"/>
                          <a:cs typeface="Arial"/>
                        </a:rPr>
                        <a:t>ward </a:t>
                      </a:r>
                      <a:r>
                        <a:rPr sz="850" dirty="0">
                          <a:latin typeface="Arial"/>
                          <a:cs typeface="Arial"/>
                        </a:rPr>
                        <a:t>staff</a:t>
                      </a:r>
                      <a:r>
                        <a:rPr sz="850" spc="-20" dirty="0">
                          <a:latin typeface="Arial"/>
                          <a:cs typeface="Arial"/>
                        </a:rPr>
                        <a:t> </a:t>
                      </a:r>
                      <a:r>
                        <a:rPr sz="850" dirty="0">
                          <a:latin typeface="Arial"/>
                          <a:cs typeface="Arial"/>
                        </a:rPr>
                        <a:t>when</a:t>
                      </a:r>
                      <a:r>
                        <a:rPr sz="850" spc="-20" dirty="0">
                          <a:latin typeface="Arial"/>
                          <a:cs typeface="Arial"/>
                        </a:rPr>
                        <a:t> </a:t>
                      </a:r>
                      <a:r>
                        <a:rPr sz="850" spc="-10" dirty="0">
                          <a:latin typeface="Arial"/>
                          <a:cs typeface="Arial"/>
                        </a:rPr>
                        <a:t>needed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5430">
                <a:tc>
                  <a:txBody>
                    <a:bodyPr/>
                    <a:lstStyle/>
                    <a:p>
                      <a:pPr marL="27940" marR="163830">
                        <a:lnSpc>
                          <a:spcPts val="860"/>
                        </a:lnSpc>
                        <a:spcBef>
                          <a:spcPts val="155"/>
                        </a:spcBef>
                      </a:pPr>
                      <a:r>
                        <a:rPr sz="850" dirty="0">
                          <a:latin typeface="Arial"/>
                          <a:cs typeface="Arial"/>
                        </a:rPr>
                        <a:t>Q35.</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able</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discuss</a:t>
                      </a:r>
                      <a:r>
                        <a:rPr sz="850" spc="-20" dirty="0">
                          <a:latin typeface="Arial"/>
                          <a:cs typeface="Arial"/>
                        </a:rPr>
                        <a:t> </a:t>
                      </a:r>
                      <a:r>
                        <a:rPr sz="850" dirty="0">
                          <a:latin typeface="Arial"/>
                          <a:cs typeface="Arial"/>
                        </a:rPr>
                        <a:t>worries</a:t>
                      </a:r>
                      <a:r>
                        <a:rPr sz="850" spc="-25" dirty="0">
                          <a:latin typeface="Arial"/>
                          <a:cs typeface="Arial"/>
                        </a:rPr>
                        <a:t> and </a:t>
                      </a:r>
                      <a:r>
                        <a:rPr sz="850" dirty="0">
                          <a:latin typeface="Arial"/>
                          <a:cs typeface="Arial"/>
                        </a:rPr>
                        <a:t>fears</a:t>
                      </a:r>
                      <a:r>
                        <a:rPr sz="850" spc="-25"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hospital</a:t>
                      </a:r>
                      <a:r>
                        <a:rPr sz="850" spc="-20" dirty="0">
                          <a:latin typeface="Arial"/>
                          <a:cs typeface="Arial"/>
                        </a:rPr>
                        <a:t> </a:t>
                      </a:r>
                      <a:r>
                        <a:rPr sz="850" spc="-10" dirty="0">
                          <a:latin typeface="Arial"/>
                          <a:cs typeface="Arial"/>
                        </a:rPr>
                        <a:t>staff</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65430">
                <a:tc>
                  <a:txBody>
                    <a:bodyPr/>
                    <a:lstStyle/>
                    <a:p>
                      <a:pPr marL="27940" marR="85725">
                        <a:lnSpc>
                          <a:spcPts val="860"/>
                        </a:lnSpc>
                        <a:spcBef>
                          <a:spcPts val="155"/>
                        </a:spcBef>
                      </a:pPr>
                      <a:r>
                        <a:rPr sz="850" dirty="0">
                          <a:latin typeface="Arial"/>
                          <a:cs typeface="Arial"/>
                        </a:rPr>
                        <a:t>Q36.</a:t>
                      </a:r>
                      <a:r>
                        <a:rPr sz="850" spc="-25" dirty="0">
                          <a:latin typeface="Arial"/>
                          <a:cs typeface="Arial"/>
                        </a:rPr>
                        <a:t> </a:t>
                      </a:r>
                      <a:r>
                        <a:rPr sz="850" dirty="0">
                          <a:latin typeface="Arial"/>
                          <a:cs typeface="Arial"/>
                        </a:rPr>
                        <a:t>Hospital</a:t>
                      </a:r>
                      <a:r>
                        <a:rPr sz="850" spc="-20" dirty="0">
                          <a:latin typeface="Arial"/>
                          <a:cs typeface="Arial"/>
                        </a:rPr>
                        <a:t> </a:t>
                      </a:r>
                      <a:r>
                        <a:rPr sz="850" dirty="0">
                          <a:latin typeface="Arial"/>
                          <a:cs typeface="Arial"/>
                        </a:rPr>
                        <a:t>staff</a:t>
                      </a:r>
                      <a:r>
                        <a:rPr sz="850" spc="-25"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did</a:t>
                      </a:r>
                      <a:r>
                        <a:rPr sz="850" spc="-25" dirty="0">
                          <a:latin typeface="Arial"/>
                          <a:cs typeface="Arial"/>
                        </a:rPr>
                        <a:t> </a:t>
                      </a:r>
                      <a:r>
                        <a:rPr sz="850" dirty="0">
                          <a:latin typeface="Arial"/>
                          <a:cs typeface="Arial"/>
                        </a:rPr>
                        <a:t>everything</a:t>
                      </a:r>
                      <a:r>
                        <a:rPr sz="850" spc="-20" dirty="0">
                          <a:latin typeface="Arial"/>
                          <a:cs typeface="Arial"/>
                        </a:rPr>
                        <a:t> </a:t>
                      </a:r>
                      <a:r>
                        <a:rPr sz="850" dirty="0">
                          <a:latin typeface="Arial"/>
                          <a:cs typeface="Arial"/>
                        </a:rPr>
                        <a:t>they</a:t>
                      </a:r>
                      <a:r>
                        <a:rPr sz="850" spc="-25" dirty="0">
                          <a:latin typeface="Arial"/>
                          <a:cs typeface="Arial"/>
                        </a:rPr>
                        <a:t> </a:t>
                      </a:r>
                      <a:r>
                        <a:rPr sz="850" dirty="0">
                          <a:latin typeface="Arial"/>
                          <a:cs typeface="Arial"/>
                        </a:rPr>
                        <a:t>could</a:t>
                      </a:r>
                      <a:r>
                        <a:rPr sz="850" spc="-20" dirty="0">
                          <a:latin typeface="Arial"/>
                          <a:cs typeface="Arial"/>
                        </a:rPr>
                        <a:t> </a:t>
                      </a:r>
                      <a:r>
                        <a:rPr sz="850" spc="-25" dirty="0">
                          <a:latin typeface="Arial"/>
                          <a:cs typeface="Arial"/>
                        </a:rPr>
                        <a:t>to </a:t>
                      </a:r>
                      <a:r>
                        <a:rPr sz="850" dirty="0">
                          <a:latin typeface="Arial"/>
                          <a:cs typeface="Arial"/>
                        </a:rPr>
                        <a:t>help</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control</a:t>
                      </a:r>
                      <a:r>
                        <a:rPr sz="850" spc="-20" dirty="0">
                          <a:latin typeface="Arial"/>
                          <a:cs typeface="Arial"/>
                        </a:rPr>
                        <a:t> pain</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7"/>
                  </a:ext>
                </a:extLst>
              </a:tr>
              <a:tr h="265430">
                <a:tc>
                  <a:txBody>
                    <a:bodyPr/>
                    <a:lstStyle/>
                    <a:p>
                      <a:pPr marL="27940" marR="313690">
                        <a:lnSpc>
                          <a:spcPts val="860"/>
                        </a:lnSpc>
                        <a:spcBef>
                          <a:spcPts val="155"/>
                        </a:spcBef>
                      </a:pPr>
                      <a:r>
                        <a:rPr sz="850" dirty="0">
                          <a:latin typeface="Arial"/>
                          <a:cs typeface="Arial"/>
                        </a:rPr>
                        <a:t>Q37.</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5"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treated</a:t>
                      </a:r>
                      <a:r>
                        <a:rPr sz="850" spc="-25"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respect</a:t>
                      </a:r>
                      <a:r>
                        <a:rPr sz="850" spc="-25" dirty="0">
                          <a:latin typeface="Arial"/>
                          <a:cs typeface="Arial"/>
                        </a:rPr>
                        <a:t> and </a:t>
                      </a:r>
                      <a:r>
                        <a:rPr sz="850" dirty="0">
                          <a:latin typeface="Arial"/>
                          <a:cs typeface="Arial"/>
                        </a:rPr>
                        <a:t>dignity</a:t>
                      </a:r>
                      <a:r>
                        <a:rPr sz="850" spc="-20" dirty="0">
                          <a:latin typeface="Arial"/>
                          <a:cs typeface="Arial"/>
                        </a:rPr>
                        <a:t> </a:t>
                      </a:r>
                      <a:r>
                        <a:rPr sz="850" dirty="0">
                          <a:latin typeface="Arial"/>
                          <a:cs typeface="Arial"/>
                        </a:rPr>
                        <a:t>while</a:t>
                      </a:r>
                      <a:r>
                        <a:rPr sz="850" spc="-15" dirty="0">
                          <a:latin typeface="Arial"/>
                          <a:cs typeface="Arial"/>
                        </a:rPr>
                        <a:t> </a:t>
                      </a:r>
                      <a:r>
                        <a:rPr sz="850" dirty="0">
                          <a:latin typeface="Arial"/>
                          <a:cs typeface="Arial"/>
                        </a:rPr>
                        <a:t>in</a:t>
                      </a:r>
                      <a:r>
                        <a:rPr sz="850" spc="-20" dirty="0">
                          <a:latin typeface="Arial"/>
                          <a:cs typeface="Arial"/>
                        </a:rPr>
                        <a:t> </a:t>
                      </a:r>
                      <a:r>
                        <a:rPr sz="850" spc="-10" dirty="0">
                          <a:latin typeface="Arial"/>
                          <a:cs typeface="Arial"/>
                        </a:rPr>
                        <a:t>hospital</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374650">
                <a:tc>
                  <a:txBody>
                    <a:bodyPr/>
                    <a:lstStyle/>
                    <a:p>
                      <a:pPr marL="27940" marR="199390">
                        <a:lnSpc>
                          <a:spcPts val="860"/>
                        </a:lnSpc>
                        <a:spcBef>
                          <a:spcPts val="155"/>
                        </a:spcBef>
                      </a:pPr>
                      <a:r>
                        <a:rPr sz="850" dirty="0">
                          <a:latin typeface="Arial"/>
                          <a:cs typeface="Arial"/>
                        </a:rPr>
                        <a:t>Q38.</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received</a:t>
                      </a:r>
                      <a:r>
                        <a:rPr sz="850" spc="-25" dirty="0">
                          <a:latin typeface="Arial"/>
                          <a:cs typeface="Arial"/>
                        </a:rPr>
                        <a:t> </a:t>
                      </a:r>
                      <a:r>
                        <a:rPr sz="850" dirty="0">
                          <a:latin typeface="Arial"/>
                          <a:cs typeface="Arial"/>
                        </a:rPr>
                        <a:t>easily</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0" dirty="0">
                          <a:latin typeface="Arial"/>
                          <a:cs typeface="Arial"/>
                        </a:rPr>
                        <a:t> </a:t>
                      </a:r>
                      <a:r>
                        <a:rPr sz="850" dirty="0">
                          <a:latin typeface="Arial"/>
                          <a:cs typeface="Arial"/>
                        </a:rPr>
                        <a:t>what</a:t>
                      </a:r>
                      <a:r>
                        <a:rPr sz="850" spc="-20" dirty="0">
                          <a:latin typeface="Arial"/>
                          <a:cs typeface="Arial"/>
                        </a:rPr>
                        <a:t> </a:t>
                      </a:r>
                      <a:r>
                        <a:rPr sz="850" dirty="0">
                          <a:latin typeface="Arial"/>
                          <a:cs typeface="Arial"/>
                        </a:rPr>
                        <a:t>they</a:t>
                      </a:r>
                      <a:r>
                        <a:rPr sz="850" spc="-20" dirty="0">
                          <a:latin typeface="Arial"/>
                          <a:cs typeface="Arial"/>
                        </a:rPr>
                        <a:t> </a:t>
                      </a:r>
                      <a:r>
                        <a:rPr sz="850" dirty="0">
                          <a:latin typeface="Arial"/>
                          <a:cs typeface="Arial"/>
                        </a:rPr>
                        <a:t>should</a:t>
                      </a:r>
                      <a:r>
                        <a:rPr sz="850" spc="-20" dirty="0">
                          <a:latin typeface="Arial"/>
                          <a:cs typeface="Arial"/>
                        </a:rPr>
                        <a:t> </a:t>
                      </a:r>
                      <a:r>
                        <a:rPr sz="850" dirty="0">
                          <a:latin typeface="Arial"/>
                          <a:cs typeface="Arial"/>
                        </a:rPr>
                        <a:t>or</a:t>
                      </a:r>
                      <a:r>
                        <a:rPr sz="850" spc="-25" dirty="0">
                          <a:latin typeface="Arial"/>
                          <a:cs typeface="Arial"/>
                        </a:rPr>
                        <a:t> </a:t>
                      </a:r>
                      <a:r>
                        <a:rPr sz="850" dirty="0">
                          <a:latin typeface="Arial"/>
                          <a:cs typeface="Arial"/>
                        </a:rPr>
                        <a:t>should</a:t>
                      </a:r>
                      <a:r>
                        <a:rPr sz="850" spc="-20" dirty="0">
                          <a:latin typeface="Arial"/>
                          <a:cs typeface="Arial"/>
                        </a:rPr>
                        <a:t> </a:t>
                      </a:r>
                      <a:r>
                        <a:rPr sz="850" dirty="0">
                          <a:latin typeface="Arial"/>
                          <a:cs typeface="Arial"/>
                        </a:rPr>
                        <a:t>not</a:t>
                      </a:r>
                      <a:r>
                        <a:rPr sz="850" spc="-20" dirty="0">
                          <a:latin typeface="Arial"/>
                          <a:cs typeface="Arial"/>
                        </a:rPr>
                        <a:t> </a:t>
                      </a:r>
                      <a:r>
                        <a:rPr sz="850" spc="-25" dirty="0">
                          <a:latin typeface="Arial"/>
                          <a:cs typeface="Arial"/>
                        </a:rPr>
                        <a:t>do </a:t>
                      </a:r>
                      <a:r>
                        <a:rPr sz="850" dirty="0">
                          <a:latin typeface="Arial"/>
                          <a:cs typeface="Arial"/>
                        </a:rPr>
                        <a:t>after</a:t>
                      </a:r>
                      <a:r>
                        <a:rPr sz="850" spc="-25" dirty="0">
                          <a:latin typeface="Arial"/>
                          <a:cs typeface="Arial"/>
                        </a:rPr>
                        <a:t> </a:t>
                      </a:r>
                      <a:r>
                        <a:rPr sz="850" dirty="0">
                          <a:latin typeface="Arial"/>
                          <a:cs typeface="Arial"/>
                        </a:rPr>
                        <a:t>leaving</a:t>
                      </a:r>
                      <a:r>
                        <a:rPr sz="850" spc="-20" dirty="0">
                          <a:latin typeface="Arial"/>
                          <a:cs typeface="Arial"/>
                        </a:rPr>
                        <a:t> </a:t>
                      </a:r>
                      <a:r>
                        <a:rPr sz="850" spc="-10" dirty="0">
                          <a:latin typeface="Arial"/>
                          <a:cs typeface="Arial"/>
                        </a:rPr>
                        <a:t>hospital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93%</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96%</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100%</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95%</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374015">
                <a:tc>
                  <a:txBody>
                    <a:bodyPr/>
                    <a:lstStyle/>
                    <a:p>
                      <a:pPr marL="27940" marR="163830">
                        <a:lnSpc>
                          <a:spcPts val="860"/>
                        </a:lnSpc>
                        <a:spcBef>
                          <a:spcPts val="155"/>
                        </a:spcBef>
                      </a:pPr>
                      <a:r>
                        <a:rPr sz="850" dirty="0">
                          <a:latin typeface="Arial"/>
                          <a:cs typeface="Arial"/>
                        </a:rPr>
                        <a:t>Q39.</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able</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discuss</a:t>
                      </a:r>
                      <a:r>
                        <a:rPr sz="850" spc="-20" dirty="0">
                          <a:latin typeface="Arial"/>
                          <a:cs typeface="Arial"/>
                        </a:rPr>
                        <a:t> </a:t>
                      </a:r>
                      <a:r>
                        <a:rPr sz="850" dirty="0">
                          <a:latin typeface="Arial"/>
                          <a:cs typeface="Arial"/>
                        </a:rPr>
                        <a:t>worries</a:t>
                      </a:r>
                      <a:r>
                        <a:rPr sz="850" spc="-25" dirty="0">
                          <a:latin typeface="Arial"/>
                          <a:cs typeface="Arial"/>
                        </a:rPr>
                        <a:t> and </a:t>
                      </a:r>
                      <a:r>
                        <a:rPr sz="850" dirty="0">
                          <a:latin typeface="Arial"/>
                          <a:cs typeface="Arial"/>
                        </a:rPr>
                        <a:t>fears</a:t>
                      </a:r>
                      <a:r>
                        <a:rPr sz="850" spc="-20"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hospital</a:t>
                      </a:r>
                      <a:r>
                        <a:rPr sz="850" spc="-20" dirty="0">
                          <a:latin typeface="Arial"/>
                          <a:cs typeface="Arial"/>
                        </a:rPr>
                        <a:t> </a:t>
                      </a:r>
                      <a:r>
                        <a:rPr sz="850" dirty="0">
                          <a:latin typeface="Arial"/>
                          <a:cs typeface="Arial"/>
                        </a:rPr>
                        <a:t>staff</a:t>
                      </a:r>
                      <a:r>
                        <a:rPr sz="850" spc="-20" dirty="0">
                          <a:latin typeface="Arial"/>
                          <a:cs typeface="Arial"/>
                        </a:rPr>
                        <a:t> </a:t>
                      </a:r>
                      <a:r>
                        <a:rPr sz="850" dirty="0">
                          <a:latin typeface="Arial"/>
                          <a:cs typeface="Arial"/>
                        </a:rPr>
                        <a:t>while</a:t>
                      </a:r>
                      <a:r>
                        <a:rPr sz="850" spc="-20" dirty="0">
                          <a:latin typeface="Arial"/>
                          <a:cs typeface="Arial"/>
                        </a:rPr>
                        <a:t> </a:t>
                      </a:r>
                      <a:r>
                        <a:rPr sz="850" dirty="0">
                          <a:latin typeface="Arial"/>
                          <a:cs typeface="Arial"/>
                        </a:rPr>
                        <a:t>being</a:t>
                      </a:r>
                      <a:r>
                        <a:rPr sz="850" spc="-20" dirty="0">
                          <a:latin typeface="Arial"/>
                          <a:cs typeface="Arial"/>
                        </a:rPr>
                        <a:t> </a:t>
                      </a:r>
                      <a:r>
                        <a:rPr sz="850" dirty="0">
                          <a:latin typeface="Arial"/>
                          <a:cs typeface="Arial"/>
                        </a:rPr>
                        <a:t>treated</a:t>
                      </a:r>
                      <a:r>
                        <a:rPr sz="850" spc="-20" dirty="0">
                          <a:latin typeface="Arial"/>
                          <a:cs typeface="Arial"/>
                        </a:rPr>
                        <a:t> </a:t>
                      </a:r>
                      <a:r>
                        <a:rPr sz="850" dirty="0">
                          <a:latin typeface="Arial"/>
                          <a:cs typeface="Arial"/>
                        </a:rPr>
                        <a:t>as</a:t>
                      </a:r>
                      <a:r>
                        <a:rPr sz="850" spc="-20" dirty="0">
                          <a:latin typeface="Arial"/>
                          <a:cs typeface="Arial"/>
                        </a:rPr>
                        <a:t> </a:t>
                      </a:r>
                      <a:r>
                        <a:rPr sz="850" spc="-25" dirty="0">
                          <a:latin typeface="Arial"/>
                          <a:cs typeface="Arial"/>
                        </a:rPr>
                        <a:t>an </a:t>
                      </a:r>
                      <a:r>
                        <a:rPr sz="850" dirty="0">
                          <a:latin typeface="Arial"/>
                          <a:cs typeface="Arial"/>
                        </a:rPr>
                        <a:t>outpatient</a:t>
                      </a:r>
                      <a:r>
                        <a:rPr sz="850" spc="-20"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day</a:t>
                      </a:r>
                      <a:r>
                        <a:rPr sz="850" spc="-20" dirty="0">
                          <a:latin typeface="Arial"/>
                          <a:cs typeface="Arial"/>
                        </a:rPr>
                        <a:t> case</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81%</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88%</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92%</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85%</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0"/>
                  </a:ext>
                </a:extLst>
              </a:tr>
            </a:tbl>
          </a:graphicData>
        </a:graphic>
      </p:graphicFrame>
      <p:graphicFrame>
        <p:nvGraphicFramePr>
          <p:cNvPr id="5" name="gendergroup_tbl_section9"/>
          <p:cNvGraphicFramePr>
            <a:graphicFrameLocks noGrp="1"/>
          </p:cNvGraphicFramePr>
          <p:nvPr>
            <p:extLst>
              <p:ext uri="{D42A27DB-BD31-4B8C-83A1-F6EECF244321}">
                <p14:modId xmlns:p14="http://schemas.microsoft.com/office/powerpoint/2010/main" val="786866579"/>
              </p:ext>
            </p:extLst>
          </p:nvPr>
        </p:nvGraphicFramePr>
        <p:xfrm>
          <a:off x="428815" y="5222875"/>
          <a:ext cx="6776319" cy="347662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59">
                  <a:extLst>
                    <a:ext uri="{9D8B030D-6E8A-4147-A177-3AD203B41FA5}">
                      <a16:colId xmlns:a16="http://schemas.microsoft.com/office/drawing/2014/main" val="20007"/>
                    </a:ext>
                  </a:extLst>
                </a:gridCol>
              </a:tblGrid>
              <a:tr h="187960">
                <a:tc gridSpan="8">
                  <a:txBody>
                    <a:bodyPr/>
                    <a:lstStyle/>
                    <a:p>
                      <a:pPr marL="27940">
                        <a:lnSpc>
                          <a:spcPts val="1180"/>
                        </a:lnSpc>
                        <a:tabLst>
                          <a:tab pos="3877310" algn="l"/>
                        </a:tabLst>
                      </a:pPr>
                      <a:r>
                        <a:rPr lang="en-GB" sz="1575" b="1" spc="-30" baseline="-7936" dirty="0">
                          <a:solidFill>
                            <a:srgbClr val="336E9F"/>
                          </a:solidFill>
                          <a:latin typeface="Arial"/>
                          <a:cs typeface="Arial"/>
                        </a:rPr>
                        <a:t>YOUR</a:t>
                      </a:r>
                      <a:r>
                        <a:rPr lang="en-GB" sz="1575" b="1" spc="-82" baseline="-7936" dirty="0">
                          <a:solidFill>
                            <a:srgbClr val="336E9F"/>
                          </a:solidFill>
                          <a:latin typeface="Arial"/>
                          <a:cs typeface="Arial"/>
                        </a:rPr>
                        <a:t> </a:t>
                      </a:r>
                      <a:r>
                        <a:rPr lang="en-GB" sz="1575" b="1" spc="-15" baseline="-7936" dirty="0">
                          <a:solidFill>
                            <a:srgbClr val="336E9F"/>
                          </a:solidFill>
                          <a:latin typeface="Arial"/>
                          <a:cs typeface="Arial"/>
                        </a:rPr>
                        <a:t>TREATMENT</a:t>
                      </a:r>
                      <a:r>
                        <a:rPr lang="en-GB" sz="1575" b="1" baseline="-7936" dirty="0">
                          <a:solidFill>
                            <a:srgbClr val="336E9F"/>
                          </a:solidFill>
                          <a:latin typeface="Arial"/>
                          <a:cs typeface="Arial"/>
                        </a:rPr>
                        <a:t>	</a:t>
                      </a:r>
                      <a:r>
                        <a:rPr lang="en-GB" sz="850" spc="-10" dirty="0">
                          <a:latin typeface="Arial"/>
                          <a:cs typeface="Arial"/>
                        </a:rPr>
                        <a:t>Which of the following best describes you?</a:t>
                      </a:r>
                      <a:endParaRPr lang="en-GB"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a:cs typeface="Arial"/>
                        </a:rPr>
                        <a:t>Female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20" dirty="0">
                          <a:latin typeface="Arial"/>
                          <a:cs typeface="Arial"/>
                        </a:rPr>
                        <a:t>Male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41605" marR="135890" indent="9525" algn="ctr">
                        <a:lnSpc>
                          <a:spcPts val="860"/>
                        </a:lnSpc>
                        <a:spcBef>
                          <a:spcPts val="560"/>
                        </a:spcBef>
                      </a:pPr>
                      <a:r>
                        <a:rPr sz="850" spc="-20" dirty="0">
                          <a:latin typeface="Arial"/>
                          <a:cs typeface="Arial"/>
                        </a:rPr>
                        <a:t>Non- </a:t>
                      </a:r>
                      <a:r>
                        <a:rPr sz="850" spc="-30" dirty="0">
                          <a:latin typeface="Arial"/>
                          <a:cs typeface="Arial"/>
                        </a:rPr>
                        <a:t>binary</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86995" marR="81280" indent="54610" algn="ctr">
                        <a:lnSpc>
                          <a:spcPts val="860"/>
                        </a:lnSpc>
                        <a:spcBef>
                          <a:spcPts val="130"/>
                        </a:spcBef>
                      </a:pPr>
                      <a:r>
                        <a:rPr sz="850" spc="-10" dirty="0">
                          <a:latin typeface="Arial"/>
                          <a:cs typeface="Arial"/>
                        </a:rPr>
                        <a:t>Prefer </a:t>
                      </a:r>
                      <a:r>
                        <a:rPr sz="850" dirty="0">
                          <a:latin typeface="Arial"/>
                          <a:cs typeface="Arial"/>
                        </a:rPr>
                        <a:t>to</a:t>
                      </a:r>
                      <a:r>
                        <a:rPr sz="850" spc="-55" dirty="0">
                          <a:latin typeface="Arial"/>
                          <a:cs typeface="Arial"/>
                        </a:rPr>
                        <a:t> </a:t>
                      </a:r>
                      <a:r>
                        <a:rPr sz="850" spc="-10" dirty="0">
                          <a:latin typeface="Arial"/>
                          <a:cs typeface="Arial"/>
                        </a:rPr>
                        <a:t>self- </a:t>
                      </a:r>
                      <a:r>
                        <a:rPr sz="850" spc="-30" dirty="0">
                          <a:latin typeface="Arial"/>
                          <a:cs typeface="Arial"/>
                        </a:rPr>
                        <a:t>describe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58419" marR="52705" indent="83185" algn="l">
                        <a:lnSpc>
                          <a:spcPts val="860"/>
                        </a:lnSpc>
                        <a:spcBef>
                          <a:spcPts val="560"/>
                        </a:spcBef>
                      </a:pPr>
                      <a:r>
                        <a:rPr sz="850" spc="-10" dirty="0">
                          <a:latin typeface="Arial"/>
                          <a:cs typeface="Arial"/>
                        </a:rPr>
                        <a:t>Prefer not</a:t>
                      </a:r>
                      <a:r>
                        <a:rPr sz="850" spc="-50" dirty="0">
                          <a:latin typeface="Arial"/>
                          <a:cs typeface="Arial"/>
                        </a:rPr>
                        <a:t> </a:t>
                      </a:r>
                      <a:r>
                        <a:rPr sz="850" dirty="0">
                          <a:latin typeface="Arial"/>
                          <a:cs typeface="Arial"/>
                        </a:rPr>
                        <a:t>to</a:t>
                      </a:r>
                      <a:r>
                        <a:rPr sz="850" spc="-45" dirty="0">
                          <a:latin typeface="Arial"/>
                          <a:cs typeface="Arial"/>
                        </a:rPr>
                        <a:t> </a:t>
                      </a:r>
                      <a:r>
                        <a:rPr sz="850" spc="-30" dirty="0">
                          <a:latin typeface="Arial"/>
                          <a:cs typeface="Arial"/>
                        </a:rPr>
                        <a:t>say</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a:cs typeface="Arial"/>
                        </a:rPr>
                        <a:t>Not</a:t>
                      </a:r>
                      <a:r>
                        <a:rPr sz="850" spc="-45" dirty="0">
                          <a:latin typeface="Arial"/>
                          <a:cs typeface="Arial"/>
                        </a:rPr>
                        <a:t> </a:t>
                      </a:r>
                      <a:r>
                        <a:rPr sz="850" spc="-10" dirty="0">
                          <a:latin typeface="Arial"/>
                          <a:cs typeface="Arial"/>
                        </a:rPr>
                        <a:t>given</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34950">
                        <a:lnSpc>
                          <a:spcPts val="860"/>
                        </a:lnSpc>
                        <a:spcBef>
                          <a:spcPts val="155"/>
                        </a:spcBef>
                      </a:pPr>
                      <a:r>
                        <a:rPr sz="850" dirty="0">
                          <a:latin typeface="Arial"/>
                          <a:cs typeface="Arial"/>
                        </a:rPr>
                        <a:t>Q41_1.</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5"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spc="-10" dirty="0">
                          <a:latin typeface="Arial"/>
                          <a:cs typeface="Arial"/>
                        </a:rPr>
                        <a:t>surgery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234950">
                        <a:lnSpc>
                          <a:spcPts val="860"/>
                        </a:lnSpc>
                        <a:spcBef>
                          <a:spcPts val="155"/>
                        </a:spcBef>
                      </a:pPr>
                      <a:r>
                        <a:rPr sz="850" dirty="0">
                          <a:latin typeface="Arial"/>
                          <a:cs typeface="Arial"/>
                        </a:rPr>
                        <a:t>Q41_2.</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5"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spc="-10" dirty="0">
                          <a:latin typeface="Arial"/>
                          <a:cs typeface="Arial"/>
                        </a:rPr>
                        <a:t>chemotherapy</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234950">
                        <a:lnSpc>
                          <a:spcPts val="860"/>
                        </a:lnSpc>
                        <a:spcBef>
                          <a:spcPts val="155"/>
                        </a:spcBef>
                      </a:pPr>
                      <a:r>
                        <a:rPr sz="850" dirty="0">
                          <a:latin typeface="Arial"/>
                          <a:cs typeface="Arial"/>
                        </a:rPr>
                        <a:t>Q41_3.</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5"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spc="-10" dirty="0">
                          <a:latin typeface="Arial"/>
                          <a:cs typeface="Arial"/>
                        </a:rPr>
                        <a:t>radiotherapy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223520">
                        <a:lnSpc>
                          <a:spcPts val="860"/>
                        </a:lnSpc>
                        <a:spcBef>
                          <a:spcPts val="155"/>
                        </a:spcBef>
                      </a:pPr>
                      <a:r>
                        <a:rPr sz="850" dirty="0">
                          <a:latin typeface="Arial"/>
                          <a:cs typeface="Arial"/>
                        </a:rPr>
                        <a:t>Q41_4.</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0"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dirty="0">
                          <a:latin typeface="Arial"/>
                          <a:cs typeface="Arial"/>
                        </a:rPr>
                        <a:t>hormone</a:t>
                      </a:r>
                      <a:r>
                        <a:rPr sz="850" spc="-40" dirty="0">
                          <a:latin typeface="Arial"/>
                          <a:cs typeface="Arial"/>
                        </a:rPr>
                        <a:t> </a:t>
                      </a:r>
                      <a:r>
                        <a:rPr sz="850" spc="-10" dirty="0">
                          <a:latin typeface="Arial"/>
                          <a:cs typeface="Arial"/>
                        </a:rPr>
                        <a:t>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5430">
                <a:tc>
                  <a:txBody>
                    <a:bodyPr/>
                    <a:lstStyle/>
                    <a:p>
                      <a:pPr marL="27940" marR="234950">
                        <a:lnSpc>
                          <a:spcPts val="860"/>
                        </a:lnSpc>
                        <a:spcBef>
                          <a:spcPts val="155"/>
                        </a:spcBef>
                      </a:pPr>
                      <a:r>
                        <a:rPr sz="850" dirty="0">
                          <a:latin typeface="Arial"/>
                          <a:cs typeface="Arial"/>
                        </a:rPr>
                        <a:t>Q41_5.</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5"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spc="-10" dirty="0">
                          <a:latin typeface="Arial"/>
                          <a:cs typeface="Arial"/>
                        </a:rPr>
                        <a:t>immunotherapy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65430">
                <a:tc>
                  <a:txBody>
                    <a:bodyPr/>
                    <a:lstStyle/>
                    <a:p>
                      <a:pPr marL="27940" marR="37465">
                        <a:lnSpc>
                          <a:spcPts val="860"/>
                        </a:lnSpc>
                        <a:spcBef>
                          <a:spcPts val="155"/>
                        </a:spcBef>
                      </a:pPr>
                      <a:r>
                        <a:rPr sz="850" dirty="0">
                          <a:latin typeface="Arial"/>
                          <a:cs typeface="Arial"/>
                        </a:rPr>
                        <a:t>Q42_1.</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25" dirty="0">
                          <a:latin typeface="Arial"/>
                          <a:cs typeface="Arial"/>
                        </a:rPr>
                        <a:t> </a:t>
                      </a:r>
                      <a:r>
                        <a:rPr sz="850" dirty="0">
                          <a:latin typeface="Arial"/>
                          <a:cs typeface="Arial"/>
                        </a:rPr>
                        <a:t>had</a:t>
                      </a:r>
                      <a:r>
                        <a:rPr sz="850" spc="-30" dirty="0">
                          <a:latin typeface="Arial"/>
                          <a:cs typeface="Arial"/>
                        </a:rPr>
                        <a:t> </a:t>
                      </a:r>
                      <a:r>
                        <a:rPr sz="850" dirty="0">
                          <a:latin typeface="Arial"/>
                          <a:cs typeface="Arial"/>
                        </a:rPr>
                        <a:t>enough</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5" dirty="0">
                          <a:latin typeface="Arial"/>
                          <a:cs typeface="Arial"/>
                        </a:rPr>
                        <a:t> </a:t>
                      </a:r>
                      <a:r>
                        <a:rPr sz="850" dirty="0">
                          <a:latin typeface="Arial"/>
                          <a:cs typeface="Arial"/>
                        </a:rPr>
                        <a:t>response</a:t>
                      </a:r>
                      <a:r>
                        <a:rPr sz="850" spc="-25" dirty="0">
                          <a:latin typeface="Arial"/>
                          <a:cs typeface="Arial"/>
                        </a:rPr>
                        <a:t> </a:t>
                      </a:r>
                      <a:r>
                        <a:rPr sz="850" dirty="0">
                          <a:latin typeface="Arial"/>
                          <a:cs typeface="Arial"/>
                        </a:rPr>
                        <a:t>to</a:t>
                      </a:r>
                      <a:r>
                        <a:rPr sz="850" spc="-25" dirty="0">
                          <a:latin typeface="Arial"/>
                          <a:cs typeface="Arial"/>
                        </a:rPr>
                        <a:t> </a:t>
                      </a:r>
                      <a:r>
                        <a:rPr sz="850" spc="-10" dirty="0">
                          <a:latin typeface="Arial"/>
                          <a:cs typeface="Arial"/>
                        </a:rPr>
                        <a:t>surgery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7"/>
                  </a:ext>
                </a:extLst>
              </a:tr>
              <a:tr h="265430">
                <a:tc>
                  <a:txBody>
                    <a:bodyPr/>
                    <a:lstStyle/>
                    <a:p>
                      <a:pPr marL="27940" marR="37465">
                        <a:lnSpc>
                          <a:spcPts val="860"/>
                        </a:lnSpc>
                        <a:spcBef>
                          <a:spcPts val="155"/>
                        </a:spcBef>
                      </a:pPr>
                      <a:r>
                        <a:rPr sz="850" dirty="0">
                          <a:latin typeface="Arial"/>
                          <a:cs typeface="Arial"/>
                        </a:rPr>
                        <a:t>Q42_2.</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25" dirty="0">
                          <a:latin typeface="Arial"/>
                          <a:cs typeface="Arial"/>
                        </a:rPr>
                        <a:t> </a:t>
                      </a:r>
                      <a:r>
                        <a:rPr sz="850" dirty="0">
                          <a:latin typeface="Arial"/>
                          <a:cs typeface="Arial"/>
                        </a:rPr>
                        <a:t>had</a:t>
                      </a:r>
                      <a:r>
                        <a:rPr sz="850" spc="-30" dirty="0">
                          <a:latin typeface="Arial"/>
                          <a:cs typeface="Arial"/>
                        </a:rPr>
                        <a:t> </a:t>
                      </a:r>
                      <a:r>
                        <a:rPr sz="850" dirty="0">
                          <a:latin typeface="Arial"/>
                          <a:cs typeface="Arial"/>
                        </a:rPr>
                        <a:t>enough</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5" dirty="0">
                          <a:latin typeface="Arial"/>
                          <a:cs typeface="Arial"/>
                        </a:rPr>
                        <a:t> </a:t>
                      </a:r>
                      <a:r>
                        <a:rPr sz="850" dirty="0">
                          <a:latin typeface="Arial"/>
                          <a:cs typeface="Arial"/>
                        </a:rPr>
                        <a:t>response</a:t>
                      </a:r>
                      <a:r>
                        <a:rPr sz="850" spc="-25" dirty="0">
                          <a:latin typeface="Arial"/>
                          <a:cs typeface="Arial"/>
                        </a:rPr>
                        <a:t> </a:t>
                      </a:r>
                      <a:r>
                        <a:rPr sz="850" dirty="0">
                          <a:latin typeface="Arial"/>
                          <a:cs typeface="Arial"/>
                        </a:rPr>
                        <a:t>to</a:t>
                      </a:r>
                      <a:r>
                        <a:rPr sz="850" spc="-25" dirty="0">
                          <a:latin typeface="Arial"/>
                          <a:cs typeface="Arial"/>
                        </a:rPr>
                        <a:t> </a:t>
                      </a:r>
                      <a:r>
                        <a:rPr sz="850" spc="-10" dirty="0">
                          <a:latin typeface="Arial"/>
                          <a:cs typeface="Arial"/>
                        </a:rPr>
                        <a:t>chemotherapy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265430">
                <a:tc>
                  <a:txBody>
                    <a:bodyPr/>
                    <a:lstStyle/>
                    <a:p>
                      <a:pPr marL="27940" marR="37465">
                        <a:lnSpc>
                          <a:spcPts val="860"/>
                        </a:lnSpc>
                        <a:spcBef>
                          <a:spcPts val="155"/>
                        </a:spcBef>
                      </a:pPr>
                      <a:r>
                        <a:rPr sz="850" dirty="0">
                          <a:latin typeface="Arial"/>
                          <a:cs typeface="Arial"/>
                        </a:rPr>
                        <a:t>Q42_3.</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25" dirty="0">
                          <a:latin typeface="Arial"/>
                          <a:cs typeface="Arial"/>
                        </a:rPr>
                        <a:t> </a:t>
                      </a:r>
                      <a:r>
                        <a:rPr sz="850" dirty="0">
                          <a:latin typeface="Arial"/>
                          <a:cs typeface="Arial"/>
                        </a:rPr>
                        <a:t>had</a:t>
                      </a:r>
                      <a:r>
                        <a:rPr sz="850" spc="-30" dirty="0">
                          <a:latin typeface="Arial"/>
                          <a:cs typeface="Arial"/>
                        </a:rPr>
                        <a:t> </a:t>
                      </a:r>
                      <a:r>
                        <a:rPr sz="850" dirty="0">
                          <a:latin typeface="Arial"/>
                          <a:cs typeface="Arial"/>
                        </a:rPr>
                        <a:t>enough</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5" dirty="0">
                          <a:latin typeface="Arial"/>
                          <a:cs typeface="Arial"/>
                        </a:rPr>
                        <a:t> </a:t>
                      </a:r>
                      <a:r>
                        <a:rPr sz="850" dirty="0">
                          <a:latin typeface="Arial"/>
                          <a:cs typeface="Arial"/>
                        </a:rPr>
                        <a:t>response</a:t>
                      </a:r>
                      <a:r>
                        <a:rPr sz="850" spc="-25" dirty="0">
                          <a:latin typeface="Arial"/>
                          <a:cs typeface="Arial"/>
                        </a:rPr>
                        <a:t> </a:t>
                      </a:r>
                      <a:r>
                        <a:rPr sz="850" dirty="0">
                          <a:latin typeface="Arial"/>
                          <a:cs typeface="Arial"/>
                        </a:rPr>
                        <a:t>to</a:t>
                      </a:r>
                      <a:r>
                        <a:rPr sz="850" spc="-25" dirty="0">
                          <a:latin typeface="Arial"/>
                          <a:cs typeface="Arial"/>
                        </a:rPr>
                        <a:t> </a:t>
                      </a:r>
                      <a:r>
                        <a:rPr sz="850" spc="-10" dirty="0">
                          <a:latin typeface="Arial"/>
                          <a:cs typeface="Arial"/>
                        </a:rPr>
                        <a:t>radiotherapy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265430">
                <a:tc>
                  <a:txBody>
                    <a:bodyPr/>
                    <a:lstStyle/>
                    <a:p>
                      <a:pPr marL="27940" marR="37465">
                        <a:lnSpc>
                          <a:spcPts val="860"/>
                        </a:lnSpc>
                        <a:spcBef>
                          <a:spcPts val="155"/>
                        </a:spcBef>
                      </a:pPr>
                      <a:r>
                        <a:rPr sz="850" dirty="0">
                          <a:latin typeface="Arial"/>
                          <a:cs typeface="Arial"/>
                        </a:rPr>
                        <a:t>Q42_4.</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25" dirty="0">
                          <a:latin typeface="Arial"/>
                          <a:cs typeface="Arial"/>
                        </a:rPr>
                        <a:t> </a:t>
                      </a:r>
                      <a:r>
                        <a:rPr sz="850" dirty="0">
                          <a:latin typeface="Arial"/>
                          <a:cs typeface="Arial"/>
                        </a:rPr>
                        <a:t>had</a:t>
                      </a:r>
                      <a:r>
                        <a:rPr sz="850" spc="-30" dirty="0">
                          <a:latin typeface="Arial"/>
                          <a:cs typeface="Arial"/>
                        </a:rPr>
                        <a:t> </a:t>
                      </a:r>
                      <a:r>
                        <a:rPr sz="850" dirty="0">
                          <a:latin typeface="Arial"/>
                          <a:cs typeface="Arial"/>
                        </a:rPr>
                        <a:t>enough</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30"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5" dirty="0">
                          <a:latin typeface="Arial"/>
                          <a:cs typeface="Arial"/>
                        </a:rPr>
                        <a:t> </a:t>
                      </a:r>
                      <a:r>
                        <a:rPr sz="850" dirty="0">
                          <a:latin typeface="Arial"/>
                          <a:cs typeface="Arial"/>
                        </a:rPr>
                        <a:t>response</a:t>
                      </a:r>
                      <a:r>
                        <a:rPr sz="850" spc="-25" dirty="0">
                          <a:latin typeface="Arial"/>
                          <a:cs typeface="Arial"/>
                        </a:rPr>
                        <a:t> </a:t>
                      </a:r>
                      <a:r>
                        <a:rPr sz="850" dirty="0">
                          <a:latin typeface="Arial"/>
                          <a:cs typeface="Arial"/>
                        </a:rPr>
                        <a:t>to</a:t>
                      </a:r>
                      <a:r>
                        <a:rPr sz="850" spc="-30" dirty="0">
                          <a:latin typeface="Arial"/>
                          <a:cs typeface="Arial"/>
                        </a:rPr>
                        <a:t> </a:t>
                      </a:r>
                      <a:r>
                        <a:rPr sz="850" dirty="0">
                          <a:latin typeface="Arial"/>
                          <a:cs typeface="Arial"/>
                        </a:rPr>
                        <a:t>hormone</a:t>
                      </a:r>
                      <a:r>
                        <a:rPr sz="850" spc="-25" dirty="0">
                          <a:latin typeface="Arial"/>
                          <a:cs typeface="Arial"/>
                        </a:rPr>
                        <a:t> </a:t>
                      </a:r>
                      <a:r>
                        <a:rPr sz="850" spc="-10" dirty="0">
                          <a:latin typeface="Arial"/>
                          <a:cs typeface="Arial"/>
                        </a:rPr>
                        <a:t>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0"/>
                  </a:ext>
                </a:extLst>
              </a:tr>
              <a:tr h="265430">
                <a:tc>
                  <a:txBody>
                    <a:bodyPr/>
                    <a:lstStyle/>
                    <a:p>
                      <a:pPr marL="27940" marR="37465">
                        <a:lnSpc>
                          <a:spcPts val="860"/>
                        </a:lnSpc>
                        <a:spcBef>
                          <a:spcPts val="155"/>
                        </a:spcBef>
                      </a:pPr>
                      <a:r>
                        <a:rPr sz="850" dirty="0">
                          <a:latin typeface="Arial"/>
                          <a:cs typeface="Arial"/>
                        </a:rPr>
                        <a:t>Q42_5.</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25" dirty="0">
                          <a:latin typeface="Arial"/>
                          <a:cs typeface="Arial"/>
                        </a:rPr>
                        <a:t> </a:t>
                      </a:r>
                      <a:r>
                        <a:rPr sz="850" dirty="0">
                          <a:latin typeface="Arial"/>
                          <a:cs typeface="Arial"/>
                        </a:rPr>
                        <a:t>had</a:t>
                      </a:r>
                      <a:r>
                        <a:rPr sz="850" spc="-30" dirty="0">
                          <a:latin typeface="Arial"/>
                          <a:cs typeface="Arial"/>
                        </a:rPr>
                        <a:t> </a:t>
                      </a:r>
                      <a:r>
                        <a:rPr sz="850" dirty="0">
                          <a:latin typeface="Arial"/>
                          <a:cs typeface="Arial"/>
                        </a:rPr>
                        <a:t>enough</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5" dirty="0">
                          <a:latin typeface="Arial"/>
                          <a:cs typeface="Arial"/>
                        </a:rPr>
                        <a:t> </a:t>
                      </a:r>
                      <a:r>
                        <a:rPr sz="850" dirty="0">
                          <a:latin typeface="Arial"/>
                          <a:cs typeface="Arial"/>
                        </a:rPr>
                        <a:t>response</a:t>
                      </a:r>
                      <a:r>
                        <a:rPr sz="850" spc="-25" dirty="0">
                          <a:latin typeface="Arial"/>
                          <a:cs typeface="Arial"/>
                        </a:rPr>
                        <a:t> </a:t>
                      </a:r>
                      <a:r>
                        <a:rPr sz="850" dirty="0">
                          <a:latin typeface="Arial"/>
                          <a:cs typeface="Arial"/>
                        </a:rPr>
                        <a:t>to</a:t>
                      </a:r>
                      <a:r>
                        <a:rPr sz="850" spc="-25" dirty="0">
                          <a:latin typeface="Arial"/>
                          <a:cs typeface="Arial"/>
                        </a:rPr>
                        <a:t> </a:t>
                      </a:r>
                      <a:r>
                        <a:rPr sz="850" spc="-10" dirty="0">
                          <a:latin typeface="Arial"/>
                          <a:cs typeface="Arial"/>
                        </a:rPr>
                        <a:t>immunotherapy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1"/>
                  </a:ext>
                </a:extLst>
              </a:tr>
              <a:tr h="266065">
                <a:tc>
                  <a:txBody>
                    <a:bodyPr/>
                    <a:lstStyle/>
                    <a:p>
                      <a:pPr marL="27940" marR="79375">
                        <a:lnSpc>
                          <a:spcPts val="860"/>
                        </a:lnSpc>
                        <a:spcBef>
                          <a:spcPts val="155"/>
                        </a:spcBef>
                      </a:pPr>
                      <a:r>
                        <a:rPr sz="850" dirty="0">
                          <a:latin typeface="Arial"/>
                          <a:cs typeface="Arial"/>
                        </a:rPr>
                        <a:t>Q43.</a:t>
                      </a:r>
                      <a:r>
                        <a:rPr sz="850" spc="-15"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felt</a:t>
                      </a:r>
                      <a:r>
                        <a:rPr sz="850" spc="-15"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length</a:t>
                      </a:r>
                      <a:r>
                        <a:rPr sz="850" spc="-15"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waiting</a:t>
                      </a:r>
                      <a:r>
                        <a:rPr sz="850" spc="-15" dirty="0">
                          <a:latin typeface="Arial"/>
                          <a:cs typeface="Arial"/>
                        </a:rPr>
                        <a:t> </a:t>
                      </a:r>
                      <a:r>
                        <a:rPr sz="850" dirty="0">
                          <a:latin typeface="Arial"/>
                          <a:cs typeface="Arial"/>
                        </a:rPr>
                        <a:t>time</a:t>
                      </a:r>
                      <a:r>
                        <a:rPr sz="850" spc="-15" dirty="0">
                          <a:latin typeface="Arial"/>
                          <a:cs typeface="Arial"/>
                        </a:rPr>
                        <a:t> </a:t>
                      </a:r>
                      <a:r>
                        <a:rPr sz="850" dirty="0">
                          <a:latin typeface="Arial"/>
                          <a:cs typeface="Arial"/>
                        </a:rPr>
                        <a:t>at</a:t>
                      </a:r>
                      <a:r>
                        <a:rPr sz="850" spc="-15" dirty="0">
                          <a:latin typeface="Arial"/>
                          <a:cs typeface="Arial"/>
                        </a:rPr>
                        <a:t> </a:t>
                      </a:r>
                      <a:r>
                        <a:rPr sz="850" dirty="0">
                          <a:latin typeface="Arial"/>
                          <a:cs typeface="Arial"/>
                        </a:rPr>
                        <a:t>clinic</a:t>
                      </a:r>
                      <a:r>
                        <a:rPr sz="850" spc="-15" dirty="0">
                          <a:latin typeface="Arial"/>
                          <a:cs typeface="Arial"/>
                        </a:rPr>
                        <a:t> </a:t>
                      </a:r>
                      <a:r>
                        <a:rPr sz="850" spc="-25" dirty="0">
                          <a:latin typeface="Arial"/>
                          <a:cs typeface="Arial"/>
                        </a:rPr>
                        <a:t>and </a:t>
                      </a:r>
                      <a:r>
                        <a:rPr sz="850" dirty="0">
                          <a:latin typeface="Arial"/>
                          <a:cs typeface="Arial"/>
                        </a:rPr>
                        <a:t>day</a:t>
                      </a:r>
                      <a:r>
                        <a:rPr sz="850" spc="-20" dirty="0">
                          <a:latin typeface="Arial"/>
                          <a:cs typeface="Arial"/>
                        </a:rPr>
                        <a:t> </a:t>
                      </a:r>
                      <a:r>
                        <a:rPr sz="850" dirty="0">
                          <a:latin typeface="Arial"/>
                          <a:cs typeface="Arial"/>
                        </a:rPr>
                        <a:t>unit</a:t>
                      </a:r>
                      <a:r>
                        <a:rPr sz="850" spc="-20" dirty="0">
                          <a:latin typeface="Arial"/>
                          <a:cs typeface="Arial"/>
                        </a:rPr>
                        <a:t> </a:t>
                      </a:r>
                      <a:r>
                        <a:rPr sz="850" dirty="0">
                          <a:latin typeface="Arial"/>
                          <a:cs typeface="Arial"/>
                        </a:rPr>
                        <a:t>for</a:t>
                      </a:r>
                      <a:r>
                        <a:rPr sz="850" spc="-20" dirty="0">
                          <a:latin typeface="Arial"/>
                          <a:cs typeface="Arial"/>
                        </a:rPr>
                        <a:t> </a:t>
                      </a:r>
                      <a:r>
                        <a:rPr sz="850" dirty="0">
                          <a:latin typeface="Arial"/>
                          <a:cs typeface="Arial"/>
                        </a:rPr>
                        <a:t>cancer</a:t>
                      </a:r>
                      <a:r>
                        <a:rPr sz="850" spc="-20" dirty="0">
                          <a:latin typeface="Arial"/>
                          <a:cs typeface="Arial"/>
                        </a:rPr>
                        <a:t> </a:t>
                      </a:r>
                      <a:r>
                        <a:rPr sz="850" dirty="0">
                          <a:latin typeface="Arial"/>
                          <a:cs typeface="Arial"/>
                        </a:rPr>
                        <a:t>treatment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about</a:t>
                      </a:r>
                      <a:r>
                        <a:rPr sz="850" spc="-20" dirty="0">
                          <a:latin typeface="Arial"/>
                          <a:cs typeface="Arial"/>
                        </a:rPr>
                        <a:t> </a:t>
                      </a:r>
                      <a:r>
                        <a:rPr sz="850" spc="-10" dirty="0">
                          <a:latin typeface="Arial"/>
                          <a:cs typeface="Arial"/>
                        </a:rPr>
                        <a:t>right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2"/>
                  </a:ext>
                </a:extLst>
              </a:tr>
            </a:tbl>
          </a:graphicData>
        </a:graphic>
      </p:graphicFrame>
      <p:sp>
        <p:nvSpPr>
          <p:cNvPr id="2" name="object 2">
            <a:extLst>
              <a:ext uri="{FF2B5EF4-FFF2-40B4-BE49-F238E27FC236}">
                <a16:creationId xmlns:a16="http://schemas.microsoft.com/office/drawing/2014/main" id="{96CF1552-892B-38CA-E7D5-B342A278DD4F}"/>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Indicates</a:t>
            </a:r>
            <a:r>
              <a:rPr sz="850" spc="-20" dirty="0">
                <a:latin typeface="Arial"/>
                <a:cs typeface="Arial"/>
              </a:rPr>
              <a:t> </a:t>
            </a:r>
            <a:r>
              <a:rPr sz="850" dirty="0">
                <a:latin typeface="Arial"/>
                <a:cs typeface="Arial"/>
              </a:rPr>
              <a:t>where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score</a:t>
            </a:r>
            <a:r>
              <a:rPr sz="850" spc="-20" dirty="0">
                <a:latin typeface="Arial"/>
                <a:cs typeface="Arial"/>
              </a:rPr>
              <a:t> </a:t>
            </a:r>
            <a:r>
              <a:rPr sz="850" dirty="0">
                <a:latin typeface="Arial"/>
                <a:cs typeface="Arial"/>
              </a:rPr>
              <a:t>is</a:t>
            </a:r>
            <a:r>
              <a:rPr sz="850" spc="-20" dirty="0">
                <a:latin typeface="Arial"/>
                <a:cs typeface="Arial"/>
              </a:rPr>
              <a:t> </a:t>
            </a:r>
            <a:r>
              <a:rPr sz="850" dirty="0">
                <a:latin typeface="Arial"/>
                <a:cs typeface="Arial"/>
              </a:rPr>
              <a:t>not</a:t>
            </a:r>
            <a:r>
              <a:rPr sz="850" spc="-15" dirty="0">
                <a:latin typeface="Arial"/>
                <a:cs typeface="Arial"/>
              </a:rPr>
              <a:t> </a:t>
            </a:r>
            <a:r>
              <a:rPr sz="850" dirty="0">
                <a:latin typeface="Arial"/>
                <a:cs typeface="Arial"/>
              </a:rPr>
              <a:t>available</a:t>
            </a:r>
            <a:r>
              <a:rPr sz="850" spc="-20" dirty="0">
                <a:latin typeface="Arial"/>
                <a:cs typeface="Arial"/>
              </a:rPr>
              <a:t> </a:t>
            </a:r>
            <a:r>
              <a:rPr sz="850" dirty="0">
                <a:latin typeface="Arial"/>
                <a:cs typeface="Arial"/>
              </a:rPr>
              <a:t>due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sp>
        <p:nvSpPr>
          <p:cNvPr id="10" name="txt_org_name">
            <a:extLst>
              <a:ext uri="{FF2B5EF4-FFF2-40B4-BE49-F238E27FC236}">
                <a16:creationId xmlns:a16="http://schemas.microsoft.com/office/drawing/2014/main" id="{B7273534-B7E4-EBF4-4E78-3CFCD72ED9B0}"/>
              </a:ext>
              <a:ext uri="{C183D7F6-B498-43B3-948B-1728B52AA6E4}">
                <adec:decorative xmlns:adec="http://schemas.microsoft.com/office/drawing/2017/decorative" val="1"/>
              </a:ext>
            </a:extLst>
          </p:cNvPr>
          <p:cNvSpPr txBox="1"/>
          <p:nvPr/>
        </p:nvSpPr>
        <p:spPr>
          <a:xfrm>
            <a:off x="4524343" y="622300"/>
            <a:ext cx="2754280" cy="276999"/>
          </a:xfrm>
          <a:prstGeom prst="rect">
            <a:avLst/>
          </a:prstGeom>
          <a:noFill/>
        </p:spPr>
        <p:txBody>
          <a:bodyPr wrap="none" rtlCol="0">
            <a:spAutoFit/>
          </a:bodyPr>
          <a:lstStyle/>
          <a:p>
            <a:pPr algn="r"/>
            <a:r>
              <a:rPr lang="en-GB" sz="1200" b="1">
                <a:solidFill>
                  <a:srgbClr val="336E9F"/>
                </a:solidFill>
                <a:latin typeface="Arial"/>
                <a:cs typeface="Arial"/>
              </a:rPr>
              <a:t>The Christie NHS Foundation Trust</a:t>
            </a:r>
            <a:endParaRPr lang="en-GB" sz="1200">
              <a:solidFill>
                <a:srgbClr val="336E9F"/>
              </a:solidFill>
            </a:endParaRPr>
          </a:p>
        </p:txBody>
      </p:sp>
      <p:sp>
        <p:nvSpPr>
          <p:cNvPr id="11" name="txt_survey">
            <a:extLst>
              <a:ext uri="{FF2B5EF4-FFF2-40B4-BE49-F238E27FC236}">
                <a16:creationId xmlns:a16="http://schemas.microsoft.com/office/drawing/2014/main" id="{602E5565-5ED6-A146-2228-0EBF2976E882}"/>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9" name="Group 8">
            <a:extLst>
              <a:ext uri="{FF2B5EF4-FFF2-40B4-BE49-F238E27FC236}">
                <a16:creationId xmlns:a16="http://schemas.microsoft.com/office/drawing/2014/main" id="{C8AE8D12-4307-C520-9428-B1ED67C7AA35}"/>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3" name="object 4">
              <a:hlinkClick r:id="rId2" action="ppaction://hlinksldjump"/>
              <a:extLst>
                <a:ext uri="{FF2B5EF4-FFF2-40B4-BE49-F238E27FC236}">
                  <a16:creationId xmlns:a16="http://schemas.microsoft.com/office/drawing/2014/main" id="{EBD0F72B-30D3-8C93-5684-78EA850AB816}"/>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4" name="object 3">
              <a:hlinkClick r:id="rId2" action="ppaction://hlinksldjump"/>
              <a:extLst>
                <a:ext uri="{FF2B5EF4-FFF2-40B4-BE49-F238E27FC236}">
                  <a16:creationId xmlns:a16="http://schemas.microsoft.com/office/drawing/2014/main" id="{040B05FA-4EED-3B9F-CA0B-D91B8DC4A838}"/>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 name="Slide Number Placeholder 1">
            <a:extLst>
              <a:ext uri="{FF2B5EF4-FFF2-40B4-BE49-F238E27FC236}">
                <a16:creationId xmlns:a16="http://schemas.microsoft.com/office/drawing/2014/main" id="{551BA550-1283-874A-876A-4CCCFBE40D5E}"/>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3510A137-21D1-4120-9090-ACE063849916}" type="slidenum">
              <a:rPr lang="en-GB" spc="-25" smtClean="0"/>
              <a:t>32</a:t>
            </a:fld>
            <a:endParaRPr lang="en-GB" spc="-25" dirty="0"/>
          </a:p>
        </p:txBody>
      </p:sp>
      <p:sp>
        <p:nvSpPr>
          <p:cNvPr id="14" name="object 1">
            <a:extLst>
              <a:ext uri="{FF2B5EF4-FFF2-40B4-BE49-F238E27FC236}">
                <a16:creationId xmlns:a16="http://schemas.microsoft.com/office/drawing/2014/main" id="{FB20E898-FE99-4E9C-8A28-4C8381F52B13}"/>
              </a:ext>
            </a:extLst>
          </p:cNvPr>
          <p:cNvSpPr txBox="1">
            <a:spLocks noGrp="1"/>
          </p:cNvSpPr>
          <p:nvPr>
            <p:ph type="title" idx="4294967295"/>
          </p:nvPr>
        </p:nvSpPr>
        <p:spPr>
          <a:xfrm>
            <a:off x="428814" y="878701"/>
            <a:ext cx="5711636"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‘Which of the following best describes you?’ 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4" name="gendergroup_tbl_section10"/>
          <p:cNvGraphicFramePr>
            <a:graphicFrameLocks noGrp="1"/>
          </p:cNvGraphicFramePr>
          <p:nvPr>
            <p:extLst>
              <p:ext uri="{D42A27DB-BD31-4B8C-83A1-F6EECF244321}">
                <p14:modId xmlns:p14="http://schemas.microsoft.com/office/powerpoint/2010/main" val="2045222318"/>
              </p:ext>
            </p:extLst>
          </p:nvPr>
        </p:nvGraphicFramePr>
        <p:xfrm>
          <a:off x="428815" y="1688465"/>
          <a:ext cx="6776319" cy="221043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59">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3877310" algn="l"/>
                        </a:tabLst>
                      </a:pPr>
                      <a:r>
                        <a:rPr lang="en-GB" sz="1050" b="1" spc="-20" dirty="0">
                          <a:solidFill>
                            <a:srgbClr val="336E9F"/>
                          </a:solidFill>
                          <a:latin typeface="Arial"/>
                          <a:cs typeface="Arial"/>
                        </a:rPr>
                        <a:t>IMMEDIATE</a:t>
                      </a:r>
                      <a:r>
                        <a:rPr lang="en-GB" sz="1050" b="1" spc="-50" dirty="0">
                          <a:solidFill>
                            <a:srgbClr val="336E9F"/>
                          </a:solidFill>
                          <a:latin typeface="Arial"/>
                          <a:cs typeface="Arial"/>
                        </a:rPr>
                        <a:t> </a:t>
                      </a:r>
                      <a:r>
                        <a:rPr lang="en-GB" sz="1050" b="1" spc="-20" dirty="0">
                          <a:solidFill>
                            <a:srgbClr val="336E9F"/>
                          </a:solidFill>
                          <a:latin typeface="Arial"/>
                          <a:cs typeface="Arial"/>
                        </a:rPr>
                        <a:t>AND</a:t>
                      </a:r>
                      <a:r>
                        <a:rPr lang="en-GB" sz="1050" b="1" spc="-45" dirty="0">
                          <a:solidFill>
                            <a:srgbClr val="336E9F"/>
                          </a:solidFill>
                          <a:latin typeface="Arial"/>
                          <a:cs typeface="Arial"/>
                        </a:rPr>
                        <a:t> </a:t>
                      </a:r>
                      <a:r>
                        <a:rPr lang="en-GB" sz="1050" b="1" spc="-10" dirty="0">
                          <a:solidFill>
                            <a:srgbClr val="336E9F"/>
                          </a:solidFill>
                          <a:latin typeface="Arial"/>
                          <a:cs typeface="Arial"/>
                        </a:rPr>
                        <a:t>LONG</a:t>
                      </a:r>
                      <a:r>
                        <a:rPr lang="en-GB" sz="1050" b="1" spc="-45" dirty="0">
                          <a:solidFill>
                            <a:srgbClr val="336E9F"/>
                          </a:solidFill>
                          <a:latin typeface="Arial"/>
                          <a:cs typeface="Arial"/>
                        </a:rPr>
                        <a:t>-</a:t>
                      </a:r>
                      <a:r>
                        <a:rPr lang="en-GB" sz="1050" b="1" spc="-20" dirty="0">
                          <a:solidFill>
                            <a:srgbClr val="336E9F"/>
                          </a:solidFill>
                          <a:latin typeface="Arial"/>
                          <a:cs typeface="Arial"/>
                        </a:rPr>
                        <a:t>TERM</a:t>
                      </a:r>
                      <a:r>
                        <a:rPr lang="en-GB" sz="1050" b="1" spc="-50" dirty="0">
                          <a:solidFill>
                            <a:srgbClr val="336E9F"/>
                          </a:solidFill>
                          <a:latin typeface="Arial"/>
                          <a:cs typeface="Arial"/>
                        </a:rPr>
                        <a:t> </a:t>
                      </a:r>
                      <a:r>
                        <a:rPr lang="en-GB" sz="1050" b="1" spc="-10" dirty="0">
                          <a:solidFill>
                            <a:srgbClr val="336E9F"/>
                          </a:solidFill>
                          <a:latin typeface="Arial"/>
                          <a:cs typeface="Arial"/>
                        </a:rPr>
                        <a:t>SIDE</a:t>
                      </a:r>
                      <a:r>
                        <a:rPr lang="en-GB" sz="1050" b="1" spc="-45" dirty="0">
                          <a:solidFill>
                            <a:srgbClr val="336E9F"/>
                          </a:solidFill>
                          <a:latin typeface="Arial"/>
                          <a:cs typeface="Arial"/>
                        </a:rPr>
                        <a:t> </a:t>
                      </a:r>
                      <a:r>
                        <a:rPr lang="en-GB" sz="1050" b="1" spc="-10" dirty="0">
                          <a:solidFill>
                            <a:srgbClr val="336E9F"/>
                          </a:solidFill>
                          <a:latin typeface="Arial"/>
                          <a:cs typeface="Arial"/>
                        </a:rPr>
                        <a:t>EFFECTS</a:t>
                      </a:r>
                      <a:r>
                        <a:rPr lang="en-GB" sz="1050" b="1" dirty="0">
                          <a:solidFill>
                            <a:srgbClr val="336E9F"/>
                          </a:solidFill>
                          <a:latin typeface="Arial"/>
                          <a:cs typeface="Arial"/>
                        </a:rPr>
                        <a:t>	</a:t>
                      </a:r>
                      <a:r>
                        <a:rPr lang="en-GB" sz="1275" spc="-15" baseline="9803" dirty="0">
                          <a:latin typeface="Arial"/>
                          <a:cs typeface="Arial"/>
                        </a:rPr>
                        <a:t>Which of the following best describes you?</a:t>
                      </a:r>
                      <a:endParaRPr lang="en-GB"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a:cs typeface="Arial"/>
                        </a:rPr>
                        <a:t>Female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20" dirty="0">
                          <a:latin typeface="Arial"/>
                          <a:cs typeface="Arial"/>
                        </a:rPr>
                        <a:t>Male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41605" marR="135890" indent="9525" algn="ctr">
                        <a:lnSpc>
                          <a:spcPts val="860"/>
                        </a:lnSpc>
                        <a:spcBef>
                          <a:spcPts val="560"/>
                        </a:spcBef>
                      </a:pPr>
                      <a:r>
                        <a:rPr sz="850" spc="-20" dirty="0">
                          <a:latin typeface="Arial"/>
                          <a:cs typeface="Arial"/>
                        </a:rPr>
                        <a:t>Non- </a:t>
                      </a:r>
                      <a:r>
                        <a:rPr sz="850" spc="-30" dirty="0">
                          <a:latin typeface="Arial"/>
                          <a:cs typeface="Arial"/>
                        </a:rPr>
                        <a:t>binary</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86995" marR="81280" indent="54610" algn="ctr">
                        <a:lnSpc>
                          <a:spcPts val="860"/>
                        </a:lnSpc>
                        <a:spcBef>
                          <a:spcPts val="130"/>
                        </a:spcBef>
                      </a:pPr>
                      <a:r>
                        <a:rPr sz="850" spc="-10" dirty="0">
                          <a:latin typeface="Arial"/>
                          <a:cs typeface="Arial"/>
                        </a:rPr>
                        <a:t>Prefer </a:t>
                      </a:r>
                      <a:r>
                        <a:rPr sz="850" dirty="0">
                          <a:latin typeface="Arial"/>
                          <a:cs typeface="Arial"/>
                        </a:rPr>
                        <a:t>to</a:t>
                      </a:r>
                      <a:r>
                        <a:rPr sz="850" spc="-55" dirty="0">
                          <a:latin typeface="Arial"/>
                          <a:cs typeface="Arial"/>
                        </a:rPr>
                        <a:t> </a:t>
                      </a:r>
                      <a:r>
                        <a:rPr sz="850" spc="-10" dirty="0">
                          <a:latin typeface="Arial"/>
                          <a:cs typeface="Arial"/>
                        </a:rPr>
                        <a:t>self- </a:t>
                      </a:r>
                      <a:r>
                        <a:rPr sz="850" spc="-30" dirty="0">
                          <a:latin typeface="Arial"/>
                          <a:cs typeface="Arial"/>
                        </a:rPr>
                        <a:t>describe</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58419" marR="52705" indent="83185" algn="l">
                        <a:lnSpc>
                          <a:spcPts val="860"/>
                        </a:lnSpc>
                        <a:spcBef>
                          <a:spcPts val="560"/>
                        </a:spcBef>
                      </a:pPr>
                      <a:r>
                        <a:rPr sz="850" spc="-10" dirty="0">
                          <a:latin typeface="Arial"/>
                          <a:cs typeface="Arial"/>
                        </a:rPr>
                        <a:t>Prefer not</a:t>
                      </a:r>
                      <a:r>
                        <a:rPr sz="850" spc="-50" dirty="0">
                          <a:latin typeface="Arial"/>
                          <a:cs typeface="Arial"/>
                        </a:rPr>
                        <a:t> </a:t>
                      </a:r>
                      <a:r>
                        <a:rPr sz="850" dirty="0">
                          <a:latin typeface="Arial"/>
                          <a:cs typeface="Arial"/>
                        </a:rPr>
                        <a:t>to</a:t>
                      </a:r>
                      <a:r>
                        <a:rPr sz="850" spc="-45" dirty="0">
                          <a:latin typeface="Arial"/>
                          <a:cs typeface="Arial"/>
                        </a:rPr>
                        <a:t> </a:t>
                      </a:r>
                      <a:r>
                        <a:rPr sz="850" spc="-30" dirty="0">
                          <a:latin typeface="Arial"/>
                          <a:cs typeface="Arial"/>
                        </a:rPr>
                        <a:t>say</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a:cs typeface="Arial"/>
                        </a:rPr>
                        <a:t>Not</a:t>
                      </a:r>
                      <a:r>
                        <a:rPr sz="850" spc="-45" dirty="0">
                          <a:latin typeface="Arial"/>
                          <a:cs typeface="Arial"/>
                        </a:rPr>
                        <a:t> </a:t>
                      </a:r>
                      <a:r>
                        <a:rPr sz="850" spc="-10" dirty="0">
                          <a:latin typeface="Arial"/>
                          <a:cs typeface="Arial"/>
                        </a:rPr>
                        <a:t>given</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374650">
                <a:tc>
                  <a:txBody>
                    <a:bodyPr/>
                    <a:lstStyle/>
                    <a:p>
                      <a:pPr marL="27940" marR="433705">
                        <a:lnSpc>
                          <a:spcPts val="860"/>
                        </a:lnSpc>
                        <a:spcBef>
                          <a:spcPts val="155"/>
                        </a:spcBef>
                      </a:pPr>
                      <a:r>
                        <a:rPr sz="850" dirty="0">
                          <a:latin typeface="Arial"/>
                          <a:cs typeface="Arial"/>
                        </a:rPr>
                        <a:t>Q44.</a:t>
                      </a:r>
                      <a:r>
                        <a:rPr sz="850" spc="-20" dirty="0">
                          <a:latin typeface="Arial"/>
                          <a:cs typeface="Arial"/>
                        </a:rPr>
                        <a:t> </a:t>
                      </a:r>
                      <a:r>
                        <a:rPr sz="850" dirty="0">
                          <a:latin typeface="Arial"/>
                          <a:cs typeface="Arial"/>
                        </a:rPr>
                        <a:t>Possible</a:t>
                      </a:r>
                      <a:r>
                        <a:rPr sz="850" spc="-20" dirty="0">
                          <a:latin typeface="Arial"/>
                          <a:cs typeface="Arial"/>
                        </a:rPr>
                        <a:t> </a:t>
                      </a:r>
                      <a:r>
                        <a:rPr sz="850" dirty="0">
                          <a:latin typeface="Arial"/>
                          <a:cs typeface="Arial"/>
                        </a:rPr>
                        <a:t>side</a:t>
                      </a:r>
                      <a:r>
                        <a:rPr sz="850" spc="-20" dirty="0">
                          <a:latin typeface="Arial"/>
                          <a:cs typeface="Arial"/>
                        </a:rPr>
                        <a:t> </a:t>
                      </a:r>
                      <a:r>
                        <a:rPr sz="850" dirty="0">
                          <a:latin typeface="Arial"/>
                          <a:cs typeface="Arial"/>
                        </a:rPr>
                        <a:t>effects</a:t>
                      </a:r>
                      <a:r>
                        <a:rPr sz="850" spc="-15" dirty="0">
                          <a:latin typeface="Arial"/>
                          <a:cs typeface="Arial"/>
                        </a:rPr>
                        <a:t> </a:t>
                      </a:r>
                      <a:r>
                        <a:rPr sz="850" dirty="0">
                          <a:latin typeface="Arial"/>
                          <a:cs typeface="Arial"/>
                        </a:rPr>
                        <a:t>from</a:t>
                      </a:r>
                      <a:r>
                        <a:rPr sz="850" spc="-20" dirty="0">
                          <a:latin typeface="Arial"/>
                          <a:cs typeface="Arial"/>
                        </a:rPr>
                        <a:t> </a:t>
                      </a:r>
                      <a:r>
                        <a:rPr sz="850" dirty="0">
                          <a:latin typeface="Arial"/>
                          <a:cs typeface="Arial"/>
                        </a:rPr>
                        <a:t>treatment</a:t>
                      </a:r>
                      <a:r>
                        <a:rPr sz="850" spc="-20" dirty="0">
                          <a:latin typeface="Arial"/>
                          <a:cs typeface="Arial"/>
                        </a:rPr>
                        <a:t> were </a:t>
                      </a:r>
                      <a:r>
                        <a:rPr sz="850" dirty="0">
                          <a:latin typeface="Arial"/>
                          <a:cs typeface="Arial"/>
                        </a:rPr>
                        <a:t>definitely</a:t>
                      </a:r>
                      <a:r>
                        <a:rPr sz="850" spc="-20" dirty="0">
                          <a:latin typeface="Arial"/>
                          <a:cs typeface="Arial"/>
                        </a:rPr>
                        <a:t> </a:t>
                      </a:r>
                      <a:r>
                        <a:rPr sz="850" dirty="0">
                          <a:latin typeface="Arial"/>
                          <a:cs typeface="Arial"/>
                        </a:rPr>
                        <a:t>explained</a:t>
                      </a:r>
                      <a:r>
                        <a:rPr sz="850" spc="-20" dirty="0">
                          <a:latin typeface="Arial"/>
                          <a:cs typeface="Arial"/>
                        </a:rPr>
                        <a:t> </a:t>
                      </a:r>
                      <a:r>
                        <a:rPr sz="850" dirty="0">
                          <a:latin typeface="Arial"/>
                          <a:cs typeface="Arial"/>
                        </a:rPr>
                        <a:t>in</a:t>
                      </a:r>
                      <a:r>
                        <a:rPr sz="850" spc="-20"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way</a:t>
                      </a:r>
                      <a:r>
                        <a:rPr sz="850" spc="-20"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patient</a:t>
                      </a:r>
                      <a:r>
                        <a:rPr sz="850" spc="-20" dirty="0">
                          <a:latin typeface="Arial"/>
                          <a:cs typeface="Arial"/>
                        </a:rPr>
                        <a:t> </a:t>
                      </a:r>
                      <a:r>
                        <a:rPr sz="850" spc="-10" dirty="0">
                          <a:latin typeface="Arial"/>
                          <a:cs typeface="Arial"/>
                        </a:rPr>
                        <a:t>could understand</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77%</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81%</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89%</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79%</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67945">
                        <a:lnSpc>
                          <a:spcPts val="860"/>
                        </a:lnSpc>
                        <a:spcBef>
                          <a:spcPts val="155"/>
                        </a:spcBef>
                      </a:pPr>
                      <a:r>
                        <a:rPr sz="850" dirty="0">
                          <a:latin typeface="Arial"/>
                          <a:cs typeface="Arial"/>
                        </a:rPr>
                        <a:t>Q45.</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was</a:t>
                      </a:r>
                      <a:r>
                        <a:rPr sz="850" spc="-25" dirty="0">
                          <a:latin typeface="Arial"/>
                          <a:cs typeface="Arial"/>
                        </a:rPr>
                        <a:t> </a:t>
                      </a:r>
                      <a:r>
                        <a:rPr sz="850" dirty="0">
                          <a:latin typeface="Arial"/>
                          <a:cs typeface="Arial"/>
                        </a:rPr>
                        <a:t>always</a:t>
                      </a:r>
                      <a:r>
                        <a:rPr sz="850" spc="-25" dirty="0">
                          <a:latin typeface="Arial"/>
                          <a:cs typeface="Arial"/>
                        </a:rPr>
                        <a:t> </a:t>
                      </a:r>
                      <a:r>
                        <a:rPr sz="850" dirty="0">
                          <a:latin typeface="Arial"/>
                          <a:cs typeface="Arial"/>
                        </a:rPr>
                        <a:t>offered</a:t>
                      </a:r>
                      <a:r>
                        <a:rPr sz="850" spc="-25" dirty="0">
                          <a:latin typeface="Arial"/>
                          <a:cs typeface="Arial"/>
                        </a:rPr>
                        <a:t> </a:t>
                      </a:r>
                      <a:r>
                        <a:rPr sz="850" dirty="0">
                          <a:latin typeface="Arial"/>
                          <a:cs typeface="Arial"/>
                        </a:rPr>
                        <a:t>practical</a:t>
                      </a:r>
                      <a:r>
                        <a:rPr sz="850" spc="-20" dirty="0">
                          <a:latin typeface="Arial"/>
                          <a:cs typeface="Arial"/>
                        </a:rPr>
                        <a:t> </a:t>
                      </a:r>
                      <a:r>
                        <a:rPr sz="850" dirty="0">
                          <a:latin typeface="Arial"/>
                          <a:cs typeface="Arial"/>
                        </a:rPr>
                        <a:t>advice</a:t>
                      </a:r>
                      <a:r>
                        <a:rPr sz="850" spc="-25" dirty="0">
                          <a:latin typeface="Arial"/>
                          <a:cs typeface="Arial"/>
                        </a:rPr>
                        <a:t> on </a:t>
                      </a:r>
                      <a:r>
                        <a:rPr sz="850" dirty="0">
                          <a:latin typeface="Arial"/>
                          <a:cs typeface="Arial"/>
                        </a:rPr>
                        <a:t>dealing</a:t>
                      </a:r>
                      <a:r>
                        <a:rPr sz="850" spc="-25"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any</a:t>
                      </a:r>
                      <a:r>
                        <a:rPr sz="850" spc="-25" dirty="0">
                          <a:latin typeface="Arial"/>
                          <a:cs typeface="Arial"/>
                        </a:rPr>
                        <a:t> </a:t>
                      </a:r>
                      <a:r>
                        <a:rPr sz="850" dirty="0">
                          <a:latin typeface="Arial"/>
                          <a:cs typeface="Arial"/>
                        </a:rPr>
                        <a:t>immediate</a:t>
                      </a:r>
                      <a:r>
                        <a:rPr sz="850" spc="-20" dirty="0">
                          <a:latin typeface="Arial"/>
                          <a:cs typeface="Arial"/>
                        </a:rPr>
                        <a:t> </a:t>
                      </a:r>
                      <a:r>
                        <a:rPr sz="850" dirty="0">
                          <a:latin typeface="Arial"/>
                          <a:cs typeface="Arial"/>
                        </a:rPr>
                        <a:t>side</a:t>
                      </a:r>
                      <a:r>
                        <a:rPr sz="850" spc="-20" dirty="0">
                          <a:latin typeface="Arial"/>
                          <a:cs typeface="Arial"/>
                        </a:rPr>
                        <a:t> </a:t>
                      </a:r>
                      <a:r>
                        <a:rPr sz="850" dirty="0">
                          <a:latin typeface="Arial"/>
                          <a:cs typeface="Arial"/>
                        </a:rPr>
                        <a:t>effects</a:t>
                      </a:r>
                      <a:r>
                        <a:rPr sz="850" spc="-25" dirty="0">
                          <a:latin typeface="Arial"/>
                          <a:cs typeface="Arial"/>
                        </a:rPr>
                        <a:t> </a:t>
                      </a:r>
                      <a:r>
                        <a:rPr sz="850" dirty="0">
                          <a:latin typeface="Arial"/>
                          <a:cs typeface="Arial"/>
                        </a:rPr>
                        <a:t>from</a:t>
                      </a:r>
                      <a:r>
                        <a:rPr sz="850" spc="-20" dirty="0">
                          <a:latin typeface="Arial"/>
                          <a:cs typeface="Arial"/>
                        </a:rPr>
                        <a:t> </a:t>
                      </a:r>
                      <a:r>
                        <a:rPr sz="850" spc="-10" dirty="0">
                          <a:latin typeface="Arial"/>
                          <a:cs typeface="Arial"/>
                        </a:rPr>
                        <a:t>treatment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650">
                <a:tc>
                  <a:txBody>
                    <a:bodyPr/>
                    <a:lstStyle/>
                    <a:p>
                      <a:pPr marL="27940" marR="181610">
                        <a:lnSpc>
                          <a:spcPts val="860"/>
                        </a:lnSpc>
                        <a:spcBef>
                          <a:spcPts val="155"/>
                        </a:spcBef>
                      </a:pPr>
                      <a:r>
                        <a:rPr sz="850" dirty="0">
                          <a:latin typeface="Arial"/>
                          <a:cs typeface="Arial"/>
                        </a:rPr>
                        <a:t>Q46.</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5" dirty="0">
                          <a:latin typeface="Arial"/>
                          <a:cs typeface="Arial"/>
                        </a:rPr>
                        <a:t> </a:t>
                      </a:r>
                      <a:r>
                        <a:rPr sz="850" dirty="0">
                          <a:latin typeface="Arial"/>
                          <a:cs typeface="Arial"/>
                        </a:rPr>
                        <a:t>given</a:t>
                      </a:r>
                      <a:r>
                        <a:rPr sz="850" spc="-20" dirty="0">
                          <a:latin typeface="Arial"/>
                          <a:cs typeface="Arial"/>
                        </a:rPr>
                        <a:t> </a:t>
                      </a:r>
                      <a:r>
                        <a:rPr sz="850" dirty="0">
                          <a:latin typeface="Arial"/>
                          <a:cs typeface="Arial"/>
                        </a:rPr>
                        <a:t>information</a:t>
                      </a:r>
                      <a:r>
                        <a:rPr sz="850" spc="-20" dirty="0">
                          <a:latin typeface="Arial"/>
                          <a:cs typeface="Arial"/>
                        </a:rPr>
                        <a:t> </a:t>
                      </a:r>
                      <a:r>
                        <a:rPr sz="850" dirty="0">
                          <a:latin typeface="Arial"/>
                          <a:cs typeface="Arial"/>
                        </a:rPr>
                        <a:t>that</a:t>
                      </a:r>
                      <a:r>
                        <a:rPr sz="850" spc="-25" dirty="0">
                          <a:latin typeface="Arial"/>
                          <a:cs typeface="Arial"/>
                        </a:rPr>
                        <a:t> </a:t>
                      </a:r>
                      <a:r>
                        <a:rPr sz="850" dirty="0">
                          <a:latin typeface="Arial"/>
                          <a:cs typeface="Arial"/>
                        </a:rPr>
                        <a:t>they</a:t>
                      </a:r>
                      <a:r>
                        <a:rPr sz="850" spc="-20" dirty="0">
                          <a:latin typeface="Arial"/>
                          <a:cs typeface="Arial"/>
                        </a:rPr>
                        <a:t> </a:t>
                      </a:r>
                      <a:r>
                        <a:rPr sz="850" spc="-10" dirty="0">
                          <a:latin typeface="Arial"/>
                          <a:cs typeface="Arial"/>
                        </a:rPr>
                        <a:t>could </a:t>
                      </a:r>
                      <a:r>
                        <a:rPr sz="850" dirty="0">
                          <a:latin typeface="Arial"/>
                          <a:cs typeface="Arial"/>
                        </a:rPr>
                        <a:t>access</a:t>
                      </a:r>
                      <a:r>
                        <a:rPr sz="850" spc="-25"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support</a:t>
                      </a:r>
                      <a:r>
                        <a:rPr sz="850" spc="-25" dirty="0">
                          <a:latin typeface="Arial"/>
                          <a:cs typeface="Arial"/>
                        </a:rPr>
                        <a:t> </a:t>
                      </a:r>
                      <a:r>
                        <a:rPr sz="850" dirty="0">
                          <a:latin typeface="Arial"/>
                          <a:cs typeface="Arial"/>
                        </a:rPr>
                        <a:t>in</a:t>
                      </a:r>
                      <a:r>
                        <a:rPr sz="850" spc="-20" dirty="0">
                          <a:latin typeface="Arial"/>
                          <a:cs typeface="Arial"/>
                        </a:rPr>
                        <a:t> </a:t>
                      </a:r>
                      <a:r>
                        <a:rPr sz="850" dirty="0">
                          <a:latin typeface="Arial"/>
                          <a:cs typeface="Arial"/>
                        </a:rPr>
                        <a:t>dealing</a:t>
                      </a:r>
                      <a:r>
                        <a:rPr sz="850" spc="-25" dirty="0">
                          <a:latin typeface="Arial"/>
                          <a:cs typeface="Arial"/>
                        </a:rPr>
                        <a:t> </a:t>
                      </a:r>
                      <a:r>
                        <a:rPr sz="850" dirty="0">
                          <a:latin typeface="Arial"/>
                          <a:cs typeface="Arial"/>
                        </a:rPr>
                        <a:t>with</a:t>
                      </a:r>
                      <a:r>
                        <a:rPr sz="850" spc="-25" dirty="0">
                          <a:latin typeface="Arial"/>
                          <a:cs typeface="Arial"/>
                        </a:rPr>
                        <a:t> </a:t>
                      </a:r>
                      <a:r>
                        <a:rPr sz="850" dirty="0">
                          <a:latin typeface="Arial"/>
                          <a:cs typeface="Arial"/>
                        </a:rPr>
                        <a:t>immediate</a:t>
                      </a:r>
                      <a:r>
                        <a:rPr sz="850" spc="-20" dirty="0">
                          <a:latin typeface="Arial"/>
                          <a:cs typeface="Arial"/>
                        </a:rPr>
                        <a:t> side </a:t>
                      </a:r>
                      <a:r>
                        <a:rPr sz="850" dirty="0">
                          <a:latin typeface="Arial"/>
                          <a:cs typeface="Arial"/>
                        </a:rPr>
                        <a:t>effects</a:t>
                      </a:r>
                      <a:r>
                        <a:rPr sz="850" spc="-25" dirty="0">
                          <a:latin typeface="Arial"/>
                          <a:cs typeface="Arial"/>
                        </a:rPr>
                        <a:t> </a:t>
                      </a:r>
                      <a:r>
                        <a:rPr sz="850" dirty="0">
                          <a:latin typeface="Arial"/>
                          <a:cs typeface="Arial"/>
                        </a:rPr>
                        <a:t>from</a:t>
                      </a:r>
                      <a:r>
                        <a:rPr sz="850" spc="-20" dirty="0">
                          <a:latin typeface="Arial"/>
                          <a:cs typeface="Arial"/>
                        </a:rPr>
                        <a:t> </a:t>
                      </a:r>
                      <a:r>
                        <a:rPr sz="850" spc="-10" dirty="0">
                          <a:latin typeface="Arial"/>
                          <a:cs typeface="Arial"/>
                        </a:rPr>
                        <a:t>treatment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91%</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89%</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83%</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90%</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374650">
                <a:tc>
                  <a:txBody>
                    <a:bodyPr/>
                    <a:lstStyle/>
                    <a:p>
                      <a:pPr marL="27940" marR="127635" algn="just">
                        <a:lnSpc>
                          <a:spcPts val="860"/>
                        </a:lnSpc>
                        <a:spcBef>
                          <a:spcPts val="155"/>
                        </a:spcBef>
                      </a:pPr>
                      <a:r>
                        <a:rPr sz="850" dirty="0">
                          <a:latin typeface="Arial"/>
                          <a:cs typeface="Arial"/>
                        </a:rPr>
                        <a:t>Q47.</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felt</a:t>
                      </a:r>
                      <a:r>
                        <a:rPr sz="850" spc="-15" dirty="0">
                          <a:latin typeface="Arial"/>
                          <a:cs typeface="Arial"/>
                        </a:rPr>
                        <a:t> </a:t>
                      </a:r>
                      <a:r>
                        <a:rPr sz="850" dirty="0">
                          <a:latin typeface="Arial"/>
                          <a:cs typeface="Arial"/>
                        </a:rPr>
                        <a:t>possible</a:t>
                      </a:r>
                      <a:r>
                        <a:rPr sz="850" spc="-20" dirty="0">
                          <a:latin typeface="Arial"/>
                          <a:cs typeface="Arial"/>
                        </a:rPr>
                        <a:t> </a:t>
                      </a:r>
                      <a:r>
                        <a:rPr sz="850" spc="-10" dirty="0">
                          <a:latin typeface="Arial"/>
                          <a:cs typeface="Arial"/>
                        </a:rPr>
                        <a:t>long-</a:t>
                      </a:r>
                      <a:r>
                        <a:rPr sz="850" dirty="0">
                          <a:latin typeface="Arial"/>
                          <a:cs typeface="Arial"/>
                        </a:rPr>
                        <a:t>term</a:t>
                      </a:r>
                      <a:r>
                        <a:rPr sz="850" spc="-15" dirty="0">
                          <a:latin typeface="Arial"/>
                          <a:cs typeface="Arial"/>
                        </a:rPr>
                        <a:t> </a:t>
                      </a:r>
                      <a:r>
                        <a:rPr sz="850" dirty="0">
                          <a:latin typeface="Arial"/>
                          <a:cs typeface="Arial"/>
                        </a:rPr>
                        <a:t>side</a:t>
                      </a:r>
                      <a:r>
                        <a:rPr sz="850" spc="-15" dirty="0">
                          <a:latin typeface="Arial"/>
                          <a:cs typeface="Arial"/>
                        </a:rPr>
                        <a:t> </a:t>
                      </a:r>
                      <a:r>
                        <a:rPr sz="850" dirty="0">
                          <a:latin typeface="Arial"/>
                          <a:cs typeface="Arial"/>
                        </a:rPr>
                        <a:t>effects</a:t>
                      </a:r>
                      <a:r>
                        <a:rPr sz="850" spc="-15" dirty="0">
                          <a:latin typeface="Arial"/>
                          <a:cs typeface="Arial"/>
                        </a:rPr>
                        <a:t> </a:t>
                      </a:r>
                      <a:r>
                        <a:rPr sz="850" spc="-20" dirty="0">
                          <a:latin typeface="Arial"/>
                          <a:cs typeface="Arial"/>
                        </a:rPr>
                        <a:t>were </a:t>
                      </a:r>
                      <a:r>
                        <a:rPr sz="850" dirty="0">
                          <a:latin typeface="Arial"/>
                          <a:cs typeface="Arial"/>
                        </a:rPr>
                        <a:t>definitely</a:t>
                      </a:r>
                      <a:r>
                        <a:rPr sz="850" spc="-25" dirty="0">
                          <a:latin typeface="Arial"/>
                          <a:cs typeface="Arial"/>
                        </a:rPr>
                        <a:t> </a:t>
                      </a:r>
                      <a:r>
                        <a:rPr sz="850" dirty="0">
                          <a:latin typeface="Arial"/>
                          <a:cs typeface="Arial"/>
                        </a:rPr>
                        <a:t>explained</a:t>
                      </a:r>
                      <a:r>
                        <a:rPr sz="850" spc="-20" dirty="0">
                          <a:latin typeface="Arial"/>
                          <a:cs typeface="Arial"/>
                        </a:rPr>
                        <a:t> </a:t>
                      </a:r>
                      <a:r>
                        <a:rPr sz="850" dirty="0">
                          <a:latin typeface="Arial"/>
                          <a:cs typeface="Arial"/>
                        </a:rPr>
                        <a:t>in</a:t>
                      </a:r>
                      <a:r>
                        <a:rPr sz="850" spc="-2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way</a:t>
                      </a:r>
                      <a:r>
                        <a:rPr sz="850" spc="-20" dirty="0">
                          <a:latin typeface="Arial"/>
                          <a:cs typeface="Arial"/>
                        </a:rPr>
                        <a:t> </a:t>
                      </a:r>
                      <a:r>
                        <a:rPr sz="850" dirty="0">
                          <a:latin typeface="Arial"/>
                          <a:cs typeface="Arial"/>
                        </a:rPr>
                        <a:t>they</a:t>
                      </a:r>
                      <a:r>
                        <a:rPr sz="850" spc="-25" dirty="0">
                          <a:latin typeface="Arial"/>
                          <a:cs typeface="Arial"/>
                        </a:rPr>
                        <a:t> </a:t>
                      </a:r>
                      <a:r>
                        <a:rPr sz="850" dirty="0">
                          <a:latin typeface="Arial"/>
                          <a:cs typeface="Arial"/>
                        </a:rPr>
                        <a:t>could</a:t>
                      </a:r>
                      <a:r>
                        <a:rPr sz="850" spc="-20" dirty="0">
                          <a:latin typeface="Arial"/>
                          <a:cs typeface="Arial"/>
                        </a:rPr>
                        <a:t> </a:t>
                      </a:r>
                      <a:r>
                        <a:rPr sz="850" dirty="0">
                          <a:latin typeface="Arial"/>
                          <a:cs typeface="Arial"/>
                        </a:rPr>
                        <a:t>understand</a:t>
                      </a:r>
                      <a:r>
                        <a:rPr sz="850" spc="-25" dirty="0">
                          <a:latin typeface="Arial"/>
                          <a:cs typeface="Arial"/>
                        </a:rPr>
                        <a:t> in </a:t>
                      </a:r>
                      <a:r>
                        <a:rPr sz="850" dirty="0">
                          <a:latin typeface="Arial"/>
                          <a:cs typeface="Arial"/>
                        </a:rPr>
                        <a:t>advance</a:t>
                      </a:r>
                      <a:r>
                        <a:rPr sz="850" spc="-20"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their</a:t>
                      </a:r>
                      <a:r>
                        <a:rPr sz="850" spc="-20" dirty="0">
                          <a:latin typeface="Arial"/>
                          <a:cs typeface="Arial"/>
                        </a:rPr>
                        <a:t> </a:t>
                      </a:r>
                      <a:r>
                        <a:rPr sz="850" spc="-10" dirty="0">
                          <a:latin typeface="Arial"/>
                          <a:cs typeface="Arial"/>
                        </a:rPr>
                        <a:t>treatment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61%</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72%</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83%</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68%</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4795">
                <a:tc>
                  <a:txBody>
                    <a:bodyPr/>
                    <a:lstStyle/>
                    <a:p>
                      <a:pPr marL="27940" marR="121920">
                        <a:lnSpc>
                          <a:spcPts val="860"/>
                        </a:lnSpc>
                        <a:spcBef>
                          <a:spcPts val="155"/>
                        </a:spcBef>
                      </a:pPr>
                      <a:r>
                        <a:rPr sz="850" dirty="0">
                          <a:latin typeface="Arial"/>
                          <a:cs typeface="Arial"/>
                        </a:rPr>
                        <a:t>Q48.</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definitely</a:t>
                      </a:r>
                      <a:r>
                        <a:rPr sz="850" spc="-25" dirty="0">
                          <a:latin typeface="Arial"/>
                          <a:cs typeface="Arial"/>
                        </a:rPr>
                        <a:t> </a:t>
                      </a:r>
                      <a:r>
                        <a:rPr sz="850" dirty="0">
                          <a:latin typeface="Arial"/>
                          <a:cs typeface="Arial"/>
                        </a:rPr>
                        <a:t>able</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discuss</a:t>
                      </a:r>
                      <a:r>
                        <a:rPr sz="850" spc="-25" dirty="0">
                          <a:latin typeface="Arial"/>
                          <a:cs typeface="Arial"/>
                        </a:rPr>
                        <a:t> </a:t>
                      </a:r>
                      <a:r>
                        <a:rPr sz="850" dirty="0">
                          <a:latin typeface="Arial"/>
                          <a:cs typeface="Arial"/>
                        </a:rPr>
                        <a:t>options</a:t>
                      </a:r>
                      <a:r>
                        <a:rPr sz="850" spc="-20" dirty="0">
                          <a:latin typeface="Arial"/>
                          <a:cs typeface="Arial"/>
                        </a:rPr>
                        <a:t> </a:t>
                      </a:r>
                      <a:r>
                        <a:rPr sz="850" spc="-25" dirty="0">
                          <a:latin typeface="Arial"/>
                          <a:cs typeface="Arial"/>
                        </a:rPr>
                        <a:t>for </a:t>
                      </a:r>
                      <a:r>
                        <a:rPr sz="850" dirty="0">
                          <a:latin typeface="Arial"/>
                          <a:cs typeface="Arial"/>
                        </a:rPr>
                        <a:t>managing</a:t>
                      </a:r>
                      <a:r>
                        <a:rPr sz="850" spc="-15"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impact</a:t>
                      </a:r>
                      <a:r>
                        <a:rPr sz="850" spc="-15"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any</a:t>
                      </a:r>
                      <a:r>
                        <a:rPr sz="850" spc="-10" dirty="0">
                          <a:latin typeface="Arial"/>
                          <a:cs typeface="Arial"/>
                        </a:rPr>
                        <a:t> long-</a:t>
                      </a:r>
                      <a:r>
                        <a:rPr sz="850" dirty="0">
                          <a:latin typeface="Arial"/>
                          <a:cs typeface="Arial"/>
                        </a:rPr>
                        <a:t>term</a:t>
                      </a:r>
                      <a:r>
                        <a:rPr sz="850" spc="-15" dirty="0">
                          <a:latin typeface="Arial"/>
                          <a:cs typeface="Arial"/>
                        </a:rPr>
                        <a:t> </a:t>
                      </a:r>
                      <a:r>
                        <a:rPr sz="850" dirty="0">
                          <a:latin typeface="Arial"/>
                          <a:cs typeface="Arial"/>
                        </a:rPr>
                        <a:t>side</a:t>
                      </a:r>
                      <a:r>
                        <a:rPr sz="850" spc="-15" dirty="0">
                          <a:latin typeface="Arial"/>
                          <a:cs typeface="Arial"/>
                        </a:rPr>
                        <a:t> </a:t>
                      </a:r>
                      <a:r>
                        <a:rPr sz="850" spc="-10" dirty="0">
                          <a:latin typeface="Arial"/>
                          <a:cs typeface="Arial"/>
                        </a:rPr>
                        <a:t>effects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5" name="gendergroup_tbl_section11"/>
          <p:cNvGraphicFramePr>
            <a:graphicFrameLocks noGrp="1"/>
          </p:cNvGraphicFramePr>
          <p:nvPr>
            <p:extLst>
              <p:ext uri="{D42A27DB-BD31-4B8C-83A1-F6EECF244321}">
                <p14:modId xmlns:p14="http://schemas.microsoft.com/office/powerpoint/2010/main" val="3550874977"/>
              </p:ext>
            </p:extLst>
          </p:nvPr>
        </p:nvGraphicFramePr>
        <p:xfrm>
          <a:off x="428815" y="4108919"/>
          <a:ext cx="6776319" cy="119634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59">
                  <a:extLst>
                    <a:ext uri="{9D8B030D-6E8A-4147-A177-3AD203B41FA5}">
                      <a16:colId xmlns:a16="http://schemas.microsoft.com/office/drawing/2014/main" val="20007"/>
                    </a:ext>
                  </a:extLst>
                </a:gridCol>
              </a:tblGrid>
              <a:tr h="188595">
                <a:tc gridSpan="8">
                  <a:txBody>
                    <a:bodyPr/>
                    <a:lstStyle/>
                    <a:p>
                      <a:pPr marL="27940">
                        <a:lnSpc>
                          <a:spcPts val="1180"/>
                        </a:lnSpc>
                        <a:tabLst>
                          <a:tab pos="3877310" algn="l"/>
                        </a:tabLst>
                      </a:pPr>
                      <a:r>
                        <a:rPr lang="en-GB" sz="1575" b="1" spc="-30" baseline="-7936" dirty="0">
                          <a:solidFill>
                            <a:srgbClr val="336E9F"/>
                          </a:solidFill>
                          <a:latin typeface="Arial" panose="020B0604020202020204" pitchFamily="34" charset="0"/>
                          <a:cs typeface="Arial" panose="020B0604020202020204" pitchFamily="34" charset="0"/>
                        </a:rPr>
                        <a:t>SUPPORT</a:t>
                      </a:r>
                      <a:r>
                        <a:rPr lang="en-GB" sz="1575" b="1" spc="-52" baseline="-7936" dirty="0">
                          <a:solidFill>
                            <a:srgbClr val="336E9F"/>
                          </a:solidFill>
                          <a:latin typeface="Arial" panose="020B0604020202020204" pitchFamily="34" charset="0"/>
                          <a:cs typeface="Arial" panose="020B0604020202020204" pitchFamily="34" charset="0"/>
                        </a:rPr>
                        <a:t> </a:t>
                      </a:r>
                      <a:r>
                        <a:rPr lang="en-GB" sz="1575" b="1" spc="-30" baseline="-7936" dirty="0">
                          <a:solidFill>
                            <a:srgbClr val="336E9F"/>
                          </a:solidFill>
                          <a:latin typeface="Arial" panose="020B0604020202020204" pitchFamily="34" charset="0"/>
                          <a:cs typeface="Arial" panose="020B0604020202020204" pitchFamily="34" charset="0"/>
                        </a:rPr>
                        <a:t>WHILE</a:t>
                      </a:r>
                      <a:r>
                        <a:rPr lang="en-GB" sz="1575" b="1" spc="-44" baseline="-7936" dirty="0">
                          <a:solidFill>
                            <a:srgbClr val="336E9F"/>
                          </a:solidFill>
                          <a:latin typeface="Arial" panose="020B0604020202020204" pitchFamily="34" charset="0"/>
                          <a:cs typeface="Arial" panose="020B0604020202020204" pitchFamily="34" charset="0"/>
                        </a:rPr>
                        <a:t> </a:t>
                      </a:r>
                      <a:r>
                        <a:rPr lang="en-GB" sz="1575" b="1" spc="-15" baseline="-7936" dirty="0">
                          <a:solidFill>
                            <a:srgbClr val="336E9F"/>
                          </a:solidFill>
                          <a:latin typeface="Arial" panose="020B0604020202020204" pitchFamily="34" charset="0"/>
                          <a:cs typeface="Arial" panose="020B0604020202020204" pitchFamily="34" charset="0"/>
                        </a:rPr>
                        <a:t>AT</a:t>
                      </a:r>
                      <a:r>
                        <a:rPr lang="en-GB" sz="1575" b="1" spc="-44" baseline="-7936" dirty="0">
                          <a:solidFill>
                            <a:srgbClr val="336E9F"/>
                          </a:solidFill>
                          <a:latin typeface="Arial" panose="020B0604020202020204" pitchFamily="34" charset="0"/>
                          <a:cs typeface="Arial" panose="020B0604020202020204" pitchFamily="34" charset="0"/>
                        </a:rPr>
                        <a:t> </a:t>
                      </a:r>
                      <a:r>
                        <a:rPr lang="en-GB" sz="1575" b="1" spc="-30" baseline="-7936" dirty="0">
                          <a:solidFill>
                            <a:srgbClr val="336E9F"/>
                          </a:solidFill>
                          <a:latin typeface="Arial" panose="020B0604020202020204" pitchFamily="34" charset="0"/>
                          <a:cs typeface="Arial" panose="020B0604020202020204" pitchFamily="34" charset="0"/>
                        </a:rPr>
                        <a:t>HOME</a:t>
                      </a:r>
                      <a:r>
                        <a:rPr lang="en-GB" sz="1575" b="1" baseline="-7936" dirty="0">
                          <a:solidFill>
                            <a:srgbClr val="336E9F"/>
                          </a:solidFill>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Which of the following best describes you?</a:t>
                      </a:r>
                      <a:endParaRPr lang="en-GB"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panose="020B0604020202020204" pitchFamily="34" charset="0"/>
                          <a:cs typeface="Arial" panose="020B0604020202020204" pitchFamily="34" charset="0"/>
                        </a:rPr>
                        <a:t>Female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20" dirty="0">
                          <a:latin typeface="Arial" panose="020B0604020202020204" pitchFamily="34" charset="0"/>
                          <a:cs typeface="Arial" panose="020B0604020202020204" pitchFamily="34" charset="0"/>
                        </a:rPr>
                        <a:t>Male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41605" marR="135890" indent="9525" algn="ctr">
                        <a:lnSpc>
                          <a:spcPts val="860"/>
                        </a:lnSpc>
                        <a:spcBef>
                          <a:spcPts val="560"/>
                        </a:spcBef>
                      </a:pPr>
                      <a:r>
                        <a:rPr sz="850" spc="-20" dirty="0">
                          <a:latin typeface="Arial" panose="020B0604020202020204" pitchFamily="34" charset="0"/>
                          <a:cs typeface="Arial" panose="020B0604020202020204" pitchFamily="34" charset="0"/>
                        </a:rPr>
                        <a:t>Non- </a:t>
                      </a:r>
                      <a:r>
                        <a:rPr sz="850" spc="-30" dirty="0">
                          <a:latin typeface="Arial" panose="020B0604020202020204" pitchFamily="34" charset="0"/>
                          <a:cs typeface="Arial" panose="020B0604020202020204" pitchFamily="34" charset="0"/>
                        </a:rPr>
                        <a:t>binary</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86995" marR="81280" indent="54610" algn="ctr">
                        <a:lnSpc>
                          <a:spcPts val="860"/>
                        </a:lnSpc>
                        <a:spcBef>
                          <a:spcPts val="130"/>
                        </a:spcBef>
                      </a:pPr>
                      <a:r>
                        <a:rPr sz="850" spc="-10" dirty="0">
                          <a:latin typeface="Arial" panose="020B0604020202020204" pitchFamily="34" charset="0"/>
                          <a:cs typeface="Arial" panose="020B0604020202020204" pitchFamily="34" charset="0"/>
                        </a:rPr>
                        <a:t>Prefer </a:t>
                      </a:r>
                      <a:r>
                        <a:rPr sz="850" dirty="0">
                          <a:latin typeface="Arial" panose="020B0604020202020204" pitchFamily="34" charset="0"/>
                          <a:cs typeface="Arial" panose="020B0604020202020204" pitchFamily="34" charset="0"/>
                        </a:rPr>
                        <a:t>to</a:t>
                      </a:r>
                      <a:r>
                        <a:rPr sz="850" spc="-5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self- </a:t>
                      </a:r>
                      <a:r>
                        <a:rPr sz="850" spc="-30" dirty="0">
                          <a:latin typeface="Arial" panose="020B0604020202020204" pitchFamily="34" charset="0"/>
                          <a:cs typeface="Arial" panose="020B0604020202020204" pitchFamily="34" charset="0"/>
                        </a:rPr>
                        <a:t>describe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58419" marR="52705" indent="83185" algn="l">
                        <a:lnSpc>
                          <a:spcPts val="860"/>
                        </a:lnSpc>
                        <a:spcBef>
                          <a:spcPts val="560"/>
                        </a:spcBef>
                      </a:pPr>
                      <a:r>
                        <a:rPr sz="850" spc="-10" dirty="0">
                          <a:latin typeface="Arial" panose="020B0604020202020204" pitchFamily="34" charset="0"/>
                          <a:cs typeface="Arial" panose="020B0604020202020204" pitchFamily="34" charset="0"/>
                        </a:rPr>
                        <a:t>Prefer not</a:t>
                      </a:r>
                      <a:r>
                        <a:rPr sz="850" spc="-5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45" dirty="0">
                          <a:latin typeface="Arial" panose="020B0604020202020204" pitchFamily="34" charset="0"/>
                          <a:cs typeface="Arial" panose="020B0604020202020204" pitchFamily="34" charset="0"/>
                        </a:rPr>
                        <a:t> </a:t>
                      </a:r>
                      <a:r>
                        <a:rPr sz="850" spc="-30" dirty="0">
                          <a:latin typeface="Arial" panose="020B0604020202020204" pitchFamily="34" charset="0"/>
                          <a:cs typeface="Arial" panose="020B0604020202020204" pitchFamily="34" charset="0"/>
                        </a:rPr>
                        <a:t>say</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panose="020B0604020202020204" pitchFamily="34" charset="0"/>
                          <a:cs typeface="Arial" panose="020B0604020202020204" pitchFamily="34" charset="0"/>
                        </a:rPr>
                        <a:t>Not</a:t>
                      </a:r>
                      <a:r>
                        <a:rPr sz="850" spc="-4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given</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49530">
                        <a:lnSpc>
                          <a:spcPts val="860"/>
                        </a:lnSpc>
                        <a:spcBef>
                          <a:spcPts val="155"/>
                        </a:spcBef>
                      </a:pPr>
                      <a:r>
                        <a:rPr sz="850" dirty="0">
                          <a:latin typeface="Arial" panose="020B0604020202020204" pitchFamily="34" charset="0"/>
                          <a:cs typeface="Arial" panose="020B0604020202020204" pitchFamily="34" charset="0"/>
                        </a:rPr>
                        <a:t>Q49.</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team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gave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family,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someone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close,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all</a:t>
                      </a:r>
                      <a:r>
                        <a:rPr sz="850" spc="-15"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the </a:t>
                      </a:r>
                      <a:r>
                        <a:rPr sz="850" dirty="0">
                          <a:latin typeface="Arial" panose="020B0604020202020204" pitchFamily="34" charset="0"/>
                          <a:cs typeface="Arial" panose="020B0604020202020204" pitchFamily="34" charset="0"/>
                        </a:rPr>
                        <a:t>information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needed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help</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for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at</a:t>
                      </a:r>
                      <a:r>
                        <a:rPr sz="850" spc="-20" dirty="0">
                          <a:latin typeface="Arial" panose="020B0604020202020204" pitchFamily="34" charset="0"/>
                          <a:cs typeface="Arial" panose="020B0604020202020204" pitchFamily="34" charset="0"/>
                        </a:rPr>
                        <a:t> home</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67%</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76%</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74%</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72%</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015">
                <a:tc>
                  <a:txBody>
                    <a:bodyPr/>
                    <a:lstStyle/>
                    <a:p>
                      <a:pPr marL="27940" marR="133985">
                        <a:lnSpc>
                          <a:spcPts val="860"/>
                        </a:lnSpc>
                        <a:spcBef>
                          <a:spcPts val="155"/>
                        </a:spcBef>
                      </a:pPr>
                      <a:r>
                        <a:rPr sz="850" dirty="0">
                          <a:latin typeface="Arial" panose="020B0604020202020204" pitchFamily="34" charset="0"/>
                          <a:cs typeface="Arial" panose="020B0604020202020204" pitchFamily="34" charset="0"/>
                        </a:rPr>
                        <a:t>Q50.</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During</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treatment,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5" dirty="0">
                          <a:latin typeface="Arial" panose="020B0604020202020204" pitchFamily="34" charset="0"/>
                          <a:cs typeface="Arial" panose="020B0604020202020204" pitchFamily="34" charset="0"/>
                        </a:rPr>
                        <a:t> got </a:t>
                      </a:r>
                      <a:r>
                        <a:rPr sz="850" dirty="0">
                          <a:latin typeface="Arial" panose="020B0604020202020204" pitchFamily="34" charset="0"/>
                          <a:cs typeface="Arial" panose="020B0604020202020204" pitchFamily="34" charset="0"/>
                        </a:rPr>
                        <a:t>enough</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and</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support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home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from</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community</a:t>
                      </a:r>
                      <a:r>
                        <a:rPr sz="850" spc="-2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or </a:t>
                      </a:r>
                      <a:r>
                        <a:rPr sz="850" dirty="0">
                          <a:latin typeface="Arial" panose="020B0604020202020204" pitchFamily="34" charset="0"/>
                          <a:cs typeface="Arial" panose="020B0604020202020204" pitchFamily="34" charset="0"/>
                        </a:rPr>
                        <a:t>voluntary</a:t>
                      </a:r>
                      <a:r>
                        <a:rPr sz="850" spc="-3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services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62%</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57%</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60%</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60%</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6" name="gendergroup_tbl_section12"/>
          <p:cNvGraphicFramePr>
            <a:graphicFrameLocks noGrp="1"/>
          </p:cNvGraphicFramePr>
          <p:nvPr>
            <p:extLst>
              <p:ext uri="{D42A27DB-BD31-4B8C-83A1-F6EECF244321}">
                <p14:modId xmlns:p14="http://schemas.microsoft.com/office/powerpoint/2010/main" val="2800431844"/>
              </p:ext>
            </p:extLst>
          </p:nvPr>
        </p:nvGraphicFramePr>
        <p:xfrm>
          <a:off x="428815" y="5558256"/>
          <a:ext cx="6776319" cy="109899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59">
                  <a:extLst>
                    <a:ext uri="{9D8B030D-6E8A-4147-A177-3AD203B41FA5}">
                      <a16:colId xmlns:a16="http://schemas.microsoft.com/office/drawing/2014/main" val="20007"/>
                    </a:ext>
                  </a:extLst>
                </a:gridCol>
              </a:tblGrid>
              <a:tr h="188595">
                <a:tc gridSpan="8">
                  <a:txBody>
                    <a:bodyPr/>
                    <a:lstStyle/>
                    <a:p>
                      <a:pPr marL="27940">
                        <a:lnSpc>
                          <a:spcPts val="1180"/>
                        </a:lnSpc>
                        <a:tabLst>
                          <a:tab pos="3877310" algn="l"/>
                        </a:tabLst>
                      </a:pPr>
                      <a:r>
                        <a:rPr lang="en-GB" sz="1575" b="1" spc="-30" baseline="-7936" dirty="0">
                          <a:solidFill>
                            <a:srgbClr val="336E9F"/>
                          </a:solidFill>
                          <a:latin typeface="Arial"/>
                          <a:cs typeface="Arial"/>
                        </a:rPr>
                        <a:t>CARE</a:t>
                      </a:r>
                      <a:r>
                        <a:rPr lang="en-GB" sz="1575" b="1" spc="-82" baseline="-7936" dirty="0">
                          <a:solidFill>
                            <a:srgbClr val="336E9F"/>
                          </a:solidFill>
                          <a:latin typeface="Arial"/>
                          <a:cs typeface="Arial"/>
                        </a:rPr>
                        <a:t> </a:t>
                      </a:r>
                      <a:r>
                        <a:rPr lang="en-GB" sz="1575" b="1" spc="-15" baseline="-7936" dirty="0">
                          <a:solidFill>
                            <a:srgbClr val="336E9F"/>
                          </a:solidFill>
                          <a:latin typeface="Arial"/>
                          <a:cs typeface="Arial"/>
                        </a:rPr>
                        <a:t>FROM</a:t>
                      </a:r>
                      <a:r>
                        <a:rPr lang="en-GB" sz="1575" b="1" spc="-89" baseline="-7936" dirty="0">
                          <a:solidFill>
                            <a:srgbClr val="336E9F"/>
                          </a:solidFill>
                          <a:latin typeface="Arial"/>
                          <a:cs typeface="Arial"/>
                        </a:rPr>
                        <a:t> </a:t>
                      </a:r>
                      <a:r>
                        <a:rPr lang="en-GB" sz="1575" b="1" spc="-30" baseline="-7936" dirty="0">
                          <a:solidFill>
                            <a:srgbClr val="336E9F"/>
                          </a:solidFill>
                          <a:latin typeface="Arial"/>
                          <a:cs typeface="Arial"/>
                        </a:rPr>
                        <a:t>YOUR</a:t>
                      </a:r>
                      <a:r>
                        <a:rPr lang="en-GB" sz="1575" b="1" spc="-82" baseline="-7936" dirty="0">
                          <a:solidFill>
                            <a:srgbClr val="336E9F"/>
                          </a:solidFill>
                          <a:latin typeface="Arial"/>
                          <a:cs typeface="Arial"/>
                        </a:rPr>
                        <a:t> </a:t>
                      </a:r>
                      <a:r>
                        <a:rPr lang="en-GB" sz="1575" b="1" baseline="-7936" dirty="0">
                          <a:solidFill>
                            <a:srgbClr val="336E9F"/>
                          </a:solidFill>
                          <a:latin typeface="Arial"/>
                          <a:cs typeface="Arial"/>
                        </a:rPr>
                        <a:t>GP</a:t>
                      </a:r>
                      <a:r>
                        <a:rPr lang="en-GB" sz="1575" b="1" spc="-82" baseline="-7936" dirty="0">
                          <a:solidFill>
                            <a:srgbClr val="336E9F"/>
                          </a:solidFill>
                          <a:latin typeface="Arial"/>
                          <a:cs typeface="Arial"/>
                        </a:rPr>
                        <a:t> </a:t>
                      </a:r>
                      <a:r>
                        <a:rPr lang="en-GB" sz="1575" b="1" spc="-15" baseline="-7936" dirty="0">
                          <a:solidFill>
                            <a:srgbClr val="336E9F"/>
                          </a:solidFill>
                          <a:latin typeface="Arial"/>
                          <a:cs typeface="Arial"/>
                        </a:rPr>
                        <a:t>PRACTICE</a:t>
                      </a:r>
                      <a:r>
                        <a:rPr lang="en-GB" sz="1575" b="1" baseline="-7936" dirty="0">
                          <a:solidFill>
                            <a:srgbClr val="336E9F"/>
                          </a:solidFill>
                          <a:latin typeface="Arial"/>
                          <a:cs typeface="Arial"/>
                        </a:rPr>
                        <a:t>	</a:t>
                      </a:r>
                      <a:r>
                        <a:rPr lang="en-GB" sz="850" spc="-10" dirty="0">
                          <a:latin typeface="Arial"/>
                          <a:cs typeface="Arial"/>
                        </a:rPr>
                        <a:t>Which of the following best describes you?</a:t>
                      </a:r>
                      <a:endParaRPr lang="en-GB"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a:cs typeface="Arial"/>
                        </a:rPr>
                        <a:t>Female</a:t>
                      </a:r>
                      <a:endParaRPr sz="850" dirty="0">
                        <a:latin typeface="Arial"/>
                        <a:cs typeface="Arial"/>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20" dirty="0">
                          <a:latin typeface="Arial"/>
                          <a:cs typeface="Arial"/>
                        </a:rPr>
                        <a:t>Male</a:t>
                      </a:r>
                      <a:endParaRPr sz="850" dirty="0">
                        <a:latin typeface="Arial"/>
                        <a:cs typeface="Arial"/>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41605" marR="135890" indent="9525" algn="ctr">
                        <a:lnSpc>
                          <a:spcPts val="860"/>
                        </a:lnSpc>
                        <a:spcBef>
                          <a:spcPts val="560"/>
                        </a:spcBef>
                      </a:pPr>
                      <a:r>
                        <a:rPr sz="850" spc="-20" dirty="0">
                          <a:latin typeface="Arial"/>
                          <a:cs typeface="Arial"/>
                        </a:rPr>
                        <a:t>Non- </a:t>
                      </a:r>
                      <a:r>
                        <a:rPr sz="850" spc="-30" dirty="0">
                          <a:latin typeface="Arial"/>
                          <a:cs typeface="Arial"/>
                        </a:rPr>
                        <a:t>binary</a:t>
                      </a:r>
                      <a:endParaRPr sz="850" dirty="0">
                        <a:latin typeface="Arial"/>
                        <a:cs typeface="Arial"/>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86995" marR="81280" indent="54610" algn="ctr">
                        <a:lnSpc>
                          <a:spcPts val="860"/>
                        </a:lnSpc>
                        <a:spcBef>
                          <a:spcPts val="130"/>
                        </a:spcBef>
                      </a:pPr>
                      <a:r>
                        <a:rPr sz="850" spc="-10" dirty="0">
                          <a:latin typeface="Arial"/>
                          <a:cs typeface="Arial"/>
                        </a:rPr>
                        <a:t>Prefer </a:t>
                      </a:r>
                      <a:r>
                        <a:rPr sz="850" dirty="0">
                          <a:latin typeface="Arial"/>
                          <a:cs typeface="Arial"/>
                        </a:rPr>
                        <a:t>to</a:t>
                      </a:r>
                      <a:r>
                        <a:rPr sz="850" spc="-55" dirty="0">
                          <a:latin typeface="Arial"/>
                          <a:cs typeface="Arial"/>
                        </a:rPr>
                        <a:t> </a:t>
                      </a:r>
                      <a:r>
                        <a:rPr sz="850" spc="-10" dirty="0">
                          <a:latin typeface="Arial"/>
                          <a:cs typeface="Arial"/>
                        </a:rPr>
                        <a:t>self- </a:t>
                      </a:r>
                      <a:r>
                        <a:rPr sz="850" spc="-30" dirty="0">
                          <a:latin typeface="Arial"/>
                          <a:cs typeface="Arial"/>
                        </a:rPr>
                        <a:t>describe</a:t>
                      </a:r>
                      <a:endParaRPr sz="850" dirty="0">
                        <a:latin typeface="Arial"/>
                        <a:cs typeface="Arial"/>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58419" marR="52705" indent="83185" algn="l">
                        <a:lnSpc>
                          <a:spcPts val="860"/>
                        </a:lnSpc>
                        <a:spcBef>
                          <a:spcPts val="560"/>
                        </a:spcBef>
                      </a:pPr>
                      <a:r>
                        <a:rPr sz="850" spc="-10" dirty="0">
                          <a:latin typeface="Arial"/>
                          <a:cs typeface="Arial"/>
                        </a:rPr>
                        <a:t>Prefer not</a:t>
                      </a:r>
                      <a:r>
                        <a:rPr sz="850" spc="-50" dirty="0">
                          <a:latin typeface="Arial"/>
                          <a:cs typeface="Arial"/>
                        </a:rPr>
                        <a:t> </a:t>
                      </a:r>
                      <a:r>
                        <a:rPr sz="850" dirty="0">
                          <a:latin typeface="Arial"/>
                          <a:cs typeface="Arial"/>
                        </a:rPr>
                        <a:t>to</a:t>
                      </a:r>
                      <a:r>
                        <a:rPr sz="850" spc="-45" dirty="0">
                          <a:latin typeface="Arial"/>
                          <a:cs typeface="Arial"/>
                        </a:rPr>
                        <a:t> </a:t>
                      </a:r>
                      <a:r>
                        <a:rPr sz="850" spc="-30" dirty="0">
                          <a:latin typeface="Arial"/>
                          <a:cs typeface="Arial"/>
                        </a:rPr>
                        <a:t>say</a:t>
                      </a:r>
                      <a:endParaRPr sz="850" dirty="0">
                        <a:latin typeface="Arial"/>
                        <a:cs typeface="Arial"/>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a:cs typeface="Arial"/>
                        </a:rPr>
                        <a:t>Not</a:t>
                      </a:r>
                      <a:r>
                        <a:rPr sz="850" spc="-45" dirty="0">
                          <a:latin typeface="Arial"/>
                          <a:cs typeface="Arial"/>
                        </a:rPr>
                        <a:t> </a:t>
                      </a:r>
                      <a:r>
                        <a:rPr sz="850" spc="-10" dirty="0">
                          <a:latin typeface="Arial"/>
                          <a:cs typeface="Arial"/>
                        </a:rPr>
                        <a:t>given</a:t>
                      </a:r>
                      <a:endParaRPr sz="850" dirty="0">
                        <a:latin typeface="Arial"/>
                        <a:cs typeface="Arial"/>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a:cs typeface="Arial"/>
                        </a:rPr>
                        <a:t>All</a:t>
                      </a:r>
                      <a:endParaRPr lang="en-GB" sz="850">
                        <a:latin typeface="Arial"/>
                        <a:cs typeface="Arial"/>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53365">
                        <a:lnSpc>
                          <a:spcPts val="860"/>
                        </a:lnSpc>
                        <a:spcBef>
                          <a:spcPts val="155"/>
                        </a:spcBef>
                      </a:pPr>
                      <a:r>
                        <a:rPr sz="850" dirty="0">
                          <a:latin typeface="Arial"/>
                          <a:cs typeface="Arial"/>
                        </a:rPr>
                        <a:t>Q51.</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definitely</a:t>
                      </a:r>
                      <a:r>
                        <a:rPr sz="850" spc="-25" dirty="0">
                          <a:latin typeface="Arial"/>
                          <a:cs typeface="Arial"/>
                        </a:rPr>
                        <a:t> </a:t>
                      </a:r>
                      <a:r>
                        <a:rPr sz="850" dirty="0">
                          <a:latin typeface="Arial"/>
                          <a:cs typeface="Arial"/>
                        </a:rPr>
                        <a:t>received</a:t>
                      </a:r>
                      <a:r>
                        <a:rPr sz="850" spc="-25"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right</a:t>
                      </a:r>
                      <a:r>
                        <a:rPr sz="850" spc="-25" dirty="0">
                          <a:latin typeface="Arial"/>
                          <a:cs typeface="Arial"/>
                        </a:rPr>
                        <a:t> </a:t>
                      </a:r>
                      <a:r>
                        <a:rPr sz="850" dirty="0">
                          <a:latin typeface="Arial"/>
                          <a:cs typeface="Arial"/>
                        </a:rPr>
                        <a:t>amount</a:t>
                      </a:r>
                      <a:r>
                        <a:rPr sz="850" spc="-25" dirty="0">
                          <a:latin typeface="Arial"/>
                          <a:cs typeface="Arial"/>
                        </a:rPr>
                        <a:t> of </a:t>
                      </a:r>
                      <a:r>
                        <a:rPr sz="850" dirty="0">
                          <a:latin typeface="Arial"/>
                          <a:cs typeface="Arial"/>
                        </a:rPr>
                        <a:t>support</a:t>
                      </a:r>
                      <a:r>
                        <a:rPr sz="850" spc="-20" dirty="0">
                          <a:latin typeface="Arial"/>
                          <a:cs typeface="Arial"/>
                        </a:rPr>
                        <a:t> </a:t>
                      </a:r>
                      <a:r>
                        <a:rPr sz="850" dirty="0">
                          <a:latin typeface="Arial"/>
                          <a:cs typeface="Arial"/>
                        </a:rPr>
                        <a:t>from</a:t>
                      </a:r>
                      <a:r>
                        <a:rPr sz="850" spc="-20" dirty="0">
                          <a:latin typeface="Arial"/>
                          <a:cs typeface="Arial"/>
                        </a:rPr>
                        <a:t> </a:t>
                      </a:r>
                      <a:r>
                        <a:rPr sz="850" dirty="0">
                          <a:latin typeface="Arial"/>
                          <a:cs typeface="Arial"/>
                        </a:rPr>
                        <a:t>their</a:t>
                      </a:r>
                      <a:r>
                        <a:rPr sz="850" spc="-20" dirty="0">
                          <a:latin typeface="Arial"/>
                          <a:cs typeface="Arial"/>
                        </a:rPr>
                        <a:t> </a:t>
                      </a:r>
                      <a:r>
                        <a:rPr sz="850" dirty="0">
                          <a:latin typeface="Arial"/>
                          <a:cs typeface="Arial"/>
                        </a:rPr>
                        <a:t>GP</a:t>
                      </a:r>
                      <a:r>
                        <a:rPr sz="850" spc="-20" dirty="0">
                          <a:latin typeface="Arial"/>
                          <a:cs typeface="Arial"/>
                        </a:rPr>
                        <a:t> </a:t>
                      </a:r>
                      <a:r>
                        <a:rPr sz="850" dirty="0">
                          <a:latin typeface="Arial"/>
                          <a:cs typeface="Arial"/>
                        </a:rPr>
                        <a:t>practice</a:t>
                      </a:r>
                      <a:r>
                        <a:rPr sz="850" spc="-20" dirty="0">
                          <a:latin typeface="Arial"/>
                          <a:cs typeface="Arial"/>
                        </a:rPr>
                        <a:t> </a:t>
                      </a:r>
                      <a:r>
                        <a:rPr sz="850" dirty="0">
                          <a:latin typeface="Arial"/>
                          <a:cs typeface="Arial"/>
                        </a:rPr>
                        <a:t>during</a:t>
                      </a:r>
                      <a:r>
                        <a:rPr sz="850" spc="-20" dirty="0">
                          <a:latin typeface="Arial"/>
                          <a:cs typeface="Arial"/>
                        </a:rPr>
                        <a:t> </a:t>
                      </a:r>
                      <a:r>
                        <a:rPr sz="850" spc="-10" dirty="0">
                          <a:latin typeface="Arial"/>
                          <a:cs typeface="Arial"/>
                        </a:rPr>
                        <a:t>treatment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6065">
                <a:tc>
                  <a:txBody>
                    <a:bodyPr/>
                    <a:lstStyle/>
                    <a:p>
                      <a:pPr marL="27940" marR="187960">
                        <a:lnSpc>
                          <a:spcPts val="860"/>
                        </a:lnSpc>
                        <a:spcBef>
                          <a:spcPts val="155"/>
                        </a:spcBef>
                      </a:pPr>
                      <a:r>
                        <a:rPr sz="850" dirty="0">
                          <a:latin typeface="Arial"/>
                          <a:cs typeface="Arial"/>
                        </a:rPr>
                        <a:t>Q52.</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has</a:t>
                      </a:r>
                      <a:r>
                        <a:rPr sz="850" spc="-15" dirty="0">
                          <a:latin typeface="Arial"/>
                          <a:cs typeface="Arial"/>
                        </a:rPr>
                        <a:t> </a:t>
                      </a:r>
                      <a:r>
                        <a:rPr sz="850" dirty="0">
                          <a:latin typeface="Arial"/>
                          <a:cs typeface="Arial"/>
                        </a:rPr>
                        <a:t>had</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review</a:t>
                      </a:r>
                      <a:r>
                        <a:rPr sz="850" spc="-15"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cancer</a:t>
                      </a:r>
                      <a:r>
                        <a:rPr sz="850" spc="-15" dirty="0">
                          <a:latin typeface="Arial"/>
                          <a:cs typeface="Arial"/>
                        </a:rPr>
                        <a:t> </a:t>
                      </a:r>
                      <a:r>
                        <a:rPr sz="850" dirty="0">
                          <a:latin typeface="Arial"/>
                          <a:cs typeface="Arial"/>
                        </a:rPr>
                        <a:t>care</a:t>
                      </a:r>
                      <a:r>
                        <a:rPr sz="850" spc="-15" dirty="0">
                          <a:latin typeface="Arial"/>
                          <a:cs typeface="Arial"/>
                        </a:rPr>
                        <a:t> </a:t>
                      </a:r>
                      <a:r>
                        <a:rPr sz="850" dirty="0">
                          <a:latin typeface="Arial"/>
                          <a:cs typeface="Arial"/>
                        </a:rPr>
                        <a:t>by</a:t>
                      </a:r>
                      <a:r>
                        <a:rPr sz="850" spc="-20" dirty="0">
                          <a:latin typeface="Arial"/>
                          <a:cs typeface="Arial"/>
                        </a:rPr>
                        <a:t> </a:t>
                      </a:r>
                      <a:r>
                        <a:rPr sz="850" spc="-25" dirty="0">
                          <a:latin typeface="Arial"/>
                          <a:cs typeface="Arial"/>
                        </a:rPr>
                        <a:t>GP </a:t>
                      </a:r>
                      <a:r>
                        <a:rPr sz="850" spc="-10" dirty="0">
                          <a:latin typeface="Arial"/>
                          <a:cs typeface="Arial"/>
                        </a:rPr>
                        <a:t>practice</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26%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23%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24%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7" name="gendergroup_tbl_section13"/>
          <p:cNvGraphicFramePr>
            <a:graphicFrameLocks noGrp="1"/>
          </p:cNvGraphicFramePr>
          <p:nvPr>
            <p:extLst>
              <p:ext uri="{D42A27DB-BD31-4B8C-83A1-F6EECF244321}">
                <p14:modId xmlns:p14="http://schemas.microsoft.com/office/powerpoint/2010/main" val="1147194747"/>
              </p:ext>
            </p:extLst>
          </p:nvPr>
        </p:nvGraphicFramePr>
        <p:xfrm>
          <a:off x="428815" y="6898563"/>
          <a:ext cx="6776319" cy="169017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59">
                  <a:extLst>
                    <a:ext uri="{9D8B030D-6E8A-4147-A177-3AD203B41FA5}">
                      <a16:colId xmlns:a16="http://schemas.microsoft.com/office/drawing/2014/main" val="20007"/>
                    </a:ext>
                  </a:extLst>
                </a:gridCol>
              </a:tblGrid>
              <a:tr h="187960">
                <a:tc gridSpan="8">
                  <a:txBody>
                    <a:bodyPr/>
                    <a:lstStyle/>
                    <a:p>
                      <a:pPr marL="27940">
                        <a:lnSpc>
                          <a:spcPts val="1180"/>
                        </a:lnSpc>
                        <a:tabLst>
                          <a:tab pos="3877310" algn="l"/>
                        </a:tabLst>
                      </a:pPr>
                      <a:r>
                        <a:rPr lang="en-GB" sz="1575" b="1" spc="-30" baseline="-7936" dirty="0">
                          <a:solidFill>
                            <a:srgbClr val="336E9F"/>
                          </a:solidFill>
                          <a:latin typeface="Arial"/>
                          <a:cs typeface="Arial"/>
                        </a:rPr>
                        <a:t>LIVING</a:t>
                      </a:r>
                      <a:r>
                        <a:rPr lang="en-GB" sz="1575" b="1" spc="-60" baseline="-7936" dirty="0">
                          <a:solidFill>
                            <a:srgbClr val="336E9F"/>
                          </a:solidFill>
                          <a:latin typeface="Arial"/>
                          <a:cs typeface="Arial"/>
                        </a:rPr>
                        <a:t> </a:t>
                      </a:r>
                      <a:r>
                        <a:rPr lang="en-GB" sz="1575" b="1" spc="-15" baseline="-7936" dirty="0">
                          <a:solidFill>
                            <a:srgbClr val="336E9F"/>
                          </a:solidFill>
                          <a:latin typeface="Arial"/>
                          <a:cs typeface="Arial"/>
                        </a:rPr>
                        <a:t>WITH</a:t>
                      </a:r>
                      <a:r>
                        <a:rPr lang="en-GB" sz="1575" b="1" spc="-60" baseline="-7936" dirty="0">
                          <a:solidFill>
                            <a:srgbClr val="336E9F"/>
                          </a:solidFill>
                          <a:latin typeface="Arial"/>
                          <a:cs typeface="Arial"/>
                        </a:rPr>
                        <a:t> </a:t>
                      </a:r>
                      <a:r>
                        <a:rPr lang="en-GB" sz="1575" b="1" spc="-30" baseline="-7936" dirty="0">
                          <a:solidFill>
                            <a:srgbClr val="336E9F"/>
                          </a:solidFill>
                          <a:latin typeface="Arial"/>
                          <a:cs typeface="Arial"/>
                        </a:rPr>
                        <a:t>AND</a:t>
                      </a:r>
                      <a:r>
                        <a:rPr lang="en-GB" sz="1575" b="1" spc="-60" baseline="-7936" dirty="0">
                          <a:solidFill>
                            <a:srgbClr val="336E9F"/>
                          </a:solidFill>
                          <a:latin typeface="Arial"/>
                          <a:cs typeface="Arial"/>
                        </a:rPr>
                        <a:t> </a:t>
                      </a:r>
                      <a:r>
                        <a:rPr lang="en-GB" sz="1575" b="1" spc="-37" baseline="-7936" dirty="0">
                          <a:solidFill>
                            <a:srgbClr val="336E9F"/>
                          </a:solidFill>
                          <a:latin typeface="Arial"/>
                          <a:cs typeface="Arial"/>
                        </a:rPr>
                        <a:t>BEYOND</a:t>
                      </a:r>
                      <a:r>
                        <a:rPr lang="en-GB" sz="1575" b="1" spc="-60" baseline="-7936" dirty="0">
                          <a:solidFill>
                            <a:srgbClr val="336E9F"/>
                          </a:solidFill>
                          <a:latin typeface="Arial"/>
                          <a:cs typeface="Arial"/>
                        </a:rPr>
                        <a:t> </a:t>
                      </a:r>
                      <a:r>
                        <a:rPr lang="en-GB" sz="1575" b="1" spc="-15" baseline="-7936" dirty="0">
                          <a:solidFill>
                            <a:srgbClr val="336E9F"/>
                          </a:solidFill>
                          <a:latin typeface="Arial"/>
                          <a:cs typeface="Arial"/>
                        </a:rPr>
                        <a:t>CANCER</a:t>
                      </a:r>
                      <a:r>
                        <a:rPr lang="en-GB" sz="1575" b="1" baseline="-7936" dirty="0">
                          <a:solidFill>
                            <a:srgbClr val="336E9F"/>
                          </a:solidFill>
                          <a:latin typeface="Arial"/>
                          <a:cs typeface="Arial"/>
                        </a:rPr>
                        <a:t>	</a:t>
                      </a:r>
                      <a:r>
                        <a:rPr lang="en-GB" sz="850" spc="-10" dirty="0">
                          <a:latin typeface="Arial"/>
                          <a:cs typeface="Arial"/>
                        </a:rPr>
                        <a:t>Which of the following best describes you?</a:t>
                      </a:r>
                      <a:endParaRPr lang="en-GB"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a:cs typeface="Arial"/>
                        </a:rPr>
                        <a:t>Female</a:t>
                      </a:r>
                      <a:endParaRPr sz="850" dirty="0">
                        <a:latin typeface="Arial"/>
                        <a:cs typeface="Arial"/>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20" dirty="0">
                          <a:latin typeface="Arial"/>
                          <a:cs typeface="Arial"/>
                        </a:rPr>
                        <a:t>Male</a:t>
                      </a:r>
                      <a:endParaRPr sz="850" dirty="0">
                        <a:latin typeface="Arial"/>
                        <a:cs typeface="Arial"/>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41605" marR="135890" indent="9525" algn="ctr">
                        <a:lnSpc>
                          <a:spcPts val="860"/>
                        </a:lnSpc>
                        <a:spcBef>
                          <a:spcPts val="560"/>
                        </a:spcBef>
                      </a:pPr>
                      <a:r>
                        <a:rPr sz="850" spc="-20" dirty="0">
                          <a:latin typeface="Arial"/>
                          <a:cs typeface="Arial"/>
                        </a:rPr>
                        <a:t>Non- </a:t>
                      </a:r>
                      <a:r>
                        <a:rPr sz="850" spc="-30" dirty="0">
                          <a:latin typeface="Arial"/>
                          <a:cs typeface="Arial"/>
                        </a:rPr>
                        <a:t>binary</a:t>
                      </a:r>
                      <a:endParaRPr sz="850" dirty="0">
                        <a:latin typeface="Arial"/>
                        <a:cs typeface="Arial"/>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86995" marR="81280" indent="54610" algn="ctr">
                        <a:lnSpc>
                          <a:spcPts val="860"/>
                        </a:lnSpc>
                        <a:spcBef>
                          <a:spcPts val="130"/>
                        </a:spcBef>
                      </a:pPr>
                      <a:r>
                        <a:rPr sz="850" spc="-10" dirty="0">
                          <a:latin typeface="Arial"/>
                          <a:cs typeface="Arial"/>
                        </a:rPr>
                        <a:t>Prefer </a:t>
                      </a:r>
                      <a:r>
                        <a:rPr sz="850" dirty="0">
                          <a:latin typeface="Arial"/>
                          <a:cs typeface="Arial"/>
                        </a:rPr>
                        <a:t>to</a:t>
                      </a:r>
                      <a:r>
                        <a:rPr sz="850" spc="-55" dirty="0">
                          <a:latin typeface="Arial"/>
                          <a:cs typeface="Arial"/>
                        </a:rPr>
                        <a:t> </a:t>
                      </a:r>
                      <a:r>
                        <a:rPr sz="850" spc="-10" dirty="0">
                          <a:latin typeface="Arial"/>
                          <a:cs typeface="Arial"/>
                        </a:rPr>
                        <a:t>self- </a:t>
                      </a:r>
                      <a:r>
                        <a:rPr sz="850" spc="-30" dirty="0">
                          <a:latin typeface="Arial"/>
                          <a:cs typeface="Arial"/>
                        </a:rPr>
                        <a:t>describe</a:t>
                      </a:r>
                      <a:endParaRPr sz="850" dirty="0">
                        <a:latin typeface="Arial"/>
                        <a:cs typeface="Arial"/>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58419" marR="52705" indent="83185" algn="l">
                        <a:lnSpc>
                          <a:spcPts val="860"/>
                        </a:lnSpc>
                        <a:spcBef>
                          <a:spcPts val="560"/>
                        </a:spcBef>
                      </a:pPr>
                      <a:r>
                        <a:rPr sz="850" spc="-10" dirty="0">
                          <a:latin typeface="Arial"/>
                          <a:cs typeface="Arial"/>
                        </a:rPr>
                        <a:t>Prefer not</a:t>
                      </a:r>
                      <a:r>
                        <a:rPr sz="850" spc="-50" dirty="0">
                          <a:latin typeface="Arial"/>
                          <a:cs typeface="Arial"/>
                        </a:rPr>
                        <a:t> </a:t>
                      </a:r>
                      <a:r>
                        <a:rPr sz="850" dirty="0">
                          <a:latin typeface="Arial"/>
                          <a:cs typeface="Arial"/>
                        </a:rPr>
                        <a:t>to</a:t>
                      </a:r>
                      <a:r>
                        <a:rPr sz="850" spc="-45" dirty="0">
                          <a:latin typeface="Arial"/>
                          <a:cs typeface="Arial"/>
                        </a:rPr>
                        <a:t> </a:t>
                      </a:r>
                      <a:r>
                        <a:rPr sz="850" spc="-30" dirty="0">
                          <a:latin typeface="Arial"/>
                          <a:cs typeface="Arial"/>
                        </a:rPr>
                        <a:t>say</a:t>
                      </a:r>
                      <a:endParaRPr sz="850" dirty="0">
                        <a:latin typeface="Arial"/>
                        <a:cs typeface="Arial"/>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a:cs typeface="Arial"/>
                        </a:rPr>
                        <a:t>Not</a:t>
                      </a:r>
                      <a:r>
                        <a:rPr sz="850" spc="-45" dirty="0">
                          <a:latin typeface="Arial"/>
                          <a:cs typeface="Arial"/>
                        </a:rPr>
                        <a:t> </a:t>
                      </a:r>
                      <a:r>
                        <a:rPr sz="850" spc="-10" dirty="0">
                          <a:latin typeface="Arial"/>
                          <a:cs typeface="Arial"/>
                        </a:rPr>
                        <a:t>given</a:t>
                      </a:r>
                      <a:endParaRPr sz="850" dirty="0">
                        <a:latin typeface="Arial"/>
                        <a:cs typeface="Arial"/>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a:cs typeface="Arial"/>
                        </a:rPr>
                        <a:t>All</a:t>
                      </a:r>
                      <a:endParaRPr lang="en-GB" sz="850">
                        <a:latin typeface="Arial"/>
                        <a:cs typeface="Arial"/>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374650">
                <a:tc>
                  <a:txBody>
                    <a:bodyPr/>
                    <a:lstStyle/>
                    <a:p>
                      <a:pPr marL="27940" marR="85725">
                        <a:lnSpc>
                          <a:spcPts val="860"/>
                        </a:lnSpc>
                        <a:spcBef>
                          <a:spcPts val="155"/>
                        </a:spcBef>
                      </a:pPr>
                      <a:r>
                        <a:rPr sz="850" dirty="0">
                          <a:latin typeface="Arial"/>
                          <a:cs typeface="Arial"/>
                        </a:rPr>
                        <a:t>Q53.</a:t>
                      </a:r>
                      <a:r>
                        <a:rPr sz="850" spc="-25" dirty="0">
                          <a:latin typeface="Arial"/>
                          <a:cs typeface="Arial"/>
                        </a:rPr>
                        <a:t> </a:t>
                      </a:r>
                      <a:r>
                        <a:rPr sz="850" dirty="0">
                          <a:latin typeface="Arial"/>
                          <a:cs typeface="Arial"/>
                        </a:rPr>
                        <a:t>After</a:t>
                      </a:r>
                      <a:r>
                        <a:rPr sz="850" spc="-25" dirty="0">
                          <a:latin typeface="Arial"/>
                          <a:cs typeface="Arial"/>
                        </a:rPr>
                        <a:t> </a:t>
                      </a:r>
                      <a:r>
                        <a:rPr sz="850" dirty="0">
                          <a:latin typeface="Arial"/>
                          <a:cs typeface="Arial"/>
                        </a:rPr>
                        <a:t>treatment,</a:t>
                      </a:r>
                      <a:r>
                        <a:rPr sz="850" spc="-25" dirty="0">
                          <a:latin typeface="Arial"/>
                          <a:cs typeface="Arial"/>
                        </a:rPr>
                        <a:t> </a:t>
                      </a:r>
                      <a:r>
                        <a:rPr sz="850" dirty="0">
                          <a:latin typeface="Arial"/>
                          <a:cs typeface="Arial"/>
                        </a:rPr>
                        <a:t>the</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definitely</a:t>
                      </a:r>
                      <a:r>
                        <a:rPr sz="850" spc="-25" dirty="0">
                          <a:latin typeface="Arial"/>
                          <a:cs typeface="Arial"/>
                        </a:rPr>
                        <a:t> </a:t>
                      </a:r>
                      <a:r>
                        <a:rPr sz="850" dirty="0">
                          <a:latin typeface="Arial"/>
                          <a:cs typeface="Arial"/>
                        </a:rPr>
                        <a:t>could</a:t>
                      </a:r>
                      <a:r>
                        <a:rPr sz="850" spc="-25" dirty="0">
                          <a:latin typeface="Arial"/>
                          <a:cs typeface="Arial"/>
                        </a:rPr>
                        <a:t> get </a:t>
                      </a:r>
                      <a:r>
                        <a:rPr sz="850" dirty="0">
                          <a:latin typeface="Arial"/>
                          <a:cs typeface="Arial"/>
                        </a:rPr>
                        <a:t>enough</a:t>
                      </a:r>
                      <a:r>
                        <a:rPr sz="850" spc="-30" dirty="0">
                          <a:latin typeface="Arial"/>
                          <a:cs typeface="Arial"/>
                        </a:rPr>
                        <a:t> </a:t>
                      </a:r>
                      <a:r>
                        <a:rPr sz="850" dirty="0">
                          <a:latin typeface="Arial"/>
                          <a:cs typeface="Arial"/>
                        </a:rPr>
                        <a:t>emotional</a:t>
                      </a:r>
                      <a:r>
                        <a:rPr sz="850" spc="-25" dirty="0">
                          <a:latin typeface="Arial"/>
                          <a:cs typeface="Arial"/>
                        </a:rPr>
                        <a:t> </a:t>
                      </a:r>
                      <a:r>
                        <a:rPr sz="850" dirty="0">
                          <a:latin typeface="Arial"/>
                          <a:cs typeface="Arial"/>
                        </a:rPr>
                        <a:t>support</a:t>
                      </a:r>
                      <a:r>
                        <a:rPr sz="850" spc="-25" dirty="0">
                          <a:latin typeface="Arial"/>
                          <a:cs typeface="Arial"/>
                        </a:rPr>
                        <a:t> </a:t>
                      </a:r>
                      <a:r>
                        <a:rPr sz="850" dirty="0">
                          <a:latin typeface="Arial"/>
                          <a:cs typeface="Arial"/>
                        </a:rPr>
                        <a:t>at</a:t>
                      </a:r>
                      <a:r>
                        <a:rPr sz="850" spc="-25" dirty="0">
                          <a:latin typeface="Arial"/>
                          <a:cs typeface="Arial"/>
                        </a:rPr>
                        <a:t> </a:t>
                      </a:r>
                      <a:r>
                        <a:rPr sz="850" dirty="0">
                          <a:latin typeface="Arial"/>
                          <a:cs typeface="Arial"/>
                        </a:rPr>
                        <a:t>home</a:t>
                      </a:r>
                      <a:r>
                        <a:rPr sz="850" spc="-25" dirty="0">
                          <a:latin typeface="Arial"/>
                          <a:cs typeface="Arial"/>
                        </a:rPr>
                        <a:t> </a:t>
                      </a:r>
                      <a:r>
                        <a:rPr sz="850" dirty="0">
                          <a:latin typeface="Arial"/>
                          <a:cs typeface="Arial"/>
                        </a:rPr>
                        <a:t>from</a:t>
                      </a:r>
                      <a:r>
                        <a:rPr sz="850" spc="-25" dirty="0">
                          <a:latin typeface="Arial"/>
                          <a:cs typeface="Arial"/>
                        </a:rPr>
                        <a:t> </a:t>
                      </a:r>
                      <a:r>
                        <a:rPr sz="850" dirty="0">
                          <a:latin typeface="Arial"/>
                          <a:cs typeface="Arial"/>
                        </a:rPr>
                        <a:t>community</a:t>
                      </a:r>
                      <a:r>
                        <a:rPr sz="850" spc="-30" dirty="0">
                          <a:latin typeface="Arial"/>
                          <a:cs typeface="Arial"/>
                        </a:rPr>
                        <a:t> </a:t>
                      </a:r>
                      <a:r>
                        <a:rPr sz="850" spc="-25" dirty="0">
                          <a:latin typeface="Arial"/>
                          <a:cs typeface="Arial"/>
                        </a:rPr>
                        <a:t>or </a:t>
                      </a:r>
                      <a:r>
                        <a:rPr sz="850" dirty="0">
                          <a:latin typeface="Arial"/>
                          <a:cs typeface="Arial"/>
                        </a:rPr>
                        <a:t>voluntary</a:t>
                      </a:r>
                      <a:r>
                        <a:rPr sz="850" spc="-35" dirty="0">
                          <a:latin typeface="Arial"/>
                          <a:cs typeface="Arial"/>
                        </a:rPr>
                        <a:t> </a:t>
                      </a:r>
                      <a:r>
                        <a:rPr sz="850" spc="-10" dirty="0">
                          <a:latin typeface="Arial"/>
                          <a:cs typeface="Arial"/>
                        </a:rPr>
                        <a:t>services</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34%</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45%</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39%</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650">
                <a:tc>
                  <a:txBody>
                    <a:bodyPr/>
                    <a:lstStyle/>
                    <a:p>
                      <a:pPr marL="27940" marR="91440">
                        <a:lnSpc>
                          <a:spcPts val="860"/>
                        </a:lnSpc>
                        <a:spcBef>
                          <a:spcPts val="155"/>
                        </a:spcBef>
                      </a:pPr>
                      <a:r>
                        <a:rPr sz="850" dirty="0">
                          <a:latin typeface="Arial"/>
                          <a:cs typeface="Arial"/>
                        </a:rPr>
                        <a:t>Q54.</a:t>
                      </a:r>
                      <a:r>
                        <a:rPr sz="850" spc="-25"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right</a:t>
                      </a:r>
                      <a:r>
                        <a:rPr sz="850" spc="-20" dirty="0">
                          <a:latin typeface="Arial"/>
                          <a:cs typeface="Arial"/>
                        </a:rPr>
                        <a:t> </a:t>
                      </a:r>
                      <a:r>
                        <a:rPr sz="850" dirty="0">
                          <a:latin typeface="Arial"/>
                          <a:cs typeface="Arial"/>
                        </a:rPr>
                        <a:t>amount</a:t>
                      </a:r>
                      <a:r>
                        <a:rPr sz="850" spc="-25"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information</a:t>
                      </a:r>
                      <a:r>
                        <a:rPr sz="850" spc="-20" dirty="0">
                          <a:latin typeface="Arial"/>
                          <a:cs typeface="Arial"/>
                        </a:rPr>
                        <a:t> </a:t>
                      </a:r>
                      <a:r>
                        <a:rPr sz="850" dirty="0">
                          <a:latin typeface="Arial"/>
                          <a:cs typeface="Arial"/>
                        </a:rPr>
                        <a:t>and</a:t>
                      </a:r>
                      <a:r>
                        <a:rPr sz="850" spc="-20" dirty="0">
                          <a:latin typeface="Arial"/>
                          <a:cs typeface="Arial"/>
                        </a:rPr>
                        <a:t> </a:t>
                      </a:r>
                      <a:r>
                        <a:rPr sz="850" dirty="0">
                          <a:latin typeface="Arial"/>
                          <a:cs typeface="Arial"/>
                        </a:rPr>
                        <a:t>support</a:t>
                      </a:r>
                      <a:r>
                        <a:rPr sz="850" spc="-25" dirty="0">
                          <a:latin typeface="Arial"/>
                          <a:cs typeface="Arial"/>
                        </a:rPr>
                        <a:t> was </a:t>
                      </a:r>
                      <a:r>
                        <a:rPr sz="850" dirty="0">
                          <a:latin typeface="Arial"/>
                          <a:cs typeface="Arial"/>
                        </a:rPr>
                        <a:t>offered</a:t>
                      </a:r>
                      <a:r>
                        <a:rPr sz="850" spc="-25"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between</a:t>
                      </a:r>
                      <a:r>
                        <a:rPr sz="850" spc="-25" dirty="0">
                          <a:latin typeface="Arial"/>
                          <a:cs typeface="Arial"/>
                        </a:rPr>
                        <a:t> </a:t>
                      </a:r>
                      <a:r>
                        <a:rPr sz="850" dirty="0">
                          <a:latin typeface="Arial"/>
                          <a:cs typeface="Arial"/>
                        </a:rPr>
                        <a:t>final</a:t>
                      </a:r>
                      <a:r>
                        <a:rPr sz="850" spc="-20" dirty="0">
                          <a:latin typeface="Arial"/>
                          <a:cs typeface="Arial"/>
                        </a:rPr>
                        <a:t> </a:t>
                      </a:r>
                      <a:r>
                        <a:rPr sz="850" dirty="0">
                          <a:latin typeface="Arial"/>
                          <a:cs typeface="Arial"/>
                        </a:rPr>
                        <a:t>treatment</a:t>
                      </a:r>
                      <a:r>
                        <a:rPr sz="850" spc="-20" dirty="0">
                          <a:latin typeface="Arial"/>
                          <a:cs typeface="Arial"/>
                        </a:rPr>
                        <a:t> </a:t>
                      </a:r>
                      <a:r>
                        <a:rPr sz="850" dirty="0">
                          <a:latin typeface="Arial"/>
                          <a:cs typeface="Arial"/>
                        </a:rPr>
                        <a:t>and</a:t>
                      </a:r>
                      <a:r>
                        <a:rPr sz="850" spc="-20" dirty="0">
                          <a:latin typeface="Arial"/>
                          <a:cs typeface="Arial"/>
                        </a:rPr>
                        <a:t> </a:t>
                      </a:r>
                      <a:r>
                        <a:rPr sz="850" spc="-25" dirty="0">
                          <a:latin typeface="Arial"/>
                          <a:cs typeface="Arial"/>
                        </a:rPr>
                        <a:t>the </a:t>
                      </a:r>
                      <a:r>
                        <a:rPr sz="850" dirty="0">
                          <a:latin typeface="Arial"/>
                          <a:cs typeface="Arial"/>
                        </a:rPr>
                        <a:t>follow</a:t>
                      </a:r>
                      <a:r>
                        <a:rPr sz="850" spc="-20" dirty="0">
                          <a:latin typeface="Arial"/>
                          <a:cs typeface="Arial"/>
                        </a:rPr>
                        <a:t> </a:t>
                      </a:r>
                      <a:r>
                        <a:rPr sz="850" dirty="0">
                          <a:latin typeface="Arial"/>
                          <a:cs typeface="Arial"/>
                        </a:rPr>
                        <a:t>up</a:t>
                      </a:r>
                      <a:r>
                        <a:rPr sz="850" spc="-15" dirty="0">
                          <a:latin typeface="Arial"/>
                          <a:cs typeface="Arial"/>
                        </a:rPr>
                        <a:t> </a:t>
                      </a:r>
                      <a:r>
                        <a:rPr sz="850" spc="-10" dirty="0">
                          <a:latin typeface="Arial"/>
                          <a:cs typeface="Arial"/>
                        </a:rPr>
                        <a:t>appointment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78%</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87%</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94%</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83%</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015">
                <a:tc>
                  <a:txBody>
                    <a:bodyPr/>
                    <a:lstStyle/>
                    <a:p>
                      <a:pPr marL="27940" marR="301625" algn="just">
                        <a:lnSpc>
                          <a:spcPts val="860"/>
                        </a:lnSpc>
                        <a:spcBef>
                          <a:spcPts val="155"/>
                        </a:spcBef>
                      </a:pPr>
                      <a:r>
                        <a:rPr sz="850" dirty="0">
                          <a:latin typeface="Arial"/>
                          <a:cs typeface="Arial"/>
                        </a:rPr>
                        <a:t>Q55.</a:t>
                      </a:r>
                      <a:r>
                        <a:rPr sz="850" spc="-30"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was</a:t>
                      </a:r>
                      <a:r>
                        <a:rPr sz="850" spc="-25" dirty="0">
                          <a:latin typeface="Arial"/>
                          <a:cs typeface="Arial"/>
                        </a:rPr>
                        <a:t> </a:t>
                      </a:r>
                      <a:r>
                        <a:rPr sz="850" dirty="0">
                          <a:latin typeface="Arial"/>
                          <a:cs typeface="Arial"/>
                        </a:rPr>
                        <a:t>given</a:t>
                      </a:r>
                      <a:r>
                        <a:rPr sz="850" spc="-25" dirty="0">
                          <a:latin typeface="Arial"/>
                          <a:cs typeface="Arial"/>
                        </a:rPr>
                        <a:t> </a:t>
                      </a:r>
                      <a:r>
                        <a:rPr sz="850" dirty="0">
                          <a:latin typeface="Arial"/>
                          <a:cs typeface="Arial"/>
                        </a:rPr>
                        <a:t>enough</a:t>
                      </a:r>
                      <a:r>
                        <a:rPr sz="850" spc="-25" dirty="0">
                          <a:latin typeface="Arial"/>
                          <a:cs typeface="Arial"/>
                        </a:rPr>
                        <a:t> </a:t>
                      </a:r>
                      <a:r>
                        <a:rPr sz="850" dirty="0">
                          <a:latin typeface="Arial"/>
                          <a:cs typeface="Arial"/>
                        </a:rPr>
                        <a:t>information</a:t>
                      </a:r>
                      <a:r>
                        <a:rPr sz="850" spc="-25" dirty="0">
                          <a:latin typeface="Arial"/>
                          <a:cs typeface="Arial"/>
                        </a:rPr>
                        <a:t> </a:t>
                      </a:r>
                      <a:r>
                        <a:rPr sz="850" spc="-10" dirty="0">
                          <a:latin typeface="Arial"/>
                          <a:cs typeface="Arial"/>
                        </a:rPr>
                        <a:t>about </a:t>
                      </a:r>
                      <a:r>
                        <a:rPr sz="850" dirty="0">
                          <a:latin typeface="Arial"/>
                          <a:cs typeface="Arial"/>
                        </a:rPr>
                        <a:t>the</a:t>
                      </a:r>
                      <a:r>
                        <a:rPr sz="850" spc="-25" dirty="0">
                          <a:latin typeface="Arial"/>
                          <a:cs typeface="Arial"/>
                        </a:rPr>
                        <a:t> </a:t>
                      </a:r>
                      <a:r>
                        <a:rPr sz="850" dirty="0">
                          <a:latin typeface="Arial"/>
                          <a:cs typeface="Arial"/>
                        </a:rPr>
                        <a:t>possibility</a:t>
                      </a:r>
                      <a:r>
                        <a:rPr sz="850" spc="-20" dirty="0">
                          <a:latin typeface="Arial"/>
                          <a:cs typeface="Arial"/>
                        </a:rPr>
                        <a:t> </a:t>
                      </a:r>
                      <a:r>
                        <a:rPr sz="850" dirty="0">
                          <a:latin typeface="Arial"/>
                          <a:cs typeface="Arial"/>
                        </a:rPr>
                        <a:t>and</a:t>
                      </a:r>
                      <a:r>
                        <a:rPr sz="850" spc="-20" dirty="0">
                          <a:latin typeface="Arial"/>
                          <a:cs typeface="Arial"/>
                        </a:rPr>
                        <a:t> </a:t>
                      </a:r>
                      <a:r>
                        <a:rPr sz="850" dirty="0">
                          <a:latin typeface="Arial"/>
                          <a:cs typeface="Arial"/>
                        </a:rPr>
                        <a:t>signs</a:t>
                      </a:r>
                      <a:r>
                        <a:rPr sz="850" spc="-20"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cancer</a:t>
                      </a:r>
                      <a:r>
                        <a:rPr sz="850" spc="-20" dirty="0">
                          <a:latin typeface="Arial"/>
                          <a:cs typeface="Arial"/>
                        </a:rPr>
                        <a:t> </a:t>
                      </a:r>
                      <a:r>
                        <a:rPr sz="850" dirty="0">
                          <a:latin typeface="Arial"/>
                          <a:cs typeface="Arial"/>
                        </a:rPr>
                        <a:t>coming</a:t>
                      </a:r>
                      <a:r>
                        <a:rPr sz="850" spc="-20" dirty="0">
                          <a:latin typeface="Arial"/>
                          <a:cs typeface="Arial"/>
                        </a:rPr>
                        <a:t> </a:t>
                      </a:r>
                      <a:r>
                        <a:rPr sz="850" dirty="0">
                          <a:latin typeface="Arial"/>
                          <a:cs typeface="Arial"/>
                        </a:rPr>
                        <a:t>back</a:t>
                      </a:r>
                      <a:r>
                        <a:rPr sz="850" spc="-20" dirty="0">
                          <a:latin typeface="Arial"/>
                          <a:cs typeface="Arial"/>
                        </a:rPr>
                        <a:t> </a:t>
                      </a:r>
                      <a:r>
                        <a:rPr sz="850" spc="-25" dirty="0">
                          <a:latin typeface="Arial"/>
                          <a:cs typeface="Arial"/>
                        </a:rPr>
                        <a:t>or </a:t>
                      </a:r>
                      <a:r>
                        <a:rPr sz="850" spc="-10" dirty="0">
                          <a:latin typeface="Arial"/>
                          <a:cs typeface="Arial"/>
                        </a:rPr>
                        <a:t>spreading</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68%</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72%</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83%</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71%</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sp>
        <p:nvSpPr>
          <p:cNvPr id="2" name="object 2">
            <a:extLst>
              <a:ext uri="{FF2B5EF4-FFF2-40B4-BE49-F238E27FC236}">
                <a16:creationId xmlns:a16="http://schemas.microsoft.com/office/drawing/2014/main" id="{9F95B67A-9CDF-AA69-65E4-4529119CD3D6}"/>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Indicates</a:t>
            </a:r>
            <a:r>
              <a:rPr sz="850" spc="-20" dirty="0">
                <a:latin typeface="Arial"/>
                <a:cs typeface="Arial"/>
              </a:rPr>
              <a:t> </a:t>
            </a:r>
            <a:r>
              <a:rPr sz="850" dirty="0">
                <a:latin typeface="Arial"/>
                <a:cs typeface="Arial"/>
              </a:rPr>
              <a:t>where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score</a:t>
            </a:r>
            <a:r>
              <a:rPr sz="850" spc="-20" dirty="0">
                <a:latin typeface="Arial"/>
                <a:cs typeface="Arial"/>
              </a:rPr>
              <a:t> </a:t>
            </a:r>
            <a:r>
              <a:rPr sz="850" dirty="0">
                <a:latin typeface="Arial"/>
                <a:cs typeface="Arial"/>
              </a:rPr>
              <a:t>is</a:t>
            </a:r>
            <a:r>
              <a:rPr sz="850" spc="-20" dirty="0">
                <a:latin typeface="Arial"/>
                <a:cs typeface="Arial"/>
              </a:rPr>
              <a:t> </a:t>
            </a:r>
            <a:r>
              <a:rPr sz="850" dirty="0">
                <a:latin typeface="Arial"/>
                <a:cs typeface="Arial"/>
              </a:rPr>
              <a:t>not</a:t>
            </a:r>
            <a:r>
              <a:rPr sz="850" spc="-15" dirty="0">
                <a:latin typeface="Arial"/>
                <a:cs typeface="Arial"/>
              </a:rPr>
              <a:t> </a:t>
            </a:r>
            <a:r>
              <a:rPr sz="850" dirty="0">
                <a:latin typeface="Arial"/>
                <a:cs typeface="Arial"/>
              </a:rPr>
              <a:t>available</a:t>
            </a:r>
            <a:r>
              <a:rPr sz="850" spc="-20" dirty="0">
                <a:latin typeface="Arial"/>
                <a:cs typeface="Arial"/>
              </a:rPr>
              <a:t> </a:t>
            </a:r>
            <a:r>
              <a:rPr sz="850" dirty="0">
                <a:latin typeface="Arial"/>
                <a:cs typeface="Arial"/>
              </a:rPr>
              <a:t>due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sp>
        <p:nvSpPr>
          <p:cNvPr id="12" name="txt_org_name">
            <a:extLst>
              <a:ext uri="{FF2B5EF4-FFF2-40B4-BE49-F238E27FC236}">
                <a16:creationId xmlns:a16="http://schemas.microsoft.com/office/drawing/2014/main" id="{BE1A8CEC-EEAF-B366-1AAE-62C5EE53AC8F}"/>
              </a:ext>
              <a:ext uri="{C183D7F6-B498-43B3-948B-1728B52AA6E4}">
                <adec:decorative xmlns:adec="http://schemas.microsoft.com/office/drawing/2017/decorative" val="1"/>
              </a:ext>
            </a:extLst>
          </p:cNvPr>
          <p:cNvSpPr txBox="1"/>
          <p:nvPr/>
        </p:nvSpPr>
        <p:spPr>
          <a:xfrm>
            <a:off x="4524343" y="622300"/>
            <a:ext cx="2754280" cy="276999"/>
          </a:xfrm>
          <a:prstGeom prst="rect">
            <a:avLst/>
          </a:prstGeom>
          <a:noFill/>
        </p:spPr>
        <p:txBody>
          <a:bodyPr wrap="none" rtlCol="0">
            <a:spAutoFit/>
          </a:bodyPr>
          <a:lstStyle/>
          <a:p>
            <a:pPr algn="r"/>
            <a:r>
              <a:rPr lang="en-GB" sz="1200" b="1">
                <a:solidFill>
                  <a:srgbClr val="336E9F"/>
                </a:solidFill>
                <a:latin typeface="Arial"/>
                <a:cs typeface="Arial"/>
              </a:rPr>
              <a:t>The Christie NHS Foundation Trust</a:t>
            </a:r>
            <a:endParaRPr lang="en-GB" sz="1200">
              <a:solidFill>
                <a:srgbClr val="336E9F"/>
              </a:solidFill>
            </a:endParaRPr>
          </a:p>
        </p:txBody>
      </p:sp>
      <p:sp>
        <p:nvSpPr>
          <p:cNvPr id="13" name="txt_survey">
            <a:extLst>
              <a:ext uri="{FF2B5EF4-FFF2-40B4-BE49-F238E27FC236}">
                <a16:creationId xmlns:a16="http://schemas.microsoft.com/office/drawing/2014/main" id="{B689A821-602A-173B-3DD8-2B9796E05F48}"/>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1" name="Group 10">
            <a:extLst>
              <a:ext uri="{FF2B5EF4-FFF2-40B4-BE49-F238E27FC236}">
                <a16:creationId xmlns:a16="http://schemas.microsoft.com/office/drawing/2014/main" id="{058C5C50-F4C1-D2D3-09D4-34FF483798F8}"/>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5" name="object 4">
              <a:hlinkClick r:id="rId2" action="ppaction://hlinksldjump"/>
              <a:extLst>
                <a:ext uri="{FF2B5EF4-FFF2-40B4-BE49-F238E27FC236}">
                  <a16:creationId xmlns:a16="http://schemas.microsoft.com/office/drawing/2014/main" id="{7757E4EF-CD1D-A29D-896A-0DDD637719E0}"/>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6" name="object 3">
              <a:hlinkClick r:id="rId2" action="ppaction://hlinksldjump"/>
              <a:extLst>
                <a:ext uri="{FF2B5EF4-FFF2-40B4-BE49-F238E27FC236}">
                  <a16:creationId xmlns:a16="http://schemas.microsoft.com/office/drawing/2014/main" id="{2ABE5F22-21AE-A616-8946-C00E80C5692E}"/>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Slide Number Placeholder 1">
            <a:extLst>
              <a:ext uri="{FF2B5EF4-FFF2-40B4-BE49-F238E27FC236}">
                <a16:creationId xmlns:a16="http://schemas.microsoft.com/office/drawing/2014/main" id="{3BC0EB52-AF98-CE23-2319-4B731F36EA92}"/>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48B7A455-F0D7-4B5D-B0FB-83EA96DEAADC}" type="slidenum">
              <a:rPr lang="en-GB" spc="-25" smtClean="0"/>
              <a:t>33</a:t>
            </a:fld>
            <a:endParaRPr lang="en-GB" spc="-25" dirty="0"/>
          </a:p>
        </p:txBody>
      </p:sp>
      <p:sp>
        <p:nvSpPr>
          <p:cNvPr id="11" name="object 1">
            <a:extLst>
              <a:ext uri="{FF2B5EF4-FFF2-40B4-BE49-F238E27FC236}">
                <a16:creationId xmlns:a16="http://schemas.microsoft.com/office/drawing/2014/main" id="{DCC8A62D-E596-4CCF-0B09-21579BAD427D}"/>
              </a:ext>
            </a:extLst>
          </p:cNvPr>
          <p:cNvSpPr txBox="1">
            <a:spLocks noGrp="1"/>
          </p:cNvSpPr>
          <p:nvPr>
            <p:ph type="title" idx="4294967295"/>
          </p:nvPr>
        </p:nvSpPr>
        <p:spPr>
          <a:xfrm>
            <a:off x="428814" y="878701"/>
            <a:ext cx="5711636"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‘Which of the following best describes you?’ 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4" name="gendergroup_tbl_section14"/>
          <p:cNvGraphicFramePr>
            <a:graphicFrameLocks noGrp="1"/>
          </p:cNvGraphicFramePr>
          <p:nvPr>
            <p:extLst>
              <p:ext uri="{D42A27DB-BD31-4B8C-83A1-F6EECF244321}">
                <p14:modId xmlns:p14="http://schemas.microsoft.com/office/powerpoint/2010/main" val="2085342283"/>
              </p:ext>
            </p:extLst>
          </p:nvPr>
        </p:nvGraphicFramePr>
        <p:xfrm>
          <a:off x="428815" y="1757045"/>
          <a:ext cx="6776319" cy="145605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59">
                  <a:extLst>
                    <a:ext uri="{9D8B030D-6E8A-4147-A177-3AD203B41FA5}">
                      <a16:colId xmlns:a16="http://schemas.microsoft.com/office/drawing/2014/main" val="20007"/>
                    </a:ext>
                  </a:extLst>
                </a:gridCol>
              </a:tblGrid>
              <a:tr h="187960">
                <a:tc gridSpan="8">
                  <a:txBody>
                    <a:bodyPr/>
                    <a:lstStyle/>
                    <a:p>
                      <a:pPr marL="27940">
                        <a:lnSpc>
                          <a:spcPts val="1180"/>
                        </a:lnSpc>
                        <a:tabLst>
                          <a:tab pos="3877310" algn="l"/>
                        </a:tabLst>
                      </a:pPr>
                      <a:r>
                        <a:rPr lang="en-GB" sz="1575" b="1" spc="-30" baseline="-7936" dirty="0">
                          <a:solidFill>
                            <a:srgbClr val="336E9F"/>
                          </a:solidFill>
                          <a:latin typeface="Arial"/>
                          <a:cs typeface="Arial"/>
                        </a:rPr>
                        <a:t>YOUR</a:t>
                      </a:r>
                      <a:r>
                        <a:rPr lang="en-GB" sz="1575" b="1" spc="-60" baseline="-7936" dirty="0">
                          <a:solidFill>
                            <a:srgbClr val="336E9F"/>
                          </a:solidFill>
                          <a:latin typeface="Arial"/>
                          <a:cs typeface="Arial"/>
                        </a:rPr>
                        <a:t> </a:t>
                      </a:r>
                      <a:r>
                        <a:rPr lang="en-GB" sz="1575" b="1" spc="-30" baseline="-7936" dirty="0">
                          <a:solidFill>
                            <a:srgbClr val="336E9F"/>
                          </a:solidFill>
                          <a:latin typeface="Arial"/>
                          <a:cs typeface="Arial"/>
                        </a:rPr>
                        <a:t>OVERALL</a:t>
                      </a:r>
                      <a:r>
                        <a:rPr lang="en-GB" sz="1575" b="1" spc="-60" baseline="-7936" dirty="0">
                          <a:solidFill>
                            <a:srgbClr val="336E9F"/>
                          </a:solidFill>
                          <a:latin typeface="Arial"/>
                          <a:cs typeface="Arial"/>
                        </a:rPr>
                        <a:t> </a:t>
                      </a:r>
                      <a:r>
                        <a:rPr lang="en-GB" sz="1575" b="1" spc="-30" baseline="-7936" dirty="0">
                          <a:solidFill>
                            <a:srgbClr val="336E9F"/>
                          </a:solidFill>
                          <a:latin typeface="Arial"/>
                          <a:cs typeface="Arial"/>
                        </a:rPr>
                        <a:t>NHS</a:t>
                      </a:r>
                      <a:r>
                        <a:rPr lang="en-GB" sz="1575" b="1" spc="-52" baseline="-7936" dirty="0">
                          <a:solidFill>
                            <a:srgbClr val="336E9F"/>
                          </a:solidFill>
                          <a:latin typeface="Arial"/>
                          <a:cs typeface="Arial"/>
                        </a:rPr>
                        <a:t> </a:t>
                      </a:r>
                      <a:r>
                        <a:rPr lang="en-GB" sz="1575" b="1" spc="-30" baseline="-7936" dirty="0">
                          <a:solidFill>
                            <a:srgbClr val="336E9F"/>
                          </a:solidFill>
                          <a:latin typeface="Arial"/>
                          <a:cs typeface="Arial"/>
                        </a:rPr>
                        <a:t>CARE</a:t>
                      </a:r>
                      <a:r>
                        <a:rPr lang="en-GB" sz="1575" b="1" baseline="-7936" dirty="0">
                          <a:solidFill>
                            <a:srgbClr val="336E9F"/>
                          </a:solidFill>
                          <a:latin typeface="Arial"/>
                          <a:cs typeface="Arial"/>
                        </a:rPr>
                        <a:t>	</a:t>
                      </a:r>
                      <a:r>
                        <a:rPr lang="en-GB" sz="850" spc="-10" dirty="0">
                          <a:latin typeface="Arial"/>
                          <a:cs typeface="Arial"/>
                        </a:rPr>
                        <a:t>Which of the following best describes you?</a:t>
                      </a:r>
                      <a:endParaRPr lang="en-GB"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9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a:cs typeface="Arial"/>
                        </a:rPr>
                        <a:t>Female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20" dirty="0">
                          <a:latin typeface="Arial"/>
                          <a:cs typeface="Arial"/>
                        </a:rPr>
                        <a:t>Male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41605" marR="135890" indent="9525" algn="ctr">
                        <a:lnSpc>
                          <a:spcPts val="860"/>
                        </a:lnSpc>
                        <a:spcBef>
                          <a:spcPts val="560"/>
                        </a:spcBef>
                      </a:pPr>
                      <a:r>
                        <a:rPr sz="850" spc="-20" dirty="0">
                          <a:latin typeface="Arial"/>
                          <a:cs typeface="Arial"/>
                        </a:rPr>
                        <a:t>Non- </a:t>
                      </a:r>
                      <a:r>
                        <a:rPr sz="850" spc="-30" dirty="0">
                          <a:latin typeface="Arial"/>
                          <a:cs typeface="Arial"/>
                        </a:rPr>
                        <a:t>binary</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86995" marR="81280" indent="54610" algn="ctr">
                        <a:lnSpc>
                          <a:spcPts val="860"/>
                        </a:lnSpc>
                        <a:spcBef>
                          <a:spcPts val="130"/>
                        </a:spcBef>
                      </a:pPr>
                      <a:r>
                        <a:rPr sz="850" spc="-10" dirty="0">
                          <a:latin typeface="Arial"/>
                          <a:cs typeface="Arial"/>
                        </a:rPr>
                        <a:t>Prefer </a:t>
                      </a:r>
                      <a:r>
                        <a:rPr sz="850" dirty="0">
                          <a:latin typeface="Arial"/>
                          <a:cs typeface="Arial"/>
                        </a:rPr>
                        <a:t>to</a:t>
                      </a:r>
                      <a:r>
                        <a:rPr sz="850" spc="-55" dirty="0">
                          <a:latin typeface="Arial"/>
                          <a:cs typeface="Arial"/>
                        </a:rPr>
                        <a:t> </a:t>
                      </a:r>
                      <a:r>
                        <a:rPr sz="850" spc="-10" dirty="0">
                          <a:latin typeface="Arial"/>
                          <a:cs typeface="Arial"/>
                        </a:rPr>
                        <a:t>self- </a:t>
                      </a:r>
                      <a:r>
                        <a:rPr sz="850" spc="-30" dirty="0">
                          <a:latin typeface="Arial"/>
                          <a:cs typeface="Arial"/>
                        </a:rPr>
                        <a:t>describe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58419" marR="52705" indent="83185" algn="l">
                        <a:lnSpc>
                          <a:spcPts val="860"/>
                        </a:lnSpc>
                        <a:spcBef>
                          <a:spcPts val="560"/>
                        </a:spcBef>
                      </a:pPr>
                      <a:r>
                        <a:rPr sz="850" spc="-10" dirty="0">
                          <a:latin typeface="Arial"/>
                          <a:cs typeface="Arial"/>
                        </a:rPr>
                        <a:t>Prefer not</a:t>
                      </a:r>
                      <a:r>
                        <a:rPr sz="850" spc="-50" dirty="0">
                          <a:latin typeface="Arial"/>
                          <a:cs typeface="Arial"/>
                        </a:rPr>
                        <a:t> </a:t>
                      </a:r>
                      <a:r>
                        <a:rPr sz="850" dirty="0">
                          <a:latin typeface="Arial"/>
                          <a:cs typeface="Arial"/>
                        </a:rPr>
                        <a:t>to</a:t>
                      </a:r>
                      <a:r>
                        <a:rPr sz="850" spc="-45" dirty="0">
                          <a:latin typeface="Arial"/>
                          <a:cs typeface="Arial"/>
                        </a:rPr>
                        <a:t> </a:t>
                      </a:r>
                      <a:r>
                        <a:rPr sz="850" spc="-30" dirty="0">
                          <a:latin typeface="Arial"/>
                          <a:cs typeface="Arial"/>
                        </a:rPr>
                        <a:t>say</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a:cs typeface="Arial"/>
                        </a:rPr>
                        <a:t>Not</a:t>
                      </a:r>
                      <a:r>
                        <a:rPr sz="850" spc="-45" dirty="0">
                          <a:latin typeface="Arial"/>
                          <a:cs typeface="Arial"/>
                        </a:rPr>
                        <a:t> </a:t>
                      </a:r>
                      <a:r>
                        <a:rPr sz="850" spc="-10" dirty="0">
                          <a:latin typeface="Arial"/>
                          <a:cs typeface="Arial"/>
                        </a:rPr>
                        <a:t>given</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184150">
                <a:tc>
                  <a:txBody>
                    <a:bodyPr/>
                    <a:lstStyle/>
                    <a:p>
                      <a:pPr marL="27940">
                        <a:lnSpc>
                          <a:spcPct val="100000"/>
                        </a:lnSpc>
                        <a:spcBef>
                          <a:spcPts val="105"/>
                        </a:spcBef>
                      </a:pPr>
                      <a:r>
                        <a:rPr sz="850" dirty="0">
                          <a:latin typeface="Arial"/>
                          <a:cs typeface="Arial"/>
                        </a:rPr>
                        <a:t>Q</a:t>
                      </a:r>
                      <a:r>
                        <a:rPr lang="en-GB" sz="850" dirty="0">
                          <a:latin typeface="Arial"/>
                          <a:cs typeface="Arial"/>
                        </a:rPr>
                        <a:t>56</a:t>
                      </a:r>
                      <a:r>
                        <a:rPr sz="850" dirty="0">
                          <a:latin typeface="Arial"/>
                          <a:cs typeface="Arial"/>
                        </a:rPr>
                        <a:t>.</a:t>
                      </a:r>
                      <a:r>
                        <a:rPr sz="850" spc="-20"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whole</a:t>
                      </a:r>
                      <a:r>
                        <a:rPr sz="850" spc="-20" dirty="0">
                          <a:latin typeface="Arial"/>
                          <a:cs typeface="Arial"/>
                        </a:rPr>
                        <a:t> </a:t>
                      </a:r>
                      <a:r>
                        <a:rPr sz="850" dirty="0">
                          <a:latin typeface="Arial"/>
                          <a:cs typeface="Arial"/>
                        </a:rPr>
                        <a:t>care</a:t>
                      </a:r>
                      <a:r>
                        <a:rPr sz="850" spc="-15" dirty="0">
                          <a:latin typeface="Arial"/>
                          <a:cs typeface="Arial"/>
                        </a:rPr>
                        <a:t> </a:t>
                      </a:r>
                      <a:r>
                        <a:rPr sz="850" dirty="0">
                          <a:latin typeface="Arial"/>
                          <a:cs typeface="Arial"/>
                        </a:rPr>
                        <a:t>team</a:t>
                      </a:r>
                      <a:r>
                        <a:rPr sz="850" spc="-15" dirty="0">
                          <a:latin typeface="Arial"/>
                          <a:cs typeface="Arial"/>
                        </a:rPr>
                        <a:t> </a:t>
                      </a:r>
                      <a:r>
                        <a:rPr sz="850" dirty="0">
                          <a:latin typeface="Arial"/>
                          <a:cs typeface="Arial"/>
                        </a:rPr>
                        <a:t>worked</a:t>
                      </a:r>
                      <a:r>
                        <a:rPr sz="850" spc="-20" dirty="0">
                          <a:latin typeface="Arial"/>
                          <a:cs typeface="Arial"/>
                        </a:rPr>
                        <a:t> </a:t>
                      </a:r>
                      <a:r>
                        <a:rPr sz="850" dirty="0">
                          <a:latin typeface="Arial"/>
                          <a:cs typeface="Arial"/>
                        </a:rPr>
                        <a:t>well</a:t>
                      </a:r>
                      <a:r>
                        <a:rPr sz="850" spc="-15" dirty="0">
                          <a:latin typeface="Arial"/>
                          <a:cs typeface="Arial"/>
                        </a:rPr>
                        <a:t> </a:t>
                      </a:r>
                      <a:r>
                        <a:rPr sz="850" spc="-10" dirty="0">
                          <a:latin typeface="Arial"/>
                          <a:cs typeface="Arial"/>
                        </a:rPr>
                        <a:t>together</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90%</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91%</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93%</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91%</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184150">
                <a:tc>
                  <a:txBody>
                    <a:bodyPr/>
                    <a:lstStyle/>
                    <a:p>
                      <a:pPr marL="27940">
                        <a:lnSpc>
                          <a:spcPct val="100000"/>
                        </a:lnSpc>
                        <a:spcBef>
                          <a:spcPts val="105"/>
                        </a:spcBef>
                      </a:pPr>
                      <a:r>
                        <a:rPr sz="850" dirty="0">
                          <a:latin typeface="Arial"/>
                          <a:cs typeface="Arial"/>
                        </a:rPr>
                        <a:t>Q57.</a:t>
                      </a:r>
                      <a:r>
                        <a:rPr sz="850" spc="-20" dirty="0">
                          <a:latin typeface="Arial"/>
                          <a:cs typeface="Arial"/>
                        </a:rPr>
                        <a:t> </a:t>
                      </a:r>
                      <a:r>
                        <a:rPr sz="850" dirty="0">
                          <a:latin typeface="Arial"/>
                          <a:cs typeface="Arial"/>
                        </a:rPr>
                        <a:t>Administration</a:t>
                      </a:r>
                      <a:r>
                        <a:rPr sz="850" spc="-20"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very</a:t>
                      </a:r>
                      <a:r>
                        <a:rPr sz="850" spc="-20" dirty="0">
                          <a:latin typeface="Arial"/>
                          <a:cs typeface="Arial"/>
                        </a:rPr>
                        <a:t> </a:t>
                      </a:r>
                      <a:r>
                        <a:rPr sz="850" dirty="0">
                          <a:latin typeface="Arial"/>
                          <a:cs typeface="Arial"/>
                        </a:rPr>
                        <a:t>good</a:t>
                      </a:r>
                      <a:r>
                        <a:rPr sz="850" spc="-15" dirty="0">
                          <a:latin typeface="Arial"/>
                          <a:cs typeface="Arial"/>
                        </a:rPr>
                        <a:t> </a:t>
                      </a:r>
                      <a:r>
                        <a:rPr sz="850" dirty="0">
                          <a:latin typeface="Arial"/>
                          <a:cs typeface="Arial"/>
                        </a:rPr>
                        <a:t>or</a:t>
                      </a:r>
                      <a:r>
                        <a:rPr sz="850" spc="-20" dirty="0">
                          <a:latin typeface="Arial"/>
                          <a:cs typeface="Arial"/>
                        </a:rPr>
                        <a:t> good</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88%</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88%</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96%</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89%</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93675">
                        <a:lnSpc>
                          <a:spcPts val="860"/>
                        </a:lnSpc>
                        <a:spcBef>
                          <a:spcPts val="155"/>
                        </a:spcBef>
                      </a:pPr>
                      <a:r>
                        <a:rPr sz="850" dirty="0">
                          <a:latin typeface="Arial"/>
                          <a:cs typeface="Arial"/>
                        </a:rPr>
                        <a:t>Q58.</a:t>
                      </a:r>
                      <a:r>
                        <a:rPr sz="850" spc="-30" dirty="0">
                          <a:latin typeface="Arial"/>
                          <a:cs typeface="Arial"/>
                        </a:rPr>
                        <a:t> </a:t>
                      </a:r>
                      <a:r>
                        <a:rPr sz="850" dirty="0">
                          <a:latin typeface="Arial"/>
                          <a:cs typeface="Arial"/>
                        </a:rPr>
                        <a:t>Cancer</a:t>
                      </a:r>
                      <a:r>
                        <a:rPr sz="850" spc="-30" dirty="0">
                          <a:latin typeface="Arial"/>
                          <a:cs typeface="Arial"/>
                        </a:rPr>
                        <a:t> </a:t>
                      </a:r>
                      <a:r>
                        <a:rPr sz="850" dirty="0">
                          <a:latin typeface="Arial"/>
                          <a:cs typeface="Arial"/>
                        </a:rPr>
                        <a:t>research</a:t>
                      </a:r>
                      <a:r>
                        <a:rPr sz="850" spc="-30" dirty="0">
                          <a:latin typeface="Arial"/>
                          <a:cs typeface="Arial"/>
                        </a:rPr>
                        <a:t> </a:t>
                      </a:r>
                      <a:r>
                        <a:rPr sz="850" dirty="0">
                          <a:latin typeface="Arial"/>
                          <a:cs typeface="Arial"/>
                        </a:rPr>
                        <a:t>opportunities</a:t>
                      </a:r>
                      <a:r>
                        <a:rPr sz="850" spc="-30" dirty="0">
                          <a:latin typeface="Arial"/>
                          <a:cs typeface="Arial"/>
                        </a:rPr>
                        <a:t> </a:t>
                      </a:r>
                      <a:r>
                        <a:rPr sz="850" dirty="0">
                          <a:latin typeface="Arial"/>
                          <a:cs typeface="Arial"/>
                        </a:rPr>
                        <a:t>were</a:t>
                      </a:r>
                      <a:r>
                        <a:rPr sz="850" spc="-30" dirty="0">
                          <a:latin typeface="Arial"/>
                          <a:cs typeface="Arial"/>
                        </a:rPr>
                        <a:t> </a:t>
                      </a:r>
                      <a:r>
                        <a:rPr sz="850" spc="-10" dirty="0">
                          <a:latin typeface="Arial"/>
                          <a:cs typeface="Arial"/>
                        </a:rPr>
                        <a:t>discussed </a:t>
                      </a:r>
                      <a:r>
                        <a:rPr sz="850" dirty="0">
                          <a:latin typeface="Arial"/>
                          <a:cs typeface="Arial"/>
                        </a:rPr>
                        <a:t>with</a:t>
                      </a:r>
                      <a:r>
                        <a:rPr sz="850" spc="-20" dirty="0">
                          <a:latin typeface="Arial"/>
                          <a:cs typeface="Arial"/>
                        </a:rPr>
                        <a:t> </a:t>
                      </a:r>
                      <a:r>
                        <a:rPr sz="850" spc="-10" dirty="0">
                          <a:latin typeface="Arial"/>
                          <a:cs typeface="Arial"/>
                        </a:rPr>
                        <a:t>patient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6065">
                <a:tc>
                  <a:txBody>
                    <a:bodyPr/>
                    <a:lstStyle/>
                    <a:p>
                      <a:pPr marL="27940" marR="89535">
                        <a:lnSpc>
                          <a:spcPts val="860"/>
                        </a:lnSpc>
                        <a:spcBef>
                          <a:spcPts val="155"/>
                        </a:spcBef>
                      </a:pPr>
                      <a:r>
                        <a:rPr sz="850" dirty="0">
                          <a:latin typeface="Arial"/>
                          <a:cs typeface="Arial"/>
                        </a:rPr>
                        <a:t>Q59.</a:t>
                      </a:r>
                      <a:r>
                        <a:rPr sz="850" spc="-25" dirty="0">
                          <a:latin typeface="Arial"/>
                          <a:cs typeface="Arial"/>
                        </a:rPr>
                        <a:t> </a:t>
                      </a:r>
                      <a:r>
                        <a:rPr sz="850" dirty="0">
                          <a:latin typeface="Arial"/>
                          <a:cs typeface="Arial"/>
                        </a:rPr>
                        <a:t>Patient's</a:t>
                      </a:r>
                      <a:r>
                        <a:rPr sz="850" spc="-20" dirty="0">
                          <a:latin typeface="Arial"/>
                          <a:cs typeface="Arial"/>
                        </a:rPr>
                        <a:t> </a:t>
                      </a:r>
                      <a:r>
                        <a:rPr sz="850" dirty="0">
                          <a:latin typeface="Arial"/>
                          <a:cs typeface="Arial"/>
                        </a:rPr>
                        <a:t>average</a:t>
                      </a:r>
                      <a:r>
                        <a:rPr sz="850" spc="-20" dirty="0">
                          <a:latin typeface="Arial"/>
                          <a:cs typeface="Arial"/>
                        </a:rPr>
                        <a:t> </a:t>
                      </a:r>
                      <a:r>
                        <a:rPr sz="850" dirty="0">
                          <a:latin typeface="Arial"/>
                          <a:cs typeface="Arial"/>
                        </a:rPr>
                        <a:t>rating</a:t>
                      </a:r>
                      <a:r>
                        <a:rPr sz="850" spc="-20" dirty="0">
                          <a:latin typeface="Arial"/>
                          <a:cs typeface="Arial"/>
                        </a:rPr>
                        <a:t> </a:t>
                      </a:r>
                      <a:r>
                        <a:rPr sz="850" dirty="0">
                          <a:latin typeface="Arial"/>
                          <a:cs typeface="Arial"/>
                        </a:rPr>
                        <a:t>of</a:t>
                      </a:r>
                      <a:r>
                        <a:rPr sz="850" spc="-25"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scored</a:t>
                      </a:r>
                      <a:r>
                        <a:rPr sz="850" spc="-20" dirty="0">
                          <a:latin typeface="Arial"/>
                          <a:cs typeface="Arial"/>
                        </a:rPr>
                        <a:t> </a:t>
                      </a:r>
                      <a:r>
                        <a:rPr sz="850" dirty="0">
                          <a:latin typeface="Arial"/>
                          <a:cs typeface="Arial"/>
                        </a:rPr>
                        <a:t>from</a:t>
                      </a:r>
                      <a:r>
                        <a:rPr sz="850" spc="-20" dirty="0">
                          <a:latin typeface="Arial"/>
                          <a:cs typeface="Arial"/>
                        </a:rPr>
                        <a:t> very </a:t>
                      </a:r>
                      <a:r>
                        <a:rPr sz="850" dirty="0">
                          <a:latin typeface="Arial"/>
                          <a:cs typeface="Arial"/>
                        </a:rPr>
                        <a:t>poor</a:t>
                      </a:r>
                      <a:r>
                        <a:rPr sz="850" spc="-15"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very</a:t>
                      </a:r>
                      <a:r>
                        <a:rPr sz="850" spc="-15" dirty="0">
                          <a:latin typeface="Arial"/>
                          <a:cs typeface="Arial"/>
                        </a:rPr>
                        <a:t> </a:t>
                      </a:r>
                      <a:r>
                        <a:rPr sz="850" spc="-20" dirty="0">
                          <a:latin typeface="Arial"/>
                          <a:cs typeface="Arial"/>
                        </a:rPr>
                        <a:t>good</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bl>
          </a:graphicData>
        </a:graphic>
      </p:graphicFrame>
      <p:sp>
        <p:nvSpPr>
          <p:cNvPr id="2" name="object 2">
            <a:extLst>
              <a:ext uri="{FF2B5EF4-FFF2-40B4-BE49-F238E27FC236}">
                <a16:creationId xmlns:a16="http://schemas.microsoft.com/office/drawing/2014/main" id="{2880F56E-67A0-0138-9402-AEBE47DDB9A2}"/>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Indicates</a:t>
            </a:r>
            <a:r>
              <a:rPr sz="850" spc="-20" dirty="0">
                <a:latin typeface="Arial"/>
                <a:cs typeface="Arial"/>
              </a:rPr>
              <a:t> </a:t>
            </a:r>
            <a:r>
              <a:rPr sz="850" dirty="0">
                <a:latin typeface="Arial"/>
                <a:cs typeface="Arial"/>
              </a:rPr>
              <a:t>where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score</a:t>
            </a:r>
            <a:r>
              <a:rPr sz="850" spc="-20" dirty="0">
                <a:latin typeface="Arial"/>
                <a:cs typeface="Arial"/>
              </a:rPr>
              <a:t> </a:t>
            </a:r>
            <a:r>
              <a:rPr sz="850" dirty="0">
                <a:latin typeface="Arial"/>
                <a:cs typeface="Arial"/>
              </a:rPr>
              <a:t>is</a:t>
            </a:r>
            <a:r>
              <a:rPr sz="850" spc="-20" dirty="0">
                <a:latin typeface="Arial"/>
                <a:cs typeface="Arial"/>
              </a:rPr>
              <a:t> </a:t>
            </a:r>
            <a:r>
              <a:rPr sz="850" dirty="0">
                <a:latin typeface="Arial"/>
                <a:cs typeface="Arial"/>
              </a:rPr>
              <a:t>not</a:t>
            </a:r>
            <a:r>
              <a:rPr sz="850" spc="-15" dirty="0">
                <a:latin typeface="Arial"/>
                <a:cs typeface="Arial"/>
              </a:rPr>
              <a:t> </a:t>
            </a:r>
            <a:r>
              <a:rPr sz="850" dirty="0">
                <a:latin typeface="Arial"/>
                <a:cs typeface="Arial"/>
              </a:rPr>
              <a:t>available</a:t>
            </a:r>
            <a:r>
              <a:rPr sz="850" spc="-20" dirty="0">
                <a:latin typeface="Arial"/>
                <a:cs typeface="Arial"/>
              </a:rPr>
              <a:t> </a:t>
            </a:r>
            <a:r>
              <a:rPr sz="850" dirty="0">
                <a:latin typeface="Arial"/>
                <a:cs typeface="Arial"/>
              </a:rPr>
              <a:t>due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sp>
        <p:nvSpPr>
          <p:cNvPr id="9" name="txt_org_name">
            <a:extLst>
              <a:ext uri="{FF2B5EF4-FFF2-40B4-BE49-F238E27FC236}">
                <a16:creationId xmlns:a16="http://schemas.microsoft.com/office/drawing/2014/main" id="{07520DE1-E495-7F2C-708F-58BE15825EC1}"/>
              </a:ext>
              <a:ext uri="{C183D7F6-B498-43B3-948B-1728B52AA6E4}">
                <adec:decorative xmlns:adec="http://schemas.microsoft.com/office/drawing/2017/decorative" val="1"/>
              </a:ext>
            </a:extLst>
          </p:cNvPr>
          <p:cNvSpPr txBox="1"/>
          <p:nvPr/>
        </p:nvSpPr>
        <p:spPr>
          <a:xfrm>
            <a:off x="4524343" y="622300"/>
            <a:ext cx="2754280" cy="276999"/>
          </a:xfrm>
          <a:prstGeom prst="rect">
            <a:avLst/>
          </a:prstGeom>
          <a:noFill/>
        </p:spPr>
        <p:txBody>
          <a:bodyPr wrap="none" rtlCol="0">
            <a:spAutoFit/>
          </a:bodyPr>
          <a:lstStyle/>
          <a:p>
            <a:pPr algn="r"/>
            <a:r>
              <a:rPr lang="en-GB" sz="1200" b="1">
                <a:solidFill>
                  <a:srgbClr val="336E9F"/>
                </a:solidFill>
                <a:latin typeface="Arial"/>
                <a:cs typeface="Arial"/>
              </a:rPr>
              <a:t>The Christie NHS Foundation Trust</a:t>
            </a:r>
            <a:endParaRPr lang="en-GB" sz="1200">
              <a:solidFill>
                <a:srgbClr val="336E9F"/>
              </a:solidFill>
            </a:endParaRPr>
          </a:p>
        </p:txBody>
      </p:sp>
      <p:sp>
        <p:nvSpPr>
          <p:cNvPr id="10" name="txt_survey">
            <a:extLst>
              <a:ext uri="{FF2B5EF4-FFF2-40B4-BE49-F238E27FC236}">
                <a16:creationId xmlns:a16="http://schemas.microsoft.com/office/drawing/2014/main" id="{C3D0B0B9-FAA0-31AB-D7BC-D3DC267AA55E}"/>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8" name="Group 7">
            <a:extLst>
              <a:ext uri="{FF2B5EF4-FFF2-40B4-BE49-F238E27FC236}">
                <a16:creationId xmlns:a16="http://schemas.microsoft.com/office/drawing/2014/main" id="{D1FC0C63-4CF8-EE52-684B-56654AF1F964}"/>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2" name="object 4">
              <a:hlinkClick r:id="rId2" action="ppaction://hlinksldjump"/>
              <a:extLst>
                <a:ext uri="{FF2B5EF4-FFF2-40B4-BE49-F238E27FC236}">
                  <a16:creationId xmlns:a16="http://schemas.microsoft.com/office/drawing/2014/main" id="{5633A6FA-7313-4824-26ED-3AF15E7C5C06}"/>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3" name="object 3">
              <a:hlinkClick r:id="rId2" action="ppaction://hlinksldjump"/>
              <a:extLst>
                <a:ext uri="{FF2B5EF4-FFF2-40B4-BE49-F238E27FC236}">
                  <a16:creationId xmlns:a16="http://schemas.microsoft.com/office/drawing/2014/main" id="{1D7747B8-1674-E061-7706-F289088EBCDC}"/>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8" name="Slide Number Placeholder 1">
            <a:extLst>
              <a:ext uri="{FF2B5EF4-FFF2-40B4-BE49-F238E27FC236}">
                <a16:creationId xmlns:a16="http://schemas.microsoft.com/office/drawing/2014/main" id="{91C44B5F-90F2-07A4-DCFE-3107937D0C88}"/>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3434A567-4130-4833-8986-ADDDFD6FA96D}" type="slidenum">
              <a:rPr lang="en-GB" spc="-25" smtClean="0"/>
              <a:t>34</a:t>
            </a:fld>
            <a:endParaRPr lang="en-GB" spc="-25"/>
          </a:p>
        </p:txBody>
      </p:sp>
      <p:sp>
        <p:nvSpPr>
          <p:cNvPr id="16" name="object 1">
            <a:extLst>
              <a:ext uri="{FF2B5EF4-FFF2-40B4-BE49-F238E27FC236}">
                <a16:creationId xmlns:a16="http://schemas.microsoft.com/office/drawing/2014/main" id="{64B7D36C-6079-4871-FE16-D573D41EA518}"/>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Ethnicity</a:t>
            </a:r>
            <a:r>
              <a:rPr kumimoji="0" lang="en-GB" sz="1800" b="1" i="0" u="none" strike="noStrike" kern="0" cap="none" spc="-75" normalizeH="0" baseline="0" noProof="0" dirty="0">
                <a:ln>
                  <a:noFill/>
                </a:ln>
                <a:solidFill>
                  <a:srgbClr val="336E9F"/>
                </a:solidFill>
                <a:effectLst/>
                <a:uLnTx/>
                <a:uFillTx/>
                <a:latin typeface="Arial"/>
                <a:cs typeface="Arial"/>
              </a:rPr>
              <a:t>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ethnicity_tbl_section1"/>
          <p:cNvGraphicFramePr>
            <a:graphicFrameLocks noGrp="1"/>
          </p:cNvGraphicFramePr>
          <p:nvPr>
            <p:extLst>
              <p:ext uri="{D42A27DB-BD31-4B8C-83A1-F6EECF244321}">
                <p14:modId xmlns:p14="http://schemas.microsoft.com/office/powerpoint/2010/main" val="4234965324"/>
              </p:ext>
            </p:extLst>
          </p:nvPr>
        </p:nvGraphicFramePr>
        <p:xfrm>
          <a:off x="429133" y="1765300"/>
          <a:ext cx="6776320" cy="86804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495800" algn="l"/>
                        </a:tabLst>
                      </a:pPr>
                      <a:r>
                        <a:rPr sz="1050" b="1" spc="-20" dirty="0">
                          <a:solidFill>
                            <a:srgbClr val="336E9F"/>
                          </a:solidFill>
                          <a:latin typeface="Arial"/>
                          <a:cs typeface="Arial"/>
                        </a:rPr>
                        <a:t>SUPPORT</a:t>
                      </a:r>
                      <a:r>
                        <a:rPr sz="1050" b="1" spc="-50" dirty="0">
                          <a:solidFill>
                            <a:srgbClr val="336E9F"/>
                          </a:solidFill>
                          <a:latin typeface="Arial"/>
                          <a:cs typeface="Arial"/>
                        </a:rPr>
                        <a:t> </a:t>
                      </a:r>
                      <a:r>
                        <a:rPr sz="1050" b="1" spc="-10" dirty="0">
                          <a:solidFill>
                            <a:srgbClr val="336E9F"/>
                          </a:solidFill>
                          <a:latin typeface="Arial"/>
                          <a:cs typeface="Arial"/>
                        </a:rPr>
                        <a:t>FROM</a:t>
                      </a:r>
                      <a:r>
                        <a:rPr sz="1050" b="1" spc="-50" dirty="0">
                          <a:solidFill>
                            <a:srgbClr val="336E9F"/>
                          </a:solidFill>
                          <a:latin typeface="Arial"/>
                          <a:cs typeface="Arial"/>
                        </a:rPr>
                        <a:t> </a:t>
                      </a:r>
                      <a:r>
                        <a:rPr sz="1050" b="1" spc="-20" dirty="0">
                          <a:solidFill>
                            <a:srgbClr val="336E9F"/>
                          </a:solidFill>
                          <a:latin typeface="Arial"/>
                          <a:cs typeface="Arial"/>
                        </a:rPr>
                        <a:t>YOUR</a:t>
                      </a:r>
                      <a:r>
                        <a:rPr sz="1050" b="1" spc="-45" dirty="0">
                          <a:solidFill>
                            <a:srgbClr val="336E9F"/>
                          </a:solidFill>
                          <a:latin typeface="Arial"/>
                          <a:cs typeface="Arial"/>
                        </a:rPr>
                        <a:t> </a:t>
                      </a:r>
                      <a:r>
                        <a:rPr sz="1050" b="1" dirty="0">
                          <a:solidFill>
                            <a:srgbClr val="336E9F"/>
                          </a:solidFill>
                          <a:latin typeface="Arial"/>
                          <a:cs typeface="Arial"/>
                        </a:rPr>
                        <a:t>GP</a:t>
                      </a:r>
                      <a:r>
                        <a:rPr sz="1050" b="1" spc="-50" dirty="0">
                          <a:solidFill>
                            <a:srgbClr val="336E9F"/>
                          </a:solidFill>
                          <a:latin typeface="Arial"/>
                          <a:cs typeface="Arial"/>
                        </a:rPr>
                        <a:t> </a:t>
                      </a:r>
                      <a:r>
                        <a:rPr sz="1050" b="1" spc="-10" dirty="0">
                          <a:solidFill>
                            <a:srgbClr val="336E9F"/>
                          </a:solidFill>
                          <a:latin typeface="Arial"/>
                          <a:cs typeface="Arial"/>
                        </a:rPr>
                        <a:t>PRACTICE</a:t>
                      </a:r>
                      <a:r>
                        <a:rPr sz="1050" b="1" dirty="0">
                          <a:solidFill>
                            <a:srgbClr val="336E9F"/>
                          </a:solidFill>
                          <a:latin typeface="Arial"/>
                          <a:cs typeface="Arial"/>
                        </a:rPr>
                        <a:t>	</a:t>
                      </a:r>
                      <a:r>
                        <a:rPr sz="1275" spc="-15" baseline="9803" dirty="0">
                          <a:latin typeface="Arial"/>
                          <a:cs typeface="Arial"/>
                        </a:rPr>
                        <a:t>Ethnicity</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White</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Mixed</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Asian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Black</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Other</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Not</a:t>
                      </a:r>
                      <a:r>
                        <a:rPr sz="850" spc="-45">
                          <a:latin typeface="Arial"/>
                          <a:cs typeface="Arial"/>
                        </a:rPr>
                        <a:t> </a:t>
                      </a:r>
                      <a:r>
                        <a:rPr sz="850" spc="-10">
                          <a:latin typeface="Arial"/>
                          <a:cs typeface="Arial"/>
                        </a:rPr>
                        <a:t>given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b="1" spc="-25">
                          <a:latin typeface="Arial"/>
                          <a:cs typeface="Arial"/>
                        </a:rPr>
                        <a:t>All</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29870">
                        <a:lnSpc>
                          <a:spcPts val="860"/>
                        </a:lnSpc>
                        <a:spcBef>
                          <a:spcPts val="155"/>
                        </a:spcBef>
                      </a:pPr>
                      <a:r>
                        <a:rPr sz="850" dirty="0">
                          <a:latin typeface="Arial"/>
                          <a:cs typeface="Arial"/>
                        </a:rPr>
                        <a:t>Q2.</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only</a:t>
                      </a:r>
                      <a:r>
                        <a:rPr sz="850" spc="-20" dirty="0">
                          <a:latin typeface="Arial"/>
                          <a:cs typeface="Arial"/>
                        </a:rPr>
                        <a:t> </a:t>
                      </a:r>
                      <a:r>
                        <a:rPr sz="850" dirty="0">
                          <a:latin typeface="Arial"/>
                          <a:cs typeface="Arial"/>
                        </a:rPr>
                        <a:t>spoke</a:t>
                      </a:r>
                      <a:r>
                        <a:rPr sz="850" spc="-15"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primary</a:t>
                      </a:r>
                      <a:r>
                        <a:rPr sz="850" spc="-20" dirty="0">
                          <a:latin typeface="Arial"/>
                          <a:cs typeface="Arial"/>
                        </a:rPr>
                        <a:t> </a:t>
                      </a:r>
                      <a:r>
                        <a:rPr sz="850" dirty="0">
                          <a:latin typeface="Arial"/>
                          <a:cs typeface="Arial"/>
                        </a:rPr>
                        <a:t>care</a:t>
                      </a:r>
                      <a:r>
                        <a:rPr sz="850" spc="-20" dirty="0">
                          <a:latin typeface="Arial"/>
                          <a:cs typeface="Arial"/>
                        </a:rPr>
                        <a:t> </a:t>
                      </a:r>
                      <a:r>
                        <a:rPr sz="850" spc="-10" dirty="0">
                          <a:latin typeface="Arial"/>
                          <a:cs typeface="Arial"/>
                        </a:rPr>
                        <a:t>professional </a:t>
                      </a:r>
                      <a:r>
                        <a:rPr sz="850" dirty="0">
                          <a:latin typeface="Arial"/>
                          <a:cs typeface="Arial"/>
                        </a:rPr>
                        <a:t>once</a:t>
                      </a:r>
                      <a:r>
                        <a:rPr sz="850" spc="-20"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twice</a:t>
                      </a:r>
                      <a:r>
                        <a:rPr sz="850" spc="-20" dirty="0">
                          <a:latin typeface="Arial"/>
                          <a:cs typeface="Arial"/>
                        </a:rPr>
                        <a:t> </a:t>
                      </a:r>
                      <a:r>
                        <a:rPr sz="850" dirty="0">
                          <a:latin typeface="Arial"/>
                          <a:cs typeface="Arial"/>
                        </a:rPr>
                        <a:t>before</a:t>
                      </a:r>
                      <a:r>
                        <a:rPr sz="850" spc="-20" dirty="0">
                          <a:latin typeface="Arial"/>
                          <a:cs typeface="Arial"/>
                        </a:rPr>
                        <a:t> </a:t>
                      </a:r>
                      <a:r>
                        <a:rPr sz="850" dirty="0">
                          <a:latin typeface="Arial"/>
                          <a:cs typeface="Arial"/>
                        </a:rPr>
                        <a:t>cancer</a:t>
                      </a:r>
                      <a:r>
                        <a:rPr sz="850" spc="-20" dirty="0">
                          <a:latin typeface="Arial"/>
                          <a:cs typeface="Arial"/>
                        </a:rPr>
                        <a:t> </a:t>
                      </a:r>
                      <a:r>
                        <a:rPr sz="850" spc="-10" dirty="0">
                          <a:latin typeface="Arial"/>
                          <a:cs typeface="Arial"/>
                        </a:rPr>
                        <a:t>diagnosis</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4795">
                <a:tc>
                  <a:txBody>
                    <a:bodyPr/>
                    <a:lstStyle/>
                    <a:p>
                      <a:pPr marL="27940" marR="127635">
                        <a:lnSpc>
                          <a:spcPts val="860"/>
                        </a:lnSpc>
                        <a:spcBef>
                          <a:spcPts val="155"/>
                        </a:spcBef>
                      </a:pPr>
                      <a:r>
                        <a:rPr sz="850">
                          <a:latin typeface="Arial"/>
                          <a:cs typeface="Arial"/>
                        </a:rPr>
                        <a:t>Q3.</a:t>
                      </a:r>
                      <a:r>
                        <a:rPr sz="850" spc="-20">
                          <a:latin typeface="Arial"/>
                          <a:cs typeface="Arial"/>
                        </a:rPr>
                        <a:t> </a:t>
                      </a:r>
                      <a:r>
                        <a:rPr sz="850">
                          <a:latin typeface="Arial"/>
                          <a:cs typeface="Arial"/>
                        </a:rPr>
                        <a:t>Referral</a:t>
                      </a:r>
                      <a:r>
                        <a:rPr sz="850" spc="-20">
                          <a:latin typeface="Arial"/>
                          <a:cs typeface="Arial"/>
                        </a:rPr>
                        <a:t> </a:t>
                      </a:r>
                      <a:r>
                        <a:rPr sz="850">
                          <a:latin typeface="Arial"/>
                          <a:cs typeface="Arial"/>
                        </a:rPr>
                        <a:t>for</a:t>
                      </a:r>
                      <a:r>
                        <a:rPr sz="850" spc="-20">
                          <a:latin typeface="Arial"/>
                          <a:cs typeface="Arial"/>
                        </a:rPr>
                        <a:t> </a:t>
                      </a:r>
                      <a:r>
                        <a:rPr sz="850">
                          <a:latin typeface="Arial"/>
                          <a:cs typeface="Arial"/>
                        </a:rPr>
                        <a:t>diagnosis</a:t>
                      </a:r>
                      <a:r>
                        <a:rPr sz="850" spc="-15">
                          <a:latin typeface="Arial"/>
                          <a:cs typeface="Arial"/>
                        </a:rPr>
                        <a:t> </a:t>
                      </a:r>
                      <a:r>
                        <a:rPr sz="850">
                          <a:latin typeface="Arial"/>
                          <a:cs typeface="Arial"/>
                        </a:rPr>
                        <a:t>was</a:t>
                      </a:r>
                      <a:r>
                        <a:rPr sz="850" spc="-20">
                          <a:latin typeface="Arial"/>
                          <a:cs typeface="Arial"/>
                        </a:rPr>
                        <a:t> </a:t>
                      </a:r>
                      <a:r>
                        <a:rPr sz="850">
                          <a:latin typeface="Arial"/>
                          <a:cs typeface="Arial"/>
                        </a:rPr>
                        <a:t>explained</a:t>
                      </a:r>
                      <a:r>
                        <a:rPr sz="850" spc="-20">
                          <a:latin typeface="Arial"/>
                          <a:cs typeface="Arial"/>
                        </a:rPr>
                        <a:t> </a:t>
                      </a:r>
                      <a:r>
                        <a:rPr sz="850">
                          <a:latin typeface="Arial"/>
                          <a:cs typeface="Arial"/>
                        </a:rPr>
                        <a:t>in</a:t>
                      </a:r>
                      <a:r>
                        <a:rPr sz="850" spc="-20">
                          <a:latin typeface="Arial"/>
                          <a:cs typeface="Arial"/>
                        </a:rPr>
                        <a:t> </a:t>
                      </a:r>
                      <a:r>
                        <a:rPr sz="850">
                          <a:latin typeface="Arial"/>
                          <a:cs typeface="Arial"/>
                        </a:rPr>
                        <a:t>a</a:t>
                      </a:r>
                      <a:r>
                        <a:rPr sz="850" spc="-15">
                          <a:latin typeface="Arial"/>
                          <a:cs typeface="Arial"/>
                        </a:rPr>
                        <a:t> </a:t>
                      </a:r>
                      <a:r>
                        <a:rPr sz="850">
                          <a:latin typeface="Arial"/>
                          <a:cs typeface="Arial"/>
                        </a:rPr>
                        <a:t>way</a:t>
                      </a:r>
                      <a:r>
                        <a:rPr sz="850" spc="-20">
                          <a:latin typeface="Arial"/>
                          <a:cs typeface="Arial"/>
                        </a:rPr>
                        <a:t> </a:t>
                      </a:r>
                      <a:r>
                        <a:rPr sz="850" spc="-25">
                          <a:latin typeface="Arial"/>
                          <a:cs typeface="Arial"/>
                        </a:rPr>
                        <a:t>the </a:t>
                      </a:r>
                      <a:r>
                        <a:rPr sz="850">
                          <a:latin typeface="Arial"/>
                          <a:cs typeface="Arial"/>
                        </a:rPr>
                        <a:t>patient</a:t>
                      </a:r>
                      <a:r>
                        <a:rPr sz="850" spc="-30">
                          <a:latin typeface="Arial"/>
                          <a:cs typeface="Arial"/>
                        </a:rPr>
                        <a:t> </a:t>
                      </a:r>
                      <a:r>
                        <a:rPr sz="850">
                          <a:latin typeface="Arial"/>
                          <a:cs typeface="Arial"/>
                        </a:rPr>
                        <a:t>could</a:t>
                      </a:r>
                      <a:r>
                        <a:rPr sz="850" spc="-30">
                          <a:latin typeface="Arial"/>
                          <a:cs typeface="Arial"/>
                        </a:rPr>
                        <a:t> </a:t>
                      </a:r>
                      <a:r>
                        <a:rPr sz="850">
                          <a:latin typeface="Arial"/>
                          <a:cs typeface="Arial"/>
                        </a:rPr>
                        <a:t>completely</a:t>
                      </a:r>
                      <a:r>
                        <a:rPr sz="850" spc="-30">
                          <a:latin typeface="Arial"/>
                          <a:cs typeface="Arial"/>
                        </a:rPr>
                        <a:t> </a:t>
                      </a:r>
                      <a:r>
                        <a:rPr sz="850" spc="-10">
                          <a:latin typeface="Arial"/>
                          <a:cs typeface="Arial"/>
                        </a:rPr>
                        <a:t>understand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31%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6" name="ethnicity_tbl_section2"/>
          <p:cNvGraphicFramePr>
            <a:graphicFrameLocks noGrp="1"/>
          </p:cNvGraphicFramePr>
          <p:nvPr>
            <p:extLst>
              <p:ext uri="{D42A27DB-BD31-4B8C-83A1-F6EECF244321}">
                <p14:modId xmlns:p14="http://schemas.microsoft.com/office/powerpoint/2010/main" val="124462301"/>
              </p:ext>
            </p:extLst>
          </p:nvPr>
        </p:nvGraphicFramePr>
        <p:xfrm>
          <a:off x="429133" y="2890520"/>
          <a:ext cx="6776320" cy="166624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8595">
                <a:tc gridSpan="8">
                  <a:txBody>
                    <a:bodyPr/>
                    <a:lstStyle/>
                    <a:p>
                      <a:pPr marL="27940">
                        <a:lnSpc>
                          <a:spcPct val="100000"/>
                        </a:lnSpc>
                        <a:spcBef>
                          <a:spcPts val="45"/>
                        </a:spcBef>
                        <a:tabLst>
                          <a:tab pos="4495800" algn="l"/>
                        </a:tabLst>
                      </a:pPr>
                      <a:r>
                        <a:rPr sz="1050" b="1" spc="-20" dirty="0">
                          <a:solidFill>
                            <a:srgbClr val="336E9F"/>
                          </a:solidFill>
                          <a:latin typeface="Arial"/>
                          <a:cs typeface="Arial"/>
                        </a:rPr>
                        <a:t>DIAGNOSTIC </a:t>
                      </a:r>
                      <a:r>
                        <a:rPr sz="1050" b="1" spc="-10" dirty="0">
                          <a:solidFill>
                            <a:srgbClr val="336E9F"/>
                          </a:solidFill>
                          <a:latin typeface="Arial"/>
                          <a:cs typeface="Arial"/>
                        </a:rPr>
                        <a:t>TESTS</a:t>
                      </a:r>
                      <a:r>
                        <a:rPr sz="1050" b="1" dirty="0">
                          <a:solidFill>
                            <a:srgbClr val="336E9F"/>
                          </a:solidFill>
                          <a:latin typeface="Arial"/>
                          <a:cs typeface="Arial"/>
                        </a:rPr>
                        <a:t>	</a:t>
                      </a:r>
                      <a:r>
                        <a:rPr sz="1275" spc="-15" baseline="9803" dirty="0">
                          <a:latin typeface="Arial"/>
                          <a:cs typeface="Arial"/>
                        </a:rPr>
                        <a:t>Ethnicity</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White</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Mixed</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Asian</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Black</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Other</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Not</a:t>
                      </a:r>
                      <a:r>
                        <a:rPr sz="850" spc="-45">
                          <a:latin typeface="Arial"/>
                          <a:cs typeface="Arial"/>
                        </a:rPr>
                        <a:t> </a:t>
                      </a:r>
                      <a:r>
                        <a:rPr sz="850" spc="-10">
                          <a:latin typeface="Arial"/>
                          <a:cs typeface="Arial"/>
                        </a:rPr>
                        <a:t>given</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a:cs typeface="Arial"/>
                        </a:rPr>
                        <a:t>All</a:t>
                      </a:r>
                      <a:endParaRPr lang="en-GB"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27635">
                        <a:lnSpc>
                          <a:spcPts val="860"/>
                        </a:lnSpc>
                        <a:spcBef>
                          <a:spcPts val="155"/>
                        </a:spcBef>
                      </a:pPr>
                      <a:r>
                        <a:rPr sz="850" dirty="0">
                          <a:latin typeface="Arial"/>
                          <a:cs typeface="Arial"/>
                        </a:rPr>
                        <a:t>Q5.</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received</a:t>
                      </a:r>
                      <a:r>
                        <a:rPr sz="850" spc="-25" dirty="0">
                          <a:latin typeface="Arial"/>
                          <a:cs typeface="Arial"/>
                        </a:rPr>
                        <a:t> </a:t>
                      </a:r>
                      <a:r>
                        <a:rPr sz="850" dirty="0">
                          <a:latin typeface="Arial"/>
                          <a:cs typeface="Arial"/>
                        </a:rPr>
                        <a:t>all</a:t>
                      </a:r>
                      <a:r>
                        <a:rPr sz="850" spc="-20" dirty="0">
                          <a:latin typeface="Arial"/>
                          <a:cs typeface="Arial"/>
                        </a:rPr>
                        <a:t> </a:t>
                      </a:r>
                      <a:r>
                        <a:rPr sz="850" dirty="0">
                          <a:latin typeface="Arial"/>
                          <a:cs typeface="Arial"/>
                        </a:rPr>
                        <a:t>the</a:t>
                      </a:r>
                      <a:r>
                        <a:rPr sz="850" spc="-25" dirty="0">
                          <a:latin typeface="Arial"/>
                          <a:cs typeface="Arial"/>
                        </a:rPr>
                        <a:t> </a:t>
                      </a:r>
                      <a:r>
                        <a:rPr sz="850" dirty="0">
                          <a:latin typeface="Arial"/>
                          <a:cs typeface="Arial"/>
                        </a:rPr>
                        <a:t>information</a:t>
                      </a:r>
                      <a:r>
                        <a:rPr sz="850" spc="-20" dirty="0">
                          <a:latin typeface="Arial"/>
                          <a:cs typeface="Arial"/>
                        </a:rPr>
                        <a:t> </a:t>
                      </a:r>
                      <a:r>
                        <a:rPr sz="850" dirty="0">
                          <a:latin typeface="Arial"/>
                          <a:cs typeface="Arial"/>
                        </a:rPr>
                        <a:t>needed</a:t>
                      </a:r>
                      <a:r>
                        <a:rPr sz="850" spc="-25" dirty="0">
                          <a:latin typeface="Arial"/>
                          <a:cs typeface="Arial"/>
                        </a:rPr>
                        <a:t> </a:t>
                      </a:r>
                      <a:r>
                        <a:rPr sz="850" spc="-10" dirty="0">
                          <a:latin typeface="Arial"/>
                          <a:cs typeface="Arial"/>
                        </a:rPr>
                        <a:t>about </a:t>
                      </a:r>
                      <a:r>
                        <a:rPr sz="850" dirty="0">
                          <a:latin typeface="Arial"/>
                          <a:cs typeface="Arial"/>
                        </a:rPr>
                        <a:t>the</a:t>
                      </a:r>
                      <a:r>
                        <a:rPr sz="850" spc="-20" dirty="0">
                          <a:latin typeface="Arial"/>
                          <a:cs typeface="Arial"/>
                        </a:rPr>
                        <a:t> </a:t>
                      </a:r>
                      <a:r>
                        <a:rPr sz="850" dirty="0">
                          <a:latin typeface="Arial"/>
                          <a:cs typeface="Arial"/>
                        </a:rPr>
                        <a:t>diagnostic</a:t>
                      </a:r>
                      <a:r>
                        <a:rPr sz="850" spc="-20" dirty="0">
                          <a:latin typeface="Arial"/>
                          <a:cs typeface="Arial"/>
                        </a:rPr>
                        <a:t> </a:t>
                      </a:r>
                      <a:r>
                        <a:rPr sz="850" dirty="0">
                          <a:latin typeface="Arial"/>
                          <a:cs typeface="Arial"/>
                        </a:rPr>
                        <a:t>test</a:t>
                      </a:r>
                      <a:r>
                        <a:rPr sz="850" spc="-15" dirty="0">
                          <a:latin typeface="Arial"/>
                          <a:cs typeface="Arial"/>
                        </a:rPr>
                        <a:t> </a:t>
                      </a:r>
                      <a:r>
                        <a:rPr sz="850" dirty="0">
                          <a:latin typeface="Arial"/>
                          <a:cs typeface="Arial"/>
                        </a:rPr>
                        <a:t>in</a:t>
                      </a:r>
                      <a:r>
                        <a:rPr sz="850" spc="-20" dirty="0">
                          <a:latin typeface="Arial"/>
                          <a:cs typeface="Arial"/>
                        </a:rPr>
                        <a:t> </a:t>
                      </a:r>
                      <a:r>
                        <a:rPr sz="850" spc="-10" dirty="0">
                          <a:latin typeface="Arial"/>
                          <a:cs typeface="Arial"/>
                        </a:rPr>
                        <a:t>advance</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15570">
                        <a:lnSpc>
                          <a:spcPts val="860"/>
                        </a:lnSpc>
                        <a:spcBef>
                          <a:spcPts val="155"/>
                        </a:spcBef>
                      </a:pPr>
                      <a:r>
                        <a:rPr sz="850">
                          <a:latin typeface="Arial"/>
                          <a:cs typeface="Arial"/>
                        </a:rPr>
                        <a:t>Q6.</a:t>
                      </a:r>
                      <a:r>
                        <a:rPr sz="850" spc="-25">
                          <a:latin typeface="Arial"/>
                          <a:cs typeface="Arial"/>
                        </a:rPr>
                        <a:t> </a:t>
                      </a:r>
                      <a:r>
                        <a:rPr sz="850">
                          <a:latin typeface="Arial"/>
                          <a:cs typeface="Arial"/>
                        </a:rPr>
                        <a:t>Diagnostic</a:t>
                      </a:r>
                      <a:r>
                        <a:rPr sz="850" spc="-25">
                          <a:latin typeface="Arial"/>
                          <a:cs typeface="Arial"/>
                        </a:rPr>
                        <a:t> </a:t>
                      </a:r>
                      <a:r>
                        <a:rPr sz="850">
                          <a:latin typeface="Arial"/>
                          <a:cs typeface="Arial"/>
                        </a:rPr>
                        <a:t>test</a:t>
                      </a:r>
                      <a:r>
                        <a:rPr sz="850" spc="-25">
                          <a:latin typeface="Arial"/>
                          <a:cs typeface="Arial"/>
                        </a:rPr>
                        <a:t> </a:t>
                      </a:r>
                      <a:r>
                        <a:rPr sz="850">
                          <a:latin typeface="Arial"/>
                          <a:cs typeface="Arial"/>
                        </a:rPr>
                        <a:t>staff</a:t>
                      </a:r>
                      <a:r>
                        <a:rPr sz="850" spc="-25">
                          <a:latin typeface="Arial"/>
                          <a:cs typeface="Arial"/>
                        </a:rPr>
                        <a:t> </a:t>
                      </a:r>
                      <a:r>
                        <a:rPr sz="850">
                          <a:latin typeface="Arial"/>
                          <a:cs typeface="Arial"/>
                        </a:rPr>
                        <a:t>appeared</a:t>
                      </a:r>
                      <a:r>
                        <a:rPr sz="850" spc="-20">
                          <a:latin typeface="Arial"/>
                          <a:cs typeface="Arial"/>
                        </a:rPr>
                        <a:t> </a:t>
                      </a:r>
                      <a:r>
                        <a:rPr sz="850">
                          <a:latin typeface="Arial"/>
                          <a:cs typeface="Arial"/>
                        </a:rPr>
                        <a:t>to</a:t>
                      </a:r>
                      <a:r>
                        <a:rPr sz="850" spc="-25">
                          <a:latin typeface="Arial"/>
                          <a:cs typeface="Arial"/>
                        </a:rPr>
                        <a:t> </a:t>
                      </a:r>
                      <a:r>
                        <a:rPr sz="850">
                          <a:latin typeface="Arial"/>
                          <a:cs typeface="Arial"/>
                        </a:rPr>
                        <a:t>completely</a:t>
                      </a:r>
                      <a:r>
                        <a:rPr sz="850" spc="-25">
                          <a:latin typeface="Arial"/>
                          <a:cs typeface="Arial"/>
                        </a:rPr>
                        <a:t> </a:t>
                      </a:r>
                      <a:r>
                        <a:rPr sz="850" spc="-20">
                          <a:latin typeface="Arial"/>
                          <a:cs typeface="Arial"/>
                        </a:rPr>
                        <a:t>have </a:t>
                      </a:r>
                      <a:r>
                        <a:rPr sz="850">
                          <a:latin typeface="Arial"/>
                          <a:cs typeface="Arial"/>
                        </a:rPr>
                        <a:t>all</a:t>
                      </a:r>
                      <a:r>
                        <a:rPr sz="850" spc="-20">
                          <a:latin typeface="Arial"/>
                          <a:cs typeface="Arial"/>
                        </a:rPr>
                        <a:t> </a:t>
                      </a:r>
                      <a:r>
                        <a:rPr sz="850">
                          <a:latin typeface="Arial"/>
                          <a:cs typeface="Arial"/>
                        </a:rPr>
                        <a:t>the</a:t>
                      </a:r>
                      <a:r>
                        <a:rPr sz="850" spc="-20">
                          <a:latin typeface="Arial"/>
                          <a:cs typeface="Arial"/>
                        </a:rPr>
                        <a:t> </a:t>
                      </a:r>
                      <a:r>
                        <a:rPr sz="850">
                          <a:latin typeface="Arial"/>
                          <a:cs typeface="Arial"/>
                        </a:rPr>
                        <a:t>information</a:t>
                      </a:r>
                      <a:r>
                        <a:rPr sz="850" spc="-20">
                          <a:latin typeface="Arial"/>
                          <a:cs typeface="Arial"/>
                        </a:rPr>
                        <a:t> </a:t>
                      </a:r>
                      <a:r>
                        <a:rPr sz="850">
                          <a:latin typeface="Arial"/>
                          <a:cs typeface="Arial"/>
                        </a:rPr>
                        <a:t>they</a:t>
                      </a:r>
                      <a:r>
                        <a:rPr sz="850" spc="-20">
                          <a:latin typeface="Arial"/>
                          <a:cs typeface="Arial"/>
                        </a:rPr>
                        <a:t> </a:t>
                      </a:r>
                      <a:r>
                        <a:rPr sz="850">
                          <a:latin typeface="Arial"/>
                          <a:cs typeface="Arial"/>
                        </a:rPr>
                        <a:t>needed</a:t>
                      </a:r>
                      <a:r>
                        <a:rPr sz="850" spc="-15">
                          <a:latin typeface="Arial"/>
                          <a:cs typeface="Arial"/>
                        </a:rPr>
                        <a:t> </a:t>
                      </a:r>
                      <a:r>
                        <a:rPr sz="850">
                          <a:latin typeface="Arial"/>
                          <a:cs typeface="Arial"/>
                        </a:rPr>
                        <a:t>about</a:t>
                      </a:r>
                      <a:r>
                        <a:rPr sz="850" spc="-20">
                          <a:latin typeface="Arial"/>
                          <a:cs typeface="Arial"/>
                        </a:rPr>
                        <a:t> </a:t>
                      </a:r>
                      <a:r>
                        <a:rPr sz="850">
                          <a:latin typeface="Arial"/>
                          <a:cs typeface="Arial"/>
                        </a:rPr>
                        <a:t>the</a:t>
                      </a:r>
                      <a:r>
                        <a:rPr sz="850" spc="-20">
                          <a:latin typeface="Arial"/>
                          <a:cs typeface="Arial"/>
                        </a:rPr>
                        <a:t> </a:t>
                      </a:r>
                      <a:r>
                        <a:rPr sz="850" spc="-10">
                          <a:latin typeface="Arial"/>
                          <a:cs typeface="Arial"/>
                        </a:rPr>
                        <a:t>patient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67%</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67945">
                        <a:lnSpc>
                          <a:spcPts val="860"/>
                        </a:lnSpc>
                        <a:spcBef>
                          <a:spcPts val="155"/>
                        </a:spcBef>
                      </a:pPr>
                      <a:r>
                        <a:rPr sz="850" dirty="0">
                          <a:latin typeface="Arial"/>
                          <a:cs typeface="Arial"/>
                        </a:rPr>
                        <a:t>Q7.</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felt</a:t>
                      </a:r>
                      <a:r>
                        <a:rPr sz="850" spc="-20"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length</a:t>
                      </a:r>
                      <a:r>
                        <a:rPr sz="850" spc="-20"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time</a:t>
                      </a:r>
                      <a:r>
                        <a:rPr sz="850" spc="-15" dirty="0">
                          <a:latin typeface="Arial"/>
                          <a:cs typeface="Arial"/>
                        </a:rPr>
                        <a:t> </a:t>
                      </a:r>
                      <a:r>
                        <a:rPr sz="850" dirty="0">
                          <a:latin typeface="Arial"/>
                          <a:cs typeface="Arial"/>
                        </a:rPr>
                        <a:t>waiting</a:t>
                      </a:r>
                      <a:r>
                        <a:rPr sz="850" spc="-20" dirty="0">
                          <a:latin typeface="Arial"/>
                          <a:cs typeface="Arial"/>
                        </a:rPr>
                        <a:t> </a:t>
                      </a:r>
                      <a:r>
                        <a:rPr sz="850" spc="-25" dirty="0">
                          <a:latin typeface="Arial"/>
                          <a:cs typeface="Arial"/>
                        </a:rPr>
                        <a:t>for</a:t>
                      </a:r>
                      <a:r>
                        <a:rPr sz="850" spc="500" dirty="0">
                          <a:latin typeface="Arial"/>
                          <a:cs typeface="Arial"/>
                        </a:rPr>
                        <a:t> </a:t>
                      </a:r>
                      <a:r>
                        <a:rPr sz="850" dirty="0">
                          <a:latin typeface="Arial"/>
                          <a:cs typeface="Arial"/>
                        </a:rPr>
                        <a:t>diagnostic</a:t>
                      </a:r>
                      <a:r>
                        <a:rPr sz="850" spc="-30" dirty="0">
                          <a:latin typeface="Arial"/>
                          <a:cs typeface="Arial"/>
                        </a:rPr>
                        <a:t> </a:t>
                      </a:r>
                      <a:r>
                        <a:rPr sz="850" dirty="0">
                          <a:latin typeface="Arial"/>
                          <a:cs typeface="Arial"/>
                        </a:rPr>
                        <a:t>test</a:t>
                      </a:r>
                      <a:r>
                        <a:rPr sz="850" spc="-20" dirty="0">
                          <a:latin typeface="Arial"/>
                          <a:cs typeface="Arial"/>
                        </a:rPr>
                        <a:t> </a:t>
                      </a:r>
                      <a:r>
                        <a:rPr sz="850" dirty="0">
                          <a:latin typeface="Arial"/>
                          <a:cs typeface="Arial"/>
                        </a:rPr>
                        <a:t>results</a:t>
                      </a:r>
                      <a:r>
                        <a:rPr sz="850" spc="-25"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about</a:t>
                      </a:r>
                      <a:r>
                        <a:rPr sz="850" spc="-25" dirty="0">
                          <a:latin typeface="Arial"/>
                          <a:cs typeface="Arial"/>
                        </a:rPr>
                        <a:t> </a:t>
                      </a:r>
                      <a:r>
                        <a:rPr sz="850" spc="-10" dirty="0">
                          <a:latin typeface="Arial"/>
                          <a:cs typeface="Arial"/>
                        </a:rPr>
                        <a:t>right</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55880">
                        <a:lnSpc>
                          <a:spcPts val="860"/>
                        </a:lnSpc>
                        <a:spcBef>
                          <a:spcPts val="155"/>
                        </a:spcBef>
                      </a:pPr>
                      <a:r>
                        <a:rPr sz="850" dirty="0">
                          <a:latin typeface="Arial"/>
                          <a:cs typeface="Arial"/>
                        </a:rPr>
                        <a:t>Q8.</a:t>
                      </a:r>
                      <a:r>
                        <a:rPr sz="850" spc="-20" dirty="0">
                          <a:latin typeface="Arial"/>
                          <a:cs typeface="Arial"/>
                        </a:rPr>
                        <a:t> </a:t>
                      </a:r>
                      <a:r>
                        <a:rPr sz="850" dirty="0">
                          <a:latin typeface="Arial"/>
                          <a:cs typeface="Arial"/>
                        </a:rPr>
                        <a:t>Diagnostic</a:t>
                      </a:r>
                      <a:r>
                        <a:rPr sz="850" spc="-20" dirty="0">
                          <a:latin typeface="Arial"/>
                          <a:cs typeface="Arial"/>
                        </a:rPr>
                        <a:t> </a:t>
                      </a:r>
                      <a:r>
                        <a:rPr sz="850" dirty="0">
                          <a:latin typeface="Arial"/>
                          <a:cs typeface="Arial"/>
                        </a:rPr>
                        <a:t>test</a:t>
                      </a:r>
                      <a:r>
                        <a:rPr sz="850" spc="-20" dirty="0">
                          <a:latin typeface="Arial"/>
                          <a:cs typeface="Arial"/>
                        </a:rPr>
                        <a:t> </a:t>
                      </a:r>
                      <a:r>
                        <a:rPr sz="850" dirty="0">
                          <a:latin typeface="Arial"/>
                          <a:cs typeface="Arial"/>
                        </a:rPr>
                        <a:t>results</a:t>
                      </a:r>
                      <a:r>
                        <a:rPr sz="850" spc="-20" dirty="0">
                          <a:latin typeface="Arial"/>
                          <a:cs typeface="Arial"/>
                        </a:rPr>
                        <a:t> </a:t>
                      </a:r>
                      <a:r>
                        <a:rPr sz="850" dirty="0">
                          <a:latin typeface="Arial"/>
                          <a:cs typeface="Arial"/>
                        </a:rPr>
                        <a:t>were</a:t>
                      </a:r>
                      <a:r>
                        <a:rPr sz="850" spc="-20" dirty="0">
                          <a:latin typeface="Arial"/>
                          <a:cs typeface="Arial"/>
                        </a:rPr>
                        <a:t> </a:t>
                      </a:r>
                      <a:r>
                        <a:rPr sz="850" dirty="0">
                          <a:latin typeface="Arial"/>
                          <a:cs typeface="Arial"/>
                        </a:rPr>
                        <a:t>explained</a:t>
                      </a:r>
                      <a:r>
                        <a:rPr sz="850" spc="-20" dirty="0">
                          <a:latin typeface="Arial"/>
                          <a:cs typeface="Arial"/>
                        </a:rPr>
                        <a:t> </a:t>
                      </a:r>
                      <a:r>
                        <a:rPr sz="850" dirty="0">
                          <a:latin typeface="Arial"/>
                          <a:cs typeface="Arial"/>
                        </a:rPr>
                        <a:t>in</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way</a:t>
                      </a:r>
                      <a:r>
                        <a:rPr sz="850" spc="-20" dirty="0">
                          <a:latin typeface="Arial"/>
                          <a:cs typeface="Arial"/>
                        </a:rPr>
                        <a:t> </a:t>
                      </a:r>
                      <a:r>
                        <a:rPr sz="850" spc="-25" dirty="0">
                          <a:latin typeface="Arial"/>
                          <a:cs typeface="Arial"/>
                        </a:rPr>
                        <a:t>the </a:t>
                      </a:r>
                      <a:r>
                        <a:rPr sz="850" dirty="0">
                          <a:latin typeface="Arial"/>
                          <a:cs typeface="Arial"/>
                        </a:rPr>
                        <a:t>patient</a:t>
                      </a:r>
                      <a:r>
                        <a:rPr sz="850" spc="-30" dirty="0">
                          <a:latin typeface="Arial"/>
                          <a:cs typeface="Arial"/>
                        </a:rPr>
                        <a:t> </a:t>
                      </a:r>
                      <a:r>
                        <a:rPr sz="850" dirty="0">
                          <a:latin typeface="Arial"/>
                          <a:cs typeface="Arial"/>
                        </a:rPr>
                        <a:t>could</a:t>
                      </a:r>
                      <a:r>
                        <a:rPr sz="850" spc="-30" dirty="0">
                          <a:latin typeface="Arial"/>
                          <a:cs typeface="Arial"/>
                        </a:rPr>
                        <a:t> </a:t>
                      </a:r>
                      <a:r>
                        <a:rPr sz="850" dirty="0">
                          <a:latin typeface="Arial"/>
                          <a:cs typeface="Arial"/>
                        </a:rPr>
                        <a:t>completely</a:t>
                      </a:r>
                      <a:r>
                        <a:rPr sz="850" spc="-30" dirty="0">
                          <a:latin typeface="Arial"/>
                          <a:cs typeface="Arial"/>
                        </a:rPr>
                        <a:t> </a:t>
                      </a:r>
                      <a:r>
                        <a:rPr sz="850" spc="-10" dirty="0">
                          <a:latin typeface="Arial"/>
                          <a:cs typeface="Arial"/>
                        </a:rPr>
                        <a:t>understand</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6065">
                <a:tc>
                  <a:txBody>
                    <a:bodyPr/>
                    <a:lstStyle/>
                    <a:p>
                      <a:pPr marL="27940" marR="205740">
                        <a:lnSpc>
                          <a:spcPts val="860"/>
                        </a:lnSpc>
                        <a:spcBef>
                          <a:spcPts val="155"/>
                        </a:spcBef>
                      </a:pPr>
                      <a:r>
                        <a:rPr sz="850">
                          <a:latin typeface="Arial"/>
                          <a:cs typeface="Arial"/>
                        </a:rPr>
                        <a:t>Q9.</a:t>
                      </a:r>
                      <a:r>
                        <a:rPr sz="850" spc="-20">
                          <a:latin typeface="Arial"/>
                          <a:cs typeface="Arial"/>
                        </a:rPr>
                        <a:t> </a:t>
                      </a:r>
                      <a:r>
                        <a:rPr sz="850">
                          <a:latin typeface="Arial"/>
                          <a:cs typeface="Arial"/>
                        </a:rPr>
                        <a:t>Enough</a:t>
                      </a:r>
                      <a:r>
                        <a:rPr sz="850" spc="-20">
                          <a:latin typeface="Arial"/>
                          <a:cs typeface="Arial"/>
                        </a:rPr>
                        <a:t> </a:t>
                      </a:r>
                      <a:r>
                        <a:rPr sz="850">
                          <a:latin typeface="Arial"/>
                          <a:cs typeface="Arial"/>
                        </a:rPr>
                        <a:t>privacy</a:t>
                      </a:r>
                      <a:r>
                        <a:rPr sz="850" spc="-20">
                          <a:latin typeface="Arial"/>
                          <a:cs typeface="Arial"/>
                        </a:rPr>
                        <a:t> </a:t>
                      </a:r>
                      <a:r>
                        <a:rPr sz="850">
                          <a:latin typeface="Arial"/>
                          <a:cs typeface="Arial"/>
                        </a:rPr>
                        <a:t>was</a:t>
                      </a:r>
                      <a:r>
                        <a:rPr sz="850" spc="-20">
                          <a:latin typeface="Arial"/>
                          <a:cs typeface="Arial"/>
                        </a:rPr>
                        <a:t> </a:t>
                      </a:r>
                      <a:r>
                        <a:rPr sz="850">
                          <a:latin typeface="Arial"/>
                          <a:cs typeface="Arial"/>
                        </a:rPr>
                        <a:t>always</a:t>
                      </a:r>
                      <a:r>
                        <a:rPr sz="850" spc="-15">
                          <a:latin typeface="Arial"/>
                          <a:cs typeface="Arial"/>
                        </a:rPr>
                        <a:t> </a:t>
                      </a:r>
                      <a:r>
                        <a:rPr sz="850">
                          <a:latin typeface="Arial"/>
                          <a:cs typeface="Arial"/>
                        </a:rPr>
                        <a:t>given</a:t>
                      </a:r>
                      <a:r>
                        <a:rPr sz="850" spc="-20">
                          <a:latin typeface="Arial"/>
                          <a:cs typeface="Arial"/>
                        </a:rPr>
                        <a:t> </a:t>
                      </a:r>
                      <a:r>
                        <a:rPr sz="850">
                          <a:latin typeface="Arial"/>
                          <a:cs typeface="Arial"/>
                        </a:rPr>
                        <a:t>to</a:t>
                      </a:r>
                      <a:r>
                        <a:rPr sz="850" spc="-20">
                          <a:latin typeface="Arial"/>
                          <a:cs typeface="Arial"/>
                        </a:rPr>
                        <a:t> </a:t>
                      </a:r>
                      <a:r>
                        <a:rPr sz="850">
                          <a:latin typeface="Arial"/>
                          <a:cs typeface="Arial"/>
                        </a:rPr>
                        <a:t>the</a:t>
                      </a:r>
                      <a:r>
                        <a:rPr sz="850" spc="-20">
                          <a:latin typeface="Arial"/>
                          <a:cs typeface="Arial"/>
                        </a:rPr>
                        <a:t> </a:t>
                      </a:r>
                      <a:r>
                        <a:rPr sz="850" spc="-10">
                          <a:latin typeface="Arial"/>
                          <a:cs typeface="Arial"/>
                        </a:rPr>
                        <a:t>patient </a:t>
                      </a:r>
                      <a:r>
                        <a:rPr sz="850">
                          <a:latin typeface="Arial"/>
                          <a:cs typeface="Arial"/>
                        </a:rPr>
                        <a:t>when</a:t>
                      </a:r>
                      <a:r>
                        <a:rPr sz="850" spc="-30">
                          <a:latin typeface="Arial"/>
                          <a:cs typeface="Arial"/>
                        </a:rPr>
                        <a:t> </a:t>
                      </a:r>
                      <a:r>
                        <a:rPr sz="850">
                          <a:latin typeface="Arial"/>
                          <a:cs typeface="Arial"/>
                        </a:rPr>
                        <a:t>receiving</a:t>
                      </a:r>
                      <a:r>
                        <a:rPr sz="850" spc="-25">
                          <a:latin typeface="Arial"/>
                          <a:cs typeface="Arial"/>
                        </a:rPr>
                        <a:t> </a:t>
                      </a:r>
                      <a:r>
                        <a:rPr sz="850">
                          <a:latin typeface="Arial"/>
                          <a:cs typeface="Arial"/>
                        </a:rPr>
                        <a:t>diagnostic</a:t>
                      </a:r>
                      <a:r>
                        <a:rPr sz="850" spc="-25">
                          <a:latin typeface="Arial"/>
                          <a:cs typeface="Arial"/>
                        </a:rPr>
                        <a:t> </a:t>
                      </a:r>
                      <a:r>
                        <a:rPr sz="850">
                          <a:latin typeface="Arial"/>
                          <a:cs typeface="Arial"/>
                        </a:rPr>
                        <a:t>test</a:t>
                      </a:r>
                      <a:r>
                        <a:rPr sz="850" spc="-30">
                          <a:latin typeface="Arial"/>
                          <a:cs typeface="Arial"/>
                        </a:rPr>
                        <a:t> </a:t>
                      </a:r>
                      <a:r>
                        <a:rPr sz="850" spc="-10">
                          <a:latin typeface="Arial"/>
                          <a:cs typeface="Arial"/>
                        </a:rPr>
                        <a:t>results</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7" name="ethnicity_tbl_section3"/>
          <p:cNvGraphicFramePr>
            <a:graphicFrameLocks noGrp="1"/>
          </p:cNvGraphicFramePr>
          <p:nvPr>
            <p:extLst>
              <p:ext uri="{D42A27DB-BD31-4B8C-83A1-F6EECF244321}">
                <p14:modId xmlns:p14="http://schemas.microsoft.com/office/powerpoint/2010/main" val="3235362810"/>
              </p:ext>
            </p:extLst>
          </p:nvPr>
        </p:nvGraphicFramePr>
        <p:xfrm>
          <a:off x="429133" y="4813300"/>
          <a:ext cx="6776320" cy="166560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495800" algn="l"/>
                        </a:tabLst>
                      </a:pPr>
                      <a:r>
                        <a:rPr sz="1050" b="1" spc="-20" dirty="0">
                          <a:solidFill>
                            <a:srgbClr val="336E9F"/>
                          </a:solidFill>
                          <a:latin typeface="Arial" panose="020B0604020202020204" pitchFamily="34" charset="0"/>
                          <a:cs typeface="Arial" panose="020B0604020202020204" pitchFamily="34" charset="0"/>
                        </a:rPr>
                        <a:t>FINDING</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OUT</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THAT</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YOU</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HAD</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CANCER</a:t>
                      </a:r>
                      <a:r>
                        <a:rPr sz="1050" b="1" dirty="0">
                          <a:solidFill>
                            <a:srgbClr val="336E9F"/>
                          </a:solidFill>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Ethnicity</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panose="020B0604020202020204" pitchFamily="34" charset="0"/>
                          <a:cs typeface="Arial" panose="020B0604020202020204" pitchFamily="34" charset="0"/>
                        </a:rPr>
                        <a:t>White</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panose="020B0604020202020204" pitchFamily="34" charset="0"/>
                          <a:cs typeface="Arial" panose="020B0604020202020204" pitchFamily="34" charset="0"/>
                        </a:rPr>
                        <a:t>Mixed</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panose="020B0604020202020204" pitchFamily="34" charset="0"/>
                          <a:cs typeface="Arial" panose="020B0604020202020204" pitchFamily="34" charset="0"/>
                        </a:rPr>
                        <a:t>Asian</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panose="020B0604020202020204" pitchFamily="34" charset="0"/>
                          <a:cs typeface="Arial" panose="020B0604020202020204" pitchFamily="34" charset="0"/>
                        </a:rPr>
                        <a:t>Black</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panose="020B0604020202020204" pitchFamily="34" charset="0"/>
                          <a:cs typeface="Arial" panose="020B0604020202020204" pitchFamily="34" charset="0"/>
                        </a:rPr>
                        <a:t>Other</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panose="020B0604020202020204" pitchFamily="34" charset="0"/>
                          <a:cs typeface="Arial" panose="020B0604020202020204" pitchFamily="34" charset="0"/>
                        </a:rPr>
                        <a:t>Not</a:t>
                      </a:r>
                      <a:r>
                        <a:rPr sz="850" spc="-4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given</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80010">
                        <a:lnSpc>
                          <a:spcPts val="860"/>
                        </a:lnSpc>
                        <a:spcBef>
                          <a:spcPts val="155"/>
                        </a:spcBef>
                      </a:pPr>
                      <a:r>
                        <a:rPr sz="850">
                          <a:latin typeface="Arial" panose="020B0604020202020204" pitchFamily="34" charset="0"/>
                          <a:cs typeface="Arial" panose="020B0604020202020204" pitchFamily="34" charset="0"/>
                        </a:rPr>
                        <a:t>Q12.</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have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family </a:t>
                      </a:r>
                      <a:r>
                        <a:rPr sz="850">
                          <a:latin typeface="Arial" panose="020B0604020202020204" pitchFamily="34" charset="0"/>
                          <a:cs typeface="Arial" panose="020B0604020202020204" pitchFamily="34" charset="0"/>
                        </a:rPr>
                        <a:t>member,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friend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with</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when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diagnosis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223520">
                        <a:lnSpc>
                          <a:spcPts val="860"/>
                        </a:lnSpc>
                        <a:spcBef>
                          <a:spcPts val="155"/>
                        </a:spcBef>
                      </a:pPr>
                      <a:r>
                        <a:rPr sz="850">
                          <a:latin typeface="Arial" panose="020B0604020202020204" pitchFamily="34" charset="0"/>
                          <a:cs typeface="Arial" panose="020B0604020202020204" pitchFamily="34" charset="0"/>
                        </a:rPr>
                        <a:t>Q13.</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sensitively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that</a:t>
                      </a:r>
                      <a:r>
                        <a:rPr sz="850" spc="-2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they </a:t>
                      </a:r>
                      <a:r>
                        <a:rPr sz="850">
                          <a:latin typeface="Arial" panose="020B0604020202020204" pitchFamily="34" charset="0"/>
                          <a:cs typeface="Arial" panose="020B0604020202020204" pitchFamily="34" charset="0"/>
                        </a:rPr>
                        <a:t>had</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cancer</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27635">
                        <a:lnSpc>
                          <a:spcPts val="860"/>
                        </a:lnSpc>
                        <a:spcBef>
                          <a:spcPts val="155"/>
                        </a:spcBef>
                      </a:pPr>
                      <a:r>
                        <a:rPr sz="850">
                          <a:latin typeface="Arial" panose="020B0604020202020204" pitchFamily="34" charset="0"/>
                          <a:cs typeface="Arial" panose="020B0604020202020204" pitchFamily="34" charset="0"/>
                        </a:rPr>
                        <a:t>Q14.</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Cancer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diagnosis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explained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patient </a:t>
                      </a:r>
                      <a:r>
                        <a:rPr sz="850">
                          <a:latin typeface="Arial" panose="020B0604020202020204" pitchFamily="34" charset="0"/>
                          <a:cs typeface="Arial" panose="020B0604020202020204" pitchFamily="34" charset="0"/>
                        </a:rPr>
                        <a:t>could</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55244">
                        <a:lnSpc>
                          <a:spcPts val="860"/>
                        </a:lnSpc>
                        <a:spcBef>
                          <a:spcPts val="155"/>
                        </a:spcBef>
                      </a:pPr>
                      <a:r>
                        <a:rPr sz="850">
                          <a:latin typeface="Arial" panose="020B0604020202020204" pitchFamily="34" charset="0"/>
                          <a:cs typeface="Arial" panose="020B0604020202020204" pitchFamily="34" charset="0"/>
                        </a:rPr>
                        <a:t>Q15.</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diagnosis</a:t>
                      </a:r>
                      <a:r>
                        <a:rPr sz="850" spc="-25">
                          <a:latin typeface="Arial" panose="020B0604020202020204" pitchFamily="34" charset="0"/>
                          <a:cs typeface="Arial" panose="020B0604020202020204" pitchFamily="34" charset="0"/>
                        </a:rPr>
                        <a:t> in </a:t>
                      </a:r>
                      <a:r>
                        <a:rPr sz="850">
                          <a:latin typeface="Arial" panose="020B0604020202020204" pitchFamily="34" charset="0"/>
                          <a:cs typeface="Arial" panose="020B0604020202020204" pitchFamily="34" charset="0"/>
                        </a:rPr>
                        <a:t>an</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appropriate</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place</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6065">
                <a:tc>
                  <a:txBody>
                    <a:bodyPr/>
                    <a:lstStyle/>
                    <a:p>
                      <a:pPr marL="27940" marR="49530">
                        <a:lnSpc>
                          <a:spcPts val="860"/>
                        </a:lnSpc>
                        <a:spcBef>
                          <a:spcPts val="155"/>
                        </a:spcBef>
                      </a:pPr>
                      <a:r>
                        <a:rPr sz="850">
                          <a:latin typeface="Arial" panose="020B0604020202020204" pitchFamily="34" charset="0"/>
                          <a:cs typeface="Arial" panose="020B0604020202020204" pitchFamily="34" charset="0"/>
                        </a:rPr>
                        <a:t>Q16.</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back</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later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for</a:t>
                      </a:r>
                      <a:r>
                        <a:rPr sz="850" spc="-1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more </a:t>
                      </a:r>
                      <a:r>
                        <a:rPr sz="850">
                          <a:latin typeface="Arial" panose="020B0604020202020204" pitchFamily="34" charset="0"/>
                          <a:cs typeface="Arial" panose="020B0604020202020204" pitchFamily="34" charset="0"/>
                        </a:rPr>
                        <a:t>information</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diagnosis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8" name="ethnicity_tbl_section4"/>
          <p:cNvGraphicFramePr>
            <a:graphicFrameLocks noGrp="1"/>
          </p:cNvGraphicFramePr>
          <p:nvPr>
            <p:extLst>
              <p:ext uri="{D42A27DB-BD31-4B8C-83A1-F6EECF244321}">
                <p14:modId xmlns:p14="http://schemas.microsoft.com/office/powerpoint/2010/main" val="1948923190"/>
              </p:ext>
            </p:extLst>
          </p:nvPr>
        </p:nvGraphicFramePr>
        <p:xfrm>
          <a:off x="429133" y="6718300"/>
          <a:ext cx="6776320" cy="113347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495800" algn="l"/>
                        </a:tabLst>
                      </a:pPr>
                      <a:r>
                        <a:rPr sz="1050" b="1" spc="-20" dirty="0">
                          <a:solidFill>
                            <a:srgbClr val="336E9F"/>
                          </a:solidFill>
                          <a:latin typeface="Arial"/>
                          <a:cs typeface="Arial"/>
                        </a:rPr>
                        <a:t>SUPPORT</a:t>
                      </a:r>
                      <a:r>
                        <a:rPr sz="1050" b="1" spc="-45" dirty="0">
                          <a:solidFill>
                            <a:srgbClr val="336E9F"/>
                          </a:solidFill>
                          <a:latin typeface="Arial"/>
                          <a:cs typeface="Arial"/>
                        </a:rPr>
                        <a:t> </a:t>
                      </a:r>
                      <a:r>
                        <a:rPr sz="1050" b="1" spc="-10" dirty="0">
                          <a:solidFill>
                            <a:srgbClr val="336E9F"/>
                          </a:solidFill>
                          <a:latin typeface="Arial"/>
                          <a:cs typeface="Arial"/>
                        </a:rPr>
                        <a:t>FROM</a:t>
                      </a:r>
                      <a:r>
                        <a:rPr sz="1050" b="1" spc="-40" dirty="0">
                          <a:solidFill>
                            <a:srgbClr val="336E9F"/>
                          </a:solidFill>
                          <a:latin typeface="Arial"/>
                          <a:cs typeface="Arial"/>
                        </a:rPr>
                        <a:t> </a:t>
                      </a:r>
                      <a:r>
                        <a:rPr sz="1050" b="1" dirty="0">
                          <a:solidFill>
                            <a:srgbClr val="336E9F"/>
                          </a:solidFill>
                          <a:latin typeface="Arial"/>
                          <a:cs typeface="Arial"/>
                        </a:rPr>
                        <a:t>A</a:t>
                      </a:r>
                      <a:r>
                        <a:rPr sz="1050" b="1" spc="-45" dirty="0">
                          <a:solidFill>
                            <a:srgbClr val="336E9F"/>
                          </a:solidFill>
                          <a:latin typeface="Arial"/>
                          <a:cs typeface="Arial"/>
                        </a:rPr>
                        <a:t> </a:t>
                      </a:r>
                      <a:r>
                        <a:rPr sz="1050" b="1" spc="-20" dirty="0">
                          <a:solidFill>
                            <a:srgbClr val="336E9F"/>
                          </a:solidFill>
                          <a:latin typeface="Arial"/>
                          <a:cs typeface="Arial"/>
                        </a:rPr>
                        <a:t>MAIN</a:t>
                      </a:r>
                      <a:r>
                        <a:rPr sz="1050" b="1" spc="-40" dirty="0">
                          <a:solidFill>
                            <a:srgbClr val="336E9F"/>
                          </a:solidFill>
                          <a:latin typeface="Arial"/>
                          <a:cs typeface="Arial"/>
                        </a:rPr>
                        <a:t> </a:t>
                      </a:r>
                      <a:r>
                        <a:rPr sz="1050" b="1" spc="-25" dirty="0">
                          <a:solidFill>
                            <a:srgbClr val="336E9F"/>
                          </a:solidFill>
                          <a:latin typeface="Arial"/>
                          <a:cs typeface="Arial"/>
                        </a:rPr>
                        <a:t>CONTACT</a:t>
                      </a:r>
                      <a:r>
                        <a:rPr sz="1050" b="1" spc="-45" dirty="0">
                          <a:solidFill>
                            <a:srgbClr val="336E9F"/>
                          </a:solidFill>
                          <a:latin typeface="Arial"/>
                          <a:cs typeface="Arial"/>
                        </a:rPr>
                        <a:t> </a:t>
                      </a:r>
                      <a:r>
                        <a:rPr sz="1050" b="1" spc="-10" dirty="0">
                          <a:solidFill>
                            <a:srgbClr val="336E9F"/>
                          </a:solidFill>
                          <a:latin typeface="Arial"/>
                          <a:cs typeface="Arial"/>
                        </a:rPr>
                        <a:t>PERSON</a:t>
                      </a:r>
                      <a:r>
                        <a:rPr sz="1050" b="1" dirty="0">
                          <a:solidFill>
                            <a:srgbClr val="336E9F"/>
                          </a:solidFill>
                          <a:latin typeface="Arial"/>
                          <a:cs typeface="Arial"/>
                        </a:rPr>
                        <a:t>	</a:t>
                      </a:r>
                      <a:r>
                        <a:rPr sz="1275" spc="-15" baseline="9803" dirty="0">
                          <a:latin typeface="Arial"/>
                          <a:cs typeface="Arial"/>
                        </a:rPr>
                        <a:t>Ethnicity</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White</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Mixed</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Asian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Black</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Other</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Not</a:t>
                      </a:r>
                      <a:r>
                        <a:rPr sz="850" spc="-45">
                          <a:latin typeface="Arial"/>
                          <a:cs typeface="Arial"/>
                        </a:rPr>
                        <a:t> </a:t>
                      </a:r>
                      <a:r>
                        <a:rPr sz="850" spc="-10">
                          <a:latin typeface="Arial"/>
                          <a:cs typeface="Arial"/>
                        </a:rPr>
                        <a:t>given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5400">
                        <a:lnSpc>
                          <a:spcPts val="860"/>
                        </a:lnSpc>
                        <a:spcBef>
                          <a:spcPts val="155"/>
                        </a:spcBef>
                      </a:pPr>
                      <a:r>
                        <a:rPr sz="850" dirty="0">
                          <a:latin typeface="Arial"/>
                          <a:cs typeface="Arial"/>
                        </a:rPr>
                        <a:t>Q17.</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had</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main</a:t>
                      </a:r>
                      <a:r>
                        <a:rPr sz="850" spc="-15" dirty="0">
                          <a:latin typeface="Arial"/>
                          <a:cs typeface="Arial"/>
                        </a:rPr>
                        <a:t> </a:t>
                      </a:r>
                      <a:r>
                        <a:rPr sz="850" dirty="0">
                          <a:latin typeface="Arial"/>
                          <a:cs typeface="Arial"/>
                        </a:rPr>
                        <a:t>point</a:t>
                      </a:r>
                      <a:r>
                        <a:rPr sz="850" spc="-20"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contact</a:t>
                      </a:r>
                      <a:r>
                        <a:rPr sz="850" spc="-20" dirty="0">
                          <a:latin typeface="Arial"/>
                          <a:cs typeface="Arial"/>
                        </a:rPr>
                        <a:t> </a:t>
                      </a:r>
                      <a:r>
                        <a:rPr sz="850" dirty="0">
                          <a:latin typeface="Arial"/>
                          <a:cs typeface="Arial"/>
                        </a:rPr>
                        <a:t>within</a:t>
                      </a:r>
                      <a:r>
                        <a:rPr sz="850" spc="-15" dirty="0">
                          <a:latin typeface="Arial"/>
                          <a:cs typeface="Arial"/>
                        </a:rPr>
                        <a:t> </a:t>
                      </a:r>
                      <a:r>
                        <a:rPr sz="850" dirty="0">
                          <a:latin typeface="Arial"/>
                          <a:cs typeface="Arial"/>
                        </a:rPr>
                        <a:t>the</a:t>
                      </a:r>
                      <a:r>
                        <a:rPr sz="850" spc="-15" dirty="0">
                          <a:latin typeface="Arial"/>
                          <a:cs typeface="Arial"/>
                        </a:rPr>
                        <a:t> </a:t>
                      </a:r>
                      <a:r>
                        <a:rPr sz="850" spc="-20" dirty="0">
                          <a:latin typeface="Arial"/>
                          <a:cs typeface="Arial"/>
                        </a:rPr>
                        <a:t>care team</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73660">
                        <a:lnSpc>
                          <a:spcPts val="860"/>
                        </a:lnSpc>
                        <a:spcBef>
                          <a:spcPts val="155"/>
                        </a:spcBef>
                      </a:pPr>
                      <a:r>
                        <a:rPr sz="850">
                          <a:latin typeface="Arial"/>
                          <a:cs typeface="Arial"/>
                        </a:rPr>
                        <a:t>Q18.</a:t>
                      </a:r>
                      <a:r>
                        <a:rPr sz="850" spc="-20">
                          <a:latin typeface="Arial"/>
                          <a:cs typeface="Arial"/>
                        </a:rPr>
                        <a:t> </a:t>
                      </a:r>
                      <a:r>
                        <a:rPr sz="850">
                          <a:latin typeface="Arial"/>
                          <a:cs typeface="Arial"/>
                        </a:rPr>
                        <a:t>Patient</a:t>
                      </a:r>
                      <a:r>
                        <a:rPr sz="850" spc="-15">
                          <a:latin typeface="Arial"/>
                          <a:cs typeface="Arial"/>
                        </a:rPr>
                        <a:t> </a:t>
                      </a:r>
                      <a:r>
                        <a:rPr sz="850">
                          <a:latin typeface="Arial"/>
                          <a:cs typeface="Arial"/>
                        </a:rPr>
                        <a:t>found</a:t>
                      </a:r>
                      <a:r>
                        <a:rPr sz="850" spc="-15">
                          <a:latin typeface="Arial"/>
                          <a:cs typeface="Arial"/>
                        </a:rPr>
                        <a:t> </a:t>
                      </a:r>
                      <a:r>
                        <a:rPr sz="850">
                          <a:latin typeface="Arial"/>
                          <a:cs typeface="Arial"/>
                        </a:rPr>
                        <a:t>it</a:t>
                      </a:r>
                      <a:r>
                        <a:rPr sz="850" spc="-15">
                          <a:latin typeface="Arial"/>
                          <a:cs typeface="Arial"/>
                        </a:rPr>
                        <a:t> </a:t>
                      </a:r>
                      <a:r>
                        <a:rPr sz="850">
                          <a:latin typeface="Arial"/>
                          <a:cs typeface="Arial"/>
                        </a:rPr>
                        <a:t>very</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quite</a:t>
                      </a:r>
                      <a:r>
                        <a:rPr sz="850" spc="-15">
                          <a:latin typeface="Arial"/>
                          <a:cs typeface="Arial"/>
                        </a:rPr>
                        <a:t> </a:t>
                      </a:r>
                      <a:r>
                        <a:rPr sz="850">
                          <a:latin typeface="Arial"/>
                          <a:cs typeface="Arial"/>
                        </a:rPr>
                        <a:t>easy</a:t>
                      </a:r>
                      <a:r>
                        <a:rPr sz="850" spc="-15">
                          <a:latin typeface="Arial"/>
                          <a:cs typeface="Arial"/>
                        </a:rPr>
                        <a:t> </a:t>
                      </a:r>
                      <a:r>
                        <a:rPr sz="850">
                          <a:latin typeface="Arial"/>
                          <a:cs typeface="Arial"/>
                        </a:rPr>
                        <a:t>to</a:t>
                      </a:r>
                      <a:r>
                        <a:rPr sz="850" spc="-20">
                          <a:latin typeface="Arial"/>
                          <a:cs typeface="Arial"/>
                        </a:rPr>
                        <a:t> </a:t>
                      </a:r>
                      <a:r>
                        <a:rPr sz="850">
                          <a:latin typeface="Arial"/>
                          <a:cs typeface="Arial"/>
                        </a:rPr>
                        <a:t>contact</a:t>
                      </a:r>
                      <a:r>
                        <a:rPr sz="850" spc="-15">
                          <a:latin typeface="Arial"/>
                          <a:cs typeface="Arial"/>
                        </a:rPr>
                        <a:t> </a:t>
                      </a:r>
                      <a:r>
                        <a:rPr sz="850" spc="-10">
                          <a:latin typeface="Arial"/>
                          <a:cs typeface="Arial"/>
                        </a:rPr>
                        <a:t>their </a:t>
                      </a:r>
                      <a:r>
                        <a:rPr sz="850">
                          <a:latin typeface="Arial"/>
                          <a:cs typeface="Arial"/>
                        </a:rPr>
                        <a:t>main</a:t>
                      </a:r>
                      <a:r>
                        <a:rPr sz="850" spc="-25">
                          <a:latin typeface="Arial"/>
                          <a:cs typeface="Arial"/>
                        </a:rPr>
                        <a:t> </a:t>
                      </a:r>
                      <a:r>
                        <a:rPr sz="850">
                          <a:latin typeface="Arial"/>
                          <a:cs typeface="Arial"/>
                        </a:rPr>
                        <a:t>contact</a:t>
                      </a:r>
                      <a:r>
                        <a:rPr sz="850" spc="-25">
                          <a:latin typeface="Arial"/>
                          <a:cs typeface="Arial"/>
                        </a:rPr>
                        <a:t> </a:t>
                      </a:r>
                      <a:r>
                        <a:rPr sz="850" spc="-10">
                          <a:latin typeface="Arial"/>
                          <a:cs typeface="Arial"/>
                        </a:rPr>
                        <a:t>person</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4795">
                <a:tc>
                  <a:txBody>
                    <a:bodyPr/>
                    <a:lstStyle/>
                    <a:p>
                      <a:pPr marL="27940" marR="187960">
                        <a:lnSpc>
                          <a:spcPts val="860"/>
                        </a:lnSpc>
                        <a:spcBef>
                          <a:spcPts val="155"/>
                        </a:spcBef>
                      </a:pPr>
                      <a:r>
                        <a:rPr sz="850">
                          <a:latin typeface="Arial"/>
                          <a:cs typeface="Arial"/>
                        </a:rPr>
                        <a:t>Q19.</a:t>
                      </a:r>
                      <a:r>
                        <a:rPr sz="850" spc="-25">
                          <a:latin typeface="Arial"/>
                          <a:cs typeface="Arial"/>
                        </a:rPr>
                        <a:t> </a:t>
                      </a:r>
                      <a:r>
                        <a:rPr sz="850">
                          <a:latin typeface="Arial"/>
                          <a:cs typeface="Arial"/>
                        </a:rPr>
                        <a:t>Patient</a:t>
                      </a:r>
                      <a:r>
                        <a:rPr sz="850" spc="-20">
                          <a:latin typeface="Arial"/>
                          <a:cs typeface="Arial"/>
                        </a:rPr>
                        <a:t> </a:t>
                      </a:r>
                      <a:r>
                        <a:rPr sz="850">
                          <a:latin typeface="Arial"/>
                          <a:cs typeface="Arial"/>
                        </a:rPr>
                        <a:t>found</a:t>
                      </a:r>
                      <a:r>
                        <a:rPr sz="850" spc="-25">
                          <a:latin typeface="Arial"/>
                          <a:cs typeface="Arial"/>
                        </a:rPr>
                        <a:t> </a:t>
                      </a:r>
                      <a:r>
                        <a:rPr sz="850">
                          <a:latin typeface="Arial"/>
                          <a:cs typeface="Arial"/>
                        </a:rPr>
                        <a:t>advice</a:t>
                      </a:r>
                      <a:r>
                        <a:rPr sz="850" spc="-20">
                          <a:latin typeface="Arial"/>
                          <a:cs typeface="Arial"/>
                        </a:rPr>
                        <a:t> </a:t>
                      </a:r>
                      <a:r>
                        <a:rPr sz="850">
                          <a:latin typeface="Arial"/>
                          <a:cs typeface="Arial"/>
                        </a:rPr>
                        <a:t>from</a:t>
                      </a:r>
                      <a:r>
                        <a:rPr sz="850" spc="-25">
                          <a:latin typeface="Arial"/>
                          <a:cs typeface="Arial"/>
                        </a:rPr>
                        <a:t> </a:t>
                      </a:r>
                      <a:r>
                        <a:rPr sz="850">
                          <a:latin typeface="Arial"/>
                          <a:cs typeface="Arial"/>
                        </a:rPr>
                        <a:t>main</a:t>
                      </a:r>
                      <a:r>
                        <a:rPr sz="850" spc="-20">
                          <a:latin typeface="Arial"/>
                          <a:cs typeface="Arial"/>
                        </a:rPr>
                        <a:t> </a:t>
                      </a:r>
                      <a:r>
                        <a:rPr sz="850">
                          <a:latin typeface="Arial"/>
                          <a:cs typeface="Arial"/>
                        </a:rPr>
                        <a:t>contact</a:t>
                      </a:r>
                      <a:r>
                        <a:rPr sz="850" spc="-20">
                          <a:latin typeface="Arial"/>
                          <a:cs typeface="Arial"/>
                        </a:rPr>
                        <a:t> </a:t>
                      </a:r>
                      <a:r>
                        <a:rPr sz="850" spc="-10">
                          <a:latin typeface="Arial"/>
                          <a:cs typeface="Arial"/>
                        </a:rPr>
                        <a:t>person </a:t>
                      </a:r>
                      <a:r>
                        <a:rPr sz="850">
                          <a:latin typeface="Arial"/>
                          <a:cs typeface="Arial"/>
                        </a:rPr>
                        <a:t>was</a:t>
                      </a:r>
                      <a:r>
                        <a:rPr sz="850" spc="-15">
                          <a:latin typeface="Arial"/>
                          <a:cs typeface="Arial"/>
                        </a:rPr>
                        <a:t> </a:t>
                      </a:r>
                      <a:r>
                        <a:rPr sz="850">
                          <a:latin typeface="Arial"/>
                          <a:cs typeface="Arial"/>
                        </a:rPr>
                        <a:t>very</a:t>
                      </a:r>
                      <a:r>
                        <a:rPr sz="850" spc="-15">
                          <a:latin typeface="Arial"/>
                          <a:cs typeface="Arial"/>
                        </a:rPr>
                        <a:t> </a:t>
                      </a:r>
                      <a:r>
                        <a:rPr sz="850">
                          <a:latin typeface="Arial"/>
                          <a:cs typeface="Arial"/>
                        </a:rPr>
                        <a:t>or</a:t>
                      </a:r>
                      <a:r>
                        <a:rPr sz="850" spc="-15">
                          <a:latin typeface="Arial"/>
                          <a:cs typeface="Arial"/>
                        </a:rPr>
                        <a:t> </a:t>
                      </a:r>
                      <a:r>
                        <a:rPr sz="850">
                          <a:latin typeface="Arial"/>
                          <a:cs typeface="Arial"/>
                        </a:rPr>
                        <a:t>quite</a:t>
                      </a:r>
                      <a:r>
                        <a:rPr sz="850" spc="-15">
                          <a:latin typeface="Arial"/>
                          <a:cs typeface="Arial"/>
                        </a:rPr>
                        <a:t> </a:t>
                      </a:r>
                      <a:r>
                        <a:rPr sz="850" spc="-10">
                          <a:latin typeface="Arial"/>
                          <a:cs typeface="Arial"/>
                        </a:rPr>
                        <a:t>helpful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9" name="ethnicity_tbl_section5"/>
          <p:cNvGraphicFramePr>
            <a:graphicFrameLocks noGrp="1"/>
          </p:cNvGraphicFramePr>
          <p:nvPr>
            <p:extLst>
              <p:ext uri="{D42A27DB-BD31-4B8C-83A1-F6EECF244321}">
                <p14:modId xmlns:p14="http://schemas.microsoft.com/office/powerpoint/2010/main" val="2198302550"/>
              </p:ext>
            </p:extLst>
          </p:nvPr>
        </p:nvGraphicFramePr>
        <p:xfrm>
          <a:off x="429133" y="8119110"/>
          <a:ext cx="6776320" cy="161925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8595">
                <a:tc gridSpan="8">
                  <a:txBody>
                    <a:bodyPr/>
                    <a:lstStyle/>
                    <a:p>
                      <a:pPr marL="27940">
                        <a:lnSpc>
                          <a:spcPct val="100000"/>
                        </a:lnSpc>
                        <a:spcBef>
                          <a:spcPts val="45"/>
                        </a:spcBef>
                        <a:tabLst>
                          <a:tab pos="4495800" algn="l"/>
                        </a:tabLst>
                      </a:pPr>
                      <a:r>
                        <a:rPr sz="1050" b="1" spc="-25" dirty="0">
                          <a:solidFill>
                            <a:srgbClr val="336E9F"/>
                          </a:solidFill>
                          <a:latin typeface="Arial" panose="020B0604020202020204" pitchFamily="34" charset="0"/>
                          <a:cs typeface="Arial" panose="020B0604020202020204" pitchFamily="34" charset="0"/>
                        </a:rPr>
                        <a:t>DECIDING</a:t>
                      </a:r>
                      <a:r>
                        <a:rPr sz="1050" b="1" spc="-50" dirty="0">
                          <a:solidFill>
                            <a:srgbClr val="336E9F"/>
                          </a:solidFill>
                          <a:latin typeface="Arial" panose="020B0604020202020204" pitchFamily="34" charset="0"/>
                          <a:cs typeface="Arial" panose="020B0604020202020204" pitchFamily="34" charset="0"/>
                        </a:rPr>
                        <a:t> </a:t>
                      </a:r>
                      <a:r>
                        <a:rPr sz="1050" b="1" dirty="0">
                          <a:solidFill>
                            <a:srgbClr val="336E9F"/>
                          </a:solidFill>
                          <a:latin typeface="Arial" panose="020B0604020202020204" pitchFamily="34" charset="0"/>
                          <a:cs typeface="Arial" panose="020B0604020202020204" pitchFamily="34" charset="0"/>
                        </a:rPr>
                        <a:t>ON</a:t>
                      </a:r>
                      <a:r>
                        <a:rPr sz="1050" b="1" spc="-5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THE</a:t>
                      </a:r>
                      <a:r>
                        <a:rPr sz="1050" b="1" spc="-5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BEST</a:t>
                      </a:r>
                      <a:r>
                        <a:rPr sz="1050" b="1" spc="-5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TREATMENT</a:t>
                      </a:r>
                      <a:r>
                        <a:rPr sz="1050" b="1" dirty="0">
                          <a:solidFill>
                            <a:srgbClr val="336E9F"/>
                          </a:solidFill>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Ethnicity</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panose="020B0604020202020204" pitchFamily="34" charset="0"/>
                          <a:cs typeface="Arial" panose="020B0604020202020204" pitchFamily="34" charset="0"/>
                        </a:rPr>
                        <a:t>White</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panose="020B0604020202020204" pitchFamily="34" charset="0"/>
                          <a:cs typeface="Arial" panose="020B0604020202020204" pitchFamily="34" charset="0"/>
                        </a:rPr>
                        <a:t>Mixed</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panose="020B0604020202020204" pitchFamily="34" charset="0"/>
                          <a:cs typeface="Arial" panose="020B0604020202020204" pitchFamily="34" charset="0"/>
                        </a:rPr>
                        <a:t>Asian</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panose="020B0604020202020204" pitchFamily="34" charset="0"/>
                          <a:cs typeface="Arial" panose="020B0604020202020204" pitchFamily="34" charset="0"/>
                        </a:rPr>
                        <a:t>Black</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panose="020B0604020202020204" pitchFamily="34" charset="0"/>
                          <a:cs typeface="Arial" panose="020B0604020202020204" pitchFamily="34" charset="0"/>
                        </a:rPr>
                        <a:t>Other</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panose="020B0604020202020204" pitchFamily="34" charset="0"/>
                          <a:cs typeface="Arial" panose="020B0604020202020204" pitchFamily="34" charset="0"/>
                        </a:rPr>
                        <a:t>Not</a:t>
                      </a:r>
                      <a:r>
                        <a:rPr sz="850" spc="-4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given</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81610">
                        <a:lnSpc>
                          <a:spcPts val="860"/>
                        </a:lnSpc>
                        <a:spcBef>
                          <a:spcPts val="155"/>
                        </a:spcBef>
                      </a:pPr>
                      <a:r>
                        <a:rPr sz="850">
                          <a:latin typeface="Arial" panose="020B0604020202020204" pitchFamily="34" charset="0"/>
                          <a:cs typeface="Arial" panose="020B0604020202020204" pitchFamily="34" charset="0"/>
                        </a:rPr>
                        <a:t>Q20.</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options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were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explained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way</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the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57480">
                        <a:lnSpc>
                          <a:spcPts val="860"/>
                        </a:lnSpc>
                        <a:spcBef>
                          <a:spcPts val="155"/>
                        </a:spcBef>
                      </a:pPr>
                      <a:r>
                        <a:rPr sz="850">
                          <a:latin typeface="Arial" panose="020B0604020202020204" pitchFamily="34" charset="0"/>
                          <a:cs typeface="Arial" panose="020B0604020202020204" pitchFamily="34" charset="0"/>
                        </a:rPr>
                        <a:t>Q21.</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involved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much</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as</a:t>
                      </a:r>
                      <a:r>
                        <a:rPr sz="850" spc="-20">
                          <a:latin typeface="Arial" panose="020B0604020202020204" pitchFamily="34" charset="0"/>
                          <a:cs typeface="Arial" panose="020B0604020202020204" pitchFamily="34" charset="0"/>
                        </a:rPr>
                        <a:t> they </a:t>
                      </a:r>
                      <a:r>
                        <a:rPr sz="850">
                          <a:latin typeface="Arial" panose="020B0604020202020204" pitchFamily="34" charset="0"/>
                          <a:cs typeface="Arial" panose="020B0604020202020204" pitchFamily="34" charset="0"/>
                        </a:rPr>
                        <a:t>wanted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decisions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treatment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650">
                <a:tc>
                  <a:txBody>
                    <a:bodyPr/>
                    <a:lstStyle/>
                    <a:p>
                      <a:pPr marL="27940" marR="139700">
                        <a:lnSpc>
                          <a:spcPts val="860"/>
                        </a:lnSpc>
                        <a:spcBef>
                          <a:spcPts val="155"/>
                        </a:spcBef>
                      </a:pPr>
                      <a:r>
                        <a:rPr sz="850">
                          <a:latin typeface="Arial" panose="020B0604020202020204" pitchFamily="34" charset="0"/>
                          <a:cs typeface="Arial" panose="020B0604020202020204" pitchFamily="34" charset="0"/>
                        </a:rPr>
                        <a:t>Q22.</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Family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lang="en-GB" sz="8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lang="en-GB" sz="8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carers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were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involved</a:t>
                      </a:r>
                      <a:r>
                        <a:rPr sz="850" spc="-25">
                          <a:latin typeface="Arial" panose="020B0604020202020204" pitchFamily="34" charset="0"/>
                          <a:cs typeface="Arial" panose="020B0604020202020204" pitchFamily="34" charset="0"/>
                        </a:rPr>
                        <a:t> as </a:t>
                      </a:r>
                      <a:r>
                        <a:rPr sz="850">
                          <a:latin typeface="Arial" panose="020B0604020202020204" pitchFamily="34" charset="0"/>
                          <a:cs typeface="Arial" panose="020B0604020202020204" pitchFamily="34" charset="0"/>
                        </a:rPr>
                        <a:t>much</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wanted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decisions </a:t>
                      </a:r>
                      <a:r>
                        <a:rPr sz="850">
                          <a:latin typeface="Arial" panose="020B0604020202020204" pitchFamily="34" charset="0"/>
                          <a:cs typeface="Arial" panose="020B0604020202020204" pitchFamily="34" charset="0"/>
                        </a:rPr>
                        <a:t>about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options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67%</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79%</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375285">
                <a:tc>
                  <a:txBody>
                    <a:bodyPr/>
                    <a:lstStyle/>
                    <a:p>
                      <a:pPr marL="27940" marR="67310">
                        <a:lnSpc>
                          <a:spcPts val="860"/>
                        </a:lnSpc>
                        <a:spcBef>
                          <a:spcPts val="155"/>
                        </a:spcBef>
                      </a:pPr>
                      <a:r>
                        <a:rPr sz="850">
                          <a:latin typeface="Arial" panose="020B0604020202020204" pitchFamily="34" charset="0"/>
                          <a:cs typeface="Arial" panose="020B0604020202020204" pitchFamily="34" charset="0"/>
                        </a:rPr>
                        <a:t>Q23.</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get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further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advice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different </a:t>
                      </a:r>
                      <a:r>
                        <a:rPr sz="850">
                          <a:latin typeface="Arial" panose="020B0604020202020204" pitchFamily="34" charset="0"/>
                          <a:cs typeface="Arial" panose="020B0604020202020204" pitchFamily="34" charset="0"/>
                        </a:rPr>
                        <a:t>healthcare</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professional</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before</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making</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decisions</a:t>
                      </a:r>
                      <a:r>
                        <a:rPr sz="850" spc="-3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about </a:t>
                      </a:r>
                      <a:r>
                        <a:rPr sz="850">
                          <a:latin typeface="Arial" panose="020B0604020202020204" pitchFamily="34" charset="0"/>
                          <a:cs typeface="Arial" panose="020B0604020202020204" pitchFamily="34" charset="0"/>
                        </a:rPr>
                        <a:t>their</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options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64%</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50%</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65%</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64%</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bl>
          </a:graphicData>
        </a:graphic>
      </p:graphicFrame>
      <p:sp>
        <p:nvSpPr>
          <p:cNvPr id="15" name="object 2">
            <a:extLst>
              <a:ext uri="{FF2B5EF4-FFF2-40B4-BE49-F238E27FC236}">
                <a16:creationId xmlns:a16="http://schemas.microsoft.com/office/drawing/2014/main" id="{B70BB047-7E73-BEC8-D001-675C6B796437}"/>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a:latin typeface="Arial"/>
                <a:cs typeface="Arial"/>
              </a:rPr>
              <a:t>*</a:t>
            </a:r>
            <a:r>
              <a:rPr sz="850">
                <a:latin typeface="Arial"/>
                <a:cs typeface="Arial"/>
              </a:rPr>
              <a:t>	Indicates</a:t>
            </a:r>
            <a:r>
              <a:rPr sz="850" spc="-20">
                <a:latin typeface="Arial"/>
                <a:cs typeface="Arial"/>
              </a:rPr>
              <a:t> </a:t>
            </a:r>
            <a:r>
              <a:rPr sz="850">
                <a:latin typeface="Arial"/>
                <a:cs typeface="Arial"/>
              </a:rPr>
              <a:t>where</a:t>
            </a:r>
            <a:r>
              <a:rPr sz="850" spc="-20">
                <a:latin typeface="Arial"/>
                <a:cs typeface="Arial"/>
              </a:rPr>
              <a:t> </a:t>
            </a:r>
            <a:r>
              <a:rPr sz="850">
                <a:latin typeface="Arial"/>
                <a:cs typeface="Arial"/>
              </a:rPr>
              <a:t>a</a:t>
            </a:r>
            <a:r>
              <a:rPr sz="850" spc="-15">
                <a:latin typeface="Arial"/>
                <a:cs typeface="Arial"/>
              </a:rPr>
              <a:t> </a:t>
            </a:r>
            <a:r>
              <a:rPr sz="850">
                <a:latin typeface="Arial"/>
                <a:cs typeface="Arial"/>
              </a:rPr>
              <a:t>score</a:t>
            </a:r>
            <a:r>
              <a:rPr sz="850" spc="-20">
                <a:latin typeface="Arial"/>
                <a:cs typeface="Arial"/>
              </a:rPr>
              <a:t> </a:t>
            </a:r>
            <a:r>
              <a:rPr sz="850">
                <a:latin typeface="Arial"/>
                <a:cs typeface="Arial"/>
              </a:rPr>
              <a:t>is</a:t>
            </a:r>
            <a:r>
              <a:rPr sz="850" spc="-20">
                <a:latin typeface="Arial"/>
                <a:cs typeface="Arial"/>
              </a:rPr>
              <a:t> </a:t>
            </a:r>
            <a:r>
              <a:rPr sz="850">
                <a:latin typeface="Arial"/>
                <a:cs typeface="Arial"/>
              </a:rPr>
              <a:t>not</a:t>
            </a:r>
            <a:r>
              <a:rPr sz="850" spc="-15">
                <a:latin typeface="Arial"/>
                <a:cs typeface="Arial"/>
              </a:rPr>
              <a:t> </a:t>
            </a:r>
            <a:r>
              <a:rPr sz="850">
                <a:latin typeface="Arial"/>
                <a:cs typeface="Arial"/>
              </a:rPr>
              <a:t>available</a:t>
            </a:r>
            <a:r>
              <a:rPr sz="850" spc="-20">
                <a:latin typeface="Arial"/>
                <a:cs typeface="Arial"/>
              </a:rPr>
              <a:t> </a:t>
            </a:r>
            <a:r>
              <a:rPr sz="850">
                <a:latin typeface="Arial"/>
                <a:cs typeface="Arial"/>
              </a:rPr>
              <a:t>due</a:t>
            </a:r>
            <a:r>
              <a:rPr sz="850" spc="-20">
                <a:latin typeface="Arial"/>
                <a:cs typeface="Arial"/>
              </a:rPr>
              <a:t> </a:t>
            </a:r>
            <a:r>
              <a:rPr sz="850">
                <a:latin typeface="Arial"/>
                <a:cs typeface="Arial"/>
              </a:rPr>
              <a:t>to</a:t>
            </a:r>
            <a:r>
              <a:rPr sz="850" spc="-15">
                <a:latin typeface="Arial"/>
                <a:cs typeface="Arial"/>
              </a:rPr>
              <a:t> </a:t>
            </a:r>
            <a:r>
              <a:rPr sz="850">
                <a:latin typeface="Arial"/>
                <a:cs typeface="Arial"/>
              </a:rPr>
              <a:t>suppression</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a</a:t>
            </a:r>
            <a:r>
              <a:rPr sz="850" spc="-20">
                <a:latin typeface="Arial"/>
                <a:cs typeface="Arial"/>
              </a:rPr>
              <a:t> </a:t>
            </a:r>
            <a:r>
              <a:rPr sz="850">
                <a:latin typeface="Arial"/>
                <a:cs typeface="Arial"/>
              </a:rPr>
              <a:t>low</a:t>
            </a:r>
            <a:r>
              <a:rPr sz="850" spc="-20">
                <a:latin typeface="Arial"/>
                <a:cs typeface="Arial"/>
              </a:rPr>
              <a:t> </a:t>
            </a:r>
            <a:r>
              <a:rPr sz="850">
                <a:latin typeface="Arial"/>
                <a:cs typeface="Arial"/>
              </a:rPr>
              <a:t>base</a:t>
            </a:r>
            <a:r>
              <a:rPr sz="850" spc="-15">
                <a:latin typeface="Arial"/>
                <a:cs typeface="Arial"/>
              </a:rPr>
              <a:t> </a:t>
            </a:r>
            <a:r>
              <a:rPr sz="850" spc="-10">
                <a:latin typeface="Arial"/>
                <a:cs typeface="Arial"/>
              </a:rPr>
              <a:t>size</a:t>
            </a:r>
            <a:r>
              <a:rPr sz="800" spc="-10">
                <a:latin typeface="Arial"/>
                <a:cs typeface="Arial"/>
              </a:rPr>
              <a:t>.</a:t>
            </a:r>
            <a:endParaRPr sz="800">
              <a:latin typeface="Arial"/>
              <a:cs typeface="Arial"/>
            </a:endParaRPr>
          </a:p>
        </p:txBody>
      </p:sp>
      <p:sp>
        <p:nvSpPr>
          <p:cNvPr id="13" name="txt_org_name">
            <a:extLst>
              <a:ext uri="{FF2B5EF4-FFF2-40B4-BE49-F238E27FC236}">
                <a16:creationId xmlns:a16="http://schemas.microsoft.com/office/drawing/2014/main" id="{DF04B074-D726-93CA-4FFB-4D98242E7ACB}"/>
              </a:ext>
              <a:ext uri="{C183D7F6-B498-43B3-948B-1728B52AA6E4}">
                <adec:decorative xmlns:adec="http://schemas.microsoft.com/office/drawing/2017/decorative" val="1"/>
              </a:ext>
            </a:extLst>
          </p:cNvPr>
          <p:cNvSpPr txBox="1"/>
          <p:nvPr/>
        </p:nvSpPr>
        <p:spPr>
          <a:xfrm>
            <a:off x="4524343" y="622300"/>
            <a:ext cx="2754280" cy="276999"/>
          </a:xfrm>
          <a:prstGeom prst="rect">
            <a:avLst/>
          </a:prstGeom>
          <a:noFill/>
        </p:spPr>
        <p:txBody>
          <a:bodyPr wrap="none" rtlCol="0">
            <a:spAutoFit/>
          </a:bodyPr>
          <a:lstStyle/>
          <a:p>
            <a:pPr algn="r"/>
            <a:r>
              <a:rPr lang="en-GB" sz="1200" b="1">
                <a:solidFill>
                  <a:srgbClr val="336E9F"/>
                </a:solidFill>
                <a:latin typeface="Arial"/>
                <a:cs typeface="Arial"/>
              </a:rPr>
              <a:t>The Christie NHS Foundation Trust</a:t>
            </a:r>
            <a:endParaRPr lang="en-GB" sz="1200">
              <a:solidFill>
                <a:srgbClr val="336E9F"/>
              </a:solidFill>
            </a:endParaRPr>
          </a:p>
        </p:txBody>
      </p:sp>
      <p:sp>
        <p:nvSpPr>
          <p:cNvPr id="14" name="txt_survey">
            <a:extLst>
              <a:ext uri="{FF2B5EF4-FFF2-40B4-BE49-F238E27FC236}">
                <a16:creationId xmlns:a16="http://schemas.microsoft.com/office/drawing/2014/main" id="{AD848DEA-D18A-0013-E1CC-616988380934}"/>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0" name="Group 9">
            <a:extLst>
              <a:ext uri="{FF2B5EF4-FFF2-40B4-BE49-F238E27FC236}">
                <a16:creationId xmlns:a16="http://schemas.microsoft.com/office/drawing/2014/main" id="{EE009D99-CF03-25F5-8241-8A8323522E34}"/>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1" name="object 4">
              <a:hlinkClick r:id="rId2" action="ppaction://hlinksldjump"/>
              <a:extLst>
                <a:ext uri="{FF2B5EF4-FFF2-40B4-BE49-F238E27FC236}">
                  <a16:creationId xmlns:a16="http://schemas.microsoft.com/office/drawing/2014/main" id="{4B08A8AD-87DA-4A36-5422-783CC618290A}"/>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2" name="object 3">
              <a:hlinkClick r:id="rId2" action="ppaction://hlinksldjump"/>
              <a:extLst>
                <a:ext uri="{FF2B5EF4-FFF2-40B4-BE49-F238E27FC236}">
                  <a16:creationId xmlns:a16="http://schemas.microsoft.com/office/drawing/2014/main" id="{84399370-7FCA-775C-C470-690A785993CF}"/>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8" name="Slide Number Placeholder 1">
            <a:extLst>
              <a:ext uri="{FF2B5EF4-FFF2-40B4-BE49-F238E27FC236}">
                <a16:creationId xmlns:a16="http://schemas.microsoft.com/office/drawing/2014/main" id="{C768FA08-1DDE-AA2D-9BF5-A85710C505D1}"/>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A365CF2A-A335-4C7C-BABE-1FFE56B7723D}" type="slidenum">
              <a:rPr lang="en-GB" spc="-25" smtClean="0"/>
              <a:t>35</a:t>
            </a:fld>
            <a:endParaRPr lang="en-GB" spc="-25" dirty="0"/>
          </a:p>
        </p:txBody>
      </p:sp>
      <p:sp>
        <p:nvSpPr>
          <p:cNvPr id="16" name="object 1">
            <a:extLst>
              <a:ext uri="{FF2B5EF4-FFF2-40B4-BE49-F238E27FC236}">
                <a16:creationId xmlns:a16="http://schemas.microsoft.com/office/drawing/2014/main" id="{00E868EC-BB90-70D3-7934-39D8E84A7D92}"/>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Ethnicity</a:t>
            </a:r>
            <a:r>
              <a:rPr kumimoji="0" lang="en-GB" sz="1800" b="1" i="0" u="none" strike="noStrike" kern="0" cap="none" spc="-75" normalizeH="0" baseline="0" noProof="0" dirty="0">
                <a:ln>
                  <a:noFill/>
                </a:ln>
                <a:solidFill>
                  <a:srgbClr val="336E9F"/>
                </a:solidFill>
                <a:effectLst/>
                <a:uLnTx/>
                <a:uFillTx/>
                <a:latin typeface="Arial"/>
                <a:cs typeface="Arial"/>
              </a:rPr>
              <a:t>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ethnicity_tbl_section6"/>
          <p:cNvGraphicFramePr>
            <a:graphicFrameLocks noGrp="1"/>
          </p:cNvGraphicFramePr>
          <p:nvPr>
            <p:extLst>
              <p:ext uri="{D42A27DB-BD31-4B8C-83A1-F6EECF244321}">
                <p14:modId xmlns:p14="http://schemas.microsoft.com/office/powerpoint/2010/main" val="3626154872"/>
              </p:ext>
            </p:extLst>
          </p:nvPr>
        </p:nvGraphicFramePr>
        <p:xfrm>
          <a:off x="429133" y="1773555"/>
          <a:ext cx="6776320" cy="113474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495800" algn="l"/>
                        </a:tabLst>
                      </a:pPr>
                      <a:r>
                        <a:rPr sz="1050" b="1" spc="-20" dirty="0">
                          <a:solidFill>
                            <a:srgbClr val="336E9F"/>
                          </a:solidFill>
                          <a:latin typeface="Arial"/>
                          <a:cs typeface="Arial"/>
                        </a:rPr>
                        <a:t>CARE</a:t>
                      </a:r>
                      <a:r>
                        <a:rPr sz="1050" b="1" spc="-50" dirty="0">
                          <a:solidFill>
                            <a:srgbClr val="336E9F"/>
                          </a:solidFill>
                          <a:latin typeface="Arial"/>
                          <a:cs typeface="Arial"/>
                        </a:rPr>
                        <a:t> </a:t>
                      </a:r>
                      <a:r>
                        <a:rPr sz="1050" b="1" spc="-10" dirty="0">
                          <a:solidFill>
                            <a:srgbClr val="336E9F"/>
                          </a:solidFill>
                          <a:latin typeface="Arial"/>
                          <a:cs typeface="Arial"/>
                        </a:rPr>
                        <a:t>PLANNING</a:t>
                      </a:r>
                      <a:r>
                        <a:rPr sz="1050" b="1" dirty="0">
                          <a:solidFill>
                            <a:srgbClr val="336E9F"/>
                          </a:solidFill>
                          <a:latin typeface="Arial"/>
                          <a:cs typeface="Arial"/>
                        </a:rPr>
                        <a:t>	</a:t>
                      </a:r>
                      <a:r>
                        <a:rPr sz="1275" spc="-15" baseline="9803" dirty="0">
                          <a:latin typeface="Arial"/>
                          <a:cs typeface="Arial"/>
                        </a:rPr>
                        <a:t>Ethnicity</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White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Mixed</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Asian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Black</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Other</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Not</a:t>
                      </a:r>
                      <a:r>
                        <a:rPr sz="850" spc="-45" dirty="0">
                          <a:latin typeface="Arial"/>
                          <a:cs typeface="Arial"/>
                        </a:rPr>
                        <a:t> </a:t>
                      </a:r>
                      <a:r>
                        <a:rPr sz="850" spc="-10" dirty="0">
                          <a:latin typeface="Arial"/>
                          <a:cs typeface="Arial"/>
                        </a:rPr>
                        <a:t>given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marR="0" lvl="0" indent="0" algn="ctr" defTabSz="914400" eaLnBrk="1" fontAlgn="auto" latinLnBrk="0" hangingPunct="1">
                        <a:lnSpc>
                          <a:spcPts val="990"/>
                        </a:lnSpc>
                        <a:spcBef>
                          <a:spcPts val="0"/>
                        </a:spcBef>
                        <a:spcAft>
                          <a:spcPts val="0"/>
                        </a:spcAft>
                        <a:buClrTx/>
                        <a:buSzTx/>
                        <a:buFontTx/>
                        <a:buNone/>
                        <a:tabLst/>
                        <a:defRPr/>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57480">
                        <a:lnSpc>
                          <a:spcPts val="860"/>
                        </a:lnSpc>
                        <a:spcBef>
                          <a:spcPts val="155"/>
                        </a:spcBef>
                      </a:pPr>
                      <a:r>
                        <a:rPr sz="850" dirty="0">
                          <a:latin typeface="Arial"/>
                          <a:cs typeface="Arial"/>
                        </a:rPr>
                        <a:t>Q24.</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15" dirty="0">
                          <a:latin typeface="Arial"/>
                          <a:cs typeface="Arial"/>
                        </a:rPr>
                        <a:t> </a:t>
                      </a:r>
                      <a:r>
                        <a:rPr sz="850" dirty="0">
                          <a:latin typeface="Arial"/>
                          <a:cs typeface="Arial"/>
                        </a:rPr>
                        <a:t>definitely</a:t>
                      </a:r>
                      <a:r>
                        <a:rPr sz="850" spc="-20" dirty="0">
                          <a:latin typeface="Arial"/>
                          <a:cs typeface="Arial"/>
                        </a:rPr>
                        <a:t> </a:t>
                      </a:r>
                      <a:r>
                        <a:rPr sz="850" dirty="0">
                          <a:latin typeface="Arial"/>
                          <a:cs typeface="Arial"/>
                        </a:rPr>
                        <a:t>able</a:t>
                      </a:r>
                      <a:r>
                        <a:rPr sz="850" spc="-15"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have</a:t>
                      </a:r>
                      <a:r>
                        <a:rPr sz="850" spc="-15" dirty="0">
                          <a:latin typeface="Arial"/>
                          <a:cs typeface="Arial"/>
                        </a:rPr>
                        <a:t> </a:t>
                      </a:r>
                      <a:r>
                        <a:rPr sz="850" dirty="0">
                          <a:latin typeface="Arial"/>
                          <a:cs typeface="Arial"/>
                        </a:rPr>
                        <a:t>a</a:t>
                      </a:r>
                      <a:r>
                        <a:rPr sz="850" spc="-20" dirty="0">
                          <a:latin typeface="Arial"/>
                          <a:cs typeface="Arial"/>
                        </a:rPr>
                        <a:t> </a:t>
                      </a:r>
                      <a:r>
                        <a:rPr sz="850" spc="-10" dirty="0">
                          <a:latin typeface="Arial"/>
                          <a:cs typeface="Arial"/>
                        </a:rPr>
                        <a:t>discussion </a:t>
                      </a:r>
                      <a:r>
                        <a:rPr sz="850" dirty="0">
                          <a:latin typeface="Arial"/>
                          <a:cs typeface="Arial"/>
                        </a:rPr>
                        <a:t>about</a:t>
                      </a:r>
                      <a:r>
                        <a:rPr sz="850" spc="-20" dirty="0">
                          <a:latin typeface="Arial"/>
                          <a:cs typeface="Arial"/>
                        </a:rPr>
                        <a:t> </a:t>
                      </a:r>
                      <a:r>
                        <a:rPr sz="850" dirty="0">
                          <a:latin typeface="Arial"/>
                          <a:cs typeface="Arial"/>
                        </a:rPr>
                        <a:t>their</a:t>
                      </a:r>
                      <a:r>
                        <a:rPr sz="850" spc="-20" dirty="0">
                          <a:latin typeface="Arial"/>
                          <a:cs typeface="Arial"/>
                        </a:rPr>
                        <a:t> </a:t>
                      </a:r>
                      <a:r>
                        <a:rPr sz="850" dirty="0">
                          <a:latin typeface="Arial"/>
                          <a:cs typeface="Arial"/>
                        </a:rPr>
                        <a:t>needs</a:t>
                      </a:r>
                      <a:r>
                        <a:rPr sz="850" spc="-15"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concerns</a:t>
                      </a:r>
                      <a:r>
                        <a:rPr sz="850" spc="-20" dirty="0">
                          <a:latin typeface="Arial"/>
                          <a:cs typeface="Arial"/>
                        </a:rPr>
                        <a:t> </a:t>
                      </a:r>
                      <a:r>
                        <a:rPr sz="850" dirty="0">
                          <a:latin typeface="Arial"/>
                          <a:cs typeface="Arial"/>
                        </a:rPr>
                        <a:t>prior</a:t>
                      </a:r>
                      <a:r>
                        <a:rPr sz="850" spc="-15" dirty="0">
                          <a:latin typeface="Arial"/>
                          <a:cs typeface="Arial"/>
                        </a:rPr>
                        <a:t> </a:t>
                      </a:r>
                      <a:r>
                        <a:rPr sz="850" dirty="0">
                          <a:latin typeface="Arial"/>
                          <a:cs typeface="Arial"/>
                        </a:rPr>
                        <a:t>to</a:t>
                      </a:r>
                      <a:r>
                        <a:rPr sz="850" spc="-20" dirty="0">
                          <a:latin typeface="Arial"/>
                          <a:cs typeface="Arial"/>
                        </a:rPr>
                        <a:t> </a:t>
                      </a:r>
                      <a:r>
                        <a:rPr sz="850" spc="-10" dirty="0">
                          <a:latin typeface="Arial"/>
                          <a:cs typeface="Arial"/>
                        </a:rPr>
                        <a:t>treatment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57480">
                        <a:lnSpc>
                          <a:spcPts val="860"/>
                        </a:lnSpc>
                        <a:spcBef>
                          <a:spcPts val="155"/>
                        </a:spcBef>
                      </a:pPr>
                      <a:r>
                        <a:rPr sz="850" dirty="0">
                          <a:latin typeface="Arial"/>
                          <a:cs typeface="Arial"/>
                        </a:rPr>
                        <a:t>Q25.</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member</a:t>
                      </a:r>
                      <a:r>
                        <a:rPr sz="850" spc="-15"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their</a:t>
                      </a:r>
                      <a:r>
                        <a:rPr sz="850" spc="-15" dirty="0">
                          <a:latin typeface="Arial"/>
                          <a:cs typeface="Arial"/>
                        </a:rPr>
                        <a:t> </a:t>
                      </a:r>
                      <a:r>
                        <a:rPr sz="850" dirty="0">
                          <a:latin typeface="Arial"/>
                          <a:cs typeface="Arial"/>
                        </a:rPr>
                        <a:t>care</a:t>
                      </a:r>
                      <a:r>
                        <a:rPr sz="850" spc="-15" dirty="0">
                          <a:latin typeface="Arial"/>
                          <a:cs typeface="Arial"/>
                        </a:rPr>
                        <a:t> </a:t>
                      </a:r>
                      <a:r>
                        <a:rPr sz="850" dirty="0">
                          <a:latin typeface="Arial"/>
                          <a:cs typeface="Arial"/>
                        </a:rPr>
                        <a:t>team</a:t>
                      </a:r>
                      <a:r>
                        <a:rPr sz="850" spc="-15" dirty="0">
                          <a:latin typeface="Arial"/>
                          <a:cs typeface="Arial"/>
                        </a:rPr>
                        <a:t> </a:t>
                      </a:r>
                      <a:r>
                        <a:rPr sz="850" dirty="0">
                          <a:latin typeface="Arial"/>
                          <a:cs typeface="Arial"/>
                        </a:rPr>
                        <a:t>helped</a:t>
                      </a:r>
                      <a:r>
                        <a:rPr sz="850" spc="-20" dirty="0">
                          <a:latin typeface="Arial"/>
                          <a:cs typeface="Arial"/>
                        </a:rPr>
                        <a:t> </a:t>
                      </a:r>
                      <a:r>
                        <a:rPr sz="850" dirty="0">
                          <a:latin typeface="Arial"/>
                          <a:cs typeface="Arial"/>
                        </a:rPr>
                        <a:t>the</a:t>
                      </a:r>
                      <a:r>
                        <a:rPr sz="850" spc="-15" dirty="0">
                          <a:latin typeface="Arial"/>
                          <a:cs typeface="Arial"/>
                        </a:rPr>
                        <a:t> </a:t>
                      </a:r>
                      <a:r>
                        <a:rPr sz="850" spc="-10" dirty="0">
                          <a:latin typeface="Arial"/>
                          <a:cs typeface="Arial"/>
                        </a:rPr>
                        <a:t>patient </a:t>
                      </a:r>
                      <a:r>
                        <a:rPr sz="850" dirty="0">
                          <a:latin typeface="Arial"/>
                          <a:cs typeface="Arial"/>
                        </a:rPr>
                        <a:t>create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care</a:t>
                      </a:r>
                      <a:r>
                        <a:rPr sz="850" spc="-15" dirty="0">
                          <a:latin typeface="Arial"/>
                          <a:cs typeface="Arial"/>
                        </a:rPr>
                        <a:t> </a:t>
                      </a:r>
                      <a:r>
                        <a:rPr sz="850" dirty="0">
                          <a:latin typeface="Arial"/>
                          <a:cs typeface="Arial"/>
                        </a:rPr>
                        <a:t>plan</a:t>
                      </a:r>
                      <a:r>
                        <a:rPr sz="850" spc="-15"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address</a:t>
                      </a:r>
                      <a:r>
                        <a:rPr sz="850" spc="-20" dirty="0">
                          <a:latin typeface="Arial"/>
                          <a:cs typeface="Arial"/>
                        </a:rPr>
                        <a:t> </a:t>
                      </a:r>
                      <a:r>
                        <a:rPr sz="850" dirty="0">
                          <a:latin typeface="Arial"/>
                          <a:cs typeface="Arial"/>
                        </a:rPr>
                        <a:t>any</a:t>
                      </a:r>
                      <a:r>
                        <a:rPr sz="850" spc="-15" dirty="0">
                          <a:latin typeface="Arial"/>
                          <a:cs typeface="Arial"/>
                        </a:rPr>
                        <a:t> </a:t>
                      </a:r>
                      <a:r>
                        <a:rPr sz="850" dirty="0">
                          <a:latin typeface="Arial"/>
                          <a:cs typeface="Arial"/>
                        </a:rPr>
                        <a:t>needs</a:t>
                      </a:r>
                      <a:r>
                        <a:rPr sz="850" spc="-15" dirty="0">
                          <a:latin typeface="Arial"/>
                          <a:cs typeface="Arial"/>
                        </a:rPr>
                        <a:t> </a:t>
                      </a:r>
                      <a:r>
                        <a:rPr sz="850" dirty="0">
                          <a:latin typeface="Arial"/>
                          <a:cs typeface="Arial"/>
                        </a:rPr>
                        <a:t>or</a:t>
                      </a:r>
                      <a:r>
                        <a:rPr sz="850" spc="-15" dirty="0">
                          <a:latin typeface="Arial"/>
                          <a:cs typeface="Arial"/>
                        </a:rPr>
                        <a:t> </a:t>
                      </a:r>
                      <a:r>
                        <a:rPr sz="850" spc="-10" dirty="0">
                          <a:latin typeface="Arial"/>
                          <a:cs typeface="Arial"/>
                        </a:rPr>
                        <a:t>concerns</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6065">
                <a:tc>
                  <a:txBody>
                    <a:bodyPr/>
                    <a:lstStyle/>
                    <a:p>
                      <a:pPr marL="27940" marR="142875">
                        <a:lnSpc>
                          <a:spcPts val="860"/>
                        </a:lnSpc>
                        <a:spcBef>
                          <a:spcPts val="155"/>
                        </a:spcBef>
                      </a:pPr>
                      <a:r>
                        <a:rPr sz="850" dirty="0">
                          <a:latin typeface="Arial"/>
                          <a:cs typeface="Arial"/>
                        </a:rPr>
                        <a:t>Q26.</a:t>
                      </a:r>
                      <a:r>
                        <a:rPr sz="850" spc="-25"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team</a:t>
                      </a:r>
                      <a:r>
                        <a:rPr sz="850" spc="-20" dirty="0">
                          <a:latin typeface="Arial"/>
                          <a:cs typeface="Arial"/>
                        </a:rPr>
                        <a:t> </a:t>
                      </a:r>
                      <a:r>
                        <a:rPr sz="850" dirty="0">
                          <a:latin typeface="Arial"/>
                          <a:cs typeface="Arial"/>
                        </a:rPr>
                        <a:t>reviewed</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patient's</a:t>
                      </a:r>
                      <a:r>
                        <a:rPr sz="850" spc="-20" dirty="0">
                          <a:latin typeface="Arial"/>
                          <a:cs typeface="Arial"/>
                        </a:rPr>
                        <a:t> </a:t>
                      </a:r>
                      <a:r>
                        <a:rPr sz="850" dirty="0">
                          <a:latin typeface="Arial"/>
                          <a:cs typeface="Arial"/>
                        </a:rPr>
                        <a:t>care</a:t>
                      </a:r>
                      <a:r>
                        <a:rPr sz="850" spc="-25" dirty="0">
                          <a:latin typeface="Arial"/>
                          <a:cs typeface="Arial"/>
                        </a:rPr>
                        <a:t> </a:t>
                      </a:r>
                      <a:r>
                        <a:rPr sz="850" dirty="0">
                          <a:latin typeface="Arial"/>
                          <a:cs typeface="Arial"/>
                        </a:rPr>
                        <a:t>plan</a:t>
                      </a:r>
                      <a:r>
                        <a:rPr sz="850" spc="-20" dirty="0">
                          <a:latin typeface="Arial"/>
                          <a:cs typeface="Arial"/>
                        </a:rPr>
                        <a:t> with </a:t>
                      </a:r>
                      <a:r>
                        <a:rPr sz="850" dirty="0">
                          <a:latin typeface="Arial"/>
                          <a:cs typeface="Arial"/>
                        </a:rPr>
                        <a:t>them</a:t>
                      </a:r>
                      <a:r>
                        <a:rPr sz="850" spc="-15" dirty="0">
                          <a:latin typeface="Arial"/>
                          <a:cs typeface="Arial"/>
                        </a:rPr>
                        <a:t> </a:t>
                      </a:r>
                      <a:r>
                        <a:rPr sz="850" dirty="0">
                          <a:latin typeface="Arial"/>
                          <a:cs typeface="Arial"/>
                        </a:rPr>
                        <a:t>to</a:t>
                      </a:r>
                      <a:r>
                        <a:rPr sz="850" spc="-10" dirty="0">
                          <a:latin typeface="Arial"/>
                          <a:cs typeface="Arial"/>
                        </a:rPr>
                        <a:t> </a:t>
                      </a:r>
                      <a:r>
                        <a:rPr sz="850" dirty="0">
                          <a:latin typeface="Arial"/>
                          <a:cs typeface="Arial"/>
                        </a:rPr>
                        <a:t>ensure</a:t>
                      </a:r>
                      <a:r>
                        <a:rPr sz="850" spc="-15" dirty="0">
                          <a:latin typeface="Arial"/>
                          <a:cs typeface="Arial"/>
                        </a:rPr>
                        <a:t> </a:t>
                      </a:r>
                      <a:r>
                        <a:rPr sz="850" dirty="0">
                          <a:latin typeface="Arial"/>
                          <a:cs typeface="Arial"/>
                        </a:rPr>
                        <a:t>it</a:t>
                      </a:r>
                      <a:r>
                        <a:rPr sz="850" spc="-10" dirty="0">
                          <a:latin typeface="Arial"/>
                          <a:cs typeface="Arial"/>
                        </a:rPr>
                        <a:t> </a:t>
                      </a:r>
                      <a:r>
                        <a:rPr sz="850" dirty="0">
                          <a:latin typeface="Arial"/>
                          <a:cs typeface="Arial"/>
                        </a:rPr>
                        <a:t>was</a:t>
                      </a:r>
                      <a:r>
                        <a:rPr sz="850" spc="-10" dirty="0">
                          <a:latin typeface="Arial"/>
                          <a:cs typeface="Arial"/>
                        </a:rPr>
                        <a:t> </a:t>
                      </a:r>
                      <a:r>
                        <a:rPr sz="850" dirty="0">
                          <a:latin typeface="Arial"/>
                          <a:cs typeface="Arial"/>
                        </a:rPr>
                        <a:t>up</a:t>
                      </a:r>
                      <a:r>
                        <a:rPr sz="850" spc="-15" dirty="0">
                          <a:latin typeface="Arial"/>
                          <a:cs typeface="Arial"/>
                        </a:rPr>
                        <a:t> </a:t>
                      </a:r>
                      <a:r>
                        <a:rPr sz="850" dirty="0">
                          <a:latin typeface="Arial"/>
                          <a:cs typeface="Arial"/>
                        </a:rPr>
                        <a:t>to</a:t>
                      </a:r>
                      <a:r>
                        <a:rPr sz="850" spc="-10" dirty="0">
                          <a:latin typeface="Arial"/>
                          <a:cs typeface="Arial"/>
                        </a:rPr>
                        <a:t> </a:t>
                      </a:r>
                      <a:r>
                        <a:rPr sz="850" spc="-20" dirty="0">
                          <a:latin typeface="Arial"/>
                          <a:cs typeface="Arial"/>
                        </a:rPr>
                        <a:t>date</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6" name="ethnicity_tbl_section7"/>
          <p:cNvGraphicFramePr>
            <a:graphicFrameLocks noGrp="1"/>
          </p:cNvGraphicFramePr>
          <p:nvPr>
            <p:extLst>
              <p:ext uri="{D42A27DB-BD31-4B8C-83A1-F6EECF244321}">
                <p14:modId xmlns:p14="http://schemas.microsoft.com/office/powerpoint/2010/main" val="4009512611"/>
              </p:ext>
            </p:extLst>
          </p:nvPr>
        </p:nvGraphicFramePr>
        <p:xfrm>
          <a:off x="429133" y="3194050"/>
          <a:ext cx="6776320" cy="113411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8595">
                <a:tc gridSpan="8">
                  <a:txBody>
                    <a:bodyPr/>
                    <a:lstStyle/>
                    <a:p>
                      <a:pPr marL="27940">
                        <a:lnSpc>
                          <a:spcPct val="100000"/>
                        </a:lnSpc>
                        <a:spcBef>
                          <a:spcPts val="45"/>
                        </a:spcBef>
                        <a:tabLst>
                          <a:tab pos="4495800" algn="l"/>
                        </a:tabLst>
                      </a:pPr>
                      <a:r>
                        <a:rPr sz="1050" b="1" spc="-20" dirty="0">
                          <a:solidFill>
                            <a:srgbClr val="336E9F"/>
                          </a:solidFill>
                          <a:latin typeface="Arial" panose="020B0604020202020204" pitchFamily="34" charset="0"/>
                          <a:cs typeface="Arial" panose="020B0604020202020204" pitchFamily="34" charset="0"/>
                        </a:rPr>
                        <a:t>SUPPORT</a:t>
                      </a:r>
                      <a:r>
                        <a:rPr sz="1050" b="1" spc="-3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FROM</a:t>
                      </a:r>
                      <a:r>
                        <a:rPr sz="1050" b="1" spc="-35"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HOSPITAL</a:t>
                      </a:r>
                      <a:r>
                        <a:rPr sz="1050" b="1" spc="-3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STAFF</a:t>
                      </a:r>
                      <a:r>
                        <a:rPr sz="1050" b="1" dirty="0">
                          <a:solidFill>
                            <a:srgbClr val="336E9F"/>
                          </a:solidFill>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Ethnicity</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White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Mixed</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Asian</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Black</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Other</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Not</a:t>
                      </a:r>
                      <a:r>
                        <a:rPr sz="850" spc="-4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given</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577850">
                        <a:lnSpc>
                          <a:spcPts val="860"/>
                        </a:lnSpc>
                        <a:spcBef>
                          <a:spcPts val="155"/>
                        </a:spcBef>
                      </a:pPr>
                      <a:r>
                        <a:rPr sz="850" dirty="0">
                          <a:latin typeface="Arial" panose="020B0604020202020204" pitchFamily="34" charset="0"/>
                          <a:cs typeface="Arial" panose="020B0604020202020204" pitchFamily="34" charset="0"/>
                        </a:rPr>
                        <a:t>Q27.</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Staff</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provided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with</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relevant </a:t>
                      </a:r>
                      <a:r>
                        <a:rPr sz="850" dirty="0">
                          <a:latin typeface="Arial" panose="020B0604020202020204" pitchFamily="34" charset="0"/>
                          <a:cs typeface="Arial" panose="020B0604020202020204" pitchFamily="34" charset="0"/>
                        </a:rPr>
                        <a:t>information</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on</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available</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support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03505">
                        <a:lnSpc>
                          <a:spcPts val="860"/>
                        </a:lnSpc>
                        <a:spcBef>
                          <a:spcPts val="155"/>
                        </a:spcBef>
                      </a:pPr>
                      <a:r>
                        <a:rPr sz="850" dirty="0">
                          <a:latin typeface="Arial" panose="020B0604020202020204" pitchFamily="34" charset="0"/>
                          <a:cs typeface="Arial" panose="020B0604020202020204" pitchFamily="34" charset="0"/>
                        </a:rPr>
                        <a:t>Q28.</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got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right</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level</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support</a:t>
                      </a:r>
                      <a:r>
                        <a:rPr sz="850" spc="-2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for </a:t>
                      </a:r>
                      <a:r>
                        <a:rPr sz="850" dirty="0">
                          <a:latin typeface="Arial" panose="020B0604020202020204" pitchFamily="34" charset="0"/>
                          <a:cs typeface="Arial" panose="020B0604020202020204" pitchFamily="34" charset="0"/>
                        </a:rPr>
                        <a:t>their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overall</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health</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well</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being</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from</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hospital</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staff</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4795">
                <a:tc>
                  <a:txBody>
                    <a:bodyPr/>
                    <a:lstStyle/>
                    <a:p>
                      <a:pPr marL="27940" marR="97790">
                        <a:lnSpc>
                          <a:spcPts val="860"/>
                        </a:lnSpc>
                        <a:spcBef>
                          <a:spcPts val="155"/>
                        </a:spcBef>
                      </a:pPr>
                      <a:r>
                        <a:rPr sz="850" dirty="0">
                          <a:latin typeface="Arial" panose="020B0604020202020204" pitchFamily="34" charset="0"/>
                          <a:cs typeface="Arial" panose="020B0604020202020204" pitchFamily="34" charset="0"/>
                        </a:rPr>
                        <a:t>Q29.</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offered</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information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how</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get </a:t>
                      </a:r>
                      <a:r>
                        <a:rPr sz="850" dirty="0">
                          <a:latin typeface="Arial" panose="020B0604020202020204" pitchFamily="34" charset="0"/>
                          <a:cs typeface="Arial" panose="020B0604020202020204" pitchFamily="34" charset="0"/>
                        </a:rPr>
                        <a:t>financial</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help</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or</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benefits</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74%</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74%</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7" name="ethnicity_tbl_section8"/>
          <p:cNvGraphicFramePr>
            <a:graphicFrameLocks noGrp="1"/>
          </p:cNvGraphicFramePr>
          <p:nvPr>
            <p:extLst>
              <p:ext uri="{D42A27DB-BD31-4B8C-83A1-F6EECF244321}">
                <p14:modId xmlns:p14="http://schemas.microsoft.com/office/powerpoint/2010/main" val="1108226419"/>
              </p:ext>
            </p:extLst>
          </p:nvPr>
        </p:nvGraphicFramePr>
        <p:xfrm>
          <a:off x="429133" y="4625975"/>
          <a:ext cx="6776320" cy="305498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495800" algn="l"/>
                        </a:tabLst>
                      </a:pPr>
                      <a:r>
                        <a:rPr sz="1050" b="1" spc="-20" dirty="0">
                          <a:solidFill>
                            <a:srgbClr val="336E9F"/>
                          </a:solidFill>
                          <a:latin typeface="Arial"/>
                          <a:cs typeface="Arial"/>
                        </a:rPr>
                        <a:t>HOSPITAL CARE</a:t>
                      </a:r>
                      <a:r>
                        <a:rPr sz="1050" b="1" dirty="0">
                          <a:solidFill>
                            <a:srgbClr val="336E9F"/>
                          </a:solidFill>
                          <a:latin typeface="Arial"/>
                          <a:cs typeface="Arial"/>
                        </a:rPr>
                        <a:t>	</a:t>
                      </a:r>
                      <a:r>
                        <a:rPr sz="1275" spc="-15" baseline="9803" dirty="0">
                          <a:latin typeface="Arial"/>
                          <a:cs typeface="Arial"/>
                        </a:rPr>
                        <a:t>Ethnicity</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White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Mixed</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Asian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Black</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Other</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Not</a:t>
                      </a:r>
                      <a:r>
                        <a:rPr sz="850" spc="-45" dirty="0">
                          <a:latin typeface="Arial"/>
                          <a:cs typeface="Arial"/>
                        </a:rPr>
                        <a:t> </a:t>
                      </a:r>
                      <a:r>
                        <a:rPr sz="850" spc="-10" dirty="0">
                          <a:latin typeface="Arial"/>
                          <a:cs typeface="Arial"/>
                        </a:rPr>
                        <a:t>given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marR="0" lvl="0" indent="0" algn="ctr" defTabSz="914400" eaLnBrk="1" fontAlgn="auto" latinLnBrk="0" hangingPunct="1">
                        <a:lnSpc>
                          <a:spcPts val="990"/>
                        </a:lnSpc>
                        <a:spcBef>
                          <a:spcPts val="0"/>
                        </a:spcBef>
                        <a:spcAft>
                          <a:spcPts val="0"/>
                        </a:spcAft>
                        <a:buClrTx/>
                        <a:buSzTx/>
                        <a:buFontTx/>
                        <a:buNone/>
                        <a:tabLst/>
                        <a:defRPr/>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43180">
                        <a:lnSpc>
                          <a:spcPts val="860"/>
                        </a:lnSpc>
                        <a:spcBef>
                          <a:spcPts val="155"/>
                        </a:spcBef>
                      </a:pPr>
                      <a:r>
                        <a:rPr sz="850" dirty="0">
                          <a:latin typeface="Arial"/>
                          <a:cs typeface="Arial"/>
                        </a:rPr>
                        <a:t>Q31.</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had</a:t>
                      </a:r>
                      <a:r>
                        <a:rPr sz="850" spc="-15" dirty="0">
                          <a:latin typeface="Arial"/>
                          <a:cs typeface="Arial"/>
                        </a:rPr>
                        <a:t> </a:t>
                      </a:r>
                      <a:r>
                        <a:rPr sz="850" dirty="0">
                          <a:latin typeface="Arial"/>
                          <a:cs typeface="Arial"/>
                        </a:rPr>
                        <a:t>confidence</a:t>
                      </a:r>
                      <a:r>
                        <a:rPr sz="850" spc="-15" dirty="0">
                          <a:latin typeface="Arial"/>
                          <a:cs typeface="Arial"/>
                        </a:rPr>
                        <a:t> </a:t>
                      </a:r>
                      <a:r>
                        <a:rPr sz="850" dirty="0">
                          <a:latin typeface="Arial"/>
                          <a:cs typeface="Arial"/>
                        </a:rPr>
                        <a:t>and</a:t>
                      </a:r>
                      <a:r>
                        <a:rPr sz="850" spc="-15" dirty="0">
                          <a:latin typeface="Arial"/>
                          <a:cs typeface="Arial"/>
                        </a:rPr>
                        <a:t> </a:t>
                      </a:r>
                      <a:r>
                        <a:rPr sz="850" dirty="0">
                          <a:latin typeface="Arial"/>
                          <a:cs typeface="Arial"/>
                        </a:rPr>
                        <a:t>trust</a:t>
                      </a:r>
                      <a:r>
                        <a:rPr sz="850" spc="-15" dirty="0">
                          <a:latin typeface="Arial"/>
                          <a:cs typeface="Arial"/>
                        </a:rPr>
                        <a:t> </a:t>
                      </a:r>
                      <a:r>
                        <a:rPr sz="850" dirty="0">
                          <a:latin typeface="Arial"/>
                          <a:cs typeface="Arial"/>
                        </a:rPr>
                        <a:t>in</a:t>
                      </a:r>
                      <a:r>
                        <a:rPr sz="850" spc="-15" dirty="0">
                          <a:latin typeface="Arial"/>
                          <a:cs typeface="Arial"/>
                        </a:rPr>
                        <a:t> </a:t>
                      </a:r>
                      <a:r>
                        <a:rPr sz="850" dirty="0">
                          <a:latin typeface="Arial"/>
                          <a:cs typeface="Arial"/>
                        </a:rPr>
                        <a:t>all</a:t>
                      </a:r>
                      <a:r>
                        <a:rPr sz="850" spc="-20"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the</a:t>
                      </a:r>
                      <a:r>
                        <a:rPr sz="850" spc="-15" dirty="0">
                          <a:latin typeface="Arial"/>
                          <a:cs typeface="Arial"/>
                        </a:rPr>
                        <a:t> </a:t>
                      </a:r>
                      <a:r>
                        <a:rPr sz="850" spc="-20" dirty="0">
                          <a:latin typeface="Arial"/>
                          <a:cs typeface="Arial"/>
                        </a:rPr>
                        <a:t>team </a:t>
                      </a:r>
                      <a:r>
                        <a:rPr sz="850" dirty="0">
                          <a:latin typeface="Arial"/>
                          <a:cs typeface="Arial"/>
                        </a:rPr>
                        <a:t>looking</a:t>
                      </a:r>
                      <a:r>
                        <a:rPr sz="850" spc="-20" dirty="0">
                          <a:latin typeface="Arial"/>
                          <a:cs typeface="Arial"/>
                        </a:rPr>
                        <a:t> </a:t>
                      </a:r>
                      <a:r>
                        <a:rPr sz="850" dirty="0">
                          <a:latin typeface="Arial"/>
                          <a:cs typeface="Arial"/>
                        </a:rPr>
                        <a:t>after</a:t>
                      </a:r>
                      <a:r>
                        <a:rPr sz="850" spc="-20" dirty="0">
                          <a:latin typeface="Arial"/>
                          <a:cs typeface="Arial"/>
                        </a:rPr>
                        <a:t> </a:t>
                      </a:r>
                      <a:r>
                        <a:rPr sz="850" dirty="0">
                          <a:latin typeface="Arial"/>
                          <a:cs typeface="Arial"/>
                        </a:rPr>
                        <a:t>them</a:t>
                      </a:r>
                      <a:r>
                        <a:rPr sz="850" spc="-15" dirty="0">
                          <a:latin typeface="Arial"/>
                          <a:cs typeface="Arial"/>
                        </a:rPr>
                        <a:t> </a:t>
                      </a:r>
                      <a:r>
                        <a:rPr sz="850" dirty="0">
                          <a:latin typeface="Arial"/>
                          <a:cs typeface="Arial"/>
                        </a:rPr>
                        <a:t>during</a:t>
                      </a:r>
                      <a:r>
                        <a:rPr sz="850" spc="-20" dirty="0">
                          <a:latin typeface="Arial"/>
                          <a:cs typeface="Arial"/>
                        </a:rPr>
                        <a:t> </a:t>
                      </a:r>
                      <a:r>
                        <a:rPr sz="850" dirty="0">
                          <a:latin typeface="Arial"/>
                          <a:cs typeface="Arial"/>
                        </a:rPr>
                        <a:t>their</a:t>
                      </a:r>
                      <a:r>
                        <a:rPr sz="850" spc="-15" dirty="0">
                          <a:latin typeface="Arial"/>
                          <a:cs typeface="Arial"/>
                        </a:rPr>
                        <a:t> </a:t>
                      </a:r>
                      <a:r>
                        <a:rPr sz="850" dirty="0">
                          <a:latin typeface="Arial"/>
                          <a:cs typeface="Arial"/>
                        </a:rPr>
                        <a:t>stay</a:t>
                      </a:r>
                      <a:r>
                        <a:rPr sz="850" spc="-20" dirty="0">
                          <a:latin typeface="Arial"/>
                          <a:cs typeface="Arial"/>
                        </a:rPr>
                        <a:t> </a:t>
                      </a:r>
                      <a:r>
                        <a:rPr sz="850" dirty="0">
                          <a:latin typeface="Arial"/>
                          <a:cs typeface="Arial"/>
                        </a:rPr>
                        <a:t>in</a:t>
                      </a:r>
                      <a:r>
                        <a:rPr sz="850" spc="-20" dirty="0">
                          <a:latin typeface="Arial"/>
                          <a:cs typeface="Arial"/>
                        </a:rPr>
                        <a:t> </a:t>
                      </a:r>
                      <a:r>
                        <a:rPr sz="850" spc="-10" dirty="0">
                          <a:latin typeface="Arial"/>
                          <a:cs typeface="Arial"/>
                        </a:rPr>
                        <a:t>hospital</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650">
                <a:tc>
                  <a:txBody>
                    <a:bodyPr/>
                    <a:lstStyle/>
                    <a:p>
                      <a:pPr marL="27940" marR="71120">
                        <a:lnSpc>
                          <a:spcPts val="860"/>
                        </a:lnSpc>
                        <a:spcBef>
                          <a:spcPts val="155"/>
                        </a:spcBef>
                      </a:pPr>
                      <a:r>
                        <a:rPr sz="850" dirty="0">
                          <a:latin typeface="Arial"/>
                          <a:cs typeface="Arial"/>
                        </a:rPr>
                        <a:t>Q32.</a:t>
                      </a:r>
                      <a:r>
                        <a:rPr sz="850" spc="-25" dirty="0">
                          <a:latin typeface="Arial"/>
                          <a:cs typeface="Arial"/>
                        </a:rPr>
                        <a:t> </a:t>
                      </a:r>
                      <a:r>
                        <a:rPr sz="850" dirty="0">
                          <a:latin typeface="Arial"/>
                          <a:cs typeface="Arial"/>
                        </a:rPr>
                        <a:t>Patient's</a:t>
                      </a:r>
                      <a:r>
                        <a:rPr sz="850" spc="-20" dirty="0">
                          <a:latin typeface="Arial"/>
                          <a:cs typeface="Arial"/>
                        </a:rPr>
                        <a:t> </a:t>
                      </a:r>
                      <a:r>
                        <a:rPr sz="850" dirty="0">
                          <a:latin typeface="Arial"/>
                          <a:cs typeface="Arial"/>
                        </a:rPr>
                        <a:t>family,</a:t>
                      </a:r>
                      <a:r>
                        <a:rPr sz="850" spc="-25"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someone</a:t>
                      </a:r>
                      <a:r>
                        <a:rPr sz="850" spc="-25" dirty="0">
                          <a:latin typeface="Arial"/>
                          <a:cs typeface="Arial"/>
                        </a:rPr>
                        <a:t> </a:t>
                      </a:r>
                      <a:r>
                        <a:rPr sz="850" dirty="0">
                          <a:latin typeface="Arial"/>
                          <a:cs typeface="Arial"/>
                        </a:rPr>
                        <a:t>close,</a:t>
                      </a:r>
                      <a:r>
                        <a:rPr sz="850" spc="-20" dirty="0">
                          <a:latin typeface="Arial"/>
                          <a:cs typeface="Arial"/>
                        </a:rPr>
                        <a:t> </a:t>
                      </a:r>
                      <a:r>
                        <a:rPr sz="850" dirty="0">
                          <a:latin typeface="Arial"/>
                          <a:cs typeface="Arial"/>
                        </a:rPr>
                        <a:t>was</a:t>
                      </a:r>
                      <a:r>
                        <a:rPr sz="850" spc="-25" dirty="0">
                          <a:latin typeface="Arial"/>
                          <a:cs typeface="Arial"/>
                        </a:rPr>
                        <a:t> </a:t>
                      </a:r>
                      <a:r>
                        <a:rPr sz="850" spc="-10" dirty="0">
                          <a:latin typeface="Arial"/>
                          <a:cs typeface="Arial"/>
                        </a:rPr>
                        <a:t>definitely </a:t>
                      </a:r>
                      <a:r>
                        <a:rPr sz="850" dirty="0">
                          <a:latin typeface="Arial"/>
                          <a:cs typeface="Arial"/>
                        </a:rPr>
                        <a:t>able</a:t>
                      </a:r>
                      <a:r>
                        <a:rPr sz="850" spc="-15"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talk</a:t>
                      </a:r>
                      <a:r>
                        <a:rPr sz="850" spc="-15"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member</a:t>
                      </a:r>
                      <a:r>
                        <a:rPr sz="850" spc="-15"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team</a:t>
                      </a:r>
                      <a:r>
                        <a:rPr sz="850" spc="-15" dirty="0">
                          <a:latin typeface="Arial"/>
                          <a:cs typeface="Arial"/>
                        </a:rPr>
                        <a:t> </a:t>
                      </a:r>
                      <a:r>
                        <a:rPr sz="850" dirty="0">
                          <a:latin typeface="Arial"/>
                          <a:cs typeface="Arial"/>
                        </a:rPr>
                        <a:t>looking</a:t>
                      </a:r>
                      <a:r>
                        <a:rPr sz="850" spc="-15" dirty="0">
                          <a:latin typeface="Arial"/>
                          <a:cs typeface="Arial"/>
                        </a:rPr>
                        <a:t> </a:t>
                      </a:r>
                      <a:r>
                        <a:rPr sz="850" dirty="0">
                          <a:latin typeface="Arial"/>
                          <a:cs typeface="Arial"/>
                        </a:rPr>
                        <a:t>after</a:t>
                      </a:r>
                      <a:r>
                        <a:rPr sz="850" spc="-15" dirty="0">
                          <a:latin typeface="Arial"/>
                          <a:cs typeface="Arial"/>
                        </a:rPr>
                        <a:t> </a:t>
                      </a:r>
                      <a:r>
                        <a:rPr sz="850" spc="-25" dirty="0">
                          <a:latin typeface="Arial"/>
                          <a:cs typeface="Arial"/>
                        </a:rPr>
                        <a:t>the </a:t>
                      </a:r>
                      <a:r>
                        <a:rPr sz="850" dirty="0">
                          <a:latin typeface="Arial"/>
                          <a:cs typeface="Arial"/>
                        </a:rPr>
                        <a:t>patient</a:t>
                      </a:r>
                      <a:r>
                        <a:rPr sz="850" spc="-20" dirty="0">
                          <a:latin typeface="Arial"/>
                          <a:cs typeface="Arial"/>
                        </a:rPr>
                        <a:t> </a:t>
                      </a:r>
                      <a:r>
                        <a:rPr sz="850" dirty="0">
                          <a:latin typeface="Arial"/>
                          <a:cs typeface="Arial"/>
                        </a:rPr>
                        <a:t>in</a:t>
                      </a:r>
                      <a:r>
                        <a:rPr sz="850" spc="-15" dirty="0">
                          <a:latin typeface="Arial"/>
                          <a:cs typeface="Arial"/>
                        </a:rPr>
                        <a:t> </a:t>
                      </a:r>
                      <a:r>
                        <a:rPr sz="850" spc="-10" dirty="0">
                          <a:latin typeface="Arial"/>
                          <a:cs typeface="Arial"/>
                        </a:rPr>
                        <a:t>hospital</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77%</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74%</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77%</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75895">
                        <a:lnSpc>
                          <a:spcPts val="860"/>
                        </a:lnSpc>
                        <a:spcBef>
                          <a:spcPts val="155"/>
                        </a:spcBef>
                      </a:pPr>
                      <a:r>
                        <a:rPr sz="850" dirty="0">
                          <a:latin typeface="Arial"/>
                          <a:cs typeface="Arial"/>
                        </a:rPr>
                        <a:t>Q33.</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25" dirty="0">
                          <a:latin typeface="Arial"/>
                          <a:cs typeface="Arial"/>
                        </a:rPr>
                        <a:t> </a:t>
                      </a:r>
                      <a:r>
                        <a:rPr sz="850" dirty="0">
                          <a:latin typeface="Arial"/>
                          <a:cs typeface="Arial"/>
                        </a:rPr>
                        <a:t>involved</a:t>
                      </a:r>
                      <a:r>
                        <a:rPr sz="850" spc="-20" dirty="0">
                          <a:latin typeface="Arial"/>
                          <a:cs typeface="Arial"/>
                        </a:rPr>
                        <a:t> </a:t>
                      </a:r>
                      <a:r>
                        <a:rPr sz="850" dirty="0">
                          <a:latin typeface="Arial"/>
                          <a:cs typeface="Arial"/>
                        </a:rPr>
                        <a:t>in</a:t>
                      </a:r>
                      <a:r>
                        <a:rPr sz="850" spc="-25" dirty="0">
                          <a:latin typeface="Arial"/>
                          <a:cs typeface="Arial"/>
                        </a:rPr>
                        <a:t> </a:t>
                      </a:r>
                      <a:r>
                        <a:rPr sz="850" dirty="0">
                          <a:latin typeface="Arial"/>
                          <a:cs typeface="Arial"/>
                        </a:rPr>
                        <a:t>decisions</a:t>
                      </a:r>
                      <a:r>
                        <a:rPr sz="850" spc="-20" dirty="0">
                          <a:latin typeface="Arial"/>
                          <a:cs typeface="Arial"/>
                        </a:rPr>
                        <a:t> </a:t>
                      </a:r>
                      <a:r>
                        <a:rPr sz="850" spc="-10" dirty="0">
                          <a:latin typeface="Arial"/>
                          <a:cs typeface="Arial"/>
                        </a:rPr>
                        <a:t>about </a:t>
                      </a:r>
                      <a:r>
                        <a:rPr sz="850" dirty="0">
                          <a:latin typeface="Arial"/>
                          <a:cs typeface="Arial"/>
                        </a:rPr>
                        <a:t>their</a:t>
                      </a:r>
                      <a:r>
                        <a:rPr sz="850" spc="-15"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and</a:t>
                      </a:r>
                      <a:r>
                        <a:rPr sz="850" spc="-15" dirty="0">
                          <a:latin typeface="Arial"/>
                          <a:cs typeface="Arial"/>
                        </a:rPr>
                        <a:t> </a:t>
                      </a:r>
                      <a:r>
                        <a:rPr sz="850" dirty="0">
                          <a:latin typeface="Arial"/>
                          <a:cs typeface="Arial"/>
                        </a:rPr>
                        <a:t>treatment</a:t>
                      </a:r>
                      <a:r>
                        <a:rPr sz="850" spc="-15" dirty="0">
                          <a:latin typeface="Arial"/>
                          <a:cs typeface="Arial"/>
                        </a:rPr>
                        <a:t> </a:t>
                      </a:r>
                      <a:r>
                        <a:rPr sz="850" dirty="0">
                          <a:latin typeface="Arial"/>
                          <a:cs typeface="Arial"/>
                        </a:rPr>
                        <a:t>whilst</a:t>
                      </a:r>
                      <a:r>
                        <a:rPr sz="850" spc="-15" dirty="0">
                          <a:latin typeface="Arial"/>
                          <a:cs typeface="Arial"/>
                        </a:rPr>
                        <a:t> </a:t>
                      </a:r>
                      <a:r>
                        <a:rPr sz="850" dirty="0">
                          <a:latin typeface="Arial"/>
                          <a:cs typeface="Arial"/>
                        </a:rPr>
                        <a:t>in</a:t>
                      </a:r>
                      <a:r>
                        <a:rPr sz="850" spc="-15" dirty="0">
                          <a:latin typeface="Arial"/>
                          <a:cs typeface="Arial"/>
                        </a:rPr>
                        <a:t> </a:t>
                      </a:r>
                      <a:r>
                        <a:rPr sz="850" spc="-10" dirty="0">
                          <a:latin typeface="Arial"/>
                          <a:cs typeface="Arial"/>
                        </a:rPr>
                        <a:t>hospital</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217804">
                        <a:lnSpc>
                          <a:spcPts val="860"/>
                        </a:lnSpc>
                        <a:spcBef>
                          <a:spcPts val="155"/>
                        </a:spcBef>
                      </a:pPr>
                      <a:r>
                        <a:rPr sz="850" dirty="0">
                          <a:latin typeface="Arial"/>
                          <a:cs typeface="Arial"/>
                        </a:rPr>
                        <a:t>Q34.</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15" dirty="0">
                          <a:latin typeface="Arial"/>
                          <a:cs typeface="Arial"/>
                        </a:rPr>
                        <a:t> </a:t>
                      </a:r>
                      <a:r>
                        <a:rPr sz="850" dirty="0">
                          <a:latin typeface="Arial"/>
                          <a:cs typeface="Arial"/>
                        </a:rPr>
                        <a:t>able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get</a:t>
                      </a:r>
                      <a:r>
                        <a:rPr sz="850" spc="-20" dirty="0">
                          <a:latin typeface="Arial"/>
                          <a:cs typeface="Arial"/>
                        </a:rPr>
                        <a:t> </a:t>
                      </a:r>
                      <a:r>
                        <a:rPr sz="850" dirty="0">
                          <a:latin typeface="Arial"/>
                          <a:cs typeface="Arial"/>
                        </a:rPr>
                        <a:t>help</a:t>
                      </a:r>
                      <a:r>
                        <a:rPr sz="850" spc="-15" dirty="0">
                          <a:latin typeface="Arial"/>
                          <a:cs typeface="Arial"/>
                        </a:rPr>
                        <a:t> </a:t>
                      </a:r>
                      <a:r>
                        <a:rPr sz="850" dirty="0">
                          <a:latin typeface="Arial"/>
                          <a:cs typeface="Arial"/>
                        </a:rPr>
                        <a:t>from</a:t>
                      </a:r>
                      <a:r>
                        <a:rPr sz="850" spc="-15" dirty="0">
                          <a:latin typeface="Arial"/>
                          <a:cs typeface="Arial"/>
                        </a:rPr>
                        <a:t> </a:t>
                      </a:r>
                      <a:r>
                        <a:rPr sz="850" spc="-20" dirty="0">
                          <a:latin typeface="Arial"/>
                          <a:cs typeface="Arial"/>
                        </a:rPr>
                        <a:t>ward </a:t>
                      </a:r>
                      <a:r>
                        <a:rPr sz="850" dirty="0">
                          <a:latin typeface="Arial"/>
                          <a:cs typeface="Arial"/>
                        </a:rPr>
                        <a:t>staff</a:t>
                      </a:r>
                      <a:r>
                        <a:rPr sz="850" spc="-20" dirty="0">
                          <a:latin typeface="Arial"/>
                          <a:cs typeface="Arial"/>
                        </a:rPr>
                        <a:t> </a:t>
                      </a:r>
                      <a:r>
                        <a:rPr sz="850" dirty="0">
                          <a:latin typeface="Arial"/>
                          <a:cs typeface="Arial"/>
                        </a:rPr>
                        <a:t>when</a:t>
                      </a:r>
                      <a:r>
                        <a:rPr sz="850" spc="-20" dirty="0">
                          <a:latin typeface="Arial"/>
                          <a:cs typeface="Arial"/>
                        </a:rPr>
                        <a:t> </a:t>
                      </a:r>
                      <a:r>
                        <a:rPr sz="850" spc="-10" dirty="0">
                          <a:latin typeface="Arial"/>
                          <a:cs typeface="Arial"/>
                        </a:rPr>
                        <a:t>needed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5430">
                <a:tc>
                  <a:txBody>
                    <a:bodyPr/>
                    <a:lstStyle/>
                    <a:p>
                      <a:pPr marL="27940" marR="163830">
                        <a:lnSpc>
                          <a:spcPts val="860"/>
                        </a:lnSpc>
                        <a:spcBef>
                          <a:spcPts val="155"/>
                        </a:spcBef>
                      </a:pPr>
                      <a:r>
                        <a:rPr sz="850" dirty="0">
                          <a:latin typeface="Arial"/>
                          <a:cs typeface="Arial"/>
                        </a:rPr>
                        <a:t>Q35.</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able</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discuss</a:t>
                      </a:r>
                      <a:r>
                        <a:rPr sz="850" spc="-20" dirty="0">
                          <a:latin typeface="Arial"/>
                          <a:cs typeface="Arial"/>
                        </a:rPr>
                        <a:t> </a:t>
                      </a:r>
                      <a:r>
                        <a:rPr sz="850" dirty="0">
                          <a:latin typeface="Arial"/>
                          <a:cs typeface="Arial"/>
                        </a:rPr>
                        <a:t>worries</a:t>
                      </a:r>
                      <a:r>
                        <a:rPr sz="850" spc="-25" dirty="0">
                          <a:latin typeface="Arial"/>
                          <a:cs typeface="Arial"/>
                        </a:rPr>
                        <a:t> and </a:t>
                      </a:r>
                      <a:r>
                        <a:rPr sz="850" dirty="0">
                          <a:latin typeface="Arial"/>
                          <a:cs typeface="Arial"/>
                        </a:rPr>
                        <a:t>fears</a:t>
                      </a:r>
                      <a:r>
                        <a:rPr sz="850" spc="-25"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hospital</a:t>
                      </a:r>
                      <a:r>
                        <a:rPr sz="850" spc="-20" dirty="0">
                          <a:latin typeface="Arial"/>
                          <a:cs typeface="Arial"/>
                        </a:rPr>
                        <a:t> </a:t>
                      </a:r>
                      <a:r>
                        <a:rPr sz="850" spc="-10" dirty="0">
                          <a:latin typeface="Arial"/>
                          <a:cs typeface="Arial"/>
                        </a:rPr>
                        <a:t>staff</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65430">
                <a:tc>
                  <a:txBody>
                    <a:bodyPr/>
                    <a:lstStyle/>
                    <a:p>
                      <a:pPr marL="27940" marR="85725">
                        <a:lnSpc>
                          <a:spcPts val="860"/>
                        </a:lnSpc>
                        <a:spcBef>
                          <a:spcPts val="155"/>
                        </a:spcBef>
                      </a:pPr>
                      <a:r>
                        <a:rPr sz="850" dirty="0">
                          <a:latin typeface="Arial"/>
                          <a:cs typeface="Arial"/>
                        </a:rPr>
                        <a:t>Q36.</a:t>
                      </a:r>
                      <a:r>
                        <a:rPr sz="850" spc="-25" dirty="0">
                          <a:latin typeface="Arial"/>
                          <a:cs typeface="Arial"/>
                        </a:rPr>
                        <a:t> </a:t>
                      </a:r>
                      <a:r>
                        <a:rPr sz="850" dirty="0">
                          <a:latin typeface="Arial"/>
                          <a:cs typeface="Arial"/>
                        </a:rPr>
                        <a:t>Hospital</a:t>
                      </a:r>
                      <a:r>
                        <a:rPr sz="850" spc="-20" dirty="0">
                          <a:latin typeface="Arial"/>
                          <a:cs typeface="Arial"/>
                        </a:rPr>
                        <a:t> </a:t>
                      </a:r>
                      <a:r>
                        <a:rPr sz="850" dirty="0">
                          <a:latin typeface="Arial"/>
                          <a:cs typeface="Arial"/>
                        </a:rPr>
                        <a:t>staff</a:t>
                      </a:r>
                      <a:r>
                        <a:rPr sz="850" spc="-25"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did</a:t>
                      </a:r>
                      <a:r>
                        <a:rPr sz="850" spc="-25" dirty="0">
                          <a:latin typeface="Arial"/>
                          <a:cs typeface="Arial"/>
                        </a:rPr>
                        <a:t> </a:t>
                      </a:r>
                      <a:r>
                        <a:rPr sz="850" dirty="0">
                          <a:latin typeface="Arial"/>
                          <a:cs typeface="Arial"/>
                        </a:rPr>
                        <a:t>everything</a:t>
                      </a:r>
                      <a:r>
                        <a:rPr sz="850" spc="-20" dirty="0">
                          <a:latin typeface="Arial"/>
                          <a:cs typeface="Arial"/>
                        </a:rPr>
                        <a:t> </a:t>
                      </a:r>
                      <a:r>
                        <a:rPr sz="850" dirty="0">
                          <a:latin typeface="Arial"/>
                          <a:cs typeface="Arial"/>
                        </a:rPr>
                        <a:t>they</a:t>
                      </a:r>
                      <a:r>
                        <a:rPr sz="850" spc="-25" dirty="0">
                          <a:latin typeface="Arial"/>
                          <a:cs typeface="Arial"/>
                        </a:rPr>
                        <a:t> </a:t>
                      </a:r>
                      <a:r>
                        <a:rPr sz="850" dirty="0">
                          <a:latin typeface="Arial"/>
                          <a:cs typeface="Arial"/>
                        </a:rPr>
                        <a:t>could</a:t>
                      </a:r>
                      <a:r>
                        <a:rPr sz="850" spc="-20" dirty="0">
                          <a:latin typeface="Arial"/>
                          <a:cs typeface="Arial"/>
                        </a:rPr>
                        <a:t> </a:t>
                      </a:r>
                      <a:r>
                        <a:rPr sz="850" spc="-25" dirty="0">
                          <a:latin typeface="Arial"/>
                          <a:cs typeface="Arial"/>
                        </a:rPr>
                        <a:t>to </a:t>
                      </a:r>
                      <a:r>
                        <a:rPr sz="850" dirty="0">
                          <a:latin typeface="Arial"/>
                          <a:cs typeface="Arial"/>
                        </a:rPr>
                        <a:t>help</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control</a:t>
                      </a:r>
                      <a:r>
                        <a:rPr sz="850" spc="-20" dirty="0">
                          <a:latin typeface="Arial"/>
                          <a:cs typeface="Arial"/>
                        </a:rPr>
                        <a:t> pain</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7"/>
                  </a:ext>
                </a:extLst>
              </a:tr>
              <a:tr h="265430">
                <a:tc>
                  <a:txBody>
                    <a:bodyPr/>
                    <a:lstStyle/>
                    <a:p>
                      <a:pPr marL="27940" marR="313690">
                        <a:lnSpc>
                          <a:spcPts val="860"/>
                        </a:lnSpc>
                        <a:spcBef>
                          <a:spcPts val="155"/>
                        </a:spcBef>
                      </a:pPr>
                      <a:r>
                        <a:rPr sz="850" dirty="0">
                          <a:latin typeface="Arial"/>
                          <a:cs typeface="Arial"/>
                        </a:rPr>
                        <a:t>Q37.</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5"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treated</a:t>
                      </a:r>
                      <a:r>
                        <a:rPr sz="850" spc="-25"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respect</a:t>
                      </a:r>
                      <a:r>
                        <a:rPr sz="850" spc="-25" dirty="0">
                          <a:latin typeface="Arial"/>
                          <a:cs typeface="Arial"/>
                        </a:rPr>
                        <a:t> and </a:t>
                      </a:r>
                      <a:r>
                        <a:rPr sz="850" dirty="0">
                          <a:latin typeface="Arial"/>
                          <a:cs typeface="Arial"/>
                        </a:rPr>
                        <a:t>dignity</a:t>
                      </a:r>
                      <a:r>
                        <a:rPr sz="850" spc="-20" dirty="0">
                          <a:latin typeface="Arial"/>
                          <a:cs typeface="Arial"/>
                        </a:rPr>
                        <a:t> </a:t>
                      </a:r>
                      <a:r>
                        <a:rPr sz="850" dirty="0">
                          <a:latin typeface="Arial"/>
                          <a:cs typeface="Arial"/>
                        </a:rPr>
                        <a:t>while</a:t>
                      </a:r>
                      <a:r>
                        <a:rPr sz="850" spc="-15" dirty="0">
                          <a:latin typeface="Arial"/>
                          <a:cs typeface="Arial"/>
                        </a:rPr>
                        <a:t> </a:t>
                      </a:r>
                      <a:r>
                        <a:rPr sz="850" dirty="0">
                          <a:latin typeface="Arial"/>
                          <a:cs typeface="Arial"/>
                        </a:rPr>
                        <a:t>in</a:t>
                      </a:r>
                      <a:r>
                        <a:rPr sz="850" spc="-20" dirty="0">
                          <a:latin typeface="Arial"/>
                          <a:cs typeface="Arial"/>
                        </a:rPr>
                        <a:t> </a:t>
                      </a:r>
                      <a:r>
                        <a:rPr sz="850" spc="-10" dirty="0">
                          <a:latin typeface="Arial"/>
                          <a:cs typeface="Arial"/>
                        </a:rPr>
                        <a:t>hospital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374650">
                <a:tc>
                  <a:txBody>
                    <a:bodyPr/>
                    <a:lstStyle/>
                    <a:p>
                      <a:pPr marL="27940" marR="199390">
                        <a:lnSpc>
                          <a:spcPts val="860"/>
                        </a:lnSpc>
                        <a:spcBef>
                          <a:spcPts val="155"/>
                        </a:spcBef>
                      </a:pPr>
                      <a:r>
                        <a:rPr sz="850" dirty="0">
                          <a:latin typeface="Arial"/>
                          <a:cs typeface="Arial"/>
                        </a:rPr>
                        <a:t>Q38.</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received</a:t>
                      </a:r>
                      <a:r>
                        <a:rPr sz="850" spc="-25" dirty="0">
                          <a:latin typeface="Arial"/>
                          <a:cs typeface="Arial"/>
                        </a:rPr>
                        <a:t> </a:t>
                      </a:r>
                      <a:r>
                        <a:rPr sz="850" dirty="0">
                          <a:latin typeface="Arial"/>
                          <a:cs typeface="Arial"/>
                        </a:rPr>
                        <a:t>easily</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0" dirty="0">
                          <a:latin typeface="Arial"/>
                          <a:cs typeface="Arial"/>
                        </a:rPr>
                        <a:t> </a:t>
                      </a:r>
                      <a:r>
                        <a:rPr sz="850" dirty="0">
                          <a:latin typeface="Arial"/>
                          <a:cs typeface="Arial"/>
                        </a:rPr>
                        <a:t>what</a:t>
                      </a:r>
                      <a:r>
                        <a:rPr sz="850" spc="-20" dirty="0">
                          <a:latin typeface="Arial"/>
                          <a:cs typeface="Arial"/>
                        </a:rPr>
                        <a:t> </a:t>
                      </a:r>
                      <a:r>
                        <a:rPr sz="850" dirty="0">
                          <a:latin typeface="Arial"/>
                          <a:cs typeface="Arial"/>
                        </a:rPr>
                        <a:t>they</a:t>
                      </a:r>
                      <a:r>
                        <a:rPr sz="850" spc="-20" dirty="0">
                          <a:latin typeface="Arial"/>
                          <a:cs typeface="Arial"/>
                        </a:rPr>
                        <a:t> </a:t>
                      </a:r>
                      <a:r>
                        <a:rPr sz="850" dirty="0">
                          <a:latin typeface="Arial"/>
                          <a:cs typeface="Arial"/>
                        </a:rPr>
                        <a:t>should</a:t>
                      </a:r>
                      <a:r>
                        <a:rPr sz="850" spc="-20" dirty="0">
                          <a:latin typeface="Arial"/>
                          <a:cs typeface="Arial"/>
                        </a:rPr>
                        <a:t> </a:t>
                      </a:r>
                      <a:r>
                        <a:rPr sz="850" dirty="0">
                          <a:latin typeface="Arial"/>
                          <a:cs typeface="Arial"/>
                        </a:rPr>
                        <a:t>or</a:t>
                      </a:r>
                      <a:r>
                        <a:rPr sz="850" spc="-25" dirty="0">
                          <a:latin typeface="Arial"/>
                          <a:cs typeface="Arial"/>
                        </a:rPr>
                        <a:t> </a:t>
                      </a:r>
                      <a:r>
                        <a:rPr sz="850" dirty="0">
                          <a:latin typeface="Arial"/>
                          <a:cs typeface="Arial"/>
                        </a:rPr>
                        <a:t>should</a:t>
                      </a:r>
                      <a:r>
                        <a:rPr sz="850" spc="-20" dirty="0">
                          <a:latin typeface="Arial"/>
                          <a:cs typeface="Arial"/>
                        </a:rPr>
                        <a:t> </a:t>
                      </a:r>
                      <a:r>
                        <a:rPr sz="850" dirty="0">
                          <a:latin typeface="Arial"/>
                          <a:cs typeface="Arial"/>
                        </a:rPr>
                        <a:t>not</a:t>
                      </a:r>
                      <a:r>
                        <a:rPr sz="850" spc="-20" dirty="0">
                          <a:latin typeface="Arial"/>
                          <a:cs typeface="Arial"/>
                        </a:rPr>
                        <a:t> </a:t>
                      </a:r>
                      <a:r>
                        <a:rPr sz="850" spc="-25" dirty="0">
                          <a:latin typeface="Arial"/>
                          <a:cs typeface="Arial"/>
                        </a:rPr>
                        <a:t>do </a:t>
                      </a:r>
                      <a:r>
                        <a:rPr sz="850" dirty="0">
                          <a:latin typeface="Arial"/>
                          <a:cs typeface="Arial"/>
                        </a:rPr>
                        <a:t>after</a:t>
                      </a:r>
                      <a:r>
                        <a:rPr sz="850" spc="-25" dirty="0">
                          <a:latin typeface="Arial"/>
                          <a:cs typeface="Arial"/>
                        </a:rPr>
                        <a:t> </a:t>
                      </a:r>
                      <a:r>
                        <a:rPr sz="850" dirty="0">
                          <a:latin typeface="Arial"/>
                          <a:cs typeface="Arial"/>
                        </a:rPr>
                        <a:t>leaving</a:t>
                      </a:r>
                      <a:r>
                        <a:rPr sz="850" spc="-20" dirty="0">
                          <a:latin typeface="Arial"/>
                          <a:cs typeface="Arial"/>
                        </a:rPr>
                        <a:t> </a:t>
                      </a:r>
                      <a:r>
                        <a:rPr sz="850" spc="-10" dirty="0">
                          <a:latin typeface="Arial"/>
                          <a:cs typeface="Arial"/>
                        </a:rPr>
                        <a:t>hospital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95%</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100%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96%</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95%</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375285">
                <a:tc>
                  <a:txBody>
                    <a:bodyPr/>
                    <a:lstStyle/>
                    <a:p>
                      <a:pPr marL="27940" marR="163830">
                        <a:lnSpc>
                          <a:spcPts val="860"/>
                        </a:lnSpc>
                        <a:spcBef>
                          <a:spcPts val="155"/>
                        </a:spcBef>
                      </a:pPr>
                      <a:r>
                        <a:rPr sz="850" dirty="0">
                          <a:latin typeface="Arial"/>
                          <a:cs typeface="Arial"/>
                        </a:rPr>
                        <a:t>Q39.</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able</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discuss</a:t>
                      </a:r>
                      <a:r>
                        <a:rPr sz="850" spc="-20" dirty="0">
                          <a:latin typeface="Arial"/>
                          <a:cs typeface="Arial"/>
                        </a:rPr>
                        <a:t> </a:t>
                      </a:r>
                      <a:r>
                        <a:rPr sz="850" dirty="0">
                          <a:latin typeface="Arial"/>
                          <a:cs typeface="Arial"/>
                        </a:rPr>
                        <a:t>worries</a:t>
                      </a:r>
                      <a:r>
                        <a:rPr sz="850" spc="-25" dirty="0">
                          <a:latin typeface="Arial"/>
                          <a:cs typeface="Arial"/>
                        </a:rPr>
                        <a:t> and </a:t>
                      </a:r>
                      <a:r>
                        <a:rPr sz="850" dirty="0">
                          <a:latin typeface="Arial"/>
                          <a:cs typeface="Arial"/>
                        </a:rPr>
                        <a:t>fears</a:t>
                      </a:r>
                      <a:r>
                        <a:rPr sz="850" spc="-20"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hospital</a:t>
                      </a:r>
                      <a:r>
                        <a:rPr sz="850" spc="-20" dirty="0">
                          <a:latin typeface="Arial"/>
                          <a:cs typeface="Arial"/>
                        </a:rPr>
                        <a:t> </a:t>
                      </a:r>
                      <a:r>
                        <a:rPr sz="850" dirty="0">
                          <a:latin typeface="Arial"/>
                          <a:cs typeface="Arial"/>
                        </a:rPr>
                        <a:t>staff</a:t>
                      </a:r>
                      <a:r>
                        <a:rPr sz="850" spc="-20" dirty="0">
                          <a:latin typeface="Arial"/>
                          <a:cs typeface="Arial"/>
                        </a:rPr>
                        <a:t> </a:t>
                      </a:r>
                      <a:r>
                        <a:rPr sz="850" dirty="0">
                          <a:latin typeface="Arial"/>
                          <a:cs typeface="Arial"/>
                        </a:rPr>
                        <a:t>while</a:t>
                      </a:r>
                      <a:r>
                        <a:rPr sz="850" spc="-20" dirty="0">
                          <a:latin typeface="Arial"/>
                          <a:cs typeface="Arial"/>
                        </a:rPr>
                        <a:t> </a:t>
                      </a:r>
                      <a:r>
                        <a:rPr sz="850" dirty="0">
                          <a:latin typeface="Arial"/>
                          <a:cs typeface="Arial"/>
                        </a:rPr>
                        <a:t>being</a:t>
                      </a:r>
                      <a:r>
                        <a:rPr sz="850" spc="-20" dirty="0">
                          <a:latin typeface="Arial"/>
                          <a:cs typeface="Arial"/>
                        </a:rPr>
                        <a:t> </a:t>
                      </a:r>
                      <a:r>
                        <a:rPr sz="850" dirty="0">
                          <a:latin typeface="Arial"/>
                          <a:cs typeface="Arial"/>
                        </a:rPr>
                        <a:t>treated</a:t>
                      </a:r>
                      <a:r>
                        <a:rPr sz="850" spc="-20" dirty="0">
                          <a:latin typeface="Arial"/>
                          <a:cs typeface="Arial"/>
                        </a:rPr>
                        <a:t> </a:t>
                      </a:r>
                      <a:r>
                        <a:rPr sz="850" dirty="0">
                          <a:latin typeface="Arial"/>
                          <a:cs typeface="Arial"/>
                        </a:rPr>
                        <a:t>as</a:t>
                      </a:r>
                      <a:r>
                        <a:rPr sz="850" spc="-20" dirty="0">
                          <a:latin typeface="Arial"/>
                          <a:cs typeface="Arial"/>
                        </a:rPr>
                        <a:t> </a:t>
                      </a:r>
                      <a:r>
                        <a:rPr sz="850" spc="-25" dirty="0">
                          <a:latin typeface="Arial"/>
                          <a:cs typeface="Arial"/>
                        </a:rPr>
                        <a:t>an </a:t>
                      </a:r>
                      <a:r>
                        <a:rPr sz="850" dirty="0">
                          <a:latin typeface="Arial"/>
                          <a:cs typeface="Arial"/>
                        </a:rPr>
                        <a:t>outpatient</a:t>
                      </a:r>
                      <a:r>
                        <a:rPr sz="850" spc="-20"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day</a:t>
                      </a:r>
                      <a:r>
                        <a:rPr sz="850" spc="-20" dirty="0">
                          <a:latin typeface="Arial"/>
                          <a:cs typeface="Arial"/>
                        </a:rPr>
                        <a:t> case</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84%</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88%</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93%</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85%</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0"/>
                  </a:ext>
                </a:extLst>
              </a:tr>
            </a:tbl>
          </a:graphicData>
        </a:graphic>
      </p:graphicFrame>
      <p:sp>
        <p:nvSpPr>
          <p:cNvPr id="15" name="object 2">
            <a:extLst>
              <a:ext uri="{FF2B5EF4-FFF2-40B4-BE49-F238E27FC236}">
                <a16:creationId xmlns:a16="http://schemas.microsoft.com/office/drawing/2014/main" id="{ACB3709F-690F-577F-B9ED-0827F8B769FA}"/>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Indicates</a:t>
            </a:r>
            <a:r>
              <a:rPr sz="850" spc="-20" dirty="0">
                <a:latin typeface="Arial"/>
                <a:cs typeface="Arial"/>
              </a:rPr>
              <a:t> </a:t>
            </a:r>
            <a:r>
              <a:rPr sz="850" dirty="0">
                <a:latin typeface="Arial"/>
                <a:cs typeface="Arial"/>
              </a:rPr>
              <a:t>where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score</a:t>
            </a:r>
            <a:r>
              <a:rPr sz="850" spc="-20" dirty="0">
                <a:latin typeface="Arial"/>
                <a:cs typeface="Arial"/>
              </a:rPr>
              <a:t> </a:t>
            </a:r>
            <a:r>
              <a:rPr sz="850" dirty="0">
                <a:latin typeface="Arial"/>
                <a:cs typeface="Arial"/>
              </a:rPr>
              <a:t>is</a:t>
            </a:r>
            <a:r>
              <a:rPr sz="850" spc="-20" dirty="0">
                <a:latin typeface="Arial"/>
                <a:cs typeface="Arial"/>
              </a:rPr>
              <a:t> </a:t>
            </a:r>
            <a:r>
              <a:rPr sz="850" dirty="0">
                <a:latin typeface="Arial"/>
                <a:cs typeface="Arial"/>
              </a:rPr>
              <a:t>not</a:t>
            </a:r>
            <a:r>
              <a:rPr sz="850" spc="-15" dirty="0">
                <a:latin typeface="Arial"/>
                <a:cs typeface="Arial"/>
              </a:rPr>
              <a:t> </a:t>
            </a:r>
            <a:r>
              <a:rPr sz="850" dirty="0">
                <a:latin typeface="Arial"/>
                <a:cs typeface="Arial"/>
              </a:rPr>
              <a:t>available</a:t>
            </a:r>
            <a:r>
              <a:rPr sz="850" spc="-20" dirty="0">
                <a:latin typeface="Arial"/>
                <a:cs typeface="Arial"/>
              </a:rPr>
              <a:t> </a:t>
            </a:r>
            <a:r>
              <a:rPr sz="850" dirty="0">
                <a:latin typeface="Arial"/>
                <a:cs typeface="Arial"/>
              </a:rPr>
              <a:t>due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sp>
        <p:nvSpPr>
          <p:cNvPr id="10" name="txt_org_name">
            <a:extLst>
              <a:ext uri="{FF2B5EF4-FFF2-40B4-BE49-F238E27FC236}">
                <a16:creationId xmlns:a16="http://schemas.microsoft.com/office/drawing/2014/main" id="{0CD646DE-7D75-5CB2-51F4-5654E313E21F}"/>
              </a:ext>
              <a:ext uri="{C183D7F6-B498-43B3-948B-1728B52AA6E4}">
                <adec:decorative xmlns:adec="http://schemas.microsoft.com/office/drawing/2017/decorative" val="1"/>
              </a:ext>
            </a:extLst>
          </p:cNvPr>
          <p:cNvSpPr txBox="1"/>
          <p:nvPr/>
        </p:nvSpPr>
        <p:spPr>
          <a:xfrm>
            <a:off x="4524343" y="622300"/>
            <a:ext cx="2754280" cy="276999"/>
          </a:xfrm>
          <a:prstGeom prst="rect">
            <a:avLst/>
          </a:prstGeom>
          <a:noFill/>
        </p:spPr>
        <p:txBody>
          <a:bodyPr wrap="none" rtlCol="0">
            <a:spAutoFit/>
          </a:bodyPr>
          <a:lstStyle/>
          <a:p>
            <a:pPr algn="r"/>
            <a:r>
              <a:rPr lang="en-GB" sz="1200" b="1">
                <a:solidFill>
                  <a:srgbClr val="336E9F"/>
                </a:solidFill>
                <a:latin typeface="Arial"/>
                <a:cs typeface="Arial"/>
              </a:rPr>
              <a:t>The Christie NHS Foundation Trust</a:t>
            </a:r>
            <a:endParaRPr lang="en-GB" sz="1200">
              <a:solidFill>
                <a:srgbClr val="336E9F"/>
              </a:solidFill>
            </a:endParaRPr>
          </a:p>
        </p:txBody>
      </p:sp>
      <p:sp>
        <p:nvSpPr>
          <p:cNvPr id="11" name="txt_survey">
            <a:extLst>
              <a:ext uri="{FF2B5EF4-FFF2-40B4-BE49-F238E27FC236}">
                <a16:creationId xmlns:a16="http://schemas.microsoft.com/office/drawing/2014/main" id="{5BE9DAC5-B1E9-D16B-F811-9006CE665D3B}"/>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8" name="Group 7">
            <a:extLst>
              <a:ext uri="{FF2B5EF4-FFF2-40B4-BE49-F238E27FC236}">
                <a16:creationId xmlns:a16="http://schemas.microsoft.com/office/drawing/2014/main" id="{2EA35F1F-1DC9-1C6B-6A5C-D7E3FED483DE}"/>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9" name="object 4">
              <a:hlinkClick r:id="rId2" action="ppaction://hlinksldjump"/>
              <a:extLst>
                <a:ext uri="{FF2B5EF4-FFF2-40B4-BE49-F238E27FC236}">
                  <a16:creationId xmlns:a16="http://schemas.microsoft.com/office/drawing/2014/main" id="{31E9621A-01F3-2016-10CE-6BA67F4DE49E}"/>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2" name="object 3">
              <a:hlinkClick r:id="rId2" action="ppaction://hlinksldjump"/>
              <a:extLst>
                <a:ext uri="{FF2B5EF4-FFF2-40B4-BE49-F238E27FC236}">
                  <a16:creationId xmlns:a16="http://schemas.microsoft.com/office/drawing/2014/main" id="{CFC9E4AF-00A2-2245-A331-5FE173BF5037}"/>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7" name="Slide Number Placeholder 1">
            <a:extLst>
              <a:ext uri="{FF2B5EF4-FFF2-40B4-BE49-F238E27FC236}">
                <a16:creationId xmlns:a16="http://schemas.microsoft.com/office/drawing/2014/main" id="{0FBC6966-1882-CCFD-E5C8-0F5C6A5ADE28}"/>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59EA077D-FD95-47E5-B52D-6448FB5048F2}" type="slidenum">
              <a:rPr lang="en-GB" spc="-25" smtClean="0"/>
              <a:t>36</a:t>
            </a:fld>
            <a:endParaRPr lang="en-GB" spc="-25" dirty="0"/>
          </a:p>
        </p:txBody>
      </p:sp>
      <p:sp>
        <p:nvSpPr>
          <p:cNvPr id="15" name="object 1">
            <a:extLst>
              <a:ext uri="{FF2B5EF4-FFF2-40B4-BE49-F238E27FC236}">
                <a16:creationId xmlns:a16="http://schemas.microsoft.com/office/drawing/2014/main" id="{63793F0E-9161-A527-7F34-6C6FC32A2846}"/>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Ethnicity</a:t>
            </a:r>
            <a:r>
              <a:rPr kumimoji="0" lang="en-GB" sz="1800" b="1" i="0" u="none" strike="noStrike" kern="0" cap="none" spc="-75" normalizeH="0" baseline="0" noProof="0" dirty="0">
                <a:ln>
                  <a:noFill/>
                </a:ln>
                <a:solidFill>
                  <a:srgbClr val="336E9F"/>
                </a:solidFill>
                <a:effectLst/>
                <a:uLnTx/>
                <a:uFillTx/>
                <a:latin typeface="Arial"/>
                <a:cs typeface="Arial"/>
              </a:rPr>
              <a:t>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ethnicity_tbl_section9"/>
          <p:cNvGraphicFramePr>
            <a:graphicFrameLocks noGrp="1"/>
          </p:cNvGraphicFramePr>
          <p:nvPr>
            <p:extLst>
              <p:ext uri="{D42A27DB-BD31-4B8C-83A1-F6EECF244321}">
                <p14:modId xmlns:p14="http://schemas.microsoft.com/office/powerpoint/2010/main" val="747417352"/>
              </p:ext>
            </p:extLst>
          </p:nvPr>
        </p:nvGraphicFramePr>
        <p:xfrm>
          <a:off x="429133" y="1748417"/>
          <a:ext cx="6776320" cy="325691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495800" algn="l"/>
                        </a:tabLst>
                      </a:pPr>
                      <a:r>
                        <a:rPr sz="1050" b="1" spc="-20" dirty="0">
                          <a:solidFill>
                            <a:srgbClr val="336E9F"/>
                          </a:solidFill>
                          <a:latin typeface="Arial"/>
                          <a:cs typeface="Arial"/>
                        </a:rPr>
                        <a:t>YOUR</a:t>
                      </a:r>
                      <a:r>
                        <a:rPr sz="1050" b="1" spc="-55" dirty="0">
                          <a:solidFill>
                            <a:srgbClr val="336E9F"/>
                          </a:solidFill>
                          <a:latin typeface="Arial"/>
                          <a:cs typeface="Arial"/>
                        </a:rPr>
                        <a:t> </a:t>
                      </a:r>
                      <a:r>
                        <a:rPr sz="1050" b="1" spc="-10" dirty="0">
                          <a:solidFill>
                            <a:srgbClr val="336E9F"/>
                          </a:solidFill>
                          <a:latin typeface="Arial"/>
                          <a:cs typeface="Arial"/>
                        </a:rPr>
                        <a:t>TREATMENT</a:t>
                      </a:r>
                      <a:r>
                        <a:rPr sz="1050" b="1" dirty="0">
                          <a:solidFill>
                            <a:srgbClr val="336E9F"/>
                          </a:solidFill>
                          <a:latin typeface="Arial"/>
                          <a:cs typeface="Arial"/>
                        </a:rPr>
                        <a:t>	</a:t>
                      </a:r>
                      <a:r>
                        <a:rPr sz="1275" spc="-15" baseline="9803" dirty="0">
                          <a:latin typeface="Arial"/>
                          <a:cs typeface="Arial"/>
                        </a:rPr>
                        <a:t>Ethnicity</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White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Mixed</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Asian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Black</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Other</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Not</a:t>
                      </a:r>
                      <a:r>
                        <a:rPr sz="850" spc="-45" dirty="0">
                          <a:latin typeface="Arial"/>
                          <a:cs typeface="Arial"/>
                        </a:rPr>
                        <a:t> </a:t>
                      </a:r>
                      <a:r>
                        <a:rPr sz="850" spc="-10" dirty="0">
                          <a:latin typeface="Arial"/>
                          <a:cs typeface="Arial"/>
                        </a:rPr>
                        <a:t>given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34950">
                        <a:lnSpc>
                          <a:spcPts val="860"/>
                        </a:lnSpc>
                        <a:spcBef>
                          <a:spcPts val="155"/>
                        </a:spcBef>
                      </a:pPr>
                      <a:r>
                        <a:rPr sz="850" dirty="0">
                          <a:latin typeface="Arial"/>
                          <a:cs typeface="Arial"/>
                        </a:rPr>
                        <a:t>Q41_1.</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5"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spc="-10" dirty="0">
                          <a:latin typeface="Arial"/>
                          <a:cs typeface="Arial"/>
                        </a:rPr>
                        <a:t>surgery</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234950">
                        <a:lnSpc>
                          <a:spcPts val="860"/>
                        </a:lnSpc>
                        <a:spcBef>
                          <a:spcPts val="155"/>
                        </a:spcBef>
                      </a:pPr>
                      <a:r>
                        <a:rPr sz="850" dirty="0">
                          <a:latin typeface="Arial"/>
                          <a:cs typeface="Arial"/>
                        </a:rPr>
                        <a:t>Q41_2.</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5"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spc="-10" dirty="0">
                          <a:latin typeface="Arial"/>
                          <a:cs typeface="Arial"/>
                        </a:rPr>
                        <a:t>chemotherapy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234950">
                        <a:lnSpc>
                          <a:spcPts val="860"/>
                        </a:lnSpc>
                        <a:spcBef>
                          <a:spcPts val="155"/>
                        </a:spcBef>
                      </a:pPr>
                      <a:r>
                        <a:rPr sz="850" dirty="0">
                          <a:latin typeface="Arial"/>
                          <a:cs typeface="Arial"/>
                        </a:rPr>
                        <a:t>Q41_3.</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5"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spc="-10" dirty="0">
                          <a:latin typeface="Arial"/>
                          <a:cs typeface="Arial"/>
                        </a:rPr>
                        <a:t>radiotherapy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223520">
                        <a:lnSpc>
                          <a:spcPts val="860"/>
                        </a:lnSpc>
                        <a:spcBef>
                          <a:spcPts val="155"/>
                        </a:spcBef>
                      </a:pPr>
                      <a:r>
                        <a:rPr sz="850" dirty="0">
                          <a:latin typeface="Arial"/>
                          <a:cs typeface="Arial"/>
                        </a:rPr>
                        <a:t>Q41_4.</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0"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dirty="0">
                          <a:latin typeface="Arial"/>
                          <a:cs typeface="Arial"/>
                        </a:rPr>
                        <a:t>hormone</a:t>
                      </a:r>
                      <a:r>
                        <a:rPr sz="850" spc="-40" dirty="0">
                          <a:latin typeface="Arial"/>
                          <a:cs typeface="Arial"/>
                        </a:rPr>
                        <a:t> </a:t>
                      </a:r>
                      <a:r>
                        <a:rPr sz="850" spc="-10" dirty="0">
                          <a:latin typeface="Arial"/>
                          <a:cs typeface="Arial"/>
                        </a:rPr>
                        <a:t>therapy</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5430">
                <a:tc>
                  <a:txBody>
                    <a:bodyPr/>
                    <a:lstStyle/>
                    <a:p>
                      <a:pPr marL="27940" marR="234950">
                        <a:lnSpc>
                          <a:spcPts val="860"/>
                        </a:lnSpc>
                        <a:spcBef>
                          <a:spcPts val="155"/>
                        </a:spcBef>
                      </a:pPr>
                      <a:r>
                        <a:rPr sz="850" dirty="0">
                          <a:latin typeface="Arial"/>
                          <a:cs typeface="Arial"/>
                        </a:rPr>
                        <a:t>Q41_5.</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5"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spc="-10" dirty="0">
                          <a:latin typeface="Arial"/>
                          <a:cs typeface="Arial"/>
                        </a:rPr>
                        <a:t>immunotherapy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65430">
                <a:tc>
                  <a:txBody>
                    <a:bodyPr/>
                    <a:lstStyle/>
                    <a:p>
                      <a:pPr marL="27940" marR="37465">
                        <a:lnSpc>
                          <a:spcPts val="860"/>
                        </a:lnSpc>
                        <a:spcBef>
                          <a:spcPts val="155"/>
                        </a:spcBef>
                      </a:pPr>
                      <a:r>
                        <a:rPr sz="850" dirty="0">
                          <a:latin typeface="Arial"/>
                          <a:cs typeface="Arial"/>
                        </a:rPr>
                        <a:t>Q42_1.</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25" dirty="0">
                          <a:latin typeface="Arial"/>
                          <a:cs typeface="Arial"/>
                        </a:rPr>
                        <a:t> </a:t>
                      </a:r>
                      <a:r>
                        <a:rPr sz="850" dirty="0">
                          <a:latin typeface="Arial"/>
                          <a:cs typeface="Arial"/>
                        </a:rPr>
                        <a:t>had</a:t>
                      </a:r>
                      <a:r>
                        <a:rPr sz="850" spc="-30" dirty="0">
                          <a:latin typeface="Arial"/>
                          <a:cs typeface="Arial"/>
                        </a:rPr>
                        <a:t> </a:t>
                      </a:r>
                      <a:r>
                        <a:rPr sz="850" dirty="0">
                          <a:latin typeface="Arial"/>
                          <a:cs typeface="Arial"/>
                        </a:rPr>
                        <a:t>enough</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5" dirty="0">
                          <a:latin typeface="Arial"/>
                          <a:cs typeface="Arial"/>
                        </a:rPr>
                        <a:t> </a:t>
                      </a:r>
                      <a:r>
                        <a:rPr sz="850" dirty="0">
                          <a:latin typeface="Arial"/>
                          <a:cs typeface="Arial"/>
                        </a:rPr>
                        <a:t>response</a:t>
                      </a:r>
                      <a:r>
                        <a:rPr sz="850" spc="-25" dirty="0">
                          <a:latin typeface="Arial"/>
                          <a:cs typeface="Arial"/>
                        </a:rPr>
                        <a:t> </a:t>
                      </a:r>
                      <a:r>
                        <a:rPr sz="850" dirty="0">
                          <a:latin typeface="Arial"/>
                          <a:cs typeface="Arial"/>
                        </a:rPr>
                        <a:t>to</a:t>
                      </a:r>
                      <a:r>
                        <a:rPr sz="850" spc="-25" dirty="0">
                          <a:latin typeface="Arial"/>
                          <a:cs typeface="Arial"/>
                        </a:rPr>
                        <a:t> </a:t>
                      </a:r>
                      <a:r>
                        <a:rPr sz="850" spc="-10" dirty="0">
                          <a:latin typeface="Arial"/>
                          <a:cs typeface="Arial"/>
                        </a:rPr>
                        <a:t>surgery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7"/>
                  </a:ext>
                </a:extLst>
              </a:tr>
              <a:tr h="265430">
                <a:tc>
                  <a:txBody>
                    <a:bodyPr/>
                    <a:lstStyle/>
                    <a:p>
                      <a:pPr marL="27940" marR="37465">
                        <a:lnSpc>
                          <a:spcPts val="860"/>
                        </a:lnSpc>
                        <a:spcBef>
                          <a:spcPts val="155"/>
                        </a:spcBef>
                      </a:pPr>
                      <a:r>
                        <a:rPr sz="850" dirty="0">
                          <a:latin typeface="Arial"/>
                          <a:cs typeface="Arial"/>
                        </a:rPr>
                        <a:t>Q42_2.</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25" dirty="0">
                          <a:latin typeface="Arial"/>
                          <a:cs typeface="Arial"/>
                        </a:rPr>
                        <a:t> </a:t>
                      </a:r>
                      <a:r>
                        <a:rPr sz="850" dirty="0">
                          <a:latin typeface="Arial"/>
                          <a:cs typeface="Arial"/>
                        </a:rPr>
                        <a:t>had</a:t>
                      </a:r>
                      <a:r>
                        <a:rPr sz="850" spc="-30" dirty="0">
                          <a:latin typeface="Arial"/>
                          <a:cs typeface="Arial"/>
                        </a:rPr>
                        <a:t> </a:t>
                      </a:r>
                      <a:r>
                        <a:rPr sz="850" dirty="0">
                          <a:latin typeface="Arial"/>
                          <a:cs typeface="Arial"/>
                        </a:rPr>
                        <a:t>enough</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5" dirty="0">
                          <a:latin typeface="Arial"/>
                          <a:cs typeface="Arial"/>
                        </a:rPr>
                        <a:t> </a:t>
                      </a:r>
                      <a:r>
                        <a:rPr sz="850" dirty="0">
                          <a:latin typeface="Arial"/>
                          <a:cs typeface="Arial"/>
                        </a:rPr>
                        <a:t>response</a:t>
                      </a:r>
                      <a:r>
                        <a:rPr sz="850" spc="-25" dirty="0">
                          <a:latin typeface="Arial"/>
                          <a:cs typeface="Arial"/>
                        </a:rPr>
                        <a:t> </a:t>
                      </a:r>
                      <a:r>
                        <a:rPr sz="850" dirty="0">
                          <a:latin typeface="Arial"/>
                          <a:cs typeface="Arial"/>
                        </a:rPr>
                        <a:t>to</a:t>
                      </a:r>
                      <a:r>
                        <a:rPr sz="850" spc="-25" dirty="0">
                          <a:latin typeface="Arial"/>
                          <a:cs typeface="Arial"/>
                        </a:rPr>
                        <a:t> </a:t>
                      </a:r>
                      <a:r>
                        <a:rPr sz="850" spc="-10" dirty="0">
                          <a:latin typeface="Arial"/>
                          <a:cs typeface="Arial"/>
                        </a:rPr>
                        <a:t>chemotherapy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265430">
                <a:tc>
                  <a:txBody>
                    <a:bodyPr/>
                    <a:lstStyle/>
                    <a:p>
                      <a:pPr marL="27940" marR="37465">
                        <a:lnSpc>
                          <a:spcPts val="860"/>
                        </a:lnSpc>
                        <a:spcBef>
                          <a:spcPts val="155"/>
                        </a:spcBef>
                      </a:pPr>
                      <a:r>
                        <a:rPr sz="850" dirty="0">
                          <a:latin typeface="Arial"/>
                          <a:cs typeface="Arial"/>
                        </a:rPr>
                        <a:t>Q42_3.</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25" dirty="0">
                          <a:latin typeface="Arial"/>
                          <a:cs typeface="Arial"/>
                        </a:rPr>
                        <a:t> </a:t>
                      </a:r>
                      <a:r>
                        <a:rPr sz="850" dirty="0">
                          <a:latin typeface="Arial"/>
                          <a:cs typeface="Arial"/>
                        </a:rPr>
                        <a:t>had</a:t>
                      </a:r>
                      <a:r>
                        <a:rPr sz="850" spc="-30" dirty="0">
                          <a:latin typeface="Arial"/>
                          <a:cs typeface="Arial"/>
                        </a:rPr>
                        <a:t> </a:t>
                      </a:r>
                      <a:r>
                        <a:rPr sz="850" dirty="0">
                          <a:latin typeface="Arial"/>
                          <a:cs typeface="Arial"/>
                        </a:rPr>
                        <a:t>enough</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5" dirty="0">
                          <a:latin typeface="Arial"/>
                          <a:cs typeface="Arial"/>
                        </a:rPr>
                        <a:t> </a:t>
                      </a:r>
                      <a:r>
                        <a:rPr sz="850" dirty="0">
                          <a:latin typeface="Arial"/>
                          <a:cs typeface="Arial"/>
                        </a:rPr>
                        <a:t>response</a:t>
                      </a:r>
                      <a:r>
                        <a:rPr sz="850" spc="-25" dirty="0">
                          <a:latin typeface="Arial"/>
                          <a:cs typeface="Arial"/>
                        </a:rPr>
                        <a:t> </a:t>
                      </a:r>
                      <a:r>
                        <a:rPr sz="850" dirty="0">
                          <a:latin typeface="Arial"/>
                          <a:cs typeface="Arial"/>
                        </a:rPr>
                        <a:t>to</a:t>
                      </a:r>
                      <a:r>
                        <a:rPr sz="850" spc="-25" dirty="0">
                          <a:latin typeface="Arial"/>
                          <a:cs typeface="Arial"/>
                        </a:rPr>
                        <a:t> </a:t>
                      </a:r>
                      <a:r>
                        <a:rPr sz="850" spc="-10" dirty="0">
                          <a:latin typeface="Arial"/>
                          <a:cs typeface="Arial"/>
                        </a:rPr>
                        <a:t>radiotherapy</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265430">
                <a:tc>
                  <a:txBody>
                    <a:bodyPr/>
                    <a:lstStyle/>
                    <a:p>
                      <a:pPr marL="27940" marR="37465">
                        <a:lnSpc>
                          <a:spcPts val="860"/>
                        </a:lnSpc>
                        <a:spcBef>
                          <a:spcPts val="155"/>
                        </a:spcBef>
                      </a:pPr>
                      <a:r>
                        <a:rPr sz="850" dirty="0">
                          <a:latin typeface="Arial"/>
                          <a:cs typeface="Arial"/>
                        </a:rPr>
                        <a:t>Q42_4.</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25" dirty="0">
                          <a:latin typeface="Arial"/>
                          <a:cs typeface="Arial"/>
                        </a:rPr>
                        <a:t> </a:t>
                      </a:r>
                      <a:r>
                        <a:rPr sz="850" dirty="0">
                          <a:latin typeface="Arial"/>
                          <a:cs typeface="Arial"/>
                        </a:rPr>
                        <a:t>had</a:t>
                      </a:r>
                      <a:r>
                        <a:rPr sz="850" spc="-30" dirty="0">
                          <a:latin typeface="Arial"/>
                          <a:cs typeface="Arial"/>
                        </a:rPr>
                        <a:t> </a:t>
                      </a:r>
                      <a:r>
                        <a:rPr sz="850" dirty="0">
                          <a:latin typeface="Arial"/>
                          <a:cs typeface="Arial"/>
                        </a:rPr>
                        <a:t>enough</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30"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5" dirty="0">
                          <a:latin typeface="Arial"/>
                          <a:cs typeface="Arial"/>
                        </a:rPr>
                        <a:t> </a:t>
                      </a:r>
                      <a:r>
                        <a:rPr sz="850" dirty="0">
                          <a:latin typeface="Arial"/>
                          <a:cs typeface="Arial"/>
                        </a:rPr>
                        <a:t>response</a:t>
                      </a:r>
                      <a:r>
                        <a:rPr sz="850" spc="-25" dirty="0">
                          <a:latin typeface="Arial"/>
                          <a:cs typeface="Arial"/>
                        </a:rPr>
                        <a:t> </a:t>
                      </a:r>
                      <a:r>
                        <a:rPr sz="850" dirty="0">
                          <a:latin typeface="Arial"/>
                          <a:cs typeface="Arial"/>
                        </a:rPr>
                        <a:t>to</a:t>
                      </a:r>
                      <a:r>
                        <a:rPr sz="850" spc="-30" dirty="0">
                          <a:latin typeface="Arial"/>
                          <a:cs typeface="Arial"/>
                        </a:rPr>
                        <a:t> </a:t>
                      </a:r>
                      <a:r>
                        <a:rPr sz="850" dirty="0">
                          <a:latin typeface="Arial"/>
                          <a:cs typeface="Arial"/>
                        </a:rPr>
                        <a:t>hormone</a:t>
                      </a:r>
                      <a:r>
                        <a:rPr sz="850" spc="-25" dirty="0">
                          <a:latin typeface="Arial"/>
                          <a:cs typeface="Arial"/>
                        </a:rPr>
                        <a:t> </a:t>
                      </a:r>
                      <a:r>
                        <a:rPr sz="850" spc="-10" dirty="0">
                          <a:latin typeface="Arial"/>
                          <a:cs typeface="Arial"/>
                        </a:rPr>
                        <a:t>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0"/>
                  </a:ext>
                </a:extLst>
              </a:tr>
              <a:tr h="265430">
                <a:tc>
                  <a:txBody>
                    <a:bodyPr/>
                    <a:lstStyle/>
                    <a:p>
                      <a:pPr marL="27940" marR="37465">
                        <a:lnSpc>
                          <a:spcPts val="860"/>
                        </a:lnSpc>
                        <a:spcBef>
                          <a:spcPts val="155"/>
                        </a:spcBef>
                      </a:pPr>
                      <a:r>
                        <a:rPr sz="850" dirty="0">
                          <a:latin typeface="Arial"/>
                          <a:cs typeface="Arial"/>
                        </a:rPr>
                        <a:t>Q42_5.</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25" dirty="0">
                          <a:latin typeface="Arial"/>
                          <a:cs typeface="Arial"/>
                        </a:rPr>
                        <a:t> </a:t>
                      </a:r>
                      <a:r>
                        <a:rPr sz="850" dirty="0">
                          <a:latin typeface="Arial"/>
                          <a:cs typeface="Arial"/>
                        </a:rPr>
                        <a:t>had</a:t>
                      </a:r>
                      <a:r>
                        <a:rPr sz="850" spc="-30" dirty="0">
                          <a:latin typeface="Arial"/>
                          <a:cs typeface="Arial"/>
                        </a:rPr>
                        <a:t> </a:t>
                      </a:r>
                      <a:r>
                        <a:rPr sz="850" dirty="0">
                          <a:latin typeface="Arial"/>
                          <a:cs typeface="Arial"/>
                        </a:rPr>
                        <a:t>enough</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5" dirty="0">
                          <a:latin typeface="Arial"/>
                          <a:cs typeface="Arial"/>
                        </a:rPr>
                        <a:t> </a:t>
                      </a:r>
                      <a:r>
                        <a:rPr sz="850" dirty="0">
                          <a:latin typeface="Arial"/>
                          <a:cs typeface="Arial"/>
                        </a:rPr>
                        <a:t>response</a:t>
                      </a:r>
                      <a:r>
                        <a:rPr sz="850" spc="-25" dirty="0">
                          <a:latin typeface="Arial"/>
                          <a:cs typeface="Arial"/>
                        </a:rPr>
                        <a:t> </a:t>
                      </a:r>
                      <a:r>
                        <a:rPr sz="850" dirty="0">
                          <a:latin typeface="Arial"/>
                          <a:cs typeface="Arial"/>
                        </a:rPr>
                        <a:t>to</a:t>
                      </a:r>
                      <a:r>
                        <a:rPr sz="850" spc="-25" dirty="0">
                          <a:latin typeface="Arial"/>
                          <a:cs typeface="Arial"/>
                        </a:rPr>
                        <a:t> </a:t>
                      </a:r>
                      <a:r>
                        <a:rPr sz="850" spc="-10" dirty="0">
                          <a:latin typeface="Arial"/>
                          <a:cs typeface="Arial"/>
                        </a:rPr>
                        <a:t>immunotherapy</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1"/>
                  </a:ext>
                </a:extLst>
              </a:tr>
              <a:tr h="264795">
                <a:tc>
                  <a:txBody>
                    <a:bodyPr/>
                    <a:lstStyle/>
                    <a:p>
                      <a:pPr marL="27940" marR="79375">
                        <a:lnSpc>
                          <a:spcPts val="860"/>
                        </a:lnSpc>
                        <a:spcBef>
                          <a:spcPts val="155"/>
                        </a:spcBef>
                      </a:pPr>
                      <a:r>
                        <a:rPr sz="850" dirty="0">
                          <a:latin typeface="Arial"/>
                          <a:cs typeface="Arial"/>
                        </a:rPr>
                        <a:t>Q43.</a:t>
                      </a:r>
                      <a:r>
                        <a:rPr sz="850" spc="-15"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felt</a:t>
                      </a:r>
                      <a:r>
                        <a:rPr sz="850" spc="-15"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length</a:t>
                      </a:r>
                      <a:r>
                        <a:rPr sz="850" spc="-15"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waiting</a:t>
                      </a:r>
                      <a:r>
                        <a:rPr sz="850" spc="-15" dirty="0">
                          <a:latin typeface="Arial"/>
                          <a:cs typeface="Arial"/>
                        </a:rPr>
                        <a:t> </a:t>
                      </a:r>
                      <a:r>
                        <a:rPr sz="850" dirty="0">
                          <a:latin typeface="Arial"/>
                          <a:cs typeface="Arial"/>
                        </a:rPr>
                        <a:t>time</a:t>
                      </a:r>
                      <a:r>
                        <a:rPr sz="850" spc="-15" dirty="0">
                          <a:latin typeface="Arial"/>
                          <a:cs typeface="Arial"/>
                        </a:rPr>
                        <a:t> </a:t>
                      </a:r>
                      <a:r>
                        <a:rPr sz="850" dirty="0">
                          <a:latin typeface="Arial"/>
                          <a:cs typeface="Arial"/>
                        </a:rPr>
                        <a:t>at</a:t>
                      </a:r>
                      <a:r>
                        <a:rPr sz="850" spc="-15" dirty="0">
                          <a:latin typeface="Arial"/>
                          <a:cs typeface="Arial"/>
                        </a:rPr>
                        <a:t> </a:t>
                      </a:r>
                      <a:r>
                        <a:rPr sz="850" dirty="0">
                          <a:latin typeface="Arial"/>
                          <a:cs typeface="Arial"/>
                        </a:rPr>
                        <a:t>clinic</a:t>
                      </a:r>
                      <a:r>
                        <a:rPr sz="850" spc="-15" dirty="0">
                          <a:latin typeface="Arial"/>
                          <a:cs typeface="Arial"/>
                        </a:rPr>
                        <a:t> </a:t>
                      </a:r>
                      <a:r>
                        <a:rPr sz="850" spc="-25" dirty="0">
                          <a:latin typeface="Arial"/>
                          <a:cs typeface="Arial"/>
                        </a:rPr>
                        <a:t>and </a:t>
                      </a:r>
                      <a:r>
                        <a:rPr sz="850" dirty="0">
                          <a:latin typeface="Arial"/>
                          <a:cs typeface="Arial"/>
                        </a:rPr>
                        <a:t>day</a:t>
                      </a:r>
                      <a:r>
                        <a:rPr sz="850" spc="-20" dirty="0">
                          <a:latin typeface="Arial"/>
                          <a:cs typeface="Arial"/>
                        </a:rPr>
                        <a:t> </a:t>
                      </a:r>
                      <a:r>
                        <a:rPr sz="850" dirty="0">
                          <a:latin typeface="Arial"/>
                          <a:cs typeface="Arial"/>
                        </a:rPr>
                        <a:t>unit</a:t>
                      </a:r>
                      <a:r>
                        <a:rPr sz="850" spc="-20" dirty="0">
                          <a:latin typeface="Arial"/>
                          <a:cs typeface="Arial"/>
                        </a:rPr>
                        <a:t> </a:t>
                      </a:r>
                      <a:r>
                        <a:rPr sz="850" dirty="0">
                          <a:latin typeface="Arial"/>
                          <a:cs typeface="Arial"/>
                        </a:rPr>
                        <a:t>for</a:t>
                      </a:r>
                      <a:r>
                        <a:rPr sz="850" spc="-20" dirty="0">
                          <a:latin typeface="Arial"/>
                          <a:cs typeface="Arial"/>
                        </a:rPr>
                        <a:t> </a:t>
                      </a:r>
                      <a:r>
                        <a:rPr sz="850" dirty="0">
                          <a:latin typeface="Arial"/>
                          <a:cs typeface="Arial"/>
                        </a:rPr>
                        <a:t>cancer</a:t>
                      </a:r>
                      <a:r>
                        <a:rPr sz="850" spc="-20" dirty="0">
                          <a:latin typeface="Arial"/>
                          <a:cs typeface="Arial"/>
                        </a:rPr>
                        <a:t> </a:t>
                      </a:r>
                      <a:r>
                        <a:rPr sz="850" dirty="0">
                          <a:latin typeface="Arial"/>
                          <a:cs typeface="Arial"/>
                        </a:rPr>
                        <a:t>treatment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about</a:t>
                      </a:r>
                      <a:r>
                        <a:rPr sz="850" spc="-20" dirty="0">
                          <a:latin typeface="Arial"/>
                          <a:cs typeface="Arial"/>
                        </a:rPr>
                        <a:t> </a:t>
                      </a:r>
                      <a:r>
                        <a:rPr sz="850" spc="-10" dirty="0">
                          <a:latin typeface="Arial"/>
                          <a:cs typeface="Arial"/>
                        </a:rPr>
                        <a:t>right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2"/>
                  </a:ext>
                </a:extLst>
              </a:tr>
            </a:tbl>
          </a:graphicData>
        </a:graphic>
      </p:graphicFrame>
      <p:graphicFrame>
        <p:nvGraphicFramePr>
          <p:cNvPr id="6" name="ethnicity_tbl_section10"/>
          <p:cNvGraphicFramePr>
            <a:graphicFrameLocks noGrp="1"/>
          </p:cNvGraphicFramePr>
          <p:nvPr>
            <p:extLst>
              <p:ext uri="{D42A27DB-BD31-4B8C-83A1-F6EECF244321}">
                <p14:modId xmlns:p14="http://schemas.microsoft.com/office/powerpoint/2010/main" val="2465915211"/>
              </p:ext>
            </p:extLst>
          </p:nvPr>
        </p:nvGraphicFramePr>
        <p:xfrm>
          <a:off x="429133" y="5270500"/>
          <a:ext cx="6776320" cy="199390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8595">
                <a:tc gridSpan="8">
                  <a:txBody>
                    <a:bodyPr/>
                    <a:lstStyle/>
                    <a:p>
                      <a:pPr marL="27940">
                        <a:lnSpc>
                          <a:spcPct val="100000"/>
                        </a:lnSpc>
                        <a:spcBef>
                          <a:spcPts val="45"/>
                        </a:spcBef>
                        <a:tabLst>
                          <a:tab pos="4495800" algn="l"/>
                        </a:tabLst>
                      </a:pPr>
                      <a:r>
                        <a:rPr sz="1050" b="1" spc="-20" dirty="0">
                          <a:solidFill>
                            <a:srgbClr val="336E9F"/>
                          </a:solidFill>
                          <a:latin typeface="Arial"/>
                          <a:cs typeface="Arial"/>
                        </a:rPr>
                        <a:t>IMMEDIATE</a:t>
                      </a:r>
                      <a:r>
                        <a:rPr sz="1050" b="1" spc="-50" dirty="0">
                          <a:solidFill>
                            <a:srgbClr val="336E9F"/>
                          </a:solidFill>
                          <a:latin typeface="Arial"/>
                          <a:cs typeface="Arial"/>
                        </a:rPr>
                        <a:t> </a:t>
                      </a:r>
                      <a:r>
                        <a:rPr sz="1050" b="1" spc="-20" dirty="0">
                          <a:solidFill>
                            <a:srgbClr val="336E9F"/>
                          </a:solidFill>
                          <a:latin typeface="Arial"/>
                          <a:cs typeface="Arial"/>
                        </a:rPr>
                        <a:t>AND</a:t>
                      </a:r>
                      <a:r>
                        <a:rPr sz="1050" b="1" spc="-45" dirty="0">
                          <a:solidFill>
                            <a:srgbClr val="336E9F"/>
                          </a:solidFill>
                          <a:latin typeface="Arial"/>
                          <a:cs typeface="Arial"/>
                        </a:rPr>
                        <a:t> </a:t>
                      </a:r>
                      <a:r>
                        <a:rPr sz="1050" b="1" spc="-10" dirty="0">
                          <a:solidFill>
                            <a:srgbClr val="336E9F"/>
                          </a:solidFill>
                          <a:latin typeface="Arial"/>
                          <a:cs typeface="Arial"/>
                        </a:rPr>
                        <a:t>LONG</a:t>
                      </a:r>
                      <a:r>
                        <a:rPr lang="en-GB" sz="1050" b="1" spc="-45" dirty="0">
                          <a:solidFill>
                            <a:srgbClr val="336E9F"/>
                          </a:solidFill>
                          <a:latin typeface="Arial"/>
                          <a:cs typeface="Arial"/>
                        </a:rPr>
                        <a:t>-</a:t>
                      </a:r>
                      <a:r>
                        <a:rPr sz="1050" b="1" spc="-20" dirty="0">
                          <a:solidFill>
                            <a:srgbClr val="336E9F"/>
                          </a:solidFill>
                          <a:latin typeface="Arial"/>
                          <a:cs typeface="Arial"/>
                        </a:rPr>
                        <a:t>TERM</a:t>
                      </a:r>
                      <a:r>
                        <a:rPr sz="1050" b="1" spc="-50" dirty="0">
                          <a:solidFill>
                            <a:srgbClr val="336E9F"/>
                          </a:solidFill>
                          <a:latin typeface="Arial"/>
                          <a:cs typeface="Arial"/>
                        </a:rPr>
                        <a:t> </a:t>
                      </a:r>
                      <a:r>
                        <a:rPr sz="1050" b="1" spc="-10" dirty="0">
                          <a:solidFill>
                            <a:srgbClr val="336E9F"/>
                          </a:solidFill>
                          <a:latin typeface="Arial"/>
                          <a:cs typeface="Arial"/>
                        </a:rPr>
                        <a:t>SIDE</a:t>
                      </a:r>
                      <a:r>
                        <a:rPr sz="1050" b="1" spc="-45" dirty="0">
                          <a:solidFill>
                            <a:srgbClr val="336E9F"/>
                          </a:solidFill>
                          <a:latin typeface="Arial"/>
                          <a:cs typeface="Arial"/>
                        </a:rPr>
                        <a:t> </a:t>
                      </a:r>
                      <a:r>
                        <a:rPr sz="1050" b="1" spc="-10" dirty="0">
                          <a:solidFill>
                            <a:srgbClr val="336E9F"/>
                          </a:solidFill>
                          <a:latin typeface="Arial"/>
                          <a:cs typeface="Arial"/>
                        </a:rPr>
                        <a:t>EFFECTS</a:t>
                      </a:r>
                      <a:r>
                        <a:rPr sz="1050" b="1" dirty="0">
                          <a:solidFill>
                            <a:srgbClr val="336E9F"/>
                          </a:solidFill>
                          <a:latin typeface="Arial"/>
                          <a:cs typeface="Arial"/>
                        </a:rPr>
                        <a:t>	</a:t>
                      </a:r>
                      <a:r>
                        <a:rPr sz="1275" spc="-15" baseline="9803" dirty="0">
                          <a:latin typeface="Arial"/>
                          <a:cs typeface="Arial"/>
                        </a:rPr>
                        <a:t>Ethnicity</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White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Mixed</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Asian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Black</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Other</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Not</a:t>
                      </a:r>
                      <a:r>
                        <a:rPr sz="850" spc="-45" dirty="0">
                          <a:latin typeface="Arial"/>
                          <a:cs typeface="Arial"/>
                        </a:rPr>
                        <a:t> </a:t>
                      </a:r>
                      <a:r>
                        <a:rPr sz="850" spc="-10" dirty="0">
                          <a:latin typeface="Arial"/>
                          <a:cs typeface="Arial"/>
                        </a:rPr>
                        <a:t>given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374650">
                <a:tc>
                  <a:txBody>
                    <a:bodyPr/>
                    <a:lstStyle/>
                    <a:p>
                      <a:pPr marL="27940" marR="433705">
                        <a:lnSpc>
                          <a:spcPts val="860"/>
                        </a:lnSpc>
                        <a:spcBef>
                          <a:spcPts val="155"/>
                        </a:spcBef>
                      </a:pPr>
                      <a:r>
                        <a:rPr sz="850" dirty="0">
                          <a:latin typeface="Arial"/>
                          <a:cs typeface="Arial"/>
                        </a:rPr>
                        <a:t>Q44.</a:t>
                      </a:r>
                      <a:r>
                        <a:rPr sz="850" spc="-20" dirty="0">
                          <a:latin typeface="Arial"/>
                          <a:cs typeface="Arial"/>
                        </a:rPr>
                        <a:t> </a:t>
                      </a:r>
                      <a:r>
                        <a:rPr sz="850" dirty="0">
                          <a:latin typeface="Arial"/>
                          <a:cs typeface="Arial"/>
                        </a:rPr>
                        <a:t>Possible</a:t>
                      </a:r>
                      <a:r>
                        <a:rPr sz="850" spc="-20" dirty="0">
                          <a:latin typeface="Arial"/>
                          <a:cs typeface="Arial"/>
                        </a:rPr>
                        <a:t> </a:t>
                      </a:r>
                      <a:r>
                        <a:rPr sz="850" dirty="0">
                          <a:latin typeface="Arial"/>
                          <a:cs typeface="Arial"/>
                        </a:rPr>
                        <a:t>side</a:t>
                      </a:r>
                      <a:r>
                        <a:rPr sz="850" spc="-20" dirty="0">
                          <a:latin typeface="Arial"/>
                          <a:cs typeface="Arial"/>
                        </a:rPr>
                        <a:t> </a:t>
                      </a:r>
                      <a:r>
                        <a:rPr sz="850" dirty="0">
                          <a:latin typeface="Arial"/>
                          <a:cs typeface="Arial"/>
                        </a:rPr>
                        <a:t>effects</a:t>
                      </a:r>
                      <a:r>
                        <a:rPr sz="850" spc="-15" dirty="0">
                          <a:latin typeface="Arial"/>
                          <a:cs typeface="Arial"/>
                        </a:rPr>
                        <a:t> </a:t>
                      </a:r>
                      <a:r>
                        <a:rPr sz="850" dirty="0">
                          <a:latin typeface="Arial"/>
                          <a:cs typeface="Arial"/>
                        </a:rPr>
                        <a:t>from</a:t>
                      </a:r>
                      <a:r>
                        <a:rPr sz="850" spc="-20" dirty="0">
                          <a:latin typeface="Arial"/>
                          <a:cs typeface="Arial"/>
                        </a:rPr>
                        <a:t> </a:t>
                      </a:r>
                      <a:r>
                        <a:rPr sz="850" dirty="0">
                          <a:latin typeface="Arial"/>
                          <a:cs typeface="Arial"/>
                        </a:rPr>
                        <a:t>treatment</a:t>
                      </a:r>
                      <a:r>
                        <a:rPr sz="850" spc="-20" dirty="0">
                          <a:latin typeface="Arial"/>
                          <a:cs typeface="Arial"/>
                        </a:rPr>
                        <a:t> were </a:t>
                      </a:r>
                      <a:r>
                        <a:rPr sz="850" dirty="0">
                          <a:latin typeface="Arial"/>
                          <a:cs typeface="Arial"/>
                        </a:rPr>
                        <a:t>definitely</a:t>
                      </a:r>
                      <a:r>
                        <a:rPr sz="850" spc="-20" dirty="0">
                          <a:latin typeface="Arial"/>
                          <a:cs typeface="Arial"/>
                        </a:rPr>
                        <a:t> </a:t>
                      </a:r>
                      <a:r>
                        <a:rPr sz="850" dirty="0">
                          <a:latin typeface="Arial"/>
                          <a:cs typeface="Arial"/>
                        </a:rPr>
                        <a:t>explained</a:t>
                      </a:r>
                      <a:r>
                        <a:rPr sz="850" spc="-20" dirty="0">
                          <a:latin typeface="Arial"/>
                          <a:cs typeface="Arial"/>
                        </a:rPr>
                        <a:t> </a:t>
                      </a:r>
                      <a:r>
                        <a:rPr sz="850" dirty="0">
                          <a:latin typeface="Arial"/>
                          <a:cs typeface="Arial"/>
                        </a:rPr>
                        <a:t>in</a:t>
                      </a:r>
                      <a:r>
                        <a:rPr sz="850" spc="-20"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way</a:t>
                      </a:r>
                      <a:r>
                        <a:rPr sz="850" spc="-20"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patient</a:t>
                      </a:r>
                      <a:r>
                        <a:rPr sz="850" spc="-20" dirty="0">
                          <a:latin typeface="Arial"/>
                          <a:cs typeface="Arial"/>
                        </a:rPr>
                        <a:t> </a:t>
                      </a:r>
                      <a:r>
                        <a:rPr sz="850" spc="-10" dirty="0">
                          <a:latin typeface="Arial"/>
                          <a:cs typeface="Arial"/>
                        </a:rPr>
                        <a:t>could understand</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79%</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88%</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84%</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79%</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67945">
                        <a:lnSpc>
                          <a:spcPts val="860"/>
                        </a:lnSpc>
                        <a:spcBef>
                          <a:spcPts val="155"/>
                        </a:spcBef>
                      </a:pPr>
                      <a:r>
                        <a:rPr sz="850" dirty="0">
                          <a:latin typeface="Arial"/>
                          <a:cs typeface="Arial"/>
                        </a:rPr>
                        <a:t>Q45.</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was</a:t>
                      </a:r>
                      <a:r>
                        <a:rPr sz="850" spc="-25" dirty="0">
                          <a:latin typeface="Arial"/>
                          <a:cs typeface="Arial"/>
                        </a:rPr>
                        <a:t> </a:t>
                      </a:r>
                      <a:r>
                        <a:rPr sz="850" dirty="0">
                          <a:latin typeface="Arial"/>
                          <a:cs typeface="Arial"/>
                        </a:rPr>
                        <a:t>always</a:t>
                      </a:r>
                      <a:r>
                        <a:rPr sz="850" spc="-25" dirty="0">
                          <a:latin typeface="Arial"/>
                          <a:cs typeface="Arial"/>
                        </a:rPr>
                        <a:t> </a:t>
                      </a:r>
                      <a:r>
                        <a:rPr sz="850" dirty="0">
                          <a:latin typeface="Arial"/>
                          <a:cs typeface="Arial"/>
                        </a:rPr>
                        <a:t>offered</a:t>
                      </a:r>
                      <a:r>
                        <a:rPr sz="850" spc="-25" dirty="0">
                          <a:latin typeface="Arial"/>
                          <a:cs typeface="Arial"/>
                        </a:rPr>
                        <a:t> </a:t>
                      </a:r>
                      <a:r>
                        <a:rPr sz="850" dirty="0">
                          <a:latin typeface="Arial"/>
                          <a:cs typeface="Arial"/>
                        </a:rPr>
                        <a:t>practical</a:t>
                      </a:r>
                      <a:r>
                        <a:rPr sz="850" spc="-20" dirty="0">
                          <a:latin typeface="Arial"/>
                          <a:cs typeface="Arial"/>
                        </a:rPr>
                        <a:t> </a:t>
                      </a:r>
                      <a:r>
                        <a:rPr sz="850" dirty="0">
                          <a:latin typeface="Arial"/>
                          <a:cs typeface="Arial"/>
                        </a:rPr>
                        <a:t>advice</a:t>
                      </a:r>
                      <a:r>
                        <a:rPr sz="850" spc="-25" dirty="0">
                          <a:latin typeface="Arial"/>
                          <a:cs typeface="Arial"/>
                        </a:rPr>
                        <a:t> on </a:t>
                      </a:r>
                      <a:r>
                        <a:rPr sz="850" dirty="0">
                          <a:latin typeface="Arial"/>
                          <a:cs typeface="Arial"/>
                        </a:rPr>
                        <a:t>dealing</a:t>
                      </a:r>
                      <a:r>
                        <a:rPr sz="850" spc="-25"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any</a:t>
                      </a:r>
                      <a:r>
                        <a:rPr sz="850" spc="-25" dirty="0">
                          <a:latin typeface="Arial"/>
                          <a:cs typeface="Arial"/>
                        </a:rPr>
                        <a:t> </a:t>
                      </a:r>
                      <a:r>
                        <a:rPr sz="850" dirty="0">
                          <a:latin typeface="Arial"/>
                          <a:cs typeface="Arial"/>
                        </a:rPr>
                        <a:t>immediate</a:t>
                      </a:r>
                      <a:r>
                        <a:rPr sz="850" spc="-20" dirty="0">
                          <a:latin typeface="Arial"/>
                          <a:cs typeface="Arial"/>
                        </a:rPr>
                        <a:t> </a:t>
                      </a:r>
                      <a:r>
                        <a:rPr sz="850" dirty="0">
                          <a:latin typeface="Arial"/>
                          <a:cs typeface="Arial"/>
                        </a:rPr>
                        <a:t>side</a:t>
                      </a:r>
                      <a:r>
                        <a:rPr sz="850" spc="-20" dirty="0">
                          <a:latin typeface="Arial"/>
                          <a:cs typeface="Arial"/>
                        </a:rPr>
                        <a:t> </a:t>
                      </a:r>
                      <a:r>
                        <a:rPr sz="850" dirty="0">
                          <a:latin typeface="Arial"/>
                          <a:cs typeface="Arial"/>
                        </a:rPr>
                        <a:t>effects</a:t>
                      </a:r>
                      <a:r>
                        <a:rPr sz="850" spc="-25" dirty="0">
                          <a:latin typeface="Arial"/>
                          <a:cs typeface="Arial"/>
                        </a:rPr>
                        <a:t> </a:t>
                      </a:r>
                      <a:r>
                        <a:rPr sz="850" dirty="0">
                          <a:latin typeface="Arial"/>
                          <a:cs typeface="Arial"/>
                        </a:rPr>
                        <a:t>from</a:t>
                      </a:r>
                      <a:r>
                        <a:rPr sz="850" spc="-20" dirty="0">
                          <a:latin typeface="Arial"/>
                          <a:cs typeface="Arial"/>
                        </a:rPr>
                        <a:t> </a:t>
                      </a:r>
                      <a:r>
                        <a:rPr sz="850" spc="-10" dirty="0">
                          <a:latin typeface="Arial"/>
                          <a:cs typeface="Arial"/>
                        </a:rPr>
                        <a:t>treatment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650">
                <a:tc>
                  <a:txBody>
                    <a:bodyPr/>
                    <a:lstStyle/>
                    <a:p>
                      <a:pPr marL="27940" marR="181610">
                        <a:lnSpc>
                          <a:spcPts val="860"/>
                        </a:lnSpc>
                        <a:spcBef>
                          <a:spcPts val="155"/>
                        </a:spcBef>
                      </a:pPr>
                      <a:r>
                        <a:rPr sz="850" dirty="0">
                          <a:latin typeface="Arial"/>
                          <a:cs typeface="Arial"/>
                        </a:rPr>
                        <a:t>Q46.</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5" dirty="0">
                          <a:latin typeface="Arial"/>
                          <a:cs typeface="Arial"/>
                        </a:rPr>
                        <a:t> </a:t>
                      </a:r>
                      <a:r>
                        <a:rPr sz="850" dirty="0">
                          <a:latin typeface="Arial"/>
                          <a:cs typeface="Arial"/>
                        </a:rPr>
                        <a:t>given</a:t>
                      </a:r>
                      <a:r>
                        <a:rPr sz="850" spc="-20" dirty="0">
                          <a:latin typeface="Arial"/>
                          <a:cs typeface="Arial"/>
                        </a:rPr>
                        <a:t> </a:t>
                      </a:r>
                      <a:r>
                        <a:rPr sz="850" dirty="0">
                          <a:latin typeface="Arial"/>
                          <a:cs typeface="Arial"/>
                        </a:rPr>
                        <a:t>information</a:t>
                      </a:r>
                      <a:r>
                        <a:rPr sz="850" spc="-20" dirty="0">
                          <a:latin typeface="Arial"/>
                          <a:cs typeface="Arial"/>
                        </a:rPr>
                        <a:t> </a:t>
                      </a:r>
                      <a:r>
                        <a:rPr sz="850" dirty="0">
                          <a:latin typeface="Arial"/>
                          <a:cs typeface="Arial"/>
                        </a:rPr>
                        <a:t>that</a:t>
                      </a:r>
                      <a:r>
                        <a:rPr sz="850" spc="-25" dirty="0">
                          <a:latin typeface="Arial"/>
                          <a:cs typeface="Arial"/>
                        </a:rPr>
                        <a:t> </a:t>
                      </a:r>
                      <a:r>
                        <a:rPr sz="850" dirty="0">
                          <a:latin typeface="Arial"/>
                          <a:cs typeface="Arial"/>
                        </a:rPr>
                        <a:t>they</a:t>
                      </a:r>
                      <a:r>
                        <a:rPr sz="850" spc="-20" dirty="0">
                          <a:latin typeface="Arial"/>
                          <a:cs typeface="Arial"/>
                        </a:rPr>
                        <a:t> </a:t>
                      </a:r>
                      <a:r>
                        <a:rPr sz="850" spc="-10" dirty="0">
                          <a:latin typeface="Arial"/>
                          <a:cs typeface="Arial"/>
                        </a:rPr>
                        <a:t>could </a:t>
                      </a:r>
                      <a:r>
                        <a:rPr sz="850" dirty="0">
                          <a:latin typeface="Arial"/>
                          <a:cs typeface="Arial"/>
                        </a:rPr>
                        <a:t>access</a:t>
                      </a:r>
                      <a:r>
                        <a:rPr sz="850" spc="-25"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support</a:t>
                      </a:r>
                      <a:r>
                        <a:rPr sz="850" spc="-25" dirty="0">
                          <a:latin typeface="Arial"/>
                          <a:cs typeface="Arial"/>
                        </a:rPr>
                        <a:t> </a:t>
                      </a:r>
                      <a:r>
                        <a:rPr sz="850" dirty="0">
                          <a:latin typeface="Arial"/>
                          <a:cs typeface="Arial"/>
                        </a:rPr>
                        <a:t>in</a:t>
                      </a:r>
                      <a:r>
                        <a:rPr sz="850" spc="-20" dirty="0">
                          <a:latin typeface="Arial"/>
                          <a:cs typeface="Arial"/>
                        </a:rPr>
                        <a:t> </a:t>
                      </a:r>
                      <a:r>
                        <a:rPr sz="850" dirty="0">
                          <a:latin typeface="Arial"/>
                          <a:cs typeface="Arial"/>
                        </a:rPr>
                        <a:t>dealing</a:t>
                      </a:r>
                      <a:r>
                        <a:rPr sz="850" spc="-25" dirty="0">
                          <a:latin typeface="Arial"/>
                          <a:cs typeface="Arial"/>
                        </a:rPr>
                        <a:t> </a:t>
                      </a:r>
                      <a:r>
                        <a:rPr sz="850" dirty="0">
                          <a:latin typeface="Arial"/>
                          <a:cs typeface="Arial"/>
                        </a:rPr>
                        <a:t>with</a:t>
                      </a:r>
                      <a:r>
                        <a:rPr sz="850" spc="-25" dirty="0">
                          <a:latin typeface="Arial"/>
                          <a:cs typeface="Arial"/>
                        </a:rPr>
                        <a:t> </a:t>
                      </a:r>
                      <a:r>
                        <a:rPr sz="850" dirty="0">
                          <a:latin typeface="Arial"/>
                          <a:cs typeface="Arial"/>
                        </a:rPr>
                        <a:t>immediate</a:t>
                      </a:r>
                      <a:r>
                        <a:rPr sz="850" spc="-20" dirty="0">
                          <a:latin typeface="Arial"/>
                          <a:cs typeface="Arial"/>
                        </a:rPr>
                        <a:t> side </a:t>
                      </a:r>
                      <a:r>
                        <a:rPr sz="850" dirty="0">
                          <a:latin typeface="Arial"/>
                          <a:cs typeface="Arial"/>
                        </a:rPr>
                        <a:t>effects</a:t>
                      </a:r>
                      <a:r>
                        <a:rPr sz="850" spc="-25" dirty="0">
                          <a:latin typeface="Arial"/>
                          <a:cs typeface="Arial"/>
                        </a:rPr>
                        <a:t> </a:t>
                      </a:r>
                      <a:r>
                        <a:rPr sz="850" dirty="0">
                          <a:latin typeface="Arial"/>
                          <a:cs typeface="Arial"/>
                        </a:rPr>
                        <a:t>from</a:t>
                      </a:r>
                      <a:r>
                        <a:rPr sz="850" spc="-20" dirty="0">
                          <a:latin typeface="Arial"/>
                          <a:cs typeface="Arial"/>
                        </a:rPr>
                        <a:t> </a:t>
                      </a:r>
                      <a:r>
                        <a:rPr sz="850" spc="-10" dirty="0">
                          <a:latin typeface="Arial"/>
                          <a:cs typeface="Arial"/>
                        </a:rPr>
                        <a:t>treatment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90%</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85%</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90%</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374650">
                <a:tc>
                  <a:txBody>
                    <a:bodyPr/>
                    <a:lstStyle/>
                    <a:p>
                      <a:pPr marL="27940" marR="127635" algn="just">
                        <a:lnSpc>
                          <a:spcPts val="860"/>
                        </a:lnSpc>
                        <a:spcBef>
                          <a:spcPts val="155"/>
                        </a:spcBef>
                      </a:pPr>
                      <a:r>
                        <a:rPr sz="850" dirty="0">
                          <a:latin typeface="Arial"/>
                          <a:cs typeface="Arial"/>
                        </a:rPr>
                        <a:t>Q47.</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felt</a:t>
                      </a:r>
                      <a:r>
                        <a:rPr sz="850" spc="-15" dirty="0">
                          <a:latin typeface="Arial"/>
                          <a:cs typeface="Arial"/>
                        </a:rPr>
                        <a:t> </a:t>
                      </a:r>
                      <a:r>
                        <a:rPr sz="850" dirty="0">
                          <a:latin typeface="Arial"/>
                          <a:cs typeface="Arial"/>
                        </a:rPr>
                        <a:t>possible</a:t>
                      </a:r>
                      <a:r>
                        <a:rPr sz="850" spc="-20" dirty="0">
                          <a:latin typeface="Arial"/>
                          <a:cs typeface="Arial"/>
                        </a:rPr>
                        <a:t> </a:t>
                      </a:r>
                      <a:r>
                        <a:rPr sz="850" spc="-10" dirty="0">
                          <a:latin typeface="Arial"/>
                          <a:cs typeface="Arial"/>
                        </a:rPr>
                        <a:t>long-</a:t>
                      </a:r>
                      <a:r>
                        <a:rPr sz="850" dirty="0">
                          <a:latin typeface="Arial"/>
                          <a:cs typeface="Arial"/>
                        </a:rPr>
                        <a:t>term</a:t>
                      </a:r>
                      <a:r>
                        <a:rPr sz="850" spc="-15" dirty="0">
                          <a:latin typeface="Arial"/>
                          <a:cs typeface="Arial"/>
                        </a:rPr>
                        <a:t> </a:t>
                      </a:r>
                      <a:r>
                        <a:rPr sz="850" dirty="0">
                          <a:latin typeface="Arial"/>
                          <a:cs typeface="Arial"/>
                        </a:rPr>
                        <a:t>side</a:t>
                      </a:r>
                      <a:r>
                        <a:rPr sz="850" spc="-15" dirty="0">
                          <a:latin typeface="Arial"/>
                          <a:cs typeface="Arial"/>
                        </a:rPr>
                        <a:t> </a:t>
                      </a:r>
                      <a:r>
                        <a:rPr sz="850" dirty="0">
                          <a:latin typeface="Arial"/>
                          <a:cs typeface="Arial"/>
                        </a:rPr>
                        <a:t>effects</a:t>
                      </a:r>
                      <a:r>
                        <a:rPr sz="850" spc="-15" dirty="0">
                          <a:latin typeface="Arial"/>
                          <a:cs typeface="Arial"/>
                        </a:rPr>
                        <a:t> </a:t>
                      </a:r>
                      <a:r>
                        <a:rPr sz="850" spc="-20" dirty="0">
                          <a:latin typeface="Arial"/>
                          <a:cs typeface="Arial"/>
                        </a:rPr>
                        <a:t>were </a:t>
                      </a:r>
                      <a:r>
                        <a:rPr sz="850" dirty="0">
                          <a:latin typeface="Arial"/>
                          <a:cs typeface="Arial"/>
                        </a:rPr>
                        <a:t>definitely</a:t>
                      </a:r>
                      <a:r>
                        <a:rPr sz="850" spc="-25" dirty="0">
                          <a:latin typeface="Arial"/>
                          <a:cs typeface="Arial"/>
                        </a:rPr>
                        <a:t> </a:t>
                      </a:r>
                      <a:r>
                        <a:rPr sz="850" dirty="0">
                          <a:latin typeface="Arial"/>
                          <a:cs typeface="Arial"/>
                        </a:rPr>
                        <a:t>explained</a:t>
                      </a:r>
                      <a:r>
                        <a:rPr sz="850" spc="-20" dirty="0">
                          <a:latin typeface="Arial"/>
                          <a:cs typeface="Arial"/>
                        </a:rPr>
                        <a:t> </a:t>
                      </a:r>
                      <a:r>
                        <a:rPr sz="850" dirty="0">
                          <a:latin typeface="Arial"/>
                          <a:cs typeface="Arial"/>
                        </a:rPr>
                        <a:t>in</a:t>
                      </a:r>
                      <a:r>
                        <a:rPr sz="850" spc="-2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way</a:t>
                      </a:r>
                      <a:r>
                        <a:rPr sz="850" spc="-20" dirty="0">
                          <a:latin typeface="Arial"/>
                          <a:cs typeface="Arial"/>
                        </a:rPr>
                        <a:t> </a:t>
                      </a:r>
                      <a:r>
                        <a:rPr sz="850" dirty="0">
                          <a:latin typeface="Arial"/>
                          <a:cs typeface="Arial"/>
                        </a:rPr>
                        <a:t>they</a:t>
                      </a:r>
                      <a:r>
                        <a:rPr sz="850" spc="-25" dirty="0">
                          <a:latin typeface="Arial"/>
                          <a:cs typeface="Arial"/>
                        </a:rPr>
                        <a:t> </a:t>
                      </a:r>
                      <a:r>
                        <a:rPr sz="850" dirty="0">
                          <a:latin typeface="Arial"/>
                          <a:cs typeface="Arial"/>
                        </a:rPr>
                        <a:t>could</a:t>
                      </a:r>
                      <a:r>
                        <a:rPr sz="850" spc="-20" dirty="0">
                          <a:latin typeface="Arial"/>
                          <a:cs typeface="Arial"/>
                        </a:rPr>
                        <a:t> </a:t>
                      </a:r>
                      <a:r>
                        <a:rPr sz="850" dirty="0">
                          <a:latin typeface="Arial"/>
                          <a:cs typeface="Arial"/>
                        </a:rPr>
                        <a:t>understand</a:t>
                      </a:r>
                      <a:r>
                        <a:rPr sz="850" spc="-25" dirty="0">
                          <a:latin typeface="Arial"/>
                          <a:cs typeface="Arial"/>
                        </a:rPr>
                        <a:t> in </a:t>
                      </a:r>
                      <a:r>
                        <a:rPr sz="850" dirty="0">
                          <a:latin typeface="Arial"/>
                          <a:cs typeface="Arial"/>
                        </a:rPr>
                        <a:t>advance</a:t>
                      </a:r>
                      <a:r>
                        <a:rPr sz="850" spc="-20"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their</a:t>
                      </a:r>
                      <a:r>
                        <a:rPr sz="850" spc="-20" dirty="0">
                          <a:latin typeface="Arial"/>
                          <a:cs typeface="Arial"/>
                        </a:rPr>
                        <a:t> </a:t>
                      </a:r>
                      <a:r>
                        <a:rPr sz="850" spc="-10" dirty="0">
                          <a:latin typeface="Arial"/>
                          <a:cs typeface="Arial"/>
                        </a:rPr>
                        <a:t>treatment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67%</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71%</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72%</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68%</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6065">
                <a:tc>
                  <a:txBody>
                    <a:bodyPr/>
                    <a:lstStyle/>
                    <a:p>
                      <a:pPr marL="27940" marR="121920">
                        <a:lnSpc>
                          <a:spcPts val="860"/>
                        </a:lnSpc>
                        <a:spcBef>
                          <a:spcPts val="155"/>
                        </a:spcBef>
                      </a:pPr>
                      <a:r>
                        <a:rPr sz="850" dirty="0">
                          <a:latin typeface="Arial"/>
                          <a:cs typeface="Arial"/>
                        </a:rPr>
                        <a:t>Q48.</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definitely</a:t>
                      </a:r>
                      <a:r>
                        <a:rPr sz="850" spc="-25" dirty="0">
                          <a:latin typeface="Arial"/>
                          <a:cs typeface="Arial"/>
                        </a:rPr>
                        <a:t> </a:t>
                      </a:r>
                      <a:r>
                        <a:rPr sz="850" dirty="0">
                          <a:latin typeface="Arial"/>
                          <a:cs typeface="Arial"/>
                        </a:rPr>
                        <a:t>able</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discuss</a:t>
                      </a:r>
                      <a:r>
                        <a:rPr sz="850" spc="-25" dirty="0">
                          <a:latin typeface="Arial"/>
                          <a:cs typeface="Arial"/>
                        </a:rPr>
                        <a:t> </a:t>
                      </a:r>
                      <a:r>
                        <a:rPr sz="850" dirty="0">
                          <a:latin typeface="Arial"/>
                          <a:cs typeface="Arial"/>
                        </a:rPr>
                        <a:t>options</a:t>
                      </a:r>
                      <a:r>
                        <a:rPr sz="850" spc="-20" dirty="0">
                          <a:latin typeface="Arial"/>
                          <a:cs typeface="Arial"/>
                        </a:rPr>
                        <a:t> </a:t>
                      </a:r>
                      <a:r>
                        <a:rPr sz="850" spc="-25" dirty="0">
                          <a:latin typeface="Arial"/>
                          <a:cs typeface="Arial"/>
                        </a:rPr>
                        <a:t>for </a:t>
                      </a:r>
                      <a:r>
                        <a:rPr sz="850" dirty="0">
                          <a:latin typeface="Arial"/>
                          <a:cs typeface="Arial"/>
                        </a:rPr>
                        <a:t>managing</a:t>
                      </a:r>
                      <a:r>
                        <a:rPr sz="850" spc="-15"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impact</a:t>
                      </a:r>
                      <a:r>
                        <a:rPr sz="850" spc="-15"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any</a:t>
                      </a:r>
                      <a:r>
                        <a:rPr sz="850" spc="-10" dirty="0">
                          <a:latin typeface="Arial"/>
                          <a:cs typeface="Arial"/>
                        </a:rPr>
                        <a:t> long-</a:t>
                      </a:r>
                      <a:r>
                        <a:rPr sz="850" dirty="0">
                          <a:latin typeface="Arial"/>
                          <a:cs typeface="Arial"/>
                        </a:rPr>
                        <a:t>term</a:t>
                      </a:r>
                      <a:r>
                        <a:rPr sz="850" spc="-15" dirty="0">
                          <a:latin typeface="Arial"/>
                          <a:cs typeface="Arial"/>
                        </a:rPr>
                        <a:t> </a:t>
                      </a:r>
                      <a:r>
                        <a:rPr sz="850" dirty="0">
                          <a:latin typeface="Arial"/>
                          <a:cs typeface="Arial"/>
                        </a:rPr>
                        <a:t>side</a:t>
                      </a:r>
                      <a:r>
                        <a:rPr sz="850" spc="-15" dirty="0">
                          <a:latin typeface="Arial"/>
                          <a:cs typeface="Arial"/>
                        </a:rPr>
                        <a:t> </a:t>
                      </a:r>
                      <a:r>
                        <a:rPr sz="850" spc="-10" dirty="0">
                          <a:latin typeface="Arial"/>
                          <a:cs typeface="Arial"/>
                        </a:rPr>
                        <a:t>effects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31%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7" name="ethnicity_tbl_section11"/>
          <p:cNvGraphicFramePr>
            <a:graphicFrameLocks noGrp="1"/>
          </p:cNvGraphicFramePr>
          <p:nvPr>
            <p:extLst>
              <p:ext uri="{D42A27DB-BD31-4B8C-83A1-F6EECF244321}">
                <p14:modId xmlns:p14="http://schemas.microsoft.com/office/powerpoint/2010/main" val="64810371"/>
              </p:ext>
            </p:extLst>
          </p:nvPr>
        </p:nvGraphicFramePr>
        <p:xfrm>
          <a:off x="429133" y="7540625"/>
          <a:ext cx="6776320" cy="97853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495800" algn="l"/>
                        </a:tabLst>
                      </a:pPr>
                      <a:r>
                        <a:rPr sz="1050" b="1" spc="-20" dirty="0">
                          <a:solidFill>
                            <a:srgbClr val="336E9F"/>
                          </a:solidFill>
                          <a:latin typeface="Arial" panose="020B0604020202020204" pitchFamily="34" charset="0"/>
                          <a:cs typeface="Arial" panose="020B0604020202020204" pitchFamily="34" charset="0"/>
                        </a:rPr>
                        <a:t>SUPPORT</a:t>
                      </a:r>
                      <a:r>
                        <a:rPr sz="1050" b="1" spc="-35"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WHILE</a:t>
                      </a:r>
                      <a:r>
                        <a:rPr sz="1050" b="1" spc="-3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AT</a:t>
                      </a:r>
                      <a:r>
                        <a:rPr sz="1050" b="1" spc="-3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HOME</a:t>
                      </a:r>
                      <a:r>
                        <a:rPr sz="1050" b="1" dirty="0">
                          <a:solidFill>
                            <a:srgbClr val="336E9F"/>
                          </a:solidFill>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Ethnicity</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White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Mixed</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Asian</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Black</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Other</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Not</a:t>
                      </a:r>
                      <a:r>
                        <a:rPr sz="850" spc="-4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given</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49530">
                        <a:lnSpc>
                          <a:spcPts val="860"/>
                        </a:lnSpc>
                        <a:spcBef>
                          <a:spcPts val="155"/>
                        </a:spcBef>
                      </a:pPr>
                      <a:r>
                        <a:rPr sz="850" dirty="0">
                          <a:latin typeface="Arial" panose="020B0604020202020204" pitchFamily="34" charset="0"/>
                          <a:cs typeface="Arial" panose="020B0604020202020204" pitchFamily="34" charset="0"/>
                        </a:rPr>
                        <a:t>Q49.</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team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gave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family,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someone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close,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all</a:t>
                      </a:r>
                      <a:r>
                        <a:rPr sz="850" spc="-15"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the </a:t>
                      </a:r>
                      <a:r>
                        <a:rPr sz="850" dirty="0">
                          <a:latin typeface="Arial" panose="020B0604020202020204" pitchFamily="34" charset="0"/>
                          <a:cs typeface="Arial" panose="020B0604020202020204" pitchFamily="34" charset="0"/>
                        </a:rPr>
                        <a:t>information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needed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help</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for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at</a:t>
                      </a:r>
                      <a:r>
                        <a:rPr sz="850" spc="-20" dirty="0">
                          <a:latin typeface="Arial" panose="020B0604020202020204" pitchFamily="34" charset="0"/>
                          <a:cs typeface="Arial" panose="020B0604020202020204" pitchFamily="34" charset="0"/>
                        </a:rPr>
                        <a:t> home</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72%</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72%</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5285">
                <a:tc>
                  <a:txBody>
                    <a:bodyPr/>
                    <a:lstStyle/>
                    <a:p>
                      <a:pPr marL="27940" marR="133985">
                        <a:lnSpc>
                          <a:spcPts val="860"/>
                        </a:lnSpc>
                        <a:spcBef>
                          <a:spcPts val="155"/>
                        </a:spcBef>
                      </a:pPr>
                      <a:r>
                        <a:rPr sz="850" dirty="0">
                          <a:latin typeface="Arial" panose="020B0604020202020204" pitchFamily="34" charset="0"/>
                          <a:cs typeface="Arial" panose="020B0604020202020204" pitchFamily="34" charset="0"/>
                        </a:rPr>
                        <a:t>Q50.</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During</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treatment,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5" dirty="0">
                          <a:latin typeface="Arial" panose="020B0604020202020204" pitchFamily="34" charset="0"/>
                          <a:cs typeface="Arial" panose="020B0604020202020204" pitchFamily="34" charset="0"/>
                        </a:rPr>
                        <a:t> got </a:t>
                      </a:r>
                      <a:r>
                        <a:rPr sz="850" dirty="0">
                          <a:latin typeface="Arial" panose="020B0604020202020204" pitchFamily="34" charset="0"/>
                          <a:cs typeface="Arial" panose="020B0604020202020204" pitchFamily="34" charset="0"/>
                        </a:rPr>
                        <a:t>enough</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and</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support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home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from</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community</a:t>
                      </a:r>
                      <a:r>
                        <a:rPr sz="850" spc="-2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or </a:t>
                      </a:r>
                      <a:r>
                        <a:rPr sz="850" dirty="0">
                          <a:latin typeface="Arial" panose="020B0604020202020204" pitchFamily="34" charset="0"/>
                          <a:cs typeface="Arial" panose="020B0604020202020204" pitchFamily="34" charset="0"/>
                        </a:rPr>
                        <a:t>voluntary</a:t>
                      </a:r>
                      <a:r>
                        <a:rPr sz="850" spc="-3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services</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61%</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36%</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55%</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60%</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8" name="ethnicity_tbl_section12"/>
          <p:cNvGraphicFramePr>
            <a:graphicFrameLocks noGrp="1"/>
          </p:cNvGraphicFramePr>
          <p:nvPr>
            <p:extLst>
              <p:ext uri="{D42A27DB-BD31-4B8C-83A1-F6EECF244321}">
                <p14:modId xmlns:p14="http://schemas.microsoft.com/office/powerpoint/2010/main" val="2403000152"/>
              </p:ext>
            </p:extLst>
          </p:nvPr>
        </p:nvGraphicFramePr>
        <p:xfrm>
          <a:off x="429133" y="8792845"/>
          <a:ext cx="6776320" cy="86931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495800" algn="l"/>
                        </a:tabLst>
                      </a:pPr>
                      <a:r>
                        <a:rPr sz="1050" b="1" spc="-20" dirty="0">
                          <a:solidFill>
                            <a:srgbClr val="336E9F"/>
                          </a:solidFill>
                          <a:latin typeface="Arial"/>
                          <a:cs typeface="Arial"/>
                        </a:rPr>
                        <a:t>CARE</a:t>
                      </a:r>
                      <a:r>
                        <a:rPr sz="1050" b="1" spc="-55" dirty="0">
                          <a:solidFill>
                            <a:srgbClr val="336E9F"/>
                          </a:solidFill>
                          <a:latin typeface="Arial"/>
                          <a:cs typeface="Arial"/>
                        </a:rPr>
                        <a:t> </a:t>
                      </a:r>
                      <a:r>
                        <a:rPr sz="1050" b="1" spc="-10" dirty="0">
                          <a:solidFill>
                            <a:srgbClr val="336E9F"/>
                          </a:solidFill>
                          <a:latin typeface="Arial"/>
                          <a:cs typeface="Arial"/>
                        </a:rPr>
                        <a:t>FROM</a:t>
                      </a:r>
                      <a:r>
                        <a:rPr sz="1050" b="1" spc="-60" dirty="0">
                          <a:solidFill>
                            <a:srgbClr val="336E9F"/>
                          </a:solidFill>
                          <a:latin typeface="Arial"/>
                          <a:cs typeface="Arial"/>
                        </a:rPr>
                        <a:t> </a:t>
                      </a:r>
                      <a:r>
                        <a:rPr sz="1050" b="1" spc="-20" dirty="0">
                          <a:solidFill>
                            <a:srgbClr val="336E9F"/>
                          </a:solidFill>
                          <a:latin typeface="Arial"/>
                          <a:cs typeface="Arial"/>
                        </a:rPr>
                        <a:t>YOUR</a:t>
                      </a:r>
                      <a:r>
                        <a:rPr sz="1050" b="1" spc="-55" dirty="0">
                          <a:solidFill>
                            <a:srgbClr val="336E9F"/>
                          </a:solidFill>
                          <a:latin typeface="Arial"/>
                          <a:cs typeface="Arial"/>
                        </a:rPr>
                        <a:t> </a:t>
                      </a:r>
                      <a:r>
                        <a:rPr sz="1050" b="1" dirty="0">
                          <a:solidFill>
                            <a:srgbClr val="336E9F"/>
                          </a:solidFill>
                          <a:latin typeface="Arial"/>
                          <a:cs typeface="Arial"/>
                        </a:rPr>
                        <a:t>GP</a:t>
                      </a:r>
                      <a:r>
                        <a:rPr sz="1050" b="1" spc="-55" dirty="0">
                          <a:solidFill>
                            <a:srgbClr val="336E9F"/>
                          </a:solidFill>
                          <a:latin typeface="Arial"/>
                          <a:cs typeface="Arial"/>
                        </a:rPr>
                        <a:t> </a:t>
                      </a:r>
                      <a:r>
                        <a:rPr sz="1050" b="1" spc="-10" dirty="0">
                          <a:solidFill>
                            <a:srgbClr val="336E9F"/>
                          </a:solidFill>
                          <a:latin typeface="Arial"/>
                          <a:cs typeface="Arial"/>
                        </a:rPr>
                        <a:t>PRACTICE</a:t>
                      </a:r>
                      <a:r>
                        <a:rPr sz="1050" b="1" dirty="0">
                          <a:solidFill>
                            <a:srgbClr val="336E9F"/>
                          </a:solidFill>
                          <a:latin typeface="Arial"/>
                          <a:cs typeface="Arial"/>
                        </a:rPr>
                        <a:t>	</a:t>
                      </a:r>
                      <a:r>
                        <a:rPr sz="1275" spc="-15" baseline="9803" dirty="0">
                          <a:latin typeface="Arial"/>
                          <a:cs typeface="Arial"/>
                        </a:rPr>
                        <a:t>Ethnicity</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White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Mixed</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Asian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Black</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Other</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Not</a:t>
                      </a:r>
                      <a:r>
                        <a:rPr sz="850" spc="-45" dirty="0">
                          <a:latin typeface="Arial"/>
                          <a:cs typeface="Arial"/>
                        </a:rPr>
                        <a:t> </a:t>
                      </a:r>
                      <a:r>
                        <a:rPr sz="850" spc="-10" dirty="0">
                          <a:latin typeface="Arial"/>
                          <a:cs typeface="Arial"/>
                        </a:rPr>
                        <a:t>given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53365">
                        <a:lnSpc>
                          <a:spcPts val="860"/>
                        </a:lnSpc>
                        <a:spcBef>
                          <a:spcPts val="155"/>
                        </a:spcBef>
                      </a:pPr>
                      <a:r>
                        <a:rPr sz="850" dirty="0">
                          <a:latin typeface="Arial"/>
                          <a:cs typeface="Arial"/>
                        </a:rPr>
                        <a:t>Q51.</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definitely</a:t>
                      </a:r>
                      <a:r>
                        <a:rPr sz="850" spc="-25" dirty="0">
                          <a:latin typeface="Arial"/>
                          <a:cs typeface="Arial"/>
                        </a:rPr>
                        <a:t> </a:t>
                      </a:r>
                      <a:r>
                        <a:rPr sz="850" dirty="0">
                          <a:latin typeface="Arial"/>
                          <a:cs typeface="Arial"/>
                        </a:rPr>
                        <a:t>received</a:t>
                      </a:r>
                      <a:r>
                        <a:rPr sz="850" spc="-25"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right</a:t>
                      </a:r>
                      <a:r>
                        <a:rPr sz="850" spc="-25" dirty="0">
                          <a:latin typeface="Arial"/>
                          <a:cs typeface="Arial"/>
                        </a:rPr>
                        <a:t> </a:t>
                      </a:r>
                      <a:r>
                        <a:rPr sz="850" dirty="0">
                          <a:latin typeface="Arial"/>
                          <a:cs typeface="Arial"/>
                        </a:rPr>
                        <a:t>amount</a:t>
                      </a:r>
                      <a:r>
                        <a:rPr sz="850" spc="-25" dirty="0">
                          <a:latin typeface="Arial"/>
                          <a:cs typeface="Arial"/>
                        </a:rPr>
                        <a:t> of </a:t>
                      </a:r>
                      <a:r>
                        <a:rPr sz="850" dirty="0">
                          <a:latin typeface="Arial"/>
                          <a:cs typeface="Arial"/>
                        </a:rPr>
                        <a:t>support</a:t>
                      </a:r>
                      <a:r>
                        <a:rPr sz="850" spc="-20" dirty="0">
                          <a:latin typeface="Arial"/>
                          <a:cs typeface="Arial"/>
                        </a:rPr>
                        <a:t> </a:t>
                      </a:r>
                      <a:r>
                        <a:rPr sz="850" dirty="0">
                          <a:latin typeface="Arial"/>
                          <a:cs typeface="Arial"/>
                        </a:rPr>
                        <a:t>from</a:t>
                      </a:r>
                      <a:r>
                        <a:rPr sz="850" spc="-20" dirty="0">
                          <a:latin typeface="Arial"/>
                          <a:cs typeface="Arial"/>
                        </a:rPr>
                        <a:t> </a:t>
                      </a:r>
                      <a:r>
                        <a:rPr sz="850" dirty="0">
                          <a:latin typeface="Arial"/>
                          <a:cs typeface="Arial"/>
                        </a:rPr>
                        <a:t>their</a:t>
                      </a:r>
                      <a:r>
                        <a:rPr sz="850" spc="-20" dirty="0">
                          <a:latin typeface="Arial"/>
                          <a:cs typeface="Arial"/>
                        </a:rPr>
                        <a:t> </a:t>
                      </a:r>
                      <a:r>
                        <a:rPr sz="850" dirty="0">
                          <a:latin typeface="Arial"/>
                          <a:cs typeface="Arial"/>
                        </a:rPr>
                        <a:t>GP</a:t>
                      </a:r>
                      <a:r>
                        <a:rPr sz="850" spc="-20" dirty="0">
                          <a:latin typeface="Arial"/>
                          <a:cs typeface="Arial"/>
                        </a:rPr>
                        <a:t> </a:t>
                      </a:r>
                      <a:r>
                        <a:rPr sz="850" dirty="0">
                          <a:latin typeface="Arial"/>
                          <a:cs typeface="Arial"/>
                        </a:rPr>
                        <a:t>practice</a:t>
                      </a:r>
                      <a:r>
                        <a:rPr sz="850" spc="-20" dirty="0">
                          <a:latin typeface="Arial"/>
                          <a:cs typeface="Arial"/>
                        </a:rPr>
                        <a:t> </a:t>
                      </a:r>
                      <a:r>
                        <a:rPr sz="850" dirty="0">
                          <a:latin typeface="Arial"/>
                          <a:cs typeface="Arial"/>
                        </a:rPr>
                        <a:t>during</a:t>
                      </a:r>
                      <a:r>
                        <a:rPr sz="850" spc="-20" dirty="0">
                          <a:latin typeface="Arial"/>
                          <a:cs typeface="Arial"/>
                        </a:rPr>
                        <a:t> </a:t>
                      </a:r>
                      <a:r>
                        <a:rPr sz="850" spc="-10" dirty="0">
                          <a:latin typeface="Arial"/>
                          <a:cs typeface="Arial"/>
                        </a:rPr>
                        <a:t>treatment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6065">
                <a:tc>
                  <a:txBody>
                    <a:bodyPr/>
                    <a:lstStyle/>
                    <a:p>
                      <a:pPr marL="27940" marR="187960">
                        <a:lnSpc>
                          <a:spcPts val="860"/>
                        </a:lnSpc>
                        <a:spcBef>
                          <a:spcPts val="155"/>
                        </a:spcBef>
                      </a:pPr>
                      <a:r>
                        <a:rPr sz="850" dirty="0">
                          <a:latin typeface="Arial"/>
                          <a:cs typeface="Arial"/>
                        </a:rPr>
                        <a:t>Q52.</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has</a:t>
                      </a:r>
                      <a:r>
                        <a:rPr sz="850" spc="-15" dirty="0">
                          <a:latin typeface="Arial"/>
                          <a:cs typeface="Arial"/>
                        </a:rPr>
                        <a:t> </a:t>
                      </a:r>
                      <a:r>
                        <a:rPr sz="850" dirty="0">
                          <a:latin typeface="Arial"/>
                          <a:cs typeface="Arial"/>
                        </a:rPr>
                        <a:t>had</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review</a:t>
                      </a:r>
                      <a:r>
                        <a:rPr sz="850" spc="-15"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cancer</a:t>
                      </a:r>
                      <a:r>
                        <a:rPr sz="850" spc="-15" dirty="0">
                          <a:latin typeface="Arial"/>
                          <a:cs typeface="Arial"/>
                        </a:rPr>
                        <a:t> </a:t>
                      </a:r>
                      <a:r>
                        <a:rPr sz="850" dirty="0">
                          <a:latin typeface="Arial"/>
                          <a:cs typeface="Arial"/>
                        </a:rPr>
                        <a:t>care</a:t>
                      </a:r>
                      <a:r>
                        <a:rPr sz="850" spc="-15" dirty="0">
                          <a:latin typeface="Arial"/>
                          <a:cs typeface="Arial"/>
                        </a:rPr>
                        <a:t> </a:t>
                      </a:r>
                      <a:r>
                        <a:rPr sz="850" dirty="0">
                          <a:latin typeface="Arial"/>
                          <a:cs typeface="Arial"/>
                        </a:rPr>
                        <a:t>by</a:t>
                      </a:r>
                      <a:r>
                        <a:rPr sz="850" spc="-20" dirty="0">
                          <a:latin typeface="Arial"/>
                          <a:cs typeface="Arial"/>
                        </a:rPr>
                        <a:t> </a:t>
                      </a:r>
                      <a:r>
                        <a:rPr sz="850" spc="-25" dirty="0">
                          <a:latin typeface="Arial"/>
                          <a:cs typeface="Arial"/>
                        </a:rPr>
                        <a:t>GP </a:t>
                      </a:r>
                      <a:r>
                        <a:rPr sz="850" spc="-10" dirty="0">
                          <a:latin typeface="Arial"/>
                          <a:cs typeface="Arial"/>
                        </a:rPr>
                        <a:t>practice</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24%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20%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28%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24%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sp>
        <p:nvSpPr>
          <p:cNvPr id="14" name="object 2">
            <a:extLst>
              <a:ext uri="{FF2B5EF4-FFF2-40B4-BE49-F238E27FC236}">
                <a16:creationId xmlns:a16="http://schemas.microsoft.com/office/drawing/2014/main" id="{0B596188-4FAB-3BD9-BCAD-62B69063DDCD}"/>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Indicates</a:t>
            </a:r>
            <a:r>
              <a:rPr sz="850" spc="-20" dirty="0">
                <a:latin typeface="Arial"/>
                <a:cs typeface="Arial"/>
              </a:rPr>
              <a:t> </a:t>
            </a:r>
            <a:r>
              <a:rPr sz="850" dirty="0">
                <a:latin typeface="Arial"/>
                <a:cs typeface="Arial"/>
              </a:rPr>
              <a:t>where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score</a:t>
            </a:r>
            <a:r>
              <a:rPr sz="850" spc="-20" dirty="0">
                <a:latin typeface="Arial"/>
                <a:cs typeface="Arial"/>
              </a:rPr>
              <a:t> </a:t>
            </a:r>
            <a:r>
              <a:rPr sz="850" dirty="0">
                <a:latin typeface="Arial"/>
                <a:cs typeface="Arial"/>
              </a:rPr>
              <a:t>is</a:t>
            </a:r>
            <a:r>
              <a:rPr sz="850" spc="-20" dirty="0">
                <a:latin typeface="Arial"/>
                <a:cs typeface="Arial"/>
              </a:rPr>
              <a:t> </a:t>
            </a:r>
            <a:r>
              <a:rPr sz="850" dirty="0">
                <a:latin typeface="Arial"/>
                <a:cs typeface="Arial"/>
              </a:rPr>
              <a:t>not</a:t>
            </a:r>
            <a:r>
              <a:rPr sz="850" spc="-15" dirty="0">
                <a:latin typeface="Arial"/>
                <a:cs typeface="Arial"/>
              </a:rPr>
              <a:t> </a:t>
            </a:r>
            <a:r>
              <a:rPr sz="850" dirty="0">
                <a:latin typeface="Arial"/>
                <a:cs typeface="Arial"/>
              </a:rPr>
              <a:t>available</a:t>
            </a:r>
            <a:r>
              <a:rPr sz="850" spc="-20" dirty="0">
                <a:latin typeface="Arial"/>
                <a:cs typeface="Arial"/>
              </a:rPr>
              <a:t> </a:t>
            </a:r>
            <a:r>
              <a:rPr sz="850" dirty="0">
                <a:latin typeface="Arial"/>
                <a:cs typeface="Arial"/>
              </a:rPr>
              <a:t>due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sp>
        <p:nvSpPr>
          <p:cNvPr id="12" name="txt_org_name">
            <a:extLst>
              <a:ext uri="{FF2B5EF4-FFF2-40B4-BE49-F238E27FC236}">
                <a16:creationId xmlns:a16="http://schemas.microsoft.com/office/drawing/2014/main" id="{69D90C98-52D7-BBB2-B487-9C37560F368C}"/>
              </a:ext>
              <a:ext uri="{C183D7F6-B498-43B3-948B-1728B52AA6E4}">
                <adec:decorative xmlns:adec="http://schemas.microsoft.com/office/drawing/2017/decorative" val="1"/>
              </a:ext>
            </a:extLst>
          </p:cNvPr>
          <p:cNvSpPr txBox="1"/>
          <p:nvPr/>
        </p:nvSpPr>
        <p:spPr>
          <a:xfrm>
            <a:off x="4524343" y="622300"/>
            <a:ext cx="2754280" cy="276999"/>
          </a:xfrm>
          <a:prstGeom prst="rect">
            <a:avLst/>
          </a:prstGeom>
          <a:noFill/>
        </p:spPr>
        <p:txBody>
          <a:bodyPr wrap="none" rtlCol="0">
            <a:spAutoFit/>
          </a:bodyPr>
          <a:lstStyle/>
          <a:p>
            <a:pPr algn="r"/>
            <a:r>
              <a:rPr lang="en-GB" sz="1200" b="1">
                <a:solidFill>
                  <a:srgbClr val="336E9F"/>
                </a:solidFill>
                <a:latin typeface="Arial"/>
                <a:cs typeface="Arial"/>
              </a:rPr>
              <a:t>The Christie NHS Foundation Trust</a:t>
            </a:r>
            <a:endParaRPr lang="en-GB" sz="1200">
              <a:solidFill>
                <a:srgbClr val="336E9F"/>
              </a:solidFill>
            </a:endParaRPr>
          </a:p>
        </p:txBody>
      </p:sp>
      <p:sp>
        <p:nvSpPr>
          <p:cNvPr id="13" name="txt_survey">
            <a:extLst>
              <a:ext uri="{FF2B5EF4-FFF2-40B4-BE49-F238E27FC236}">
                <a16:creationId xmlns:a16="http://schemas.microsoft.com/office/drawing/2014/main" id="{9E31B983-8805-D28C-F234-21116622269F}"/>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9" name="Group 8">
            <a:extLst>
              <a:ext uri="{FF2B5EF4-FFF2-40B4-BE49-F238E27FC236}">
                <a16:creationId xmlns:a16="http://schemas.microsoft.com/office/drawing/2014/main" id="{C6CB77B7-8A53-CC31-A5BA-2DB37D6A5145}"/>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0" name="object 4">
              <a:hlinkClick r:id="rId2" action="ppaction://hlinksldjump"/>
              <a:extLst>
                <a:ext uri="{FF2B5EF4-FFF2-40B4-BE49-F238E27FC236}">
                  <a16:creationId xmlns:a16="http://schemas.microsoft.com/office/drawing/2014/main" id="{42CBCD5A-F140-ECCD-1FC1-C4A0455D5504}"/>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1" name="object 3">
              <a:hlinkClick r:id="rId2" action="ppaction://hlinksldjump"/>
              <a:extLst>
                <a:ext uri="{FF2B5EF4-FFF2-40B4-BE49-F238E27FC236}">
                  <a16:creationId xmlns:a16="http://schemas.microsoft.com/office/drawing/2014/main" id="{1020C33D-A3E5-4C42-DC48-19074DCBE7E5}"/>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5" name="Slide Number Placeholder 1">
            <a:extLst>
              <a:ext uri="{FF2B5EF4-FFF2-40B4-BE49-F238E27FC236}">
                <a16:creationId xmlns:a16="http://schemas.microsoft.com/office/drawing/2014/main" id="{7D197A9A-821C-FD6E-CE7B-D75A4FF3A893}"/>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F290B43E-272A-4287-AEC2-F0E8BB4C6715}" type="slidenum">
              <a:rPr lang="en-GB" spc="-25" smtClean="0"/>
              <a:t>37</a:t>
            </a:fld>
            <a:endParaRPr lang="en-GB" spc="-25" dirty="0"/>
          </a:p>
        </p:txBody>
      </p:sp>
      <p:sp>
        <p:nvSpPr>
          <p:cNvPr id="13" name="object 1">
            <a:extLst>
              <a:ext uri="{FF2B5EF4-FFF2-40B4-BE49-F238E27FC236}">
                <a16:creationId xmlns:a16="http://schemas.microsoft.com/office/drawing/2014/main" id="{2EBA2EC6-0552-DF76-3ED6-A0EFF49BB25B}"/>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Ethnicity</a:t>
            </a:r>
            <a:r>
              <a:rPr kumimoji="0" lang="en-GB" sz="1800" b="1" i="0" u="none" strike="noStrike" kern="0" cap="none" spc="-75" normalizeH="0" baseline="0" noProof="0" dirty="0">
                <a:ln>
                  <a:noFill/>
                </a:ln>
                <a:solidFill>
                  <a:srgbClr val="336E9F"/>
                </a:solidFill>
                <a:effectLst/>
                <a:uLnTx/>
                <a:uFillTx/>
                <a:latin typeface="Arial"/>
                <a:cs typeface="Arial"/>
              </a:rPr>
              <a:t>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ethnicity_tbl_section13"/>
          <p:cNvGraphicFramePr>
            <a:graphicFrameLocks noGrp="1"/>
          </p:cNvGraphicFramePr>
          <p:nvPr>
            <p:extLst>
              <p:ext uri="{D42A27DB-BD31-4B8C-83A1-F6EECF244321}">
                <p14:modId xmlns:p14="http://schemas.microsoft.com/office/powerpoint/2010/main" val="3679678958"/>
              </p:ext>
            </p:extLst>
          </p:nvPr>
        </p:nvGraphicFramePr>
        <p:xfrm>
          <a:off x="429133" y="1750695"/>
          <a:ext cx="6776320" cy="146240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495800" algn="l"/>
                        </a:tabLst>
                      </a:pPr>
                      <a:r>
                        <a:rPr sz="1050" b="1" spc="-20" dirty="0">
                          <a:solidFill>
                            <a:srgbClr val="336E9F"/>
                          </a:solidFill>
                          <a:latin typeface="Arial" panose="020B0604020202020204" pitchFamily="34" charset="0"/>
                          <a:cs typeface="Arial" panose="020B0604020202020204" pitchFamily="34" charset="0"/>
                        </a:rPr>
                        <a:t>LIVING</a:t>
                      </a:r>
                      <a:r>
                        <a:rPr sz="1050" b="1" spc="-4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WITH</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AND</a:t>
                      </a:r>
                      <a:r>
                        <a:rPr sz="1050" b="1" spc="-40" dirty="0">
                          <a:solidFill>
                            <a:srgbClr val="336E9F"/>
                          </a:solidFill>
                          <a:latin typeface="Arial" panose="020B0604020202020204" pitchFamily="34" charset="0"/>
                          <a:cs typeface="Arial" panose="020B0604020202020204" pitchFamily="34" charset="0"/>
                        </a:rPr>
                        <a:t> </a:t>
                      </a:r>
                      <a:r>
                        <a:rPr sz="1050" b="1" spc="-25" dirty="0">
                          <a:solidFill>
                            <a:srgbClr val="336E9F"/>
                          </a:solidFill>
                          <a:latin typeface="Arial" panose="020B0604020202020204" pitchFamily="34" charset="0"/>
                          <a:cs typeface="Arial" panose="020B0604020202020204" pitchFamily="34" charset="0"/>
                        </a:rPr>
                        <a:t>BEYOND</a:t>
                      </a:r>
                      <a:r>
                        <a:rPr sz="1050" b="1" spc="-4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CANCER</a:t>
                      </a:r>
                      <a:r>
                        <a:rPr sz="1050" b="1" dirty="0">
                          <a:solidFill>
                            <a:srgbClr val="336E9F"/>
                          </a:solidFill>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Ethnicity</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White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Mixed</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Asian</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Black</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Other</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Not</a:t>
                      </a:r>
                      <a:r>
                        <a:rPr sz="850" spc="-4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given</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374650">
                <a:tc>
                  <a:txBody>
                    <a:bodyPr/>
                    <a:lstStyle/>
                    <a:p>
                      <a:pPr marL="27940" marR="85725">
                        <a:lnSpc>
                          <a:spcPts val="860"/>
                        </a:lnSpc>
                        <a:spcBef>
                          <a:spcPts val="155"/>
                        </a:spcBef>
                      </a:pPr>
                      <a:r>
                        <a:rPr sz="850" dirty="0">
                          <a:latin typeface="Arial" panose="020B0604020202020204" pitchFamily="34" charset="0"/>
                          <a:cs typeface="Arial" panose="020B0604020202020204" pitchFamily="34" charset="0"/>
                        </a:rPr>
                        <a:t>Q53.</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After</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treatment,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could</a:t>
                      </a:r>
                      <a:r>
                        <a:rPr sz="850" spc="-25" dirty="0">
                          <a:latin typeface="Arial" panose="020B0604020202020204" pitchFamily="34" charset="0"/>
                          <a:cs typeface="Arial" panose="020B0604020202020204" pitchFamily="34" charset="0"/>
                        </a:rPr>
                        <a:t> get </a:t>
                      </a:r>
                      <a:r>
                        <a:rPr sz="850" dirty="0">
                          <a:latin typeface="Arial" panose="020B0604020202020204" pitchFamily="34" charset="0"/>
                          <a:cs typeface="Arial" panose="020B0604020202020204" pitchFamily="34" charset="0"/>
                        </a:rPr>
                        <a:t>enough</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emotional</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support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home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from</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community</a:t>
                      </a:r>
                      <a:r>
                        <a:rPr sz="850" spc="-3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or </a:t>
                      </a:r>
                      <a:r>
                        <a:rPr sz="850" dirty="0">
                          <a:latin typeface="Arial" panose="020B0604020202020204" pitchFamily="34" charset="0"/>
                          <a:cs typeface="Arial" panose="020B0604020202020204" pitchFamily="34" charset="0"/>
                        </a:rPr>
                        <a:t>voluntary</a:t>
                      </a:r>
                      <a:r>
                        <a:rPr sz="850" spc="-3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services</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37%</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50%</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39%</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650">
                <a:tc>
                  <a:txBody>
                    <a:bodyPr/>
                    <a:lstStyle/>
                    <a:p>
                      <a:pPr marL="27940" marR="91440">
                        <a:lnSpc>
                          <a:spcPts val="860"/>
                        </a:lnSpc>
                        <a:spcBef>
                          <a:spcPts val="155"/>
                        </a:spcBef>
                      </a:pPr>
                      <a:r>
                        <a:rPr sz="850" dirty="0">
                          <a:latin typeface="Arial" panose="020B0604020202020204" pitchFamily="34" charset="0"/>
                          <a:cs typeface="Arial" panose="020B0604020202020204" pitchFamily="34" charset="0"/>
                        </a:rPr>
                        <a:t>Q54.</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right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amount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information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support</a:t>
                      </a:r>
                      <a:r>
                        <a:rPr sz="850" spc="-25" dirty="0">
                          <a:latin typeface="Arial" panose="020B0604020202020204" pitchFamily="34" charset="0"/>
                          <a:cs typeface="Arial" panose="020B0604020202020204" pitchFamily="34" charset="0"/>
                        </a:rPr>
                        <a:t> was </a:t>
                      </a:r>
                      <a:r>
                        <a:rPr sz="850" dirty="0">
                          <a:latin typeface="Arial" panose="020B0604020202020204" pitchFamily="34" charset="0"/>
                          <a:cs typeface="Arial" panose="020B0604020202020204" pitchFamily="34" charset="0"/>
                        </a:rPr>
                        <a:t>offered</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between</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final</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treatment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and</a:t>
                      </a:r>
                      <a:r>
                        <a:rPr sz="850" spc="-2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the </a:t>
                      </a:r>
                      <a:r>
                        <a:rPr sz="850" dirty="0">
                          <a:latin typeface="Arial" panose="020B0604020202020204" pitchFamily="34" charset="0"/>
                          <a:cs typeface="Arial" panose="020B0604020202020204" pitchFamily="34" charset="0"/>
                        </a:rPr>
                        <a:t>follow</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up</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appointment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83%</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88%</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83%</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5285">
                <a:tc>
                  <a:txBody>
                    <a:bodyPr/>
                    <a:lstStyle/>
                    <a:p>
                      <a:pPr marL="27940" marR="301625" algn="just">
                        <a:lnSpc>
                          <a:spcPts val="860"/>
                        </a:lnSpc>
                        <a:spcBef>
                          <a:spcPts val="155"/>
                        </a:spcBef>
                      </a:pPr>
                      <a:r>
                        <a:rPr sz="850" dirty="0">
                          <a:latin typeface="Arial" panose="020B0604020202020204" pitchFamily="34" charset="0"/>
                          <a:cs typeface="Arial" panose="020B0604020202020204" pitchFamily="34" charset="0"/>
                        </a:rPr>
                        <a:t>Q55.</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given</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enough</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information</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about </a:t>
                      </a:r>
                      <a:r>
                        <a:rPr sz="850" dirty="0">
                          <a:latin typeface="Arial" panose="020B0604020202020204" pitchFamily="34" charset="0"/>
                          <a:cs typeface="Arial" panose="020B0604020202020204" pitchFamily="34" charset="0"/>
                        </a:rPr>
                        <a:t>the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possibility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signs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cancer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coming</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back</a:t>
                      </a:r>
                      <a:r>
                        <a:rPr sz="850" spc="-2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or </a:t>
                      </a:r>
                      <a:r>
                        <a:rPr sz="850" spc="-10" dirty="0">
                          <a:latin typeface="Arial" panose="020B0604020202020204" pitchFamily="34" charset="0"/>
                          <a:cs typeface="Arial" panose="020B0604020202020204" pitchFamily="34" charset="0"/>
                        </a:rPr>
                        <a:t>spreading</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72%</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60%</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70%</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71%</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6" name="ethnicity_tbl_section14"/>
          <p:cNvGraphicFramePr>
            <a:graphicFrameLocks noGrp="1"/>
          </p:cNvGraphicFramePr>
          <p:nvPr>
            <p:extLst>
              <p:ext uri="{D42A27DB-BD31-4B8C-83A1-F6EECF244321}">
                <p14:modId xmlns:p14="http://schemas.microsoft.com/office/powerpoint/2010/main" val="2187782982"/>
              </p:ext>
            </p:extLst>
          </p:nvPr>
        </p:nvGraphicFramePr>
        <p:xfrm>
          <a:off x="429133" y="3517900"/>
          <a:ext cx="6776320" cy="123825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8595">
                <a:tc gridSpan="8">
                  <a:txBody>
                    <a:bodyPr/>
                    <a:lstStyle/>
                    <a:p>
                      <a:pPr marL="27940">
                        <a:lnSpc>
                          <a:spcPct val="100000"/>
                        </a:lnSpc>
                        <a:spcBef>
                          <a:spcPts val="45"/>
                        </a:spcBef>
                        <a:tabLst>
                          <a:tab pos="4495800" algn="l"/>
                        </a:tabLst>
                      </a:pPr>
                      <a:r>
                        <a:rPr sz="1050" b="1" spc="-20" dirty="0">
                          <a:solidFill>
                            <a:srgbClr val="336E9F"/>
                          </a:solidFill>
                          <a:latin typeface="Arial" panose="020B0604020202020204" pitchFamily="34" charset="0"/>
                          <a:cs typeface="Arial" panose="020B0604020202020204" pitchFamily="34" charset="0"/>
                        </a:rPr>
                        <a:t>YOUR</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OVERALL</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NHS</a:t>
                      </a:r>
                      <a:r>
                        <a:rPr sz="1050" b="1" spc="-35"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CARE</a:t>
                      </a:r>
                      <a:r>
                        <a:rPr sz="1050" b="1" dirty="0">
                          <a:solidFill>
                            <a:srgbClr val="336E9F"/>
                          </a:solidFill>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Ethnicity</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White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Mixed</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Asian</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Black</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Other</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Not</a:t>
                      </a:r>
                      <a:r>
                        <a:rPr sz="850" spc="-4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given</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184150">
                <a:tc>
                  <a:txBody>
                    <a:bodyPr/>
                    <a:lstStyle/>
                    <a:p>
                      <a:pPr marL="27940">
                        <a:lnSpc>
                          <a:spcPct val="100000"/>
                        </a:lnSpc>
                        <a:spcBef>
                          <a:spcPts val="105"/>
                        </a:spcBef>
                      </a:pPr>
                      <a:r>
                        <a:rPr sz="850" dirty="0">
                          <a:latin typeface="Arial" panose="020B0604020202020204" pitchFamily="34" charset="0"/>
                          <a:cs typeface="Arial" panose="020B0604020202020204" pitchFamily="34" charset="0"/>
                        </a:rPr>
                        <a:t>Q</a:t>
                      </a:r>
                      <a:r>
                        <a:rPr lang="en-GB" sz="850" dirty="0">
                          <a:latin typeface="Arial" panose="020B0604020202020204" pitchFamily="34" charset="0"/>
                          <a:cs typeface="Arial" panose="020B0604020202020204" pitchFamily="34" charset="0"/>
                        </a:rPr>
                        <a:t>56</a:t>
                      </a:r>
                      <a:r>
                        <a:rPr sz="850" dirty="0">
                          <a:latin typeface="Arial" panose="020B0604020202020204" pitchFamily="34" charset="0"/>
                          <a:cs typeface="Arial" panose="020B0604020202020204" pitchFamily="34" charset="0"/>
                        </a:rPr>
                        <a: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whole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team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worked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well</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together</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90%</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93%</a:t>
                      </a:r>
                      <a:endParaRPr sz="85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93%</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91%</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184150">
                <a:tc>
                  <a:txBody>
                    <a:bodyPr/>
                    <a:lstStyle/>
                    <a:p>
                      <a:pPr marL="27940">
                        <a:lnSpc>
                          <a:spcPct val="100000"/>
                        </a:lnSpc>
                        <a:spcBef>
                          <a:spcPts val="105"/>
                        </a:spcBef>
                      </a:pPr>
                      <a:r>
                        <a:rPr sz="850" dirty="0">
                          <a:latin typeface="Arial" panose="020B0604020202020204" pitchFamily="34" charset="0"/>
                          <a:cs typeface="Arial" panose="020B0604020202020204" pitchFamily="34" charset="0"/>
                        </a:rPr>
                        <a:t>Q57.</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Administration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very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good</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or</a:t>
                      </a:r>
                      <a:r>
                        <a:rPr sz="850" spc="-20" dirty="0">
                          <a:latin typeface="Arial" panose="020B0604020202020204" pitchFamily="34" charset="0"/>
                          <a:cs typeface="Arial" panose="020B0604020202020204" pitchFamily="34" charset="0"/>
                        </a:rPr>
                        <a:t> good</a:t>
                      </a:r>
                      <a:endParaRPr sz="85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88%</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88%</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95%</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89%</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93675">
                        <a:lnSpc>
                          <a:spcPts val="860"/>
                        </a:lnSpc>
                        <a:spcBef>
                          <a:spcPts val="155"/>
                        </a:spcBef>
                      </a:pPr>
                      <a:r>
                        <a:rPr sz="850" dirty="0">
                          <a:latin typeface="Arial" panose="020B0604020202020204" pitchFamily="34" charset="0"/>
                          <a:cs typeface="Arial" panose="020B0604020202020204" pitchFamily="34" charset="0"/>
                        </a:rPr>
                        <a:t>Q58.</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Cancer</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research</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opportunities</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were</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discussed </a:t>
                      </a:r>
                      <a:r>
                        <a:rPr sz="850" dirty="0">
                          <a:latin typeface="Arial" panose="020B0604020202020204" pitchFamily="34" charset="0"/>
                          <a:cs typeface="Arial" panose="020B0604020202020204" pitchFamily="34" charset="0"/>
                        </a:rPr>
                        <a:t>with</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patient</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55%</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39%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55%</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6065">
                <a:tc>
                  <a:txBody>
                    <a:bodyPr/>
                    <a:lstStyle/>
                    <a:p>
                      <a:pPr marL="27940" marR="89535">
                        <a:lnSpc>
                          <a:spcPts val="860"/>
                        </a:lnSpc>
                        <a:spcBef>
                          <a:spcPts val="155"/>
                        </a:spcBef>
                      </a:pPr>
                      <a:r>
                        <a:rPr sz="850" dirty="0">
                          <a:latin typeface="Arial" panose="020B0604020202020204" pitchFamily="34" charset="0"/>
                          <a:cs typeface="Arial" panose="020B0604020202020204" pitchFamily="34" charset="0"/>
                        </a:rPr>
                        <a:t>Q59.</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average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rating</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scored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from</a:t>
                      </a:r>
                      <a:r>
                        <a:rPr sz="850" spc="-20" dirty="0">
                          <a:latin typeface="Arial" panose="020B0604020202020204" pitchFamily="34" charset="0"/>
                          <a:cs typeface="Arial" panose="020B0604020202020204" pitchFamily="34" charset="0"/>
                        </a:rPr>
                        <a:t> very </a:t>
                      </a:r>
                      <a:r>
                        <a:rPr sz="850" dirty="0">
                          <a:latin typeface="Arial" panose="020B0604020202020204" pitchFamily="34" charset="0"/>
                          <a:cs typeface="Arial" panose="020B0604020202020204" pitchFamily="34" charset="0"/>
                        </a:rPr>
                        <a:t>poor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very</a:t>
                      </a:r>
                      <a:r>
                        <a:rPr sz="850" spc="-15" dirty="0">
                          <a:latin typeface="Arial" panose="020B0604020202020204" pitchFamily="34" charset="0"/>
                          <a:cs typeface="Arial" panose="020B0604020202020204" pitchFamily="34" charset="0"/>
                        </a:rPr>
                        <a:t> </a:t>
                      </a:r>
                      <a:r>
                        <a:rPr sz="850" spc="-20" dirty="0">
                          <a:latin typeface="Arial" panose="020B0604020202020204" pitchFamily="34" charset="0"/>
                          <a:cs typeface="Arial" panose="020B0604020202020204" pitchFamily="34" charset="0"/>
                        </a:rPr>
                        <a:t>good</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9.1</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bl>
          </a:graphicData>
        </a:graphic>
      </p:graphicFrame>
      <p:sp>
        <p:nvSpPr>
          <p:cNvPr id="12" name="object 2">
            <a:extLst>
              <a:ext uri="{FF2B5EF4-FFF2-40B4-BE49-F238E27FC236}">
                <a16:creationId xmlns:a16="http://schemas.microsoft.com/office/drawing/2014/main" id="{94D0A16E-5852-8E21-8849-F570D4576F6B}"/>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Indicates</a:t>
            </a:r>
            <a:r>
              <a:rPr sz="850" spc="-20" dirty="0">
                <a:latin typeface="Arial"/>
                <a:cs typeface="Arial"/>
              </a:rPr>
              <a:t> </a:t>
            </a:r>
            <a:r>
              <a:rPr sz="850" dirty="0">
                <a:latin typeface="Arial"/>
                <a:cs typeface="Arial"/>
              </a:rPr>
              <a:t>where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score</a:t>
            </a:r>
            <a:r>
              <a:rPr sz="850" spc="-20" dirty="0">
                <a:latin typeface="Arial"/>
                <a:cs typeface="Arial"/>
              </a:rPr>
              <a:t> </a:t>
            </a:r>
            <a:r>
              <a:rPr sz="850" dirty="0">
                <a:latin typeface="Arial"/>
                <a:cs typeface="Arial"/>
              </a:rPr>
              <a:t>is</a:t>
            </a:r>
            <a:r>
              <a:rPr sz="850" spc="-20" dirty="0">
                <a:latin typeface="Arial"/>
                <a:cs typeface="Arial"/>
              </a:rPr>
              <a:t> </a:t>
            </a:r>
            <a:r>
              <a:rPr sz="850" dirty="0">
                <a:latin typeface="Arial"/>
                <a:cs typeface="Arial"/>
              </a:rPr>
              <a:t>not</a:t>
            </a:r>
            <a:r>
              <a:rPr sz="850" spc="-15" dirty="0">
                <a:latin typeface="Arial"/>
                <a:cs typeface="Arial"/>
              </a:rPr>
              <a:t> </a:t>
            </a:r>
            <a:r>
              <a:rPr sz="850" dirty="0">
                <a:latin typeface="Arial"/>
                <a:cs typeface="Arial"/>
              </a:rPr>
              <a:t>available</a:t>
            </a:r>
            <a:r>
              <a:rPr sz="850" spc="-20" dirty="0">
                <a:latin typeface="Arial"/>
                <a:cs typeface="Arial"/>
              </a:rPr>
              <a:t> </a:t>
            </a:r>
            <a:r>
              <a:rPr sz="850" dirty="0">
                <a:latin typeface="Arial"/>
                <a:cs typeface="Arial"/>
              </a:rPr>
              <a:t>due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sp>
        <p:nvSpPr>
          <p:cNvPr id="10" name="txt_org_name">
            <a:extLst>
              <a:ext uri="{FF2B5EF4-FFF2-40B4-BE49-F238E27FC236}">
                <a16:creationId xmlns:a16="http://schemas.microsoft.com/office/drawing/2014/main" id="{7973F9F6-ABDB-061F-FAF9-88934DE5B3E8}"/>
              </a:ext>
              <a:ext uri="{C183D7F6-B498-43B3-948B-1728B52AA6E4}">
                <adec:decorative xmlns:adec="http://schemas.microsoft.com/office/drawing/2017/decorative" val="1"/>
              </a:ext>
            </a:extLst>
          </p:cNvPr>
          <p:cNvSpPr txBox="1"/>
          <p:nvPr/>
        </p:nvSpPr>
        <p:spPr>
          <a:xfrm>
            <a:off x="4524343" y="622300"/>
            <a:ext cx="2754280" cy="276999"/>
          </a:xfrm>
          <a:prstGeom prst="rect">
            <a:avLst/>
          </a:prstGeom>
          <a:noFill/>
        </p:spPr>
        <p:txBody>
          <a:bodyPr wrap="none" rtlCol="0">
            <a:spAutoFit/>
          </a:bodyPr>
          <a:lstStyle/>
          <a:p>
            <a:pPr algn="r"/>
            <a:r>
              <a:rPr lang="en-GB" sz="1200" b="1">
                <a:solidFill>
                  <a:srgbClr val="336E9F"/>
                </a:solidFill>
                <a:latin typeface="Arial"/>
                <a:cs typeface="Arial"/>
              </a:rPr>
              <a:t>The Christie NHS Foundation Trust</a:t>
            </a:r>
            <a:endParaRPr lang="en-GB" sz="1200">
              <a:solidFill>
                <a:srgbClr val="336E9F"/>
              </a:solidFill>
            </a:endParaRPr>
          </a:p>
        </p:txBody>
      </p:sp>
      <p:sp>
        <p:nvSpPr>
          <p:cNvPr id="11" name="txt_survey">
            <a:extLst>
              <a:ext uri="{FF2B5EF4-FFF2-40B4-BE49-F238E27FC236}">
                <a16:creationId xmlns:a16="http://schemas.microsoft.com/office/drawing/2014/main" id="{C9536637-28CA-DF23-FEB1-43F456035F7F}"/>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7" name="Group 6">
            <a:extLst>
              <a:ext uri="{FF2B5EF4-FFF2-40B4-BE49-F238E27FC236}">
                <a16:creationId xmlns:a16="http://schemas.microsoft.com/office/drawing/2014/main" id="{93EF3FC4-9EDE-CA17-49F3-237C89D06A5D}"/>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8" name="object 4">
              <a:hlinkClick r:id="rId2" action="ppaction://hlinksldjump"/>
              <a:extLst>
                <a:ext uri="{FF2B5EF4-FFF2-40B4-BE49-F238E27FC236}">
                  <a16:creationId xmlns:a16="http://schemas.microsoft.com/office/drawing/2014/main" id="{2960D099-0B83-3FFB-3AA6-9DA74FA41D15}"/>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9" name="object 3">
              <a:hlinkClick r:id="rId2" action="ppaction://hlinksldjump"/>
              <a:extLst>
                <a:ext uri="{FF2B5EF4-FFF2-40B4-BE49-F238E27FC236}">
                  <a16:creationId xmlns:a16="http://schemas.microsoft.com/office/drawing/2014/main" id="{D1937CD1-E3CA-628F-D709-B1002B075672}"/>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7" name="Slide Number Placeholder 1">
            <a:extLst>
              <a:ext uri="{FF2B5EF4-FFF2-40B4-BE49-F238E27FC236}">
                <a16:creationId xmlns:a16="http://schemas.microsoft.com/office/drawing/2014/main" id="{D9767B35-3BE8-3E0B-1883-5E5F600E08A0}"/>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529F9E03-6D94-4637-B32C-AC21FB8D3896}" type="slidenum">
              <a:rPr lang="en-GB" spc="-25" smtClean="0"/>
              <a:t>38</a:t>
            </a:fld>
            <a:endParaRPr lang="en-GB" spc="-25"/>
          </a:p>
        </p:txBody>
      </p:sp>
      <p:sp>
        <p:nvSpPr>
          <p:cNvPr id="15" name="object 1">
            <a:extLst>
              <a:ext uri="{FF2B5EF4-FFF2-40B4-BE49-F238E27FC236}">
                <a16:creationId xmlns:a16="http://schemas.microsoft.com/office/drawing/2014/main" id="{EB643D6A-2E09-0333-67C7-54586D6AD0AB}"/>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IMD quintile</a:t>
            </a:r>
            <a:r>
              <a:rPr kumimoji="0" lang="en-GB" sz="1800" b="1" i="0" u="none" strike="noStrike" kern="0" cap="none" spc="-75" normalizeH="0" baseline="0" noProof="0" dirty="0">
                <a:ln>
                  <a:noFill/>
                </a:ln>
                <a:solidFill>
                  <a:srgbClr val="336E9F"/>
                </a:solidFill>
                <a:effectLst/>
                <a:uLnTx/>
                <a:uFillTx/>
                <a:latin typeface="Arial"/>
                <a:cs typeface="Arial"/>
              </a:rPr>
              <a:t>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imd_quintile_tbl_section1"/>
          <p:cNvGraphicFramePr>
            <a:graphicFrameLocks noGrp="1"/>
          </p:cNvGraphicFramePr>
          <p:nvPr>
            <p:extLst>
              <p:ext uri="{D42A27DB-BD31-4B8C-83A1-F6EECF244321}">
                <p14:modId xmlns:p14="http://schemas.microsoft.com/office/powerpoint/2010/main" val="316392441"/>
              </p:ext>
            </p:extLst>
          </p:nvPr>
        </p:nvGraphicFramePr>
        <p:xfrm>
          <a:off x="429133" y="1701166"/>
          <a:ext cx="6776320" cy="978534"/>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316095" algn="l"/>
                        </a:tabLst>
                      </a:pPr>
                      <a:r>
                        <a:rPr sz="1050" b="1" spc="-20" dirty="0">
                          <a:solidFill>
                            <a:srgbClr val="336E9F"/>
                          </a:solidFill>
                          <a:latin typeface="Arial"/>
                          <a:cs typeface="Arial"/>
                        </a:rPr>
                        <a:t>SUPPORT</a:t>
                      </a:r>
                      <a:r>
                        <a:rPr sz="1050" b="1" spc="-50" dirty="0">
                          <a:solidFill>
                            <a:srgbClr val="336E9F"/>
                          </a:solidFill>
                          <a:latin typeface="Arial"/>
                          <a:cs typeface="Arial"/>
                        </a:rPr>
                        <a:t> </a:t>
                      </a:r>
                      <a:r>
                        <a:rPr sz="1050" b="1" spc="-10" dirty="0">
                          <a:solidFill>
                            <a:srgbClr val="336E9F"/>
                          </a:solidFill>
                          <a:latin typeface="Arial"/>
                          <a:cs typeface="Arial"/>
                        </a:rPr>
                        <a:t>FROM</a:t>
                      </a:r>
                      <a:r>
                        <a:rPr sz="1050" b="1" spc="-50" dirty="0">
                          <a:solidFill>
                            <a:srgbClr val="336E9F"/>
                          </a:solidFill>
                          <a:latin typeface="Arial"/>
                          <a:cs typeface="Arial"/>
                        </a:rPr>
                        <a:t> </a:t>
                      </a:r>
                      <a:r>
                        <a:rPr sz="1050" b="1" spc="-20" dirty="0">
                          <a:solidFill>
                            <a:srgbClr val="336E9F"/>
                          </a:solidFill>
                          <a:latin typeface="Arial"/>
                          <a:cs typeface="Arial"/>
                        </a:rPr>
                        <a:t>YOUR</a:t>
                      </a:r>
                      <a:r>
                        <a:rPr sz="1050" b="1" spc="-45" dirty="0">
                          <a:solidFill>
                            <a:srgbClr val="336E9F"/>
                          </a:solidFill>
                          <a:latin typeface="Arial"/>
                          <a:cs typeface="Arial"/>
                        </a:rPr>
                        <a:t> </a:t>
                      </a:r>
                      <a:r>
                        <a:rPr sz="1050" b="1" dirty="0">
                          <a:solidFill>
                            <a:srgbClr val="336E9F"/>
                          </a:solidFill>
                          <a:latin typeface="Arial"/>
                          <a:cs typeface="Arial"/>
                        </a:rPr>
                        <a:t>GP</a:t>
                      </a:r>
                      <a:r>
                        <a:rPr sz="1050" b="1" spc="-50" dirty="0">
                          <a:solidFill>
                            <a:srgbClr val="336E9F"/>
                          </a:solidFill>
                          <a:latin typeface="Arial"/>
                          <a:cs typeface="Arial"/>
                        </a:rPr>
                        <a:t> </a:t>
                      </a:r>
                      <a:r>
                        <a:rPr sz="1050" b="1" spc="-10" dirty="0">
                          <a:solidFill>
                            <a:srgbClr val="336E9F"/>
                          </a:solidFill>
                          <a:latin typeface="Arial"/>
                          <a:cs typeface="Arial"/>
                        </a:rPr>
                        <a:t>PRACTICE</a:t>
                      </a:r>
                      <a:r>
                        <a:rPr sz="1050" b="1" dirty="0">
                          <a:solidFill>
                            <a:srgbClr val="336E9F"/>
                          </a:solidFill>
                          <a:latin typeface="Arial"/>
                          <a:cs typeface="Arial"/>
                        </a:rPr>
                        <a:t>	</a:t>
                      </a:r>
                      <a:r>
                        <a:rPr sz="1275" baseline="9803" dirty="0">
                          <a:latin typeface="Arial"/>
                          <a:cs typeface="Arial"/>
                        </a:rPr>
                        <a:t>IMD</a:t>
                      </a:r>
                      <a:r>
                        <a:rPr sz="1275" spc="-30" baseline="9803" dirty="0">
                          <a:latin typeface="Arial"/>
                          <a:cs typeface="Arial"/>
                        </a:rPr>
                        <a:t> </a:t>
                      </a:r>
                      <a:r>
                        <a:rPr sz="1275" spc="-15" baseline="9803" dirty="0">
                          <a:latin typeface="Arial"/>
                          <a:cs typeface="Arial"/>
                        </a:rPr>
                        <a:t>quintile</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259079">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2545">
                        <a:lnSpc>
                          <a:spcPts val="860"/>
                        </a:lnSpc>
                        <a:spcBef>
                          <a:spcPts val="130"/>
                        </a:spcBef>
                      </a:pPr>
                      <a:r>
                        <a:rPr sz="850">
                          <a:latin typeface="Arial"/>
                          <a:cs typeface="Arial"/>
                        </a:rPr>
                        <a:t>1</a:t>
                      </a:r>
                      <a:r>
                        <a:rPr sz="850" spc="-35">
                          <a:latin typeface="Arial"/>
                          <a:cs typeface="Arial"/>
                        </a:rPr>
                        <a:t> </a:t>
                      </a:r>
                      <a:r>
                        <a:rPr sz="850" spc="-20">
                          <a:latin typeface="Arial"/>
                          <a:cs typeface="Arial"/>
                        </a:rPr>
                        <a:t>(most </a:t>
                      </a:r>
                      <a:r>
                        <a:rPr sz="850" spc="-3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2</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3</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4</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6990">
                        <a:lnSpc>
                          <a:spcPts val="860"/>
                        </a:lnSpc>
                        <a:spcBef>
                          <a:spcPts val="130"/>
                        </a:spcBef>
                      </a:pPr>
                      <a:r>
                        <a:rPr sz="850">
                          <a:latin typeface="Arial"/>
                          <a:cs typeface="Arial"/>
                        </a:rPr>
                        <a:t>5</a:t>
                      </a:r>
                      <a:r>
                        <a:rPr sz="850" spc="-35">
                          <a:latin typeface="Arial"/>
                          <a:cs typeface="Arial"/>
                        </a:rPr>
                        <a:t> </a:t>
                      </a:r>
                      <a:r>
                        <a:rPr sz="850" spc="-10">
                          <a:latin typeface="Arial"/>
                          <a:cs typeface="Arial"/>
                        </a:rPr>
                        <a:t>(least </a:t>
                      </a:r>
                      <a:r>
                        <a:rPr sz="850" spc="-3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92075" marR="85725" indent="59690">
                        <a:lnSpc>
                          <a:spcPts val="860"/>
                        </a:lnSpc>
                        <a:spcBef>
                          <a:spcPts val="130"/>
                        </a:spcBef>
                      </a:pPr>
                      <a:r>
                        <a:rPr sz="850" spc="-20">
                          <a:latin typeface="Arial"/>
                          <a:cs typeface="Arial"/>
                        </a:rPr>
                        <a:t>Non- </a:t>
                      </a:r>
                      <a:r>
                        <a:rPr sz="850" spc="-30">
                          <a:latin typeface="Arial"/>
                          <a:cs typeface="Arial"/>
                        </a:rPr>
                        <a:t>England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b="1" spc="-25">
                          <a:latin typeface="Arial"/>
                          <a:cs typeface="Arial"/>
                        </a:rPr>
                        <a:t>All</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29870">
                        <a:lnSpc>
                          <a:spcPts val="860"/>
                        </a:lnSpc>
                        <a:spcBef>
                          <a:spcPts val="155"/>
                        </a:spcBef>
                      </a:pPr>
                      <a:r>
                        <a:rPr sz="850" dirty="0">
                          <a:latin typeface="Arial"/>
                          <a:cs typeface="Arial"/>
                        </a:rPr>
                        <a:t>Q2.</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only</a:t>
                      </a:r>
                      <a:r>
                        <a:rPr sz="850" spc="-20" dirty="0">
                          <a:latin typeface="Arial"/>
                          <a:cs typeface="Arial"/>
                        </a:rPr>
                        <a:t> </a:t>
                      </a:r>
                      <a:r>
                        <a:rPr sz="850" dirty="0">
                          <a:latin typeface="Arial"/>
                          <a:cs typeface="Arial"/>
                        </a:rPr>
                        <a:t>spoke</a:t>
                      </a:r>
                      <a:r>
                        <a:rPr sz="850" spc="-15"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primary</a:t>
                      </a:r>
                      <a:r>
                        <a:rPr sz="850" spc="-20" dirty="0">
                          <a:latin typeface="Arial"/>
                          <a:cs typeface="Arial"/>
                        </a:rPr>
                        <a:t> </a:t>
                      </a:r>
                      <a:r>
                        <a:rPr sz="850" dirty="0">
                          <a:latin typeface="Arial"/>
                          <a:cs typeface="Arial"/>
                        </a:rPr>
                        <a:t>care</a:t>
                      </a:r>
                      <a:r>
                        <a:rPr sz="850" spc="-20" dirty="0">
                          <a:latin typeface="Arial"/>
                          <a:cs typeface="Arial"/>
                        </a:rPr>
                        <a:t> </a:t>
                      </a:r>
                      <a:r>
                        <a:rPr sz="850" spc="-10" dirty="0">
                          <a:latin typeface="Arial"/>
                          <a:cs typeface="Arial"/>
                        </a:rPr>
                        <a:t>professional </a:t>
                      </a:r>
                      <a:r>
                        <a:rPr sz="850" dirty="0">
                          <a:latin typeface="Arial"/>
                          <a:cs typeface="Arial"/>
                        </a:rPr>
                        <a:t>once</a:t>
                      </a:r>
                      <a:r>
                        <a:rPr sz="850" spc="-20"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twice</a:t>
                      </a:r>
                      <a:r>
                        <a:rPr sz="850" spc="-20" dirty="0">
                          <a:latin typeface="Arial"/>
                          <a:cs typeface="Arial"/>
                        </a:rPr>
                        <a:t> </a:t>
                      </a:r>
                      <a:r>
                        <a:rPr sz="850" dirty="0">
                          <a:latin typeface="Arial"/>
                          <a:cs typeface="Arial"/>
                        </a:rPr>
                        <a:t>before</a:t>
                      </a:r>
                      <a:r>
                        <a:rPr sz="850" spc="-20" dirty="0">
                          <a:latin typeface="Arial"/>
                          <a:cs typeface="Arial"/>
                        </a:rPr>
                        <a:t> </a:t>
                      </a:r>
                      <a:r>
                        <a:rPr sz="850" dirty="0">
                          <a:latin typeface="Arial"/>
                          <a:cs typeface="Arial"/>
                        </a:rPr>
                        <a:t>cancer</a:t>
                      </a:r>
                      <a:r>
                        <a:rPr sz="850" spc="-20" dirty="0">
                          <a:latin typeface="Arial"/>
                          <a:cs typeface="Arial"/>
                        </a:rPr>
                        <a:t> </a:t>
                      </a:r>
                      <a:r>
                        <a:rPr sz="850" spc="-10" dirty="0">
                          <a:latin typeface="Arial"/>
                          <a:cs typeface="Arial"/>
                        </a:rPr>
                        <a:t>diagnosis</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6065">
                <a:tc>
                  <a:txBody>
                    <a:bodyPr/>
                    <a:lstStyle/>
                    <a:p>
                      <a:pPr marL="27940" marR="127635">
                        <a:lnSpc>
                          <a:spcPts val="860"/>
                        </a:lnSpc>
                        <a:spcBef>
                          <a:spcPts val="155"/>
                        </a:spcBef>
                      </a:pPr>
                      <a:r>
                        <a:rPr sz="850">
                          <a:latin typeface="Arial"/>
                          <a:cs typeface="Arial"/>
                        </a:rPr>
                        <a:t>Q3.</a:t>
                      </a:r>
                      <a:r>
                        <a:rPr sz="850" spc="-20">
                          <a:latin typeface="Arial"/>
                          <a:cs typeface="Arial"/>
                        </a:rPr>
                        <a:t> </a:t>
                      </a:r>
                      <a:r>
                        <a:rPr sz="850">
                          <a:latin typeface="Arial"/>
                          <a:cs typeface="Arial"/>
                        </a:rPr>
                        <a:t>Referral</a:t>
                      </a:r>
                      <a:r>
                        <a:rPr sz="850" spc="-20">
                          <a:latin typeface="Arial"/>
                          <a:cs typeface="Arial"/>
                        </a:rPr>
                        <a:t> </a:t>
                      </a:r>
                      <a:r>
                        <a:rPr sz="850">
                          <a:latin typeface="Arial"/>
                          <a:cs typeface="Arial"/>
                        </a:rPr>
                        <a:t>for</a:t>
                      </a:r>
                      <a:r>
                        <a:rPr sz="850" spc="-20">
                          <a:latin typeface="Arial"/>
                          <a:cs typeface="Arial"/>
                        </a:rPr>
                        <a:t> </a:t>
                      </a:r>
                      <a:r>
                        <a:rPr sz="850">
                          <a:latin typeface="Arial"/>
                          <a:cs typeface="Arial"/>
                        </a:rPr>
                        <a:t>diagnosis</a:t>
                      </a:r>
                      <a:r>
                        <a:rPr sz="850" spc="-15">
                          <a:latin typeface="Arial"/>
                          <a:cs typeface="Arial"/>
                        </a:rPr>
                        <a:t> </a:t>
                      </a:r>
                      <a:r>
                        <a:rPr sz="850">
                          <a:latin typeface="Arial"/>
                          <a:cs typeface="Arial"/>
                        </a:rPr>
                        <a:t>was</a:t>
                      </a:r>
                      <a:r>
                        <a:rPr sz="850" spc="-20">
                          <a:latin typeface="Arial"/>
                          <a:cs typeface="Arial"/>
                        </a:rPr>
                        <a:t> </a:t>
                      </a:r>
                      <a:r>
                        <a:rPr sz="850">
                          <a:latin typeface="Arial"/>
                          <a:cs typeface="Arial"/>
                        </a:rPr>
                        <a:t>explained</a:t>
                      </a:r>
                      <a:r>
                        <a:rPr sz="850" spc="-20">
                          <a:latin typeface="Arial"/>
                          <a:cs typeface="Arial"/>
                        </a:rPr>
                        <a:t> </a:t>
                      </a:r>
                      <a:r>
                        <a:rPr sz="850">
                          <a:latin typeface="Arial"/>
                          <a:cs typeface="Arial"/>
                        </a:rPr>
                        <a:t>in</a:t>
                      </a:r>
                      <a:r>
                        <a:rPr sz="850" spc="-20">
                          <a:latin typeface="Arial"/>
                          <a:cs typeface="Arial"/>
                        </a:rPr>
                        <a:t> </a:t>
                      </a:r>
                      <a:r>
                        <a:rPr sz="850">
                          <a:latin typeface="Arial"/>
                          <a:cs typeface="Arial"/>
                        </a:rPr>
                        <a:t>a</a:t>
                      </a:r>
                      <a:r>
                        <a:rPr sz="850" spc="-15">
                          <a:latin typeface="Arial"/>
                          <a:cs typeface="Arial"/>
                        </a:rPr>
                        <a:t> </a:t>
                      </a:r>
                      <a:r>
                        <a:rPr sz="850">
                          <a:latin typeface="Arial"/>
                          <a:cs typeface="Arial"/>
                        </a:rPr>
                        <a:t>way</a:t>
                      </a:r>
                      <a:r>
                        <a:rPr sz="850" spc="-20">
                          <a:latin typeface="Arial"/>
                          <a:cs typeface="Arial"/>
                        </a:rPr>
                        <a:t> </a:t>
                      </a:r>
                      <a:r>
                        <a:rPr sz="850" spc="-25">
                          <a:latin typeface="Arial"/>
                          <a:cs typeface="Arial"/>
                        </a:rPr>
                        <a:t>the </a:t>
                      </a:r>
                      <a:r>
                        <a:rPr sz="850">
                          <a:latin typeface="Arial"/>
                          <a:cs typeface="Arial"/>
                        </a:rPr>
                        <a:t>patient</a:t>
                      </a:r>
                      <a:r>
                        <a:rPr sz="850" spc="-30">
                          <a:latin typeface="Arial"/>
                          <a:cs typeface="Arial"/>
                        </a:rPr>
                        <a:t> </a:t>
                      </a:r>
                      <a:r>
                        <a:rPr sz="850">
                          <a:latin typeface="Arial"/>
                          <a:cs typeface="Arial"/>
                        </a:rPr>
                        <a:t>could</a:t>
                      </a:r>
                      <a:r>
                        <a:rPr sz="850" spc="-30">
                          <a:latin typeface="Arial"/>
                          <a:cs typeface="Arial"/>
                        </a:rPr>
                        <a:t> </a:t>
                      </a:r>
                      <a:r>
                        <a:rPr sz="850">
                          <a:latin typeface="Arial"/>
                          <a:cs typeface="Arial"/>
                        </a:rPr>
                        <a:t>completely</a:t>
                      </a:r>
                      <a:r>
                        <a:rPr sz="850" spc="-30">
                          <a:latin typeface="Arial"/>
                          <a:cs typeface="Arial"/>
                        </a:rPr>
                        <a:t> </a:t>
                      </a:r>
                      <a:r>
                        <a:rPr sz="850" spc="-10">
                          <a:latin typeface="Arial"/>
                          <a:cs typeface="Arial"/>
                        </a:rPr>
                        <a:t>understand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6" name="imd_quintile_tbl_section2"/>
          <p:cNvGraphicFramePr>
            <a:graphicFrameLocks noGrp="1"/>
          </p:cNvGraphicFramePr>
          <p:nvPr>
            <p:extLst>
              <p:ext uri="{D42A27DB-BD31-4B8C-83A1-F6EECF244321}">
                <p14:modId xmlns:p14="http://schemas.microsoft.com/office/powerpoint/2010/main" val="2590530744"/>
              </p:ext>
            </p:extLst>
          </p:nvPr>
        </p:nvGraphicFramePr>
        <p:xfrm>
          <a:off x="429133" y="2875749"/>
          <a:ext cx="6776320" cy="1774824"/>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316095" algn="l"/>
                        </a:tabLst>
                      </a:pPr>
                      <a:r>
                        <a:rPr sz="1050" b="1" spc="-20" dirty="0">
                          <a:solidFill>
                            <a:srgbClr val="336E9F"/>
                          </a:solidFill>
                          <a:latin typeface="Arial"/>
                          <a:cs typeface="Arial"/>
                        </a:rPr>
                        <a:t>DIAGNOSTIC </a:t>
                      </a:r>
                      <a:r>
                        <a:rPr sz="1050" b="1" spc="-10" dirty="0">
                          <a:solidFill>
                            <a:srgbClr val="336E9F"/>
                          </a:solidFill>
                          <a:latin typeface="Arial"/>
                          <a:cs typeface="Arial"/>
                        </a:rPr>
                        <a:t>TESTS</a:t>
                      </a:r>
                      <a:r>
                        <a:rPr sz="1050" b="1" dirty="0">
                          <a:solidFill>
                            <a:srgbClr val="336E9F"/>
                          </a:solidFill>
                          <a:latin typeface="Arial"/>
                          <a:cs typeface="Arial"/>
                        </a:rPr>
                        <a:t>	</a:t>
                      </a:r>
                      <a:r>
                        <a:rPr sz="1275" baseline="9803" dirty="0">
                          <a:latin typeface="Arial"/>
                          <a:cs typeface="Arial"/>
                        </a:rPr>
                        <a:t>IMD</a:t>
                      </a:r>
                      <a:r>
                        <a:rPr sz="1275" spc="-30" baseline="9803" dirty="0">
                          <a:latin typeface="Arial"/>
                          <a:cs typeface="Arial"/>
                        </a:rPr>
                        <a:t> </a:t>
                      </a:r>
                      <a:r>
                        <a:rPr sz="1275" spc="-15" baseline="9803" dirty="0">
                          <a:latin typeface="Arial"/>
                          <a:cs typeface="Arial"/>
                        </a:rPr>
                        <a:t>quintile</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259079">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2545">
                        <a:lnSpc>
                          <a:spcPts val="860"/>
                        </a:lnSpc>
                        <a:spcBef>
                          <a:spcPts val="130"/>
                        </a:spcBef>
                      </a:pPr>
                      <a:r>
                        <a:rPr sz="850">
                          <a:latin typeface="Arial"/>
                          <a:cs typeface="Arial"/>
                        </a:rPr>
                        <a:t>1</a:t>
                      </a:r>
                      <a:r>
                        <a:rPr sz="850" spc="-35">
                          <a:latin typeface="Arial"/>
                          <a:cs typeface="Arial"/>
                        </a:rPr>
                        <a:t> </a:t>
                      </a:r>
                      <a:r>
                        <a:rPr sz="850" spc="-20">
                          <a:latin typeface="Arial"/>
                          <a:cs typeface="Arial"/>
                        </a:rPr>
                        <a:t>(most </a:t>
                      </a:r>
                      <a:r>
                        <a:rPr sz="850" spc="-3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2</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3</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4</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6990">
                        <a:lnSpc>
                          <a:spcPts val="860"/>
                        </a:lnSpc>
                        <a:spcBef>
                          <a:spcPts val="130"/>
                        </a:spcBef>
                      </a:pPr>
                      <a:r>
                        <a:rPr sz="850">
                          <a:latin typeface="Arial"/>
                          <a:cs typeface="Arial"/>
                        </a:rPr>
                        <a:t>5</a:t>
                      </a:r>
                      <a:r>
                        <a:rPr sz="850" spc="-35">
                          <a:latin typeface="Arial"/>
                          <a:cs typeface="Arial"/>
                        </a:rPr>
                        <a:t> </a:t>
                      </a:r>
                      <a:r>
                        <a:rPr sz="850" spc="-10">
                          <a:latin typeface="Arial"/>
                          <a:cs typeface="Arial"/>
                        </a:rPr>
                        <a:t>(least </a:t>
                      </a:r>
                      <a:r>
                        <a:rPr sz="850" spc="-3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92075" marR="85725" indent="59690">
                        <a:lnSpc>
                          <a:spcPts val="860"/>
                        </a:lnSpc>
                        <a:spcBef>
                          <a:spcPts val="130"/>
                        </a:spcBef>
                      </a:pPr>
                      <a:r>
                        <a:rPr sz="850" spc="-20">
                          <a:latin typeface="Arial"/>
                          <a:cs typeface="Arial"/>
                        </a:rPr>
                        <a:t>Non- </a:t>
                      </a:r>
                      <a:r>
                        <a:rPr sz="850" spc="-30">
                          <a:latin typeface="Arial"/>
                          <a:cs typeface="Arial"/>
                        </a:rPr>
                        <a:t>England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b="1" spc="-25">
                          <a:latin typeface="Arial"/>
                          <a:cs typeface="Arial"/>
                        </a:rPr>
                        <a:t>All</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27635">
                        <a:lnSpc>
                          <a:spcPts val="860"/>
                        </a:lnSpc>
                        <a:spcBef>
                          <a:spcPts val="155"/>
                        </a:spcBef>
                      </a:pPr>
                      <a:r>
                        <a:rPr sz="850">
                          <a:latin typeface="Arial"/>
                          <a:cs typeface="Arial"/>
                        </a:rPr>
                        <a:t>Q5.</a:t>
                      </a:r>
                      <a:r>
                        <a:rPr sz="850" spc="-25">
                          <a:latin typeface="Arial"/>
                          <a:cs typeface="Arial"/>
                        </a:rPr>
                        <a:t> </a:t>
                      </a:r>
                      <a:r>
                        <a:rPr sz="850">
                          <a:latin typeface="Arial"/>
                          <a:cs typeface="Arial"/>
                        </a:rPr>
                        <a:t>Patient</a:t>
                      </a:r>
                      <a:r>
                        <a:rPr sz="850" spc="-20">
                          <a:latin typeface="Arial"/>
                          <a:cs typeface="Arial"/>
                        </a:rPr>
                        <a:t> </a:t>
                      </a:r>
                      <a:r>
                        <a:rPr sz="850">
                          <a:latin typeface="Arial"/>
                          <a:cs typeface="Arial"/>
                        </a:rPr>
                        <a:t>received</a:t>
                      </a:r>
                      <a:r>
                        <a:rPr sz="850" spc="-25">
                          <a:latin typeface="Arial"/>
                          <a:cs typeface="Arial"/>
                        </a:rPr>
                        <a:t> </a:t>
                      </a:r>
                      <a:r>
                        <a:rPr sz="850">
                          <a:latin typeface="Arial"/>
                          <a:cs typeface="Arial"/>
                        </a:rPr>
                        <a:t>all</a:t>
                      </a:r>
                      <a:r>
                        <a:rPr sz="850" spc="-20">
                          <a:latin typeface="Arial"/>
                          <a:cs typeface="Arial"/>
                        </a:rPr>
                        <a:t> </a:t>
                      </a:r>
                      <a:r>
                        <a:rPr sz="850">
                          <a:latin typeface="Arial"/>
                          <a:cs typeface="Arial"/>
                        </a:rPr>
                        <a:t>the</a:t>
                      </a:r>
                      <a:r>
                        <a:rPr sz="850" spc="-25">
                          <a:latin typeface="Arial"/>
                          <a:cs typeface="Arial"/>
                        </a:rPr>
                        <a:t> </a:t>
                      </a:r>
                      <a:r>
                        <a:rPr sz="850">
                          <a:latin typeface="Arial"/>
                          <a:cs typeface="Arial"/>
                        </a:rPr>
                        <a:t>information</a:t>
                      </a:r>
                      <a:r>
                        <a:rPr sz="850" spc="-20">
                          <a:latin typeface="Arial"/>
                          <a:cs typeface="Arial"/>
                        </a:rPr>
                        <a:t> </a:t>
                      </a:r>
                      <a:r>
                        <a:rPr sz="850">
                          <a:latin typeface="Arial"/>
                          <a:cs typeface="Arial"/>
                        </a:rPr>
                        <a:t>needed</a:t>
                      </a:r>
                      <a:r>
                        <a:rPr sz="850" spc="-25">
                          <a:latin typeface="Arial"/>
                          <a:cs typeface="Arial"/>
                        </a:rPr>
                        <a:t> </a:t>
                      </a:r>
                      <a:r>
                        <a:rPr sz="850" spc="-10">
                          <a:latin typeface="Arial"/>
                          <a:cs typeface="Arial"/>
                        </a:rPr>
                        <a:t>about </a:t>
                      </a:r>
                      <a:r>
                        <a:rPr sz="850">
                          <a:latin typeface="Arial"/>
                          <a:cs typeface="Arial"/>
                        </a:rPr>
                        <a:t>the</a:t>
                      </a:r>
                      <a:r>
                        <a:rPr sz="850" spc="-20">
                          <a:latin typeface="Arial"/>
                          <a:cs typeface="Arial"/>
                        </a:rPr>
                        <a:t> </a:t>
                      </a:r>
                      <a:r>
                        <a:rPr sz="850">
                          <a:latin typeface="Arial"/>
                          <a:cs typeface="Arial"/>
                        </a:rPr>
                        <a:t>diagnostic</a:t>
                      </a:r>
                      <a:r>
                        <a:rPr sz="850" spc="-20">
                          <a:latin typeface="Arial"/>
                          <a:cs typeface="Arial"/>
                        </a:rPr>
                        <a:t> </a:t>
                      </a:r>
                      <a:r>
                        <a:rPr sz="850">
                          <a:latin typeface="Arial"/>
                          <a:cs typeface="Arial"/>
                        </a:rPr>
                        <a:t>test</a:t>
                      </a:r>
                      <a:r>
                        <a:rPr sz="850" spc="-15">
                          <a:latin typeface="Arial"/>
                          <a:cs typeface="Arial"/>
                        </a:rPr>
                        <a:t> </a:t>
                      </a:r>
                      <a:r>
                        <a:rPr sz="850">
                          <a:latin typeface="Arial"/>
                          <a:cs typeface="Arial"/>
                        </a:rPr>
                        <a:t>in</a:t>
                      </a:r>
                      <a:r>
                        <a:rPr sz="850" spc="-20">
                          <a:latin typeface="Arial"/>
                          <a:cs typeface="Arial"/>
                        </a:rPr>
                        <a:t> </a:t>
                      </a:r>
                      <a:r>
                        <a:rPr sz="850" spc="-10">
                          <a:latin typeface="Arial"/>
                          <a:cs typeface="Arial"/>
                        </a:rPr>
                        <a:t>advance</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15570">
                        <a:lnSpc>
                          <a:spcPts val="860"/>
                        </a:lnSpc>
                        <a:spcBef>
                          <a:spcPts val="155"/>
                        </a:spcBef>
                      </a:pPr>
                      <a:r>
                        <a:rPr sz="850">
                          <a:latin typeface="Arial"/>
                          <a:cs typeface="Arial"/>
                        </a:rPr>
                        <a:t>Q6.</a:t>
                      </a:r>
                      <a:r>
                        <a:rPr sz="850" spc="-25">
                          <a:latin typeface="Arial"/>
                          <a:cs typeface="Arial"/>
                        </a:rPr>
                        <a:t> </a:t>
                      </a:r>
                      <a:r>
                        <a:rPr sz="850">
                          <a:latin typeface="Arial"/>
                          <a:cs typeface="Arial"/>
                        </a:rPr>
                        <a:t>Diagnostic</a:t>
                      </a:r>
                      <a:r>
                        <a:rPr sz="850" spc="-25">
                          <a:latin typeface="Arial"/>
                          <a:cs typeface="Arial"/>
                        </a:rPr>
                        <a:t> </a:t>
                      </a:r>
                      <a:r>
                        <a:rPr sz="850">
                          <a:latin typeface="Arial"/>
                          <a:cs typeface="Arial"/>
                        </a:rPr>
                        <a:t>test</a:t>
                      </a:r>
                      <a:r>
                        <a:rPr sz="850" spc="-25">
                          <a:latin typeface="Arial"/>
                          <a:cs typeface="Arial"/>
                        </a:rPr>
                        <a:t> </a:t>
                      </a:r>
                      <a:r>
                        <a:rPr sz="850">
                          <a:latin typeface="Arial"/>
                          <a:cs typeface="Arial"/>
                        </a:rPr>
                        <a:t>staff</a:t>
                      </a:r>
                      <a:r>
                        <a:rPr sz="850" spc="-25">
                          <a:latin typeface="Arial"/>
                          <a:cs typeface="Arial"/>
                        </a:rPr>
                        <a:t> </a:t>
                      </a:r>
                      <a:r>
                        <a:rPr sz="850">
                          <a:latin typeface="Arial"/>
                          <a:cs typeface="Arial"/>
                        </a:rPr>
                        <a:t>appeared</a:t>
                      </a:r>
                      <a:r>
                        <a:rPr sz="850" spc="-20">
                          <a:latin typeface="Arial"/>
                          <a:cs typeface="Arial"/>
                        </a:rPr>
                        <a:t> </a:t>
                      </a:r>
                      <a:r>
                        <a:rPr sz="850">
                          <a:latin typeface="Arial"/>
                          <a:cs typeface="Arial"/>
                        </a:rPr>
                        <a:t>to</a:t>
                      </a:r>
                      <a:r>
                        <a:rPr sz="850" spc="-25">
                          <a:latin typeface="Arial"/>
                          <a:cs typeface="Arial"/>
                        </a:rPr>
                        <a:t> </a:t>
                      </a:r>
                      <a:r>
                        <a:rPr sz="850">
                          <a:latin typeface="Arial"/>
                          <a:cs typeface="Arial"/>
                        </a:rPr>
                        <a:t>completely</a:t>
                      </a:r>
                      <a:r>
                        <a:rPr sz="850" spc="-25">
                          <a:latin typeface="Arial"/>
                          <a:cs typeface="Arial"/>
                        </a:rPr>
                        <a:t> </a:t>
                      </a:r>
                      <a:r>
                        <a:rPr sz="850" spc="-20">
                          <a:latin typeface="Arial"/>
                          <a:cs typeface="Arial"/>
                        </a:rPr>
                        <a:t>have </a:t>
                      </a:r>
                      <a:r>
                        <a:rPr sz="850">
                          <a:latin typeface="Arial"/>
                          <a:cs typeface="Arial"/>
                        </a:rPr>
                        <a:t>all</a:t>
                      </a:r>
                      <a:r>
                        <a:rPr sz="850" spc="-20">
                          <a:latin typeface="Arial"/>
                          <a:cs typeface="Arial"/>
                        </a:rPr>
                        <a:t> </a:t>
                      </a:r>
                      <a:r>
                        <a:rPr sz="850">
                          <a:latin typeface="Arial"/>
                          <a:cs typeface="Arial"/>
                        </a:rPr>
                        <a:t>the</a:t>
                      </a:r>
                      <a:r>
                        <a:rPr sz="850" spc="-20">
                          <a:latin typeface="Arial"/>
                          <a:cs typeface="Arial"/>
                        </a:rPr>
                        <a:t> </a:t>
                      </a:r>
                      <a:r>
                        <a:rPr sz="850">
                          <a:latin typeface="Arial"/>
                          <a:cs typeface="Arial"/>
                        </a:rPr>
                        <a:t>information</a:t>
                      </a:r>
                      <a:r>
                        <a:rPr sz="850" spc="-20">
                          <a:latin typeface="Arial"/>
                          <a:cs typeface="Arial"/>
                        </a:rPr>
                        <a:t> </a:t>
                      </a:r>
                      <a:r>
                        <a:rPr sz="850">
                          <a:latin typeface="Arial"/>
                          <a:cs typeface="Arial"/>
                        </a:rPr>
                        <a:t>they</a:t>
                      </a:r>
                      <a:r>
                        <a:rPr sz="850" spc="-20">
                          <a:latin typeface="Arial"/>
                          <a:cs typeface="Arial"/>
                        </a:rPr>
                        <a:t> </a:t>
                      </a:r>
                      <a:r>
                        <a:rPr sz="850">
                          <a:latin typeface="Arial"/>
                          <a:cs typeface="Arial"/>
                        </a:rPr>
                        <a:t>needed</a:t>
                      </a:r>
                      <a:r>
                        <a:rPr sz="850" spc="-15">
                          <a:latin typeface="Arial"/>
                          <a:cs typeface="Arial"/>
                        </a:rPr>
                        <a:t> </a:t>
                      </a:r>
                      <a:r>
                        <a:rPr sz="850">
                          <a:latin typeface="Arial"/>
                          <a:cs typeface="Arial"/>
                        </a:rPr>
                        <a:t>about</a:t>
                      </a:r>
                      <a:r>
                        <a:rPr sz="850" spc="-20">
                          <a:latin typeface="Arial"/>
                          <a:cs typeface="Arial"/>
                        </a:rPr>
                        <a:t> </a:t>
                      </a:r>
                      <a:r>
                        <a:rPr sz="850">
                          <a:latin typeface="Arial"/>
                          <a:cs typeface="Arial"/>
                        </a:rPr>
                        <a:t>the</a:t>
                      </a:r>
                      <a:r>
                        <a:rPr sz="850" spc="-20">
                          <a:latin typeface="Arial"/>
                          <a:cs typeface="Arial"/>
                        </a:rPr>
                        <a:t> </a:t>
                      </a:r>
                      <a:r>
                        <a:rPr sz="850" spc="-10">
                          <a:latin typeface="Arial"/>
                          <a:cs typeface="Arial"/>
                        </a:rPr>
                        <a:t>patient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67945">
                        <a:lnSpc>
                          <a:spcPts val="860"/>
                        </a:lnSpc>
                        <a:spcBef>
                          <a:spcPts val="155"/>
                        </a:spcBef>
                      </a:pPr>
                      <a:r>
                        <a:rPr sz="850" dirty="0">
                          <a:latin typeface="Arial"/>
                          <a:cs typeface="Arial"/>
                        </a:rPr>
                        <a:t>Q7.</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felt</a:t>
                      </a:r>
                      <a:r>
                        <a:rPr sz="850" spc="-20"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length</a:t>
                      </a:r>
                      <a:r>
                        <a:rPr sz="850" spc="-20"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time</a:t>
                      </a:r>
                      <a:r>
                        <a:rPr sz="850" spc="-15" dirty="0">
                          <a:latin typeface="Arial"/>
                          <a:cs typeface="Arial"/>
                        </a:rPr>
                        <a:t> </a:t>
                      </a:r>
                      <a:r>
                        <a:rPr sz="850" dirty="0">
                          <a:latin typeface="Arial"/>
                          <a:cs typeface="Arial"/>
                        </a:rPr>
                        <a:t>waiting</a:t>
                      </a:r>
                      <a:r>
                        <a:rPr sz="850" spc="-20" dirty="0">
                          <a:latin typeface="Arial"/>
                          <a:cs typeface="Arial"/>
                        </a:rPr>
                        <a:t> </a:t>
                      </a:r>
                      <a:r>
                        <a:rPr sz="850" spc="-25" dirty="0">
                          <a:latin typeface="Arial"/>
                          <a:cs typeface="Arial"/>
                        </a:rPr>
                        <a:t>for</a:t>
                      </a:r>
                      <a:r>
                        <a:rPr sz="850" spc="500" dirty="0">
                          <a:latin typeface="Arial"/>
                          <a:cs typeface="Arial"/>
                        </a:rPr>
                        <a:t> </a:t>
                      </a:r>
                      <a:r>
                        <a:rPr sz="850" dirty="0">
                          <a:latin typeface="Arial"/>
                          <a:cs typeface="Arial"/>
                        </a:rPr>
                        <a:t>diagnostic</a:t>
                      </a:r>
                      <a:r>
                        <a:rPr sz="850" spc="-30" dirty="0">
                          <a:latin typeface="Arial"/>
                          <a:cs typeface="Arial"/>
                        </a:rPr>
                        <a:t> </a:t>
                      </a:r>
                      <a:r>
                        <a:rPr sz="850" dirty="0">
                          <a:latin typeface="Arial"/>
                          <a:cs typeface="Arial"/>
                        </a:rPr>
                        <a:t>test</a:t>
                      </a:r>
                      <a:r>
                        <a:rPr sz="850" spc="-20" dirty="0">
                          <a:latin typeface="Arial"/>
                          <a:cs typeface="Arial"/>
                        </a:rPr>
                        <a:t> </a:t>
                      </a:r>
                      <a:r>
                        <a:rPr sz="850" dirty="0">
                          <a:latin typeface="Arial"/>
                          <a:cs typeface="Arial"/>
                        </a:rPr>
                        <a:t>results</a:t>
                      </a:r>
                      <a:r>
                        <a:rPr sz="850" spc="-25"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about</a:t>
                      </a:r>
                      <a:r>
                        <a:rPr sz="850" spc="-25" dirty="0">
                          <a:latin typeface="Arial"/>
                          <a:cs typeface="Arial"/>
                        </a:rPr>
                        <a:t> </a:t>
                      </a:r>
                      <a:r>
                        <a:rPr sz="850" spc="-10" dirty="0">
                          <a:latin typeface="Arial"/>
                          <a:cs typeface="Arial"/>
                        </a:rPr>
                        <a:t>right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55880">
                        <a:lnSpc>
                          <a:spcPts val="860"/>
                        </a:lnSpc>
                        <a:spcBef>
                          <a:spcPts val="155"/>
                        </a:spcBef>
                      </a:pPr>
                      <a:r>
                        <a:rPr sz="850">
                          <a:latin typeface="Arial"/>
                          <a:cs typeface="Arial"/>
                        </a:rPr>
                        <a:t>Q8.</a:t>
                      </a:r>
                      <a:r>
                        <a:rPr sz="850" spc="-20">
                          <a:latin typeface="Arial"/>
                          <a:cs typeface="Arial"/>
                        </a:rPr>
                        <a:t> </a:t>
                      </a:r>
                      <a:r>
                        <a:rPr sz="850">
                          <a:latin typeface="Arial"/>
                          <a:cs typeface="Arial"/>
                        </a:rPr>
                        <a:t>Diagnostic</a:t>
                      </a:r>
                      <a:r>
                        <a:rPr sz="850" spc="-20">
                          <a:latin typeface="Arial"/>
                          <a:cs typeface="Arial"/>
                        </a:rPr>
                        <a:t> </a:t>
                      </a:r>
                      <a:r>
                        <a:rPr sz="850">
                          <a:latin typeface="Arial"/>
                          <a:cs typeface="Arial"/>
                        </a:rPr>
                        <a:t>test</a:t>
                      </a:r>
                      <a:r>
                        <a:rPr sz="850" spc="-20">
                          <a:latin typeface="Arial"/>
                          <a:cs typeface="Arial"/>
                        </a:rPr>
                        <a:t> </a:t>
                      </a:r>
                      <a:r>
                        <a:rPr sz="850">
                          <a:latin typeface="Arial"/>
                          <a:cs typeface="Arial"/>
                        </a:rPr>
                        <a:t>results</a:t>
                      </a:r>
                      <a:r>
                        <a:rPr sz="850" spc="-20">
                          <a:latin typeface="Arial"/>
                          <a:cs typeface="Arial"/>
                        </a:rPr>
                        <a:t> </a:t>
                      </a:r>
                      <a:r>
                        <a:rPr sz="850">
                          <a:latin typeface="Arial"/>
                          <a:cs typeface="Arial"/>
                        </a:rPr>
                        <a:t>were</a:t>
                      </a:r>
                      <a:r>
                        <a:rPr sz="850" spc="-20">
                          <a:latin typeface="Arial"/>
                          <a:cs typeface="Arial"/>
                        </a:rPr>
                        <a:t> </a:t>
                      </a:r>
                      <a:r>
                        <a:rPr sz="850">
                          <a:latin typeface="Arial"/>
                          <a:cs typeface="Arial"/>
                        </a:rPr>
                        <a:t>explained</a:t>
                      </a:r>
                      <a:r>
                        <a:rPr sz="850" spc="-20">
                          <a:latin typeface="Arial"/>
                          <a:cs typeface="Arial"/>
                        </a:rPr>
                        <a:t> </a:t>
                      </a:r>
                      <a:r>
                        <a:rPr sz="850">
                          <a:latin typeface="Arial"/>
                          <a:cs typeface="Arial"/>
                        </a:rPr>
                        <a:t>in</a:t>
                      </a:r>
                      <a:r>
                        <a:rPr sz="850" spc="-20">
                          <a:latin typeface="Arial"/>
                          <a:cs typeface="Arial"/>
                        </a:rPr>
                        <a:t> </a:t>
                      </a:r>
                      <a:r>
                        <a:rPr sz="850">
                          <a:latin typeface="Arial"/>
                          <a:cs typeface="Arial"/>
                        </a:rPr>
                        <a:t>a</a:t>
                      </a:r>
                      <a:r>
                        <a:rPr sz="850" spc="-15">
                          <a:latin typeface="Arial"/>
                          <a:cs typeface="Arial"/>
                        </a:rPr>
                        <a:t> </a:t>
                      </a:r>
                      <a:r>
                        <a:rPr sz="850">
                          <a:latin typeface="Arial"/>
                          <a:cs typeface="Arial"/>
                        </a:rPr>
                        <a:t>way</a:t>
                      </a:r>
                      <a:r>
                        <a:rPr sz="850" spc="-20">
                          <a:latin typeface="Arial"/>
                          <a:cs typeface="Arial"/>
                        </a:rPr>
                        <a:t> </a:t>
                      </a:r>
                      <a:r>
                        <a:rPr sz="850" spc="-25">
                          <a:latin typeface="Arial"/>
                          <a:cs typeface="Arial"/>
                        </a:rPr>
                        <a:t>the </a:t>
                      </a:r>
                      <a:r>
                        <a:rPr sz="850">
                          <a:latin typeface="Arial"/>
                          <a:cs typeface="Arial"/>
                        </a:rPr>
                        <a:t>patient</a:t>
                      </a:r>
                      <a:r>
                        <a:rPr sz="850" spc="-30">
                          <a:latin typeface="Arial"/>
                          <a:cs typeface="Arial"/>
                        </a:rPr>
                        <a:t> </a:t>
                      </a:r>
                      <a:r>
                        <a:rPr sz="850">
                          <a:latin typeface="Arial"/>
                          <a:cs typeface="Arial"/>
                        </a:rPr>
                        <a:t>could</a:t>
                      </a:r>
                      <a:r>
                        <a:rPr sz="850" spc="-30">
                          <a:latin typeface="Arial"/>
                          <a:cs typeface="Arial"/>
                        </a:rPr>
                        <a:t> </a:t>
                      </a:r>
                      <a:r>
                        <a:rPr sz="850">
                          <a:latin typeface="Arial"/>
                          <a:cs typeface="Arial"/>
                        </a:rPr>
                        <a:t>completely</a:t>
                      </a:r>
                      <a:r>
                        <a:rPr sz="850" spc="-30">
                          <a:latin typeface="Arial"/>
                          <a:cs typeface="Arial"/>
                        </a:rPr>
                        <a:t> </a:t>
                      </a:r>
                      <a:r>
                        <a:rPr sz="850" spc="-10">
                          <a:latin typeface="Arial"/>
                          <a:cs typeface="Arial"/>
                        </a:rPr>
                        <a:t>understand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6065">
                <a:tc>
                  <a:txBody>
                    <a:bodyPr/>
                    <a:lstStyle/>
                    <a:p>
                      <a:pPr marL="27940" marR="205740">
                        <a:lnSpc>
                          <a:spcPts val="860"/>
                        </a:lnSpc>
                        <a:spcBef>
                          <a:spcPts val="155"/>
                        </a:spcBef>
                      </a:pPr>
                      <a:r>
                        <a:rPr sz="850">
                          <a:latin typeface="Arial"/>
                          <a:cs typeface="Arial"/>
                        </a:rPr>
                        <a:t>Q9.</a:t>
                      </a:r>
                      <a:r>
                        <a:rPr sz="850" spc="-20">
                          <a:latin typeface="Arial"/>
                          <a:cs typeface="Arial"/>
                        </a:rPr>
                        <a:t> </a:t>
                      </a:r>
                      <a:r>
                        <a:rPr sz="850">
                          <a:latin typeface="Arial"/>
                          <a:cs typeface="Arial"/>
                        </a:rPr>
                        <a:t>Enough</a:t>
                      </a:r>
                      <a:r>
                        <a:rPr sz="850" spc="-20">
                          <a:latin typeface="Arial"/>
                          <a:cs typeface="Arial"/>
                        </a:rPr>
                        <a:t> </a:t>
                      </a:r>
                      <a:r>
                        <a:rPr sz="850">
                          <a:latin typeface="Arial"/>
                          <a:cs typeface="Arial"/>
                        </a:rPr>
                        <a:t>privacy</a:t>
                      </a:r>
                      <a:r>
                        <a:rPr sz="850" spc="-20">
                          <a:latin typeface="Arial"/>
                          <a:cs typeface="Arial"/>
                        </a:rPr>
                        <a:t> </a:t>
                      </a:r>
                      <a:r>
                        <a:rPr sz="850">
                          <a:latin typeface="Arial"/>
                          <a:cs typeface="Arial"/>
                        </a:rPr>
                        <a:t>was</a:t>
                      </a:r>
                      <a:r>
                        <a:rPr sz="850" spc="-20">
                          <a:latin typeface="Arial"/>
                          <a:cs typeface="Arial"/>
                        </a:rPr>
                        <a:t> </a:t>
                      </a:r>
                      <a:r>
                        <a:rPr sz="850">
                          <a:latin typeface="Arial"/>
                          <a:cs typeface="Arial"/>
                        </a:rPr>
                        <a:t>always</a:t>
                      </a:r>
                      <a:r>
                        <a:rPr sz="850" spc="-15">
                          <a:latin typeface="Arial"/>
                          <a:cs typeface="Arial"/>
                        </a:rPr>
                        <a:t> </a:t>
                      </a:r>
                      <a:r>
                        <a:rPr sz="850">
                          <a:latin typeface="Arial"/>
                          <a:cs typeface="Arial"/>
                        </a:rPr>
                        <a:t>given</a:t>
                      </a:r>
                      <a:r>
                        <a:rPr sz="850" spc="-20">
                          <a:latin typeface="Arial"/>
                          <a:cs typeface="Arial"/>
                        </a:rPr>
                        <a:t> </a:t>
                      </a:r>
                      <a:r>
                        <a:rPr sz="850">
                          <a:latin typeface="Arial"/>
                          <a:cs typeface="Arial"/>
                        </a:rPr>
                        <a:t>to</a:t>
                      </a:r>
                      <a:r>
                        <a:rPr sz="850" spc="-20">
                          <a:latin typeface="Arial"/>
                          <a:cs typeface="Arial"/>
                        </a:rPr>
                        <a:t> </a:t>
                      </a:r>
                      <a:r>
                        <a:rPr sz="850">
                          <a:latin typeface="Arial"/>
                          <a:cs typeface="Arial"/>
                        </a:rPr>
                        <a:t>the</a:t>
                      </a:r>
                      <a:r>
                        <a:rPr sz="850" spc="-20">
                          <a:latin typeface="Arial"/>
                          <a:cs typeface="Arial"/>
                        </a:rPr>
                        <a:t> </a:t>
                      </a:r>
                      <a:r>
                        <a:rPr sz="850" spc="-10">
                          <a:latin typeface="Arial"/>
                          <a:cs typeface="Arial"/>
                        </a:rPr>
                        <a:t>patient </a:t>
                      </a:r>
                      <a:r>
                        <a:rPr sz="850">
                          <a:latin typeface="Arial"/>
                          <a:cs typeface="Arial"/>
                        </a:rPr>
                        <a:t>when</a:t>
                      </a:r>
                      <a:r>
                        <a:rPr sz="850" spc="-30">
                          <a:latin typeface="Arial"/>
                          <a:cs typeface="Arial"/>
                        </a:rPr>
                        <a:t> </a:t>
                      </a:r>
                      <a:r>
                        <a:rPr sz="850">
                          <a:latin typeface="Arial"/>
                          <a:cs typeface="Arial"/>
                        </a:rPr>
                        <a:t>receiving</a:t>
                      </a:r>
                      <a:r>
                        <a:rPr sz="850" spc="-25">
                          <a:latin typeface="Arial"/>
                          <a:cs typeface="Arial"/>
                        </a:rPr>
                        <a:t> </a:t>
                      </a:r>
                      <a:r>
                        <a:rPr sz="850">
                          <a:latin typeface="Arial"/>
                          <a:cs typeface="Arial"/>
                        </a:rPr>
                        <a:t>diagnostic</a:t>
                      </a:r>
                      <a:r>
                        <a:rPr sz="850" spc="-25">
                          <a:latin typeface="Arial"/>
                          <a:cs typeface="Arial"/>
                        </a:rPr>
                        <a:t> </a:t>
                      </a:r>
                      <a:r>
                        <a:rPr sz="850">
                          <a:latin typeface="Arial"/>
                          <a:cs typeface="Arial"/>
                        </a:rPr>
                        <a:t>test</a:t>
                      </a:r>
                      <a:r>
                        <a:rPr sz="850" spc="-30">
                          <a:latin typeface="Arial"/>
                          <a:cs typeface="Arial"/>
                        </a:rPr>
                        <a:t> </a:t>
                      </a:r>
                      <a:r>
                        <a:rPr sz="850" spc="-10">
                          <a:latin typeface="Arial"/>
                          <a:cs typeface="Arial"/>
                        </a:rPr>
                        <a:t>results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7" name="imd_quintile_tbl_section3"/>
          <p:cNvGraphicFramePr>
            <a:graphicFrameLocks noGrp="1"/>
          </p:cNvGraphicFramePr>
          <p:nvPr>
            <p:extLst>
              <p:ext uri="{D42A27DB-BD31-4B8C-83A1-F6EECF244321}">
                <p14:modId xmlns:p14="http://schemas.microsoft.com/office/powerpoint/2010/main" val="2075506152"/>
              </p:ext>
            </p:extLst>
          </p:nvPr>
        </p:nvGraphicFramePr>
        <p:xfrm>
          <a:off x="429133" y="4813300"/>
          <a:ext cx="6776320" cy="1774824"/>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316095" algn="l"/>
                        </a:tabLst>
                      </a:pPr>
                      <a:r>
                        <a:rPr sz="1050" b="1" spc="-20" dirty="0">
                          <a:solidFill>
                            <a:srgbClr val="336E9F"/>
                          </a:solidFill>
                          <a:latin typeface="Arial" panose="020B0604020202020204" pitchFamily="34" charset="0"/>
                          <a:cs typeface="Arial" panose="020B0604020202020204" pitchFamily="34" charset="0"/>
                        </a:rPr>
                        <a:t>FINDING</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OUT</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THAT</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YOU</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HAD</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CANCER</a:t>
                      </a:r>
                      <a:r>
                        <a:rPr sz="1050" b="1" dirty="0">
                          <a:solidFill>
                            <a:srgbClr val="336E9F"/>
                          </a:solidFill>
                          <a:latin typeface="Arial" panose="020B0604020202020204" pitchFamily="34" charset="0"/>
                          <a:cs typeface="Arial" panose="020B0604020202020204" pitchFamily="34" charset="0"/>
                        </a:rPr>
                        <a:t>	</a:t>
                      </a:r>
                      <a:r>
                        <a:rPr sz="1275" baseline="9803" dirty="0">
                          <a:latin typeface="Arial" panose="020B0604020202020204" pitchFamily="34" charset="0"/>
                          <a:cs typeface="Arial" panose="020B0604020202020204" pitchFamily="34" charset="0"/>
                        </a:rPr>
                        <a:t>IMD</a:t>
                      </a:r>
                      <a:r>
                        <a:rPr sz="1275" spc="-30" baseline="9803" dirty="0">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quintile</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259079">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2545">
                        <a:lnSpc>
                          <a:spcPts val="860"/>
                        </a:lnSpc>
                        <a:spcBef>
                          <a:spcPts val="130"/>
                        </a:spcBef>
                      </a:pPr>
                      <a:r>
                        <a:rPr sz="850">
                          <a:latin typeface="Arial" panose="020B0604020202020204" pitchFamily="34" charset="0"/>
                          <a:cs typeface="Arial" panose="020B0604020202020204" pitchFamily="34" charset="0"/>
                        </a:rPr>
                        <a:t>1</a:t>
                      </a:r>
                      <a:r>
                        <a:rPr sz="850" spc="-3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(most </a:t>
                      </a:r>
                      <a:r>
                        <a:rPr sz="850" spc="-30">
                          <a:latin typeface="Arial" panose="020B0604020202020204" pitchFamily="34" charset="0"/>
                          <a:cs typeface="Arial" panose="020B0604020202020204" pitchFamily="34" charset="0"/>
                        </a:rPr>
                        <a:t>deprived)</a:t>
                      </a:r>
                      <a:endParaRPr sz="85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panose="020B0604020202020204" pitchFamily="34" charset="0"/>
                          <a:cs typeface="Arial" panose="020B0604020202020204" pitchFamily="34" charset="0"/>
                        </a:rPr>
                        <a:t>2</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panose="020B0604020202020204" pitchFamily="34" charset="0"/>
                          <a:cs typeface="Arial" panose="020B0604020202020204" pitchFamily="34" charset="0"/>
                        </a:rPr>
                        <a:t>3</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panose="020B0604020202020204" pitchFamily="34" charset="0"/>
                          <a:cs typeface="Arial" panose="020B0604020202020204" pitchFamily="34" charset="0"/>
                        </a:rPr>
                        <a:t>4</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6990">
                        <a:lnSpc>
                          <a:spcPts val="860"/>
                        </a:lnSpc>
                        <a:spcBef>
                          <a:spcPts val="130"/>
                        </a:spcBef>
                      </a:pPr>
                      <a:r>
                        <a:rPr sz="850">
                          <a:latin typeface="Arial" panose="020B0604020202020204" pitchFamily="34" charset="0"/>
                          <a:cs typeface="Arial" panose="020B0604020202020204" pitchFamily="34" charset="0"/>
                        </a:rPr>
                        <a:t>5</a:t>
                      </a:r>
                      <a:r>
                        <a:rPr sz="850" spc="-3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(least </a:t>
                      </a:r>
                      <a:r>
                        <a:rPr sz="850" spc="-30">
                          <a:latin typeface="Arial" panose="020B0604020202020204" pitchFamily="34" charset="0"/>
                          <a:cs typeface="Arial" panose="020B0604020202020204" pitchFamily="34" charset="0"/>
                        </a:rPr>
                        <a:t>deprived)</a:t>
                      </a:r>
                      <a:endParaRPr sz="85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92075" marR="85725" indent="59690">
                        <a:lnSpc>
                          <a:spcPts val="860"/>
                        </a:lnSpc>
                        <a:spcBef>
                          <a:spcPts val="130"/>
                        </a:spcBef>
                      </a:pPr>
                      <a:r>
                        <a:rPr sz="850" spc="-20">
                          <a:latin typeface="Arial" panose="020B0604020202020204" pitchFamily="34" charset="0"/>
                          <a:cs typeface="Arial" panose="020B0604020202020204" pitchFamily="34" charset="0"/>
                        </a:rPr>
                        <a:t>Non- </a:t>
                      </a:r>
                      <a:r>
                        <a:rPr sz="850" spc="-30">
                          <a:latin typeface="Arial" panose="020B0604020202020204" pitchFamily="34" charset="0"/>
                          <a:cs typeface="Arial" panose="020B0604020202020204" pitchFamily="34" charset="0"/>
                        </a:rPr>
                        <a:t>England</a:t>
                      </a:r>
                      <a:endParaRPr sz="85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b="1" spc="-25">
                          <a:latin typeface="Arial" panose="020B0604020202020204" pitchFamily="34" charset="0"/>
                          <a:cs typeface="Arial" panose="020B0604020202020204" pitchFamily="34" charset="0"/>
                        </a:rPr>
                        <a:t>All</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80010">
                        <a:lnSpc>
                          <a:spcPts val="860"/>
                        </a:lnSpc>
                        <a:spcBef>
                          <a:spcPts val="155"/>
                        </a:spcBef>
                      </a:pPr>
                      <a:r>
                        <a:rPr sz="850">
                          <a:latin typeface="Arial" panose="020B0604020202020204" pitchFamily="34" charset="0"/>
                          <a:cs typeface="Arial" panose="020B0604020202020204" pitchFamily="34" charset="0"/>
                        </a:rPr>
                        <a:t>Q12.</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have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family </a:t>
                      </a:r>
                      <a:r>
                        <a:rPr sz="850">
                          <a:latin typeface="Arial" panose="020B0604020202020204" pitchFamily="34" charset="0"/>
                          <a:cs typeface="Arial" panose="020B0604020202020204" pitchFamily="34" charset="0"/>
                        </a:rPr>
                        <a:t>member,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friend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with</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when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diagnosis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223520">
                        <a:lnSpc>
                          <a:spcPts val="860"/>
                        </a:lnSpc>
                        <a:spcBef>
                          <a:spcPts val="155"/>
                        </a:spcBef>
                      </a:pPr>
                      <a:r>
                        <a:rPr sz="850">
                          <a:latin typeface="Arial" panose="020B0604020202020204" pitchFamily="34" charset="0"/>
                          <a:cs typeface="Arial" panose="020B0604020202020204" pitchFamily="34" charset="0"/>
                        </a:rPr>
                        <a:t>Q13.</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sensitively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that</a:t>
                      </a:r>
                      <a:r>
                        <a:rPr sz="850" spc="-2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they </a:t>
                      </a:r>
                      <a:r>
                        <a:rPr sz="850">
                          <a:latin typeface="Arial" panose="020B0604020202020204" pitchFamily="34" charset="0"/>
                          <a:cs typeface="Arial" panose="020B0604020202020204" pitchFamily="34" charset="0"/>
                        </a:rPr>
                        <a:t>had</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cancer</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27635">
                        <a:lnSpc>
                          <a:spcPts val="860"/>
                        </a:lnSpc>
                        <a:spcBef>
                          <a:spcPts val="155"/>
                        </a:spcBef>
                      </a:pPr>
                      <a:r>
                        <a:rPr sz="850">
                          <a:latin typeface="Arial" panose="020B0604020202020204" pitchFamily="34" charset="0"/>
                          <a:cs typeface="Arial" panose="020B0604020202020204" pitchFamily="34" charset="0"/>
                        </a:rPr>
                        <a:t>Q14.</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Cancer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diagnosis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explained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patient </a:t>
                      </a:r>
                      <a:r>
                        <a:rPr sz="850">
                          <a:latin typeface="Arial" panose="020B0604020202020204" pitchFamily="34" charset="0"/>
                          <a:cs typeface="Arial" panose="020B0604020202020204" pitchFamily="34" charset="0"/>
                        </a:rPr>
                        <a:t>could</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55244">
                        <a:lnSpc>
                          <a:spcPts val="860"/>
                        </a:lnSpc>
                        <a:spcBef>
                          <a:spcPts val="155"/>
                        </a:spcBef>
                      </a:pPr>
                      <a:r>
                        <a:rPr sz="850">
                          <a:latin typeface="Arial" panose="020B0604020202020204" pitchFamily="34" charset="0"/>
                          <a:cs typeface="Arial" panose="020B0604020202020204" pitchFamily="34" charset="0"/>
                        </a:rPr>
                        <a:t>Q15.</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diagnosis</a:t>
                      </a:r>
                      <a:r>
                        <a:rPr sz="850" spc="-25">
                          <a:latin typeface="Arial" panose="020B0604020202020204" pitchFamily="34" charset="0"/>
                          <a:cs typeface="Arial" panose="020B0604020202020204" pitchFamily="34" charset="0"/>
                        </a:rPr>
                        <a:t> in </a:t>
                      </a:r>
                      <a:r>
                        <a:rPr sz="850">
                          <a:latin typeface="Arial" panose="020B0604020202020204" pitchFamily="34" charset="0"/>
                          <a:cs typeface="Arial" panose="020B0604020202020204" pitchFamily="34" charset="0"/>
                        </a:rPr>
                        <a:t>an</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appropriate</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place</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6065">
                <a:tc>
                  <a:txBody>
                    <a:bodyPr/>
                    <a:lstStyle/>
                    <a:p>
                      <a:pPr marL="27940" marR="49530">
                        <a:lnSpc>
                          <a:spcPts val="860"/>
                        </a:lnSpc>
                        <a:spcBef>
                          <a:spcPts val="155"/>
                        </a:spcBef>
                      </a:pPr>
                      <a:r>
                        <a:rPr sz="850">
                          <a:latin typeface="Arial" panose="020B0604020202020204" pitchFamily="34" charset="0"/>
                          <a:cs typeface="Arial" panose="020B0604020202020204" pitchFamily="34" charset="0"/>
                        </a:rPr>
                        <a:t>Q16.</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back</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later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for</a:t>
                      </a:r>
                      <a:r>
                        <a:rPr sz="850" spc="-1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more </a:t>
                      </a:r>
                      <a:r>
                        <a:rPr sz="850">
                          <a:latin typeface="Arial" panose="020B0604020202020204" pitchFamily="34" charset="0"/>
                          <a:cs typeface="Arial" panose="020B0604020202020204" pitchFamily="34" charset="0"/>
                        </a:rPr>
                        <a:t>information</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diagnosis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8" name="imd_quintile_tbl_section4"/>
          <p:cNvGraphicFramePr>
            <a:graphicFrameLocks noGrp="1"/>
          </p:cNvGraphicFramePr>
          <p:nvPr>
            <p:extLst>
              <p:ext uri="{D42A27DB-BD31-4B8C-83A1-F6EECF244321}">
                <p14:modId xmlns:p14="http://schemas.microsoft.com/office/powerpoint/2010/main" val="3386004184"/>
              </p:ext>
            </p:extLst>
          </p:nvPr>
        </p:nvGraphicFramePr>
        <p:xfrm>
          <a:off x="429133" y="6794500"/>
          <a:ext cx="6776320" cy="1243964"/>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316095" algn="l"/>
                        </a:tabLst>
                      </a:pPr>
                      <a:r>
                        <a:rPr sz="1050" b="1" spc="-20" dirty="0">
                          <a:solidFill>
                            <a:srgbClr val="336E9F"/>
                          </a:solidFill>
                          <a:latin typeface="Arial"/>
                          <a:cs typeface="Arial"/>
                        </a:rPr>
                        <a:t>SUPPORT</a:t>
                      </a:r>
                      <a:r>
                        <a:rPr sz="1050" b="1" spc="-45" dirty="0">
                          <a:solidFill>
                            <a:srgbClr val="336E9F"/>
                          </a:solidFill>
                          <a:latin typeface="Arial"/>
                          <a:cs typeface="Arial"/>
                        </a:rPr>
                        <a:t> </a:t>
                      </a:r>
                      <a:r>
                        <a:rPr sz="1050" b="1" spc="-10" dirty="0">
                          <a:solidFill>
                            <a:srgbClr val="336E9F"/>
                          </a:solidFill>
                          <a:latin typeface="Arial"/>
                          <a:cs typeface="Arial"/>
                        </a:rPr>
                        <a:t>FROM</a:t>
                      </a:r>
                      <a:r>
                        <a:rPr sz="1050" b="1" spc="-40" dirty="0">
                          <a:solidFill>
                            <a:srgbClr val="336E9F"/>
                          </a:solidFill>
                          <a:latin typeface="Arial"/>
                          <a:cs typeface="Arial"/>
                        </a:rPr>
                        <a:t> </a:t>
                      </a:r>
                      <a:r>
                        <a:rPr sz="1050" b="1" dirty="0">
                          <a:solidFill>
                            <a:srgbClr val="336E9F"/>
                          </a:solidFill>
                          <a:latin typeface="Arial"/>
                          <a:cs typeface="Arial"/>
                        </a:rPr>
                        <a:t>A</a:t>
                      </a:r>
                      <a:r>
                        <a:rPr sz="1050" b="1" spc="-45" dirty="0">
                          <a:solidFill>
                            <a:srgbClr val="336E9F"/>
                          </a:solidFill>
                          <a:latin typeface="Arial"/>
                          <a:cs typeface="Arial"/>
                        </a:rPr>
                        <a:t> </a:t>
                      </a:r>
                      <a:r>
                        <a:rPr sz="1050" b="1" spc="-20" dirty="0">
                          <a:solidFill>
                            <a:srgbClr val="336E9F"/>
                          </a:solidFill>
                          <a:latin typeface="Arial"/>
                          <a:cs typeface="Arial"/>
                        </a:rPr>
                        <a:t>MAIN</a:t>
                      </a:r>
                      <a:r>
                        <a:rPr sz="1050" b="1" spc="-40" dirty="0">
                          <a:solidFill>
                            <a:srgbClr val="336E9F"/>
                          </a:solidFill>
                          <a:latin typeface="Arial"/>
                          <a:cs typeface="Arial"/>
                        </a:rPr>
                        <a:t> </a:t>
                      </a:r>
                      <a:r>
                        <a:rPr sz="1050" b="1" spc="-25" dirty="0">
                          <a:solidFill>
                            <a:srgbClr val="336E9F"/>
                          </a:solidFill>
                          <a:latin typeface="Arial"/>
                          <a:cs typeface="Arial"/>
                        </a:rPr>
                        <a:t>CONTACT</a:t>
                      </a:r>
                      <a:r>
                        <a:rPr sz="1050" b="1" spc="-45" dirty="0">
                          <a:solidFill>
                            <a:srgbClr val="336E9F"/>
                          </a:solidFill>
                          <a:latin typeface="Arial"/>
                          <a:cs typeface="Arial"/>
                        </a:rPr>
                        <a:t> </a:t>
                      </a:r>
                      <a:r>
                        <a:rPr sz="1050" b="1" spc="-10" dirty="0">
                          <a:solidFill>
                            <a:srgbClr val="336E9F"/>
                          </a:solidFill>
                          <a:latin typeface="Arial"/>
                          <a:cs typeface="Arial"/>
                        </a:rPr>
                        <a:t>PERSON</a:t>
                      </a:r>
                      <a:r>
                        <a:rPr sz="1050" b="1" dirty="0">
                          <a:solidFill>
                            <a:srgbClr val="336E9F"/>
                          </a:solidFill>
                          <a:latin typeface="Arial"/>
                          <a:cs typeface="Arial"/>
                        </a:rPr>
                        <a:t>	</a:t>
                      </a:r>
                      <a:r>
                        <a:rPr sz="1275" baseline="9803" dirty="0">
                          <a:latin typeface="Arial"/>
                          <a:cs typeface="Arial"/>
                        </a:rPr>
                        <a:t>IMD</a:t>
                      </a:r>
                      <a:r>
                        <a:rPr sz="1275" spc="-30" baseline="9803" dirty="0">
                          <a:latin typeface="Arial"/>
                          <a:cs typeface="Arial"/>
                        </a:rPr>
                        <a:t> </a:t>
                      </a:r>
                      <a:r>
                        <a:rPr sz="1275" spc="-15" baseline="9803" dirty="0">
                          <a:latin typeface="Arial"/>
                          <a:cs typeface="Arial"/>
                        </a:rPr>
                        <a:t>quintile</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259079">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2545">
                        <a:lnSpc>
                          <a:spcPts val="860"/>
                        </a:lnSpc>
                        <a:spcBef>
                          <a:spcPts val="130"/>
                        </a:spcBef>
                      </a:pPr>
                      <a:r>
                        <a:rPr sz="850">
                          <a:latin typeface="Arial"/>
                          <a:cs typeface="Arial"/>
                        </a:rPr>
                        <a:t>1</a:t>
                      </a:r>
                      <a:r>
                        <a:rPr sz="850" spc="-35">
                          <a:latin typeface="Arial"/>
                          <a:cs typeface="Arial"/>
                        </a:rPr>
                        <a:t> </a:t>
                      </a:r>
                      <a:r>
                        <a:rPr sz="850" spc="-20">
                          <a:latin typeface="Arial"/>
                          <a:cs typeface="Arial"/>
                        </a:rPr>
                        <a:t>(most </a:t>
                      </a:r>
                      <a:r>
                        <a:rPr sz="850" spc="-3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2</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3</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4</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6990">
                        <a:lnSpc>
                          <a:spcPts val="860"/>
                        </a:lnSpc>
                        <a:spcBef>
                          <a:spcPts val="130"/>
                        </a:spcBef>
                      </a:pPr>
                      <a:r>
                        <a:rPr sz="850">
                          <a:latin typeface="Arial"/>
                          <a:cs typeface="Arial"/>
                        </a:rPr>
                        <a:t>5</a:t>
                      </a:r>
                      <a:r>
                        <a:rPr sz="850" spc="-35">
                          <a:latin typeface="Arial"/>
                          <a:cs typeface="Arial"/>
                        </a:rPr>
                        <a:t> </a:t>
                      </a:r>
                      <a:r>
                        <a:rPr sz="850" spc="-10">
                          <a:latin typeface="Arial"/>
                          <a:cs typeface="Arial"/>
                        </a:rPr>
                        <a:t>(least </a:t>
                      </a:r>
                      <a:r>
                        <a:rPr sz="850" spc="-3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92075" marR="85725" indent="59690">
                        <a:lnSpc>
                          <a:spcPts val="860"/>
                        </a:lnSpc>
                        <a:spcBef>
                          <a:spcPts val="130"/>
                        </a:spcBef>
                      </a:pPr>
                      <a:r>
                        <a:rPr sz="850" spc="-20">
                          <a:latin typeface="Arial"/>
                          <a:cs typeface="Arial"/>
                        </a:rPr>
                        <a:t>Non- </a:t>
                      </a:r>
                      <a:r>
                        <a:rPr sz="850" spc="-30">
                          <a:latin typeface="Arial"/>
                          <a:cs typeface="Arial"/>
                        </a:rPr>
                        <a:t>England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b="1" spc="-25">
                          <a:latin typeface="Arial"/>
                          <a:cs typeface="Arial"/>
                        </a:rPr>
                        <a:t>All</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5400">
                        <a:lnSpc>
                          <a:spcPts val="860"/>
                        </a:lnSpc>
                        <a:spcBef>
                          <a:spcPts val="155"/>
                        </a:spcBef>
                      </a:pPr>
                      <a:r>
                        <a:rPr sz="850" dirty="0">
                          <a:latin typeface="Arial"/>
                          <a:cs typeface="Arial"/>
                        </a:rPr>
                        <a:t>Q17.</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had</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main</a:t>
                      </a:r>
                      <a:r>
                        <a:rPr sz="850" spc="-15" dirty="0">
                          <a:latin typeface="Arial"/>
                          <a:cs typeface="Arial"/>
                        </a:rPr>
                        <a:t> </a:t>
                      </a:r>
                      <a:r>
                        <a:rPr sz="850" dirty="0">
                          <a:latin typeface="Arial"/>
                          <a:cs typeface="Arial"/>
                        </a:rPr>
                        <a:t>point</a:t>
                      </a:r>
                      <a:r>
                        <a:rPr sz="850" spc="-20"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contact</a:t>
                      </a:r>
                      <a:r>
                        <a:rPr sz="850" spc="-20" dirty="0">
                          <a:latin typeface="Arial"/>
                          <a:cs typeface="Arial"/>
                        </a:rPr>
                        <a:t> </a:t>
                      </a:r>
                      <a:r>
                        <a:rPr sz="850" dirty="0">
                          <a:latin typeface="Arial"/>
                          <a:cs typeface="Arial"/>
                        </a:rPr>
                        <a:t>within</a:t>
                      </a:r>
                      <a:r>
                        <a:rPr sz="850" spc="-15" dirty="0">
                          <a:latin typeface="Arial"/>
                          <a:cs typeface="Arial"/>
                        </a:rPr>
                        <a:t> </a:t>
                      </a:r>
                      <a:r>
                        <a:rPr sz="850" dirty="0">
                          <a:latin typeface="Arial"/>
                          <a:cs typeface="Arial"/>
                        </a:rPr>
                        <a:t>the</a:t>
                      </a:r>
                      <a:r>
                        <a:rPr sz="850" spc="-15" dirty="0">
                          <a:latin typeface="Arial"/>
                          <a:cs typeface="Arial"/>
                        </a:rPr>
                        <a:t> </a:t>
                      </a:r>
                      <a:r>
                        <a:rPr sz="850" spc="-20" dirty="0">
                          <a:latin typeface="Arial"/>
                          <a:cs typeface="Arial"/>
                        </a:rPr>
                        <a:t>care team</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73660">
                        <a:lnSpc>
                          <a:spcPts val="860"/>
                        </a:lnSpc>
                        <a:spcBef>
                          <a:spcPts val="155"/>
                        </a:spcBef>
                      </a:pPr>
                      <a:r>
                        <a:rPr sz="850">
                          <a:latin typeface="Arial"/>
                          <a:cs typeface="Arial"/>
                        </a:rPr>
                        <a:t>Q18.</a:t>
                      </a:r>
                      <a:r>
                        <a:rPr sz="850" spc="-20">
                          <a:latin typeface="Arial"/>
                          <a:cs typeface="Arial"/>
                        </a:rPr>
                        <a:t> </a:t>
                      </a:r>
                      <a:r>
                        <a:rPr sz="850">
                          <a:latin typeface="Arial"/>
                          <a:cs typeface="Arial"/>
                        </a:rPr>
                        <a:t>Patient</a:t>
                      </a:r>
                      <a:r>
                        <a:rPr sz="850" spc="-15">
                          <a:latin typeface="Arial"/>
                          <a:cs typeface="Arial"/>
                        </a:rPr>
                        <a:t> </a:t>
                      </a:r>
                      <a:r>
                        <a:rPr sz="850">
                          <a:latin typeface="Arial"/>
                          <a:cs typeface="Arial"/>
                        </a:rPr>
                        <a:t>found</a:t>
                      </a:r>
                      <a:r>
                        <a:rPr sz="850" spc="-15">
                          <a:latin typeface="Arial"/>
                          <a:cs typeface="Arial"/>
                        </a:rPr>
                        <a:t> </a:t>
                      </a:r>
                      <a:r>
                        <a:rPr sz="850">
                          <a:latin typeface="Arial"/>
                          <a:cs typeface="Arial"/>
                        </a:rPr>
                        <a:t>it</a:t>
                      </a:r>
                      <a:r>
                        <a:rPr sz="850" spc="-15">
                          <a:latin typeface="Arial"/>
                          <a:cs typeface="Arial"/>
                        </a:rPr>
                        <a:t> </a:t>
                      </a:r>
                      <a:r>
                        <a:rPr sz="850">
                          <a:latin typeface="Arial"/>
                          <a:cs typeface="Arial"/>
                        </a:rPr>
                        <a:t>very</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quite</a:t>
                      </a:r>
                      <a:r>
                        <a:rPr sz="850" spc="-15">
                          <a:latin typeface="Arial"/>
                          <a:cs typeface="Arial"/>
                        </a:rPr>
                        <a:t> </a:t>
                      </a:r>
                      <a:r>
                        <a:rPr sz="850">
                          <a:latin typeface="Arial"/>
                          <a:cs typeface="Arial"/>
                        </a:rPr>
                        <a:t>easy</a:t>
                      </a:r>
                      <a:r>
                        <a:rPr sz="850" spc="-15">
                          <a:latin typeface="Arial"/>
                          <a:cs typeface="Arial"/>
                        </a:rPr>
                        <a:t> </a:t>
                      </a:r>
                      <a:r>
                        <a:rPr sz="850">
                          <a:latin typeface="Arial"/>
                          <a:cs typeface="Arial"/>
                        </a:rPr>
                        <a:t>to</a:t>
                      </a:r>
                      <a:r>
                        <a:rPr sz="850" spc="-20">
                          <a:latin typeface="Arial"/>
                          <a:cs typeface="Arial"/>
                        </a:rPr>
                        <a:t> </a:t>
                      </a:r>
                      <a:r>
                        <a:rPr sz="850">
                          <a:latin typeface="Arial"/>
                          <a:cs typeface="Arial"/>
                        </a:rPr>
                        <a:t>contact</a:t>
                      </a:r>
                      <a:r>
                        <a:rPr sz="850" spc="-15">
                          <a:latin typeface="Arial"/>
                          <a:cs typeface="Arial"/>
                        </a:rPr>
                        <a:t> </a:t>
                      </a:r>
                      <a:r>
                        <a:rPr sz="850" spc="-10">
                          <a:latin typeface="Arial"/>
                          <a:cs typeface="Arial"/>
                        </a:rPr>
                        <a:t>their </a:t>
                      </a:r>
                      <a:r>
                        <a:rPr sz="850">
                          <a:latin typeface="Arial"/>
                          <a:cs typeface="Arial"/>
                        </a:rPr>
                        <a:t>main</a:t>
                      </a:r>
                      <a:r>
                        <a:rPr sz="850" spc="-25">
                          <a:latin typeface="Arial"/>
                          <a:cs typeface="Arial"/>
                        </a:rPr>
                        <a:t> </a:t>
                      </a:r>
                      <a:r>
                        <a:rPr sz="850">
                          <a:latin typeface="Arial"/>
                          <a:cs typeface="Arial"/>
                        </a:rPr>
                        <a:t>contact</a:t>
                      </a:r>
                      <a:r>
                        <a:rPr sz="850" spc="-25">
                          <a:latin typeface="Arial"/>
                          <a:cs typeface="Arial"/>
                        </a:rPr>
                        <a:t> </a:t>
                      </a:r>
                      <a:r>
                        <a:rPr sz="850" spc="-10">
                          <a:latin typeface="Arial"/>
                          <a:cs typeface="Arial"/>
                        </a:rPr>
                        <a:t>person</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6065">
                <a:tc>
                  <a:txBody>
                    <a:bodyPr/>
                    <a:lstStyle/>
                    <a:p>
                      <a:pPr marL="27940" marR="187960">
                        <a:lnSpc>
                          <a:spcPts val="860"/>
                        </a:lnSpc>
                        <a:spcBef>
                          <a:spcPts val="155"/>
                        </a:spcBef>
                      </a:pPr>
                      <a:r>
                        <a:rPr sz="850">
                          <a:latin typeface="Arial"/>
                          <a:cs typeface="Arial"/>
                        </a:rPr>
                        <a:t>Q19.</a:t>
                      </a:r>
                      <a:r>
                        <a:rPr sz="850" spc="-25">
                          <a:latin typeface="Arial"/>
                          <a:cs typeface="Arial"/>
                        </a:rPr>
                        <a:t> </a:t>
                      </a:r>
                      <a:r>
                        <a:rPr sz="850">
                          <a:latin typeface="Arial"/>
                          <a:cs typeface="Arial"/>
                        </a:rPr>
                        <a:t>Patient</a:t>
                      </a:r>
                      <a:r>
                        <a:rPr sz="850" spc="-20">
                          <a:latin typeface="Arial"/>
                          <a:cs typeface="Arial"/>
                        </a:rPr>
                        <a:t> </a:t>
                      </a:r>
                      <a:r>
                        <a:rPr sz="850">
                          <a:latin typeface="Arial"/>
                          <a:cs typeface="Arial"/>
                        </a:rPr>
                        <a:t>found</a:t>
                      </a:r>
                      <a:r>
                        <a:rPr sz="850" spc="-25">
                          <a:latin typeface="Arial"/>
                          <a:cs typeface="Arial"/>
                        </a:rPr>
                        <a:t> </a:t>
                      </a:r>
                      <a:r>
                        <a:rPr sz="850">
                          <a:latin typeface="Arial"/>
                          <a:cs typeface="Arial"/>
                        </a:rPr>
                        <a:t>advice</a:t>
                      </a:r>
                      <a:r>
                        <a:rPr sz="850" spc="-20">
                          <a:latin typeface="Arial"/>
                          <a:cs typeface="Arial"/>
                        </a:rPr>
                        <a:t> </a:t>
                      </a:r>
                      <a:r>
                        <a:rPr sz="850">
                          <a:latin typeface="Arial"/>
                          <a:cs typeface="Arial"/>
                        </a:rPr>
                        <a:t>from</a:t>
                      </a:r>
                      <a:r>
                        <a:rPr sz="850" spc="-25">
                          <a:latin typeface="Arial"/>
                          <a:cs typeface="Arial"/>
                        </a:rPr>
                        <a:t> </a:t>
                      </a:r>
                      <a:r>
                        <a:rPr sz="850">
                          <a:latin typeface="Arial"/>
                          <a:cs typeface="Arial"/>
                        </a:rPr>
                        <a:t>main</a:t>
                      </a:r>
                      <a:r>
                        <a:rPr sz="850" spc="-20">
                          <a:latin typeface="Arial"/>
                          <a:cs typeface="Arial"/>
                        </a:rPr>
                        <a:t> </a:t>
                      </a:r>
                      <a:r>
                        <a:rPr sz="850">
                          <a:latin typeface="Arial"/>
                          <a:cs typeface="Arial"/>
                        </a:rPr>
                        <a:t>contact</a:t>
                      </a:r>
                      <a:r>
                        <a:rPr sz="850" spc="-20">
                          <a:latin typeface="Arial"/>
                          <a:cs typeface="Arial"/>
                        </a:rPr>
                        <a:t> </a:t>
                      </a:r>
                      <a:r>
                        <a:rPr sz="850" spc="-10">
                          <a:latin typeface="Arial"/>
                          <a:cs typeface="Arial"/>
                        </a:rPr>
                        <a:t>person </a:t>
                      </a:r>
                      <a:r>
                        <a:rPr sz="850">
                          <a:latin typeface="Arial"/>
                          <a:cs typeface="Arial"/>
                        </a:rPr>
                        <a:t>was</a:t>
                      </a:r>
                      <a:r>
                        <a:rPr sz="850" spc="-15">
                          <a:latin typeface="Arial"/>
                          <a:cs typeface="Arial"/>
                        </a:rPr>
                        <a:t> </a:t>
                      </a:r>
                      <a:r>
                        <a:rPr sz="850">
                          <a:latin typeface="Arial"/>
                          <a:cs typeface="Arial"/>
                        </a:rPr>
                        <a:t>very</a:t>
                      </a:r>
                      <a:r>
                        <a:rPr sz="850" spc="-15">
                          <a:latin typeface="Arial"/>
                          <a:cs typeface="Arial"/>
                        </a:rPr>
                        <a:t> </a:t>
                      </a:r>
                      <a:r>
                        <a:rPr sz="850">
                          <a:latin typeface="Arial"/>
                          <a:cs typeface="Arial"/>
                        </a:rPr>
                        <a:t>or</a:t>
                      </a:r>
                      <a:r>
                        <a:rPr sz="850" spc="-15">
                          <a:latin typeface="Arial"/>
                          <a:cs typeface="Arial"/>
                        </a:rPr>
                        <a:t> </a:t>
                      </a:r>
                      <a:r>
                        <a:rPr sz="850">
                          <a:latin typeface="Arial"/>
                          <a:cs typeface="Arial"/>
                        </a:rPr>
                        <a:t>quite</a:t>
                      </a:r>
                      <a:r>
                        <a:rPr sz="850" spc="-15">
                          <a:latin typeface="Arial"/>
                          <a:cs typeface="Arial"/>
                        </a:rPr>
                        <a:t> </a:t>
                      </a:r>
                      <a:r>
                        <a:rPr sz="850" spc="-10">
                          <a:latin typeface="Arial"/>
                          <a:cs typeface="Arial"/>
                        </a:rPr>
                        <a:t>helpful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sp>
        <p:nvSpPr>
          <p:cNvPr id="14" name="object 2">
            <a:extLst>
              <a:ext uri="{FF2B5EF4-FFF2-40B4-BE49-F238E27FC236}">
                <a16:creationId xmlns:a16="http://schemas.microsoft.com/office/drawing/2014/main" id="{3B82FA66-AF0B-CA48-1656-AD43B5F76B06}"/>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a:latin typeface="Arial"/>
                <a:cs typeface="Arial"/>
              </a:rPr>
              <a:t>*</a:t>
            </a:r>
            <a:r>
              <a:rPr sz="850">
                <a:latin typeface="Arial"/>
                <a:cs typeface="Arial"/>
              </a:rPr>
              <a:t>	Indicates</a:t>
            </a:r>
            <a:r>
              <a:rPr sz="850" spc="-20">
                <a:latin typeface="Arial"/>
                <a:cs typeface="Arial"/>
              </a:rPr>
              <a:t> </a:t>
            </a:r>
            <a:r>
              <a:rPr sz="850">
                <a:latin typeface="Arial"/>
                <a:cs typeface="Arial"/>
              </a:rPr>
              <a:t>where</a:t>
            </a:r>
            <a:r>
              <a:rPr sz="850" spc="-20">
                <a:latin typeface="Arial"/>
                <a:cs typeface="Arial"/>
              </a:rPr>
              <a:t> </a:t>
            </a:r>
            <a:r>
              <a:rPr sz="850">
                <a:latin typeface="Arial"/>
                <a:cs typeface="Arial"/>
              </a:rPr>
              <a:t>a</a:t>
            </a:r>
            <a:r>
              <a:rPr sz="850" spc="-15">
                <a:latin typeface="Arial"/>
                <a:cs typeface="Arial"/>
              </a:rPr>
              <a:t> </a:t>
            </a:r>
            <a:r>
              <a:rPr sz="850">
                <a:latin typeface="Arial"/>
                <a:cs typeface="Arial"/>
              </a:rPr>
              <a:t>score</a:t>
            </a:r>
            <a:r>
              <a:rPr sz="850" spc="-20">
                <a:latin typeface="Arial"/>
                <a:cs typeface="Arial"/>
              </a:rPr>
              <a:t> </a:t>
            </a:r>
            <a:r>
              <a:rPr sz="850">
                <a:latin typeface="Arial"/>
                <a:cs typeface="Arial"/>
              </a:rPr>
              <a:t>is</a:t>
            </a:r>
            <a:r>
              <a:rPr sz="850" spc="-20">
                <a:latin typeface="Arial"/>
                <a:cs typeface="Arial"/>
              </a:rPr>
              <a:t> </a:t>
            </a:r>
            <a:r>
              <a:rPr sz="850">
                <a:latin typeface="Arial"/>
                <a:cs typeface="Arial"/>
              </a:rPr>
              <a:t>not</a:t>
            </a:r>
            <a:r>
              <a:rPr sz="850" spc="-15">
                <a:latin typeface="Arial"/>
                <a:cs typeface="Arial"/>
              </a:rPr>
              <a:t> </a:t>
            </a:r>
            <a:r>
              <a:rPr sz="850">
                <a:latin typeface="Arial"/>
                <a:cs typeface="Arial"/>
              </a:rPr>
              <a:t>available</a:t>
            </a:r>
            <a:r>
              <a:rPr sz="850" spc="-20">
                <a:latin typeface="Arial"/>
                <a:cs typeface="Arial"/>
              </a:rPr>
              <a:t> </a:t>
            </a:r>
            <a:r>
              <a:rPr sz="850">
                <a:latin typeface="Arial"/>
                <a:cs typeface="Arial"/>
              </a:rPr>
              <a:t>due</a:t>
            </a:r>
            <a:r>
              <a:rPr sz="850" spc="-20">
                <a:latin typeface="Arial"/>
                <a:cs typeface="Arial"/>
              </a:rPr>
              <a:t> </a:t>
            </a:r>
            <a:r>
              <a:rPr sz="850">
                <a:latin typeface="Arial"/>
                <a:cs typeface="Arial"/>
              </a:rPr>
              <a:t>to</a:t>
            </a:r>
            <a:r>
              <a:rPr sz="850" spc="-15">
                <a:latin typeface="Arial"/>
                <a:cs typeface="Arial"/>
              </a:rPr>
              <a:t> </a:t>
            </a:r>
            <a:r>
              <a:rPr sz="850">
                <a:latin typeface="Arial"/>
                <a:cs typeface="Arial"/>
              </a:rPr>
              <a:t>suppression</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a</a:t>
            </a:r>
            <a:r>
              <a:rPr sz="850" spc="-20">
                <a:latin typeface="Arial"/>
                <a:cs typeface="Arial"/>
              </a:rPr>
              <a:t> </a:t>
            </a:r>
            <a:r>
              <a:rPr sz="850">
                <a:latin typeface="Arial"/>
                <a:cs typeface="Arial"/>
              </a:rPr>
              <a:t>low</a:t>
            </a:r>
            <a:r>
              <a:rPr sz="850" spc="-20">
                <a:latin typeface="Arial"/>
                <a:cs typeface="Arial"/>
              </a:rPr>
              <a:t> </a:t>
            </a:r>
            <a:r>
              <a:rPr sz="850">
                <a:latin typeface="Arial"/>
                <a:cs typeface="Arial"/>
              </a:rPr>
              <a:t>base</a:t>
            </a:r>
            <a:r>
              <a:rPr sz="850" spc="-15">
                <a:latin typeface="Arial"/>
                <a:cs typeface="Arial"/>
              </a:rPr>
              <a:t> </a:t>
            </a:r>
            <a:r>
              <a:rPr sz="850" spc="-10">
                <a:latin typeface="Arial"/>
                <a:cs typeface="Arial"/>
              </a:rPr>
              <a:t>size</a:t>
            </a:r>
            <a:r>
              <a:rPr sz="800" spc="-10">
                <a:latin typeface="Arial"/>
                <a:cs typeface="Arial"/>
              </a:rPr>
              <a:t>.</a:t>
            </a:r>
            <a:endParaRPr sz="800">
              <a:latin typeface="Arial"/>
              <a:cs typeface="Arial"/>
            </a:endParaRPr>
          </a:p>
        </p:txBody>
      </p:sp>
      <p:sp>
        <p:nvSpPr>
          <p:cNvPr id="12" name="txt_org_name">
            <a:extLst>
              <a:ext uri="{FF2B5EF4-FFF2-40B4-BE49-F238E27FC236}">
                <a16:creationId xmlns:a16="http://schemas.microsoft.com/office/drawing/2014/main" id="{6F1C607E-5ED4-552D-3FF8-3F083F394205}"/>
              </a:ext>
              <a:ext uri="{C183D7F6-B498-43B3-948B-1728B52AA6E4}">
                <adec:decorative xmlns:adec="http://schemas.microsoft.com/office/drawing/2017/decorative" val="1"/>
              </a:ext>
            </a:extLst>
          </p:cNvPr>
          <p:cNvSpPr txBox="1"/>
          <p:nvPr/>
        </p:nvSpPr>
        <p:spPr>
          <a:xfrm>
            <a:off x="4524343" y="622300"/>
            <a:ext cx="2754280" cy="276999"/>
          </a:xfrm>
          <a:prstGeom prst="rect">
            <a:avLst/>
          </a:prstGeom>
          <a:noFill/>
        </p:spPr>
        <p:txBody>
          <a:bodyPr wrap="none" rtlCol="0">
            <a:spAutoFit/>
          </a:bodyPr>
          <a:lstStyle/>
          <a:p>
            <a:pPr algn="r"/>
            <a:r>
              <a:rPr lang="en-GB" sz="1200" b="1">
                <a:solidFill>
                  <a:srgbClr val="336E9F"/>
                </a:solidFill>
                <a:latin typeface="Arial"/>
                <a:cs typeface="Arial"/>
              </a:rPr>
              <a:t>The Christie NHS Foundation Trust</a:t>
            </a:r>
            <a:endParaRPr lang="en-GB" sz="1200">
              <a:solidFill>
                <a:srgbClr val="336E9F"/>
              </a:solidFill>
            </a:endParaRPr>
          </a:p>
        </p:txBody>
      </p:sp>
      <p:sp>
        <p:nvSpPr>
          <p:cNvPr id="13" name="txt_survey">
            <a:extLst>
              <a:ext uri="{FF2B5EF4-FFF2-40B4-BE49-F238E27FC236}">
                <a16:creationId xmlns:a16="http://schemas.microsoft.com/office/drawing/2014/main" id="{C27072EE-8197-BA4E-E6CB-85EB78324975}"/>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9" name="Group 8">
            <a:extLst>
              <a:ext uri="{FF2B5EF4-FFF2-40B4-BE49-F238E27FC236}">
                <a16:creationId xmlns:a16="http://schemas.microsoft.com/office/drawing/2014/main" id="{8F65E1CC-9BCA-10CA-373B-6BA574C53013}"/>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0" name="object 4">
              <a:hlinkClick r:id="rId2" action="ppaction://hlinksldjump"/>
              <a:extLst>
                <a:ext uri="{FF2B5EF4-FFF2-40B4-BE49-F238E27FC236}">
                  <a16:creationId xmlns:a16="http://schemas.microsoft.com/office/drawing/2014/main" id="{CF81384F-F21F-AA3C-37FE-4C06956E29FB}"/>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1" name="object 3">
              <a:hlinkClick r:id="rId2" action="ppaction://hlinksldjump"/>
              <a:extLst>
                <a:ext uri="{FF2B5EF4-FFF2-40B4-BE49-F238E27FC236}">
                  <a16:creationId xmlns:a16="http://schemas.microsoft.com/office/drawing/2014/main" id="{ECB43407-910D-EE79-CFD8-F8DFA47B70A5}"/>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7" name="Slide Number Placeholder 1">
            <a:extLst>
              <a:ext uri="{FF2B5EF4-FFF2-40B4-BE49-F238E27FC236}">
                <a16:creationId xmlns:a16="http://schemas.microsoft.com/office/drawing/2014/main" id="{4278E01F-E235-BE0F-2DFB-AF65EEF05516}"/>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906F96D3-70C3-4E08-9780-6B249AE60F66}" type="slidenum">
              <a:rPr lang="en-GB" spc="-25" smtClean="0"/>
              <a:t>39</a:t>
            </a:fld>
            <a:endParaRPr lang="en-GB" spc="-25"/>
          </a:p>
        </p:txBody>
      </p:sp>
      <p:sp>
        <p:nvSpPr>
          <p:cNvPr id="15" name="object 1">
            <a:extLst>
              <a:ext uri="{FF2B5EF4-FFF2-40B4-BE49-F238E27FC236}">
                <a16:creationId xmlns:a16="http://schemas.microsoft.com/office/drawing/2014/main" id="{284849EC-0CCA-C2E5-5074-A98D7CB7B085}"/>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IMD quintile</a:t>
            </a:r>
            <a:r>
              <a:rPr kumimoji="0" lang="en-GB" sz="1800" b="1" i="0" u="none" strike="noStrike" kern="0" cap="none" spc="-75" normalizeH="0" baseline="0" noProof="0" dirty="0">
                <a:ln>
                  <a:noFill/>
                </a:ln>
                <a:solidFill>
                  <a:srgbClr val="336E9F"/>
                </a:solidFill>
                <a:effectLst/>
                <a:uLnTx/>
                <a:uFillTx/>
                <a:latin typeface="Arial"/>
                <a:cs typeface="Arial"/>
              </a:rPr>
              <a:t>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imd_quintile_tbl_section5"/>
          <p:cNvGraphicFramePr>
            <a:graphicFrameLocks noGrp="1"/>
          </p:cNvGraphicFramePr>
          <p:nvPr>
            <p:extLst>
              <p:ext uri="{D42A27DB-BD31-4B8C-83A1-F6EECF244321}">
                <p14:modId xmlns:p14="http://schemas.microsoft.com/office/powerpoint/2010/main" val="2596172243"/>
              </p:ext>
            </p:extLst>
          </p:nvPr>
        </p:nvGraphicFramePr>
        <p:xfrm>
          <a:off x="429133" y="1714192"/>
          <a:ext cx="6776320" cy="1727834"/>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316095" algn="l"/>
                        </a:tabLst>
                      </a:pPr>
                      <a:r>
                        <a:rPr sz="1050" b="1" spc="-25" dirty="0">
                          <a:solidFill>
                            <a:srgbClr val="336E9F"/>
                          </a:solidFill>
                          <a:latin typeface="Arial"/>
                          <a:cs typeface="Arial"/>
                        </a:rPr>
                        <a:t>DECIDING</a:t>
                      </a:r>
                      <a:r>
                        <a:rPr sz="1050" b="1" spc="-50" dirty="0">
                          <a:solidFill>
                            <a:srgbClr val="336E9F"/>
                          </a:solidFill>
                          <a:latin typeface="Arial"/>
                          <a:cs typeface="Arial"/>
                        </a:rPr>
                        <a:t> </a:t>
                      </a:r>
                      <a:r>
                        <a:rPr sz="1050" b="1" dirty="0">
                          <a:solidFill>
                            <a:srgbClr val="336E9F"/>
                          </a:solidFill>
                          <a:latin typeface="Arial"/>
                          <a:cs typeface="Arial"/>
                        </a:rPr>
                        <a:t>ON</a:t>
                      </a:r>
                      <a:r>
                        <a:rPr sz="1050" b="1" spc="-55" dirty="0">
                          <a:solidFill>
                            <a:srgbClr val="336E9F"/>
                          </a:solidFill>
                          <a:latin typeface="Arial"/>
                          <a:cs typeface="Arial"/>
                        </a:rPr>
                        <a:t> </a:t>
                      </a:r>
                      <a:r>
                        <a:rPr sz="1050" b="1" spc="-10" dirty="0">
                          <a:solidFill>
                            <a:srgbClr val="336E9F"/>
                          </a:solidFill>
                          <a:latin typeface="Arial"/>
                          <a:cs typeface="Arial"/>
                        </a:rPr>
                        <a:t>THE</a:t>
                      </a:r>
                      <a:r>
                        <a:rPr sz="1050" b="1" spc="-50" dirty="0">
                          <a:solidFill>
                            <a:srgbClr val="336E9F"/>
                          </a:solidFill>
                          <a:latin typeface="Arial"/>
                          <a:cs typeface="Arial"/>
                        </a:rPr>
                        <a:t> </a:t>
                      </a:r>
                      <a:r>
                        <a:rPr sz="1050" b="1" spc="-10" dirty="0">
                          <a:solidFill>
                            <a:srgbClr val="336E9F"/>
                          </a:solidFill>
                          <a:latin typeface="Arial"/>
                          <a:cs typeface="Arial"/>
                        </a:rPr>
                        <a:t>BEST</a:t>
                      </a:r>
                      <a:r>
                        <a:rPr sz="1050" b="1" spc="-50" dirty="0">
                          <a:solidFill>
                            <a:srgbClr val="336E9F"/>
                          </a:solidFill>
                          <a:latin typeface="Arial"/>
                          <a:cs typeface="Arial"/>
                        </a:rPr>
                        <a:t> </a:t>
                      </a:r>
                      <a:r>
                        <a:rPr sz="1050" b="1" spc="-10" dirty="0">
                          <a:solidFill>
                            <a:srgbClr val="336E9F"/>
                          </a:solidFill>
                          <a:latin typeface="Arial"/>
                          <a:cs typeface="Arial"/>
                        </a:rPr>
                        <a:t>TREATMENT</a:t>
                      </a:r>
                      <a:r>
                        <a:rPr sz="1050" b="1" dirty="0">
                          <a:solidFill>
                            <a:srgbClr val="336E9F"/>
                          </a:solidFill>
                          <a:latin typeface="Arial"/>
                          <a:cs typeface="Arial"/>
                        </a:rPr>
                        <a:t>	</a:t>
                      </a:r>
                      <a:r>
                        <a:rPr sz="1275" baseline="9803" dirty="0">
                          <a:latin typeface="Arial"/>
                          <a:cs typeface="Arial"/>
                        </a:rPr>
                        <a:t>IMD</a:t>
                      </a:r>
                      <a:r>
                        <a:rPr sz="1275" spc="-30" baseline="9803" dirty="0">
                          <a:latin typeface="Arial"/>
                          <a:cs typeface="Arial"/>
                        </a:rPr>
                        <a:t> </a:t>
                      </a:r>
                      <a:r>
                        <a:rPr sz="1275" spc="-15" baseline="9803" dirty="0">
                          <a:latin typeface="Arial"/>
                          <a:cs typeface="Arial"/>
                        </a:rPr>
                        <a:t>quintile</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259079">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2545">
                        <a:lnSpc>
                          <a:spcPts val="860"/>
                        </a:lnSpc>
                        <a:spcBef>
                          <a:spcPts val="130"/>
                        </a:spcBef>
                      </a:pPr>
                      <a:r>
                        <a:rPr sz="850">
                          <a:latin typeface="Arial"/>
                          <a:cs typeface="Arial"/>
                        </a:rPr>
                        <a:t>1</a:t>
                      </a:r>
                      <a:r>
                        <a:rPr sz="850" spc="-35">
                          <a:latin typeface="Arial"/>
                          <a:cs typeface="Arial"/>
                        </a:rPr>
                        <a:t> </a:t>
                      </a:r>
                      <a:r>
                        <a:rPr sz="850" spc="-20">
                          <a:latin typeface="Arial"/>
                          <a:cs typeface="Arial"/>
                        </a:rPr>
                        <a:t>(most </a:t>
                      </a:r>
                      <a:r>
                        <a:rPr sz="850" spc="-3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2</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3</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4</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6990">
                        <a:lnSpc>
                          <a:spcPts val="860"/>
                        </a:lnSpc>
                        <a:spcBef>
                          <a:spcPts val="130"/>
                        </a:spcBef>
                      </a:pPr>
                      <a:r>
                        <a:rPr sz="850">
                          <a:latin typeface="Arial"/>
                          <a:cs typeface="Arial"/>
                        </a:rPr>
                        <a:t>5</a:t>
                      </a:r>
                      <a:r>
                        <a:rPr sz="850" spc="-35">
                          <a:latin typeface="Arial"/>
                          <a:cs typeface="Arial"/>
                        </a:rPr>
                        <a:t> </a:t>
                      </a:r>
                      <a:r>
                        <a:rPr sz="850" spc="-10">
                          <a:latin typeface="Arial"/>
                          <a:cs typeface="Arial"/>
                        </a:rPr>
                        <a:t>(least </a:t>
                      </a:r>
                      <a:r>
                        <a:rPr sz="850" spc="-3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92075" marR="85725" indent="59690">
                        <a:lnSpc>
                          <a:spcPts val="860"/>
                        </a:lnSpc>
                        <a:spcBef>
                          <a:spcPts val="130"/>
                        </a:spcBef>
                      </a:pPr>
                      <a:r>
                        <a:rPr sz="850" spc="-20">
                          <a:latin typeface="Arial"/>
                          <a:cs typeface="Arial"/>
                        </a:rPr>
                        <a:t>Non- </a:t>
                      </a:r>
                      <a:r>
                        <a:rPr sz="850" spc="-30">
                          <a:latin typeface="Arial"/>
                          <a:cs typeface="Arial"/>
                        </a:rPr>
                        <a:t>England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b="1" spc="-25">
                          <a:latin typeface="Arial"/>
                          <a:cs typeface="Arial"/>
                        </a:rPr>
                        <a:t>All</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81610">
                        <a:lnSpc>
                          <a:spcPts val="860"/>
                        </a:lnSpc>
                        <a:spcBef>
                          <a:spcPts val="155"/>
                        </a:spcBef>
                      </a:pPr>
                      <a:r>
                        <a:rPr sz="850">
                          <a:latin typeface="Arial"/>
                          <a:cs typeface="Arial"/>
                        </a:rPr>
                        <a:t>Q20.</a:t>
                      </a:r>
                      <a:r>
                        <a:rPr sz="850" spc="-25">
                          <a:latin typeface="Arial"/>
                          <a:cs typeface="Arial"/>
                        </a:rPr>
                        <a:t> </a:t>
                      </a:r>
                      <a:r>
                        <a:rPr sz="850">
                          <a:latin typeface="Arial"/>
                          <a:cs typeface="Arial"/>
                        </a:rPr>
                        <a:t>Treatment</a:t>
                      </a:r>
                      <a:r>
                        <a:rPr sz="850" spc="-20">
                          <a:latin typeface="Arial"/>
                          <a:cs typeface="Arial"/>
                        </a:rPr>
                        <a:t> </a:t>
                      </a:r>
                      <a:r>
                        <a:rPr sz="850">
                          <a:latin typeface="Arial"/>
                          <a:cs typeface="Arial"/>
                        </a:rPr>
                        <a:t>options</a:t>
                      </a:r>
                      <a:r>
                        <a:rPr sz="850" spc="-20">
                          <a:latin typeface="Arial"/>
                          <a:cs typeface="Arial"/>
                        </a:rPr>
                        <a:t> </a:t>
                      </a:r>
                      <a:r>
                        <a:rPr sz="850">
                          <a:latin typeface="Arial"/>
                          <a:cs typeface="Arial"/>
                        </a:rPr>
                        <a:t>were</a:t>
                      </a:r>
                      <a:r>
                        <a:rPr sz="850" spc="-20">
                          <a:latin typeface="Arial"/>
                          <a:cs typeface="Arial"/>
                        </a:rPr>
                        <a:t> </a:t>
                      </a:r>
                      <a:r>
                        <a:rPr sz="850">
                          <a:latin typeface="Arial"/>
                          <a:cs typeface="Arial"/>
                        </a:rPr>
                        <a:t>explained</a:t>
                      </a:r>
                      <a:r>
                        <a:rPr sz="850" spc="-20">
                          <a:latin typeface="Arial"/>
                          <a:cs typeface="Arial"/>
                        </a:rPr>
                        <a:t> </a:t>
                      </a:r>
                      <a:r>
                        <a:rPr sz="850">
                          <a:latin typeface="Arial"/>
                          <a:cs typeface="Arial"/>
                        </a:rPr>
                        <a:t>in</a:t>
                      </a:r>
                      <a:r>
                        <a:rPr sz="850" spc="-20">
                          <a:latin typeface="Arial"/>
                          <a:cs typeface="Arial"/>
                        </a:rPr>
                        <a:t> </a:t>
                      </a:r>
                      <a:r>
                        <a:rPr sz="850">
                          <a:latin typeface="Arial"/>
                          <a:cs typeface="Arial"/>
                        </a:rPr>
                        <a:t>a</a:t>
                      </a:r>
                      <a:r>
                        <a:rPr sz="850" spc="-25">
                          <a:latin typeface="Arial"/>
                          <a:cs typeface="Arial"/>
                        </a:rPr>
                        <a:t> </a:t>
                      </a:r>
                      <a:r>
                        <a:rPr sz="850">
                          <a:latin typeface="Arial"/>
                          <a:cs typeface="Arial"/>
                        </a:rPr>
                        <a:t>way</a:t>
                      </a:r>
                      <a:r>
                        <a:rPr sz="850" spc="-20">
                          <a:latin typeface="Arial"/>
                          <a:cs typeface="Arial"/>
                        </a:rPr>
                        <a:t> </a:t>
                      </a:r>
                      <a:r>
                        <a:rPr sz="850" spc="-25">
                          <a:latin typeface="Arial"/>
                          <a:cs typeface="Arial"/>
                        </a:rPr>
                        <a:t>the </a:t>
                      </a:r>
                      <a:r>
                        <a:rPr sz="850">
                          <a:latin typeface="Arial"/>
                          <a:cs typeface="Arial"/>
                        </a:rPr>
                        <a:t>patient</a:t>
                      </a:r>
                      <a:r>
                        <a:rPr sz="850" spc="-30">
                          <a:latin typeface="Arial"/>
                          <a:cs typeface="Arial"/>
                        </a:rPr>
                        <a:t> </a:t>
                      </a:r>
                      <a:r>
                        <a:rPr sz="850">
                          <a:latin typeface="Arial"/>
                          <a:cs typeface="Arial"/>
                        </a:rPr>
                        <a:t>could</a:t>
                      </a:r>
                      <a:r>
                        <a:rPr sz="850" spc="-30">
                          <a:latin typeface="Arial"/>
                          <a:cs typeface="Arial"/>
                        </a:rPr>
                        <a:t> </a:t>
                      </a:r>
                      <a:r>
                        <a:rPr sz="850">
                          <a:latin typeface="Arial"/>
                          <a:cs typeface="Arial"/>
                        </a:rPr>
                        <a:t>completely</a:t>
                      </a:r>
                      <a:r>
                        <a:rPr sz="850" spc="-30">
                          <a:latin typeface="Arial"/>
                          <a:cs typeface="Arial"/>
                        </a:rPr>
                        <a:t> </a:t>
                      </a:r>
                      <a:r>
                        <a:rPr sz="850" spc="-10">
                          <a:latin typeface="Arial"/>
                          <a:cs typeface="Arial"/>
                        </a:rPr>
                        <a:t>understand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57480">
                        <a:lnSpc>
                          <a:spcPts val="860"/>
                        </a:lnSpc>
                        <a:spcBef>
                          <a:spcPts val="155"/>
                        </a:spcBef>
                      </a:pPr>
                      <a:r>
                        <a:rPr sz="850" dirty="0">
                          <a:latin typeface="Arial"/>
                          <a:cs typeface="Arial"/>
                        </a:rPr>
                        <a:t>Q21.</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definitely</a:t>
                      </a:r>
                      <a:r>
                        <a:rPr sz="850" spc="-20" dirty="0">
                          <a:latin typeface="Arial"/>
                          <a:cs typeface="Arial"/>
                        </a:rPr>
                        <a:t> </a:t>
                      </a:r>
                      <a:r>
                        <a:rPr sz="850" dirty="0">
                          <a:latin typeface="Arial"/>
                          <a:cs typeface="Arial"/>
                        </a:rPr>
                        <a:t>involved</a:t>
                      </a:r>
                      <a:r>
                        <a:rPr sz="850" spc="-20" dirty="0">
                          <a:latin typeface="Arial"/>
                          <a:cs typeface="Arial"/>
                        </a:rPr>
                        <a:t> </a:t>
                      </a:r>
                      <a:r>
                        <a:rPr sz="850" dirty="0">
                          <a:latin typeface="Arial"/>
                          <a:cs typeface="Arial"/>
                        </a:rPr>
                        <a:t>as</a:t>
                      </a:r>
                      <a:r>
                        <a:rPr sz="850" spc="-20" dirty="0">
                          <a:latin typeface="Arial"/>
                          <a:cs typeface="Arial"/>
                        </a:rPr>
                        <a:t> </a:t>
                      </a:r>
                      <a:r>
                        <a:rPr sz="850" dirty="0">
                          <a:latin typeface="Arial"/>
                          <a:cs typeface="Arial"/>
                        </a:rPr>
                        <a:t>much</a:t>
                      </a:r>
                      <a:r>
                        <a:rPr sz="850" spc="-20" dirty="0">
                          <a:latin typeface="Arial"/>
                          <a:cs typeface="Arial"/>
                        </a:rPr>
                        <a:t> </a:t>
                      </a:r>
                      <a:r>
                        <a:rPr sz="850" dirty="0">
                          <a:latin typeface="Arial"/>
                          <a:cs typeface="Arial"/>
                        </a:rPr>
                        <a:t>as</a:t>
                      </a:r>
                      <a:r>
                        <a:rPr sz="850" spc="-20" dirty="0">
                          <a:latin typeface="Arial"/>
                          <a:cs typeface="Arial"/>
                        </a:rPr>
                        <a:t> they </a:t>
                      </a:r>
                      <a:r>
                        <a:rPr sz="850" dirty="0">
                          <a:latin typeface="Arial"/>
                          <a:cs typeface="Arial"/>
                        </a:rPr>
                        <a:t>wanted</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be</a:t>
                      </a:r>
                      <a:r>
                        <a:rPr sz="850" spc="-15" dirty="0">
                          <a:latin typeface="Arial"/>
                          <a:cs typeface="Arial"/>
                        </a:rPr>
                        <a:t> </a:t>
                      </a:r>
                      <a:r>
                        <a:rPr sz="850" dirty="0">
                          <a:latin typeface="Arial"/>
                          <a:cs typeface="Arial"/>
                        </a:rPr>
                        <a:t>in</a:t>
                      </a:r>
                      <a:r>
                        <a:rPr sz="850" spc="-20" dirty="0">
                          <a:latin typeface="Arial"/>
                          <a:cs typeface="Arial"/>
                        </a:rPr>
                        <a:t> </a:t>
                      </a:r>
                      <a:r>
                        <a:rPr sz="850" dirty="0">
                          <a:latin typeface="Arial"/>
                          <a:cs typeface="Arial"/>
                        </a:rPr>
                        <a:t>decisions</a:t>
                      </a:r>
                      <a:r>
                        <a:rPr sz="850" spc="-15" dirty="0">
                          <a:latin typeface="Arial"/>
                          <a:cs typeface="Arial"/>
                        </a:rPr>
                        <a:t> </a:t>
                      </a:r>
                      <a:r>
                        <a:rPr sz="850" dirty="0">
                          <a:latin typeface="Arial"/>
                          <a:cs typeface="Arial"/>
                        </a:rPr>
                        <a:t>about</a:t>
                      </a:r>
                      <a:r>
                        <a:rPr sz="850" spc="-20" dirty="0">
                          <a:latin typeface="Arial"/>
                          <a:cs typeface="Arial"/>
                        </a:rPr>
                        <a:t> </a:t>
                      </a:r>
                      <a:r>
                        <a:rPr sz="850" dirty="0">
                          <a:latin typeface="Arial"/>
                          <a:cs typeface="Arial"/>
                        </a:rPr>
                        <a:t>their</a:t>
                      </a:r>
                      <a:r>
                        <a:rPr sz="850" spc="-15" dirty="0">
                          <a:latin typeface="Arial"/>
                          <a:cs typeface="Arial"/>
                        </a:rPr>
                        <a:t> </a:t>
                      </a:r>
                      <a:r>
                        <a:rPr sz="850" spc="-10" dirty="0">
                          <a:latin typeface="Arial"/>
                          <a:cs typeface="Arial"/>
                        </a:rPr>
                        <a:t>treatment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650">
                <a:tc>
                  <a:txBody>
                    <a:bodyPr/>
                    <a:lstStyle/>
                    <a:p>
                      <a:pPr marL="27940" marR="139700">
                        <a:lnSpc>
                          <a:spcPts val="860"/>
                        </a:lnSpc>
                        <a:spcBef>
                          <a:spcPts val="155"/>
                        </a:spcBef>
                      </a:pPr>
                      <a:r>
                        <a:rPr sz="850">
                          <a:latin typeface="Arial"/>
                          <a:cs typeface="Arial"/>
                        </a:rPr>
                        <a:t>Q22.</a:t>
                      </a:r>
                      <a:r>
                        <a:rPr sz="850" spc="-25">
                          <a:latin typeface="Arial"/>
                          <a:cs typeface="Arial"/>
                        </a:rPr>
                        <a:t> </a:t>
                      </a:r>
                      <a:r>
                        <a:rPr sz="850">
                          <a:latin typeface="Arial"/>
                          <a:cs typeface="Arial"/>
                        </a:rPr>
                        <a:t>Family</a:t>
                      </a:r>
                      <a:r>
                        <a:rPr sz="850" spc="-25">
                          <a:latin typeface="Arial"/>
                          <a:cs typeface="Arial"/>
                        </a:rPr>
                        <a:t> </a:t>
                      </a:r>
                      <a:r>
                        <a:rPr sz="850">
                          <a:latin typeface="Arial"/>
                          <a:cs typeface="Arial"/>
                        </a:rPr>
                        <a:t>and</a:t>
                      </a:r>
                      <a:r>
                        <a:rPr lang="en-GB" sz="850">
                          <a:latin typeface="Arial"/>
                          <a:cs typeface="Arial"/>
                        </a:rPr>
                        <a:t> </a:t>
                      </a:r>
                      <a:r>
                        <a:rPr sz="850">
                          <a:latin typeface="Arial"/>
                          <a:cs typeface="Arial"/>
                        </a:rPr>
                        <a:t>/</a:t>
                      </a:r>
                      <a:r>
                        <a:rPr lang="en-GB" sz="850">
                          <a:latin typeface="Arial"/>
                          <a:cs typeface="Arial"/>
                        </a:rPr>
                        <a:t> </a:t>
                      </a:r>
                      <a:r>
                        <a:rPr sz="850">
                          <a:latin typeface="Arial"/>
                          <a:cs typeface="Arial"/>
                        </a:rPr>
                        <a:t>or</a:t>
                      </a:r>
                      <a:r>
                        <a:rPr sz="850" spc="-25">
                          <a:latin typeface="Arial"/>
                          <a:cs typeface="Arial"/>
                        </a:rPr>
                        <a:t> </a:t>
                      </a:r>
                      <a:r>
                        <a:rPr sz="850">
                          <a:latin typeface="Arial"/>
                          <a:cs typeface="Arial"/>
                        </a:rPr>
                        <a:t>carers</a:t>
                      </a:r>
                      <a:r>
                        <a:rPr sz="850" spc="-25">
                          <a:latin typeface="Arial"/>
                          <a:cs typeface="Arial"/>
                        </a:rPr>
                        <a:t> </a:t>
                      </a:r>
                      <a:r>
                        <a:rPr sz="850">
                          <a:latin typeface="Arial"/>
                          <a:cs typeface="Arial"/>
                        </a:rPr>
                        <a:t>were</a:t>
                      </a:r>
                      <a:r>
                        <a:rPr sz="850" spc="-25">
                          <a:latin typeface="Arial"/>
                          <a:cs typeface="Arial"/>
                        </a:rPr>
                        <a:t> </a:t>
                      </a:r>
                      <a:r>
                        <a:rPr sz="850">
                          <a:latin typeface="Arial"/>
                          <a:cs typeface="Arial"/>
                        </a:rPr>
                        <a:t>definitely</a:t>
                      </a:r>
                      <a:r>
                        <a:rPr sz="850" spc="-25">
                          <a:latin typeface="Arial"/>
                          <a:cs typeface="Arial"/>
                        </a:rPr>
                        <a:t> </a:t>
                      </a:r>
                      <a:r>
                        <a:rPr sz="850">
                          <a:latin typeface="Arial"/>
                          <a:cs typeface="Arial"/>
                        </a:rPr>
                        <a:t>involved</a:t>
                      </a:r>
                      <a:r>
                        <a:rPr sz="850" spc="-25">
                          <a:latin typeface="Arial"/>
                          <a:cs typeface="Arial"/>
                        </a:rPr>
                        <a:t> as </a:t>
                      </a:r>
                      <a:r>
                        <a:rPr sz="850">
                          <a:latin typeface="Arial"/>
                          <a:cs typeface="Arial"/>
                        </a:rPr>
                        <a:t>much</a:t>
                      </a:r>
                      <a:r>
                        <a:rPr sz="850" spc="-20">
                          <a:latin typeface="Arial"/>
                          <a:cs typeface="Arial"/>
                        </a:rPr>
                        <a:t> </a:t>
                      </a:r>
                      <a:r>
                        <a:rPr sz="850">
                          <a:latin typeface="Arial"/>
                          <a:cs typeface="Arial"/>
                        </a:rPr>
                        <a:t>as</a:t>
                      </a:r>
                      <a:r>
                        <a:rPr sz="850" spc="-15">
                          <a:latin typeface="Arial"/>
                          <a:cs typeface="Arial"/>
                        </a:rPr>
                        <a:t> </a:t>
                      </a:r>
                      <a:r>
                        <a:rPr sz="850">
                          <a:latin typeface="Arial"/>
                          <a:cs typeface="Arial"/>
                        </a:rPr>
                        <a:t>the</a:t>
                      </a:r>
                      <a:r>
                        <a:rPr sz="850" spc="-15">
                          <a:latin typeface="Arial"/>
                          <a:cs typeface="Arial"/>
                        </a:rPr>
                        <a:t> </a:t>
                      </a:r>
                      <a:r>
                        <a:rPr sz="850">
                          <a:latin typeface="Arial"/>
                          <a:cs typeface="Arial"/>
                        </a:rPr>
                        <a:t>patient</a:t>
                      </a:r>
                      <a:r>
                        <a:rPr sz="850" spc="-15">
                          <a:latin typeface="Arial"/>
                          <a:cs typeface="Arial"/>
                        </a:rPr>
                        <a:t> </a:t>
                      </a:r>
                      <a:r>
                        <a:rPr sz="850">
                          <a:latin typeface="Arial"/>
                          <a:cs typeface="Arial"/>
                        </a:rPr>
                        <a:t>wanted</a:t>
                      </a:r>
                      <a:r>
                        <a:rPr sz="850" spc="-15">
                          <a:latin typeface="Arial"/>
                          <a:cs typeface="Arial"/>
                        </a:rPr>
                        <a:t> </a:t>
                      </a:r>
                      <a:r>
                        <a:rPr sz="850">
                          <a:latin typeface="Arial"/>
                          <a:cs typeface="Arial"/>
                        </a:rPr>
                        <a:t>them</a:t>
                      </a:r>
                      <a:r>
                        <a:rPr sz="850" spc="-15">
                          <a:latin typeface="Arial"/>
                          <a:cs typeface="Arial"/>
                        </a:rPr>
                        <a:t> </a:t>
                      </a:r>
                      <a:r>
                        <a:rPr sz="850">
                          <a:latin typeface="Arial"/>
                          <a:cs typeface="Arial"/>
                        </a:rPr>
                        <a:t>to</a:t>
                      </a:r>
                      <a:r>
                        <a:rPr sz="850" spc="-15">
                          <a:latin typeface="Arial"/>
                          <a:cs typeface="Arial"/>
                        </a:rPr>
                        <a:t> </a:t>
                      </a:r>
                      <a:r>
                        <a:rPr sz="850">
                          <a:latin typeface="Arial"/>
                          <a:cs typeface="Arial"/>
                        </a:rPr>
                        <a:t>be</a:t>
                      </a:r>
                      <a:r>
                        <a:rPr sz="850" spc="-15">
                          <a:latin typeface="Arial"/>
                          <a:cs typeface="Arial"/>
                        </a:rPr>
                        <a:t> </a:t>
                      </a:r>
                      <a:r>
                        <a:rPr sz="850">
                          <a:latin typeface="Arial"/>
                          <a:cs typeface="Arial"/>
                        </a:rPr>
                        <a:t>in</a:t>
                      </a:r>
                      <a:r>
                        <a:rPr sz="850" spc="-15">
                          <a:latin typeface="Arial"/>
                          <a:cs typeface="Arial"/>
                        </a:rPr>
                        <a:t> </a:t>
                      </a:r>
                      <a:r>
                        <a:rPr sz="850" spc="-10">
                          <a:latin typeface="Arial"/>
                          <a:cs typeface="Arial"/>
                        </a:rPr>
                        <a:t>decisions </a:t>
                      </a:r>
                      <a:r>
                        <a:rPr sz="850">
                          <a:latin typeface="Arial"/>
                          <a:cs typeface="Arial"/>
                        </a:rPr>
                        <a:t>about</a:t>
                      </a:r>
                      <a:r>
                        <a:rPr sz="850" spc="-30">
                          <a:latin typeface="Arial"/>
                          <a:cs typeface="Arial"/>
                        </a:rPr>
                        <a:t> </a:t>
                      </a:r>
                      <a:r>
                        <a:rPr sz="850">
                          <a:latin typeface="Arial"/>
                          <a:cs typeface="Arial"/>
                        </a:rPr>
                        <a:t>treatment</a:t>
                      </a:r>
                      <a:r>
                        <a:rPr sz="850" spc="-30">
                          <a:latin typeface="Arial"/>
                          <a:cs typeface="Arial"/>
                        </a:rPr>
                        <a:t> </a:t>
                      </a:r>
                      <a:r>
                        <a:rPr sz="850" spc="-10">
                          <a:latin typeface="Arial"/>
                          <a:cs typeface="Arial"/>
                        </a:rPr>
                        <a:t>options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84%</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87%</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79%</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86%</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375285">
                <a:tc>
                  <a:txBody>
                    <a:bodyPr/>
                    <a:lstStyle/>
                    <a:p>
                      <a:pPr marL="27940" marR="67310">
                        <a:lnSpc>
                          <a:spcPts val="860"/>
                        </a:lnSpc>
                        <a:spcBef>
                          <a:spcPts val="155"/>
                        </a:spcBef>
                      </a:pPr>
                      <a:r>
                        <a:rPr sz="850">
                          <a:latin typeface="Arial"/>
                          <a:cs typeface="Arial"/>
                        </a:rPr>
                        <a:t>Q23.</a:t>
                      </a:r>
                      <a:r>
                        <a:rPr sz="850" spc="-20">
                          <a:latin typeface="Arial"/>
                          <a:cs typeface="Arial"/>
                        </a:rPr>
                        <a:t> </a:t>
                      </a:r>
                      <a:r>
                        <a:rPr sz="850">
                          <a:latin typeface="Arial"/>
                          <a:cs typeface="Arial"/>
                        </a:rPr>
                        <a:t>Patient</a:t>
                      </a:r>
                      <a:r>
                        <a:rPr sz="850" spc="-20">
                          <a:latin typeface="Arial"/>
                          <a:cs typeface="Arial"/>
                        </a:rPr>
                        <a:t> </a:t>
                      </a:r>
                      <a:r>
                        <a:rPr sz="850">
                          <a:latin typeface="Arial"/>
                          <a:cs typeface="Arial"/>
                        </a:rPr>
                        <a:t>could</a:t>
                      </a:r>
                      <a:r>
                        <a:rPr sz="850" spc="-20">
                          <a:latin typeface="Arial"/>
                          <a:cs typeface="Arial"/>
                        </a:rPr>
                        <a:t> </a:t>
                      </a:r>
                      <a:r>
                        <a:rPr sz="850">
                          <a:latin typeface="Arial"/>
                          <a:cs typeface="Arial"/>
                        </a:rPr>
                        <a:t>get</a:t>
                      </a:r>
                      <a:r>
                        <a:rPr sz="850" spc="-15">
                          <a:latin typeface="Arial"/>
                          <a:cs typeface="Arial"/>
                        </a:rPr>
                        <a:t> </a:t>
                      </a:r>
                      <a:r>
                        <a:rPr sz="850">
                          <a:latin typeface="Arial"/>
                          <a:cs typeface="Arial"/>
                        </a:rPr>
                        <a:t>further</a:t>
                      </a:r>
                      <a:r>
                        <a:rPr sz="850" spc="-20">
                          <a:latin typeface="Arial"/>
                          <a:cs typeface="Arial"/>
                        </a:rPr>
                        <a:t> </a:t>
                      </a:r>
                      <a:r>
                        <a:rPr sz="850">
                          <a:latin typeface="Arial"/>
                          <a:cs typeface="Arial"/>
                        </a:rPr>
                        <a:t>advice</a:t>
                      </a:r>
                      <a:r>
                        <a:rPr sz="850" spc="-20">
                          <a:latin typeface="Arial"/>
                          <a:cs typeface="Arial"/>
                        </a:rPr>
                        <a:t> </a:t>
                      </a:r>
                      <a:r>
                        <a:rPr sz="850">
                          <a:latin typeface="Arial"/>
                          <a:cs typeface="Arial"/>
                        </a:rPr>
                        <a:t>from</a:t>
                      </a:r>
                      <a:r>
                        <a:rPr sz="850" spc="-15">
                          <a:latin typeface="Arial"/>
                          <a:cs typeface="Arial"/>
                        </a:rPr>
                        <a:t> </a:t>
                      </a:r>
                      <a:r>
                        <a:rPr sz="850">
                          <a:latin typeface="Arial"/>
                          <a:cs typeface="Arial"/>
                        </a:rPr>
                        <a:t>a</a:t>
                      </a:r>
                      <a:r>
                        <a:rPr sz="850" spc="-20">
                          <a:latin typeface="Arial"/>
                          <a:cs typeface="Arial"/>
                        </a:rPr>
                        <a:t> </a:t>
                      </a:r>
                      <a:r>
                        <a:rPr sz="850" spc="-10">
                          <a:latin typeface="Arial"/>
                          <a:cs typeface="Arial"/>
                        </a:rPr>
                        <a:t>different </a:t>
                      </a:r>
                      <a:r>
                        <a:rPr sz="850">
                          <a:latin typeface="Arial"/>
                          <a:cs typeface="Arial"/>
                        </a:rPr>
                        <a:t>healthcare</a:t>
                      </a:r>
                      <a:r>
                        <a:rPr sz="850" spc="-35">
                          <a:latin typeface="Arial"/>
                          <a:cs typeface="Arial"/>
                        </a:rPr>
                        <a:t> </a:t>
                      </a:r>
                      <a:r>
                        <a:rPr sz="850">
                          <a:latin typeface="Arial"/>
                          <a:cs typeface="Arial"/>
                        </a:rPr>
                        <a:t>professional</a:t>
                      </a:r>
                      <a:r>
                        <a:rPr sz="850" spc="-35">
                          <a:latin typeface="Arial"/>
                          <a:cs typeface="Arial"/>
                        </a:rPr>
                        <a:t> </a:t>
                      </a:r>
                      <a:r>
                        <a:rPr sz="850">
                          <a:latin typeface="Arial"/>
                          <a:cs typeface="Arial"/>
                        </a:rPr>
                        <a:t>before</a:t>
                      </a:r>
                      <a:r>
                        <a:rPr sz="850" spc="-35">
                          <a:latin typeface="Arial"/>
                          <a:cs typeface="Arial"/>
                        </a:rPr>
                        <a:t> </a:t>
                      </a:r>
                      <a:r>
                        <a:rPr sz="850">
                          <a:latin typeface="Arial"/>
                          <a:cs typeface="Arial"/>
                        </a:rPr>
                        <a:t>making</a:t>
                      </a:r>
                      <a:r>
                        <a:rPr sz="850" spc="-35">
                          <a:latin typeface="Arial"/>
                          <a:cs typeface="Arial"/>
                        </a:rPr>
                        <a:t> </a:t>
                      </a:r>
                      <a:r>
                        <a:rPr sz="850">
                          <a:latin typeface="Arial"/>
                          <a:cs typeface="Arial"/>
                        </a:rPr>
                        <a:t>decisions</a:t>
                      </a:r>
                      <a:r>
                        <a:rPr sz="850" spc="-35">
                          <a:latin typeface="Arial"/>
                          <a:cs typeface="Arial"/>
                        </a:rPr>
                        <a:t> </a:t>
                      </a:r>
                      <a:r>
                        <a:rPr sz="850" spc="-10">
                          <a:latin typeface="Arial"/>
                          <a:cs typeface="Arial"/>
                        </a:rPr>
                        <a:t>about </a:t>
                      </a:r>
                      <a:r>
                        <a:rPr sz="850">
                          <a:latin typeface="Arial"/>
                          <a:cs typeface="Arial"/>
                        </a:rPr>
                        <a:t>their</a:t>
                      </a:r>
                      <a:r>
                        <a:rPr sz="850" spc="-30">
                          <a:latin typeface="Arial"/>
                          <a:cs typeface="Arial"/>
                        </a:rPr>
                        <a:t> </a:t>
                      </a:r>
                      <a:r>
                        <a:rPr sz="850">
                          <a:latin typeface="Arial"/>
                          <a:cs typeface="Arial"/>
                        </a:rPr>
                        <a:t>treatment</a:t>
                      </a:r>
                      <a:r>
                        <a:rPr sz="850" spc="-25">
                          <a:latin typeface="Arial"/>
                          <a:cs typeface="Arial"/>
                        </a:rPr>
                        <a:t> </a:t>
                      </a:r>
                      <a:r>
                        <a:rPr sz="850" spc="-10">
                          <a:latin typeface="Arial"/>
                          <a:cs typeface="Arial"/>
                        </a:rPr>
                        <a:t>options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64%</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58%</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58%</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58%</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76%</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64%</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bl>
          </a:graphicData>
        </a:graphic>
      </p:graphicFrame>
      <p:graphicFrame>
        <p:nvGraphicFramePr>
          <p:cNvPr id="6" name="imd_quintile_tbl_section6"/>
          <p:cNvGraphicFramePr>
            <a:graphicFrameLocks noGrp="1"/>
          </p:cNvGraphicFramePr>
          <p:nvPr>
            <p:extLst>
              <p:ext uri="{D42A27DB-BD31-4B8C-83A1-F6EECF244321}">
                <p14:modId xmlns:p14="http://schemas.microsoft.com/office/powerpoint/2010/main" val="1380405969"/>
              </p:ext>
            </p:extLst>
          </p:nvPr>
        </p:nvGraphicFramePr>
        <p:xfrm>
          <a:off x="429133" y="3632362"/>
          <a:ext cx="6776320" cy="1242694"/>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316095" algn="l"/>
                        </a:tabLst>
                      </a:pPr>
                      <a:r>
                        <a:rPr sz="1050" b="1" spc="-20" dirty="0">
                          <a:solidFill>
                            <a:srgbClr val="336E9F"/>
                          </a:solidFill>
                          <a:latin typeface="Arial"/>
                          <a:cs typeface="Arial"/>
                        </a:rPr>
                        <a:t>CARE</a:t>
                      </a:r>
                      <a:r>
                        <a:rPr sz="1050" b="1" spc="-50" dirty="0">
                          <a:solidFill>
                            <a:srgbClr val="336E9F"/>
                          </a:solidFill>
                          <a:latin typeface="Arial"/>
                          <a:cs typeface="Arial"/>
                        </a:rPr>
                        <a:t> </a:t>
                      </a:r>
                      <a:r>
                        <a:rPr sz="1050" b="1" spc="-10" dirty="0">
                          <a:solidFill>
                            <a:srgbClr val="336E9F"/>
                          </a:solidFill>
                          <a:latin typeface="Arial"/>
                          <a:cs typeface="Arial"/>
                        </a:rPr>
                        <a:t>PLANNING</a:t>
                      </a:r>
                      <a:r>
                        <a:rPr sz="1050" b="1" dirty="0">
                          <a:solidFill>
                            <a:srgbClr val="336E9F"/>
                          </a:solidFill>
                          <a:latin typeface="Arial"/>
                          <a:cs typeface="Arial"/>
                        </a:rPr>
                        <a:t>	</a:t>
                      </a:r>
                      <a:r>
                        <a:rPr sz="1275" baseline="9803" dirty="0">
                          <a:latin typeface="Arial"/>
                          <a:cs typeface="Arial"/>
                        </a:rPr>
                        <a:t>IMD</a:t>
                      </a:r>
                      <a:r>
                        <a:rPr sz="1275" spc="-30" baseline="9803" dirty="0">
                          <a:latin typeface="Arial"/>
                          <a:cs typeface="Arial"/>
                        </a:rPr>
                        <a:t> </a:t>
                      </a:r>
                      <a:r>
                        <a:rPr sz="1275" spc="-15" baseline="9803" dirty="0">
                          <a:latin typeface="Arial"/>
                          <a:cs typeface="Arial"/>
                        </a:rPr>
                        <a:t>quintile</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259079">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2545">
                        <a:lnSpc>
                          <a:spcPts val="860"/>
                        </a:lnSpc>
                        <a:spcBef>
                          <a:spcPts val="130"/>
                        </a:spcBef>
                      </a:pPr>
                      <a:r>
                        <a:rPr sz="850">
                          <a:latin typeface="Arial"/>
                          <a:cs typeface="Arial"/>
                        </a:rPr>
                        <a:t>1</a:t>
                      </a:r>
                      <a:r>
                        <a:rPr sz="850" spc="-35">
                          <a:latin typeface="Arial"/>
                          <a:cs typeface="Arial"/>
                        </a:rPr>
                        <a:t> </a:t>
                      </a:r>
                      <a:r>
                        <a:rPr sz="850" spc="-20">
                          <a:latin typeface="Arial"/>
                          <a:cs typeface="Arial"/>
                        </a:rPr>
                        <a:t>(most </a:t>
                      </a:r>
                      <a:r>
                        <a:rPr sz="850" spc="-3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2</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3</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4</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6990">
                        <a:lnSpc>
                          <a:spcPts val="860"/>
                        </a:lnSpc>
                        <a:spcBef>
                          <a:spcPts val="130"/>
                        </a:spcBef>
                      </a:pPr>
                      <a:r>
                        <a:rPr sz="850">
                          <a:latin typeface="Arial"/>
                          <a:cs typeface="Arial"/>
                        </a:rPr>
                        <a:t>5</a:t>
                      </a:r>
                      <a:r>
                        <a:rPr sz="850" spc="-35">
                          <a:latin typeface="Arial"/>
                          <a:cs typeface="Arial"/>
                        </a:rPr>
                        <a:t> </a:t>
                      </a:r>
                      <a:r>
                        <a:rPr sz="850" spc="-10">
                          <a:latin typeface="Arial"/>
                          <a:cs typeface="Arial"/>
                        </a:rPr>
                        <a:t>(least </a:t>
                      </a:r>
                      <a:r>
                        <a:rPr sz="850" spc="-3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92075" marR="85725" indent="59690">
                        <a:lnSpc>
                          <a:spcPts val="860"/>
                        </a:lnSpc>
                        <a:spcBef>
                          <a:spcPts val="130"/>
                        </a:spcBef>
                      </a:pPr>
                      <a:r>
                        <a:rPr sz="850" spc="-20">
                          <a:latin typeface="Arial"/>
                          <a:cs typeface="Arial"/>
                        </a:rPr>
                        <a:t>Non- </a:t>
                      </a:r>
                      <a:r>
                        <a:rPr sz="850" spc="-30">
                          <a:latin typeface="Arial"/>
                          <a:cs typeface="Arial"/>
                        </a:rPr>
                        <a:t>England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b="1" spc="-25">
                          <a:latin typeface="Arial"/>
                          <a:cs typeface="Arial"/>
                        </a:rPr>
                        <a:t>All</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57480">
                        <a:lnSpc>
                          <a:spcPts val="860"/>
                        </a:lnSpc>
                        <a:spcBef>
                          <a:spcPts val="155"/>
                        </a:spcBef>
                      </a:pPr>
                      <a:r>
                        <a:rPr sz="850" dirty="0">
                          <a:latin typeface="Arial"/>
                          <a:cs typeface="Arial"/>
                        </a:rPr>
                        <a:t>Q24.</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15" dirty="0">
                          <a:latin typeface="Arial"/>
                          <a:cs typeface="Arial"/>
                        </a:rPr>
                        <a:t> </a:t>
                      </a:r>
                      <a:r>
                        <a:rPr sz="850" dirty="0">
                          <a:latin typeface="Arial"/>
                          <a:cs typeface="Arial"/>
                        </a:rPr>
                        <a:t>definitely</a:t>
                      </a:r>
                      <a:r>
                        <a:rPr sz="850" spc="-20" dirty="0">
                          <a:latin typeface="Arial"/>
                          <a:cs typeface="Arial"/>
                        </a:rPr>
                        <a:t> </a:t>
                      </a:r>
                      <a:r>
                        <a:rPr sz="850" dirty="0">
                          <a:latin typeface="Arial"/>
                          <a:cs typeface="Arial"/>
                        </a:rPr>
                        <a:t>able</a:t>
                      </a:r>
                      <a:r>
                        <a:rPr sz="850" spc="-15"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have</a:t>
                      </a:r>
                      <a:r>
                        <a:rPr sz="850" spc="-15" dirty="0">
                          <a:latin typeface="Arial"/>
                          <a:cs typeface="Arial"/>
                        </a:rPr>
                        <a:t> </a:t>
                      </a:r>
                      <a:r>
                        <a:rPr sz="850" dirty="0">
                          <a:latin typeface="Arial"/>
                          <a:cs typeface="Arial"/>
                        </a:rPr>
                        <a:t>a</a:t>
                      </a:r>
                      <a:r>
                        <a:rPr sz="850" spc="-20" dirty="0">
                          <a:latin typeface="Arial"/>
                          <a:cs typeface="Arial"/>
                        </a:rPr>
                        <a:t> </a:t>
                      </a:r>
                      <a:r>
                        <a:rPr sz="850" spc="-10" dirty="0">
                          <a:latin typeface="Arial"/>
                          <a:cs typeface="Arial"/>
                        </a:rPr>
                        <a:t>discussion </a:t>
                      </a:r>
                      <a:r>
                        <a:rPr sz="850" dirty="0">
                          <a:latin typeface="Arial"/>
                          <a:cs typeface="Arial"/>
                        </a:rPr>
                        <a:t>about</a:t>
                      </a:r>
                      <a:r>
                        <a:rPr sz="850" spc="-20" dirty="0">
                          <a:latin typeface="Arial"/>
                          <a:cs typeface="Arial"/>
                        </a:rPr>
                        <a:t> </a:t>
                      </a:r>
                      <a:r>
                        <a:rPr sz="850" dirty="0">
                          <a:latin typeface="Arial"/>
                          <a:cs typeface="Arial"/>
                        </a:rPr>
                        <a:t>their</a:t>
                      </a:r>
                      <a:r>
                        <a:rPr sz="850" spc="-20" dirty="0">
                          <a:latin typeface="Arial"/>
                          <a:cs typeface="Arial"/>
                        </a:rPr>
                        <a:t> </a:t>
                      </a:r>
                      <a:r>
                        <a:rPr sz="850" dirty="0">
                          <a:latin typeface="Arial"/>
                          <a:cs typeface="Arial"/>
                        </a:rPr>
                        <a:t>needs</a:t>
                      </a:r>
                      <a:r>
                        <a:rPr sz="850" spc="-15"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concerns</a:t>
                      </a:r>
                      <a:r>
                        <a:rPr sz="850" spc="-20" dirty="0">
                          <a:latin typeface="Arial"/>
                          <a:cs typeface="Arial"/>
                        </a:rPr>
                        <a:t> </a:t>
                      </a:r>
                      <a:r>
                        <a:rPr sz="850" dirty="0">
                          <a:latin typeface="Arial"/>
                          <a:cs typeface="Arial"/>
                        </a:rPr>
                        <a:t>prior</a:t>
                      </a:r>
                      <a:r>
                        <a:rPr sz="850" spc="-15" dirty="0">
                          <a:latin typeface="Arial"/>
                          <a:cs typeface="Arial"/>
                        </a:rPr>
                        <a:t> </a:t>
                      </a:r>
                      <a:r>
                        <a:rPr sz="850" dirty="0">
                          <a:latin typeface="Arial"/>
                          <a:cs typeface="Arial"/>
                        </a:rPr>
                        <a:t>to</a:t>
                      </a:r>
                      <a:r>
                        <a:rPr sz="850" spc="-20" dirty="0">
                          <a:latin typeface="Arial"/>
                          <a:cs typeface="Arial"/>
                        </a:rPr>
                        <a:t> </a:t>
                      </a:r>
                      <a:r>
                        <a:rPr sz="850" spc="-10" dirty="0">
                          <a:latin typeface="Arial"/>
                          <a:cs typeface="Arial"/>
                        </a:rPr>
                        <a:t>treatment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170815" algn="r">
                        <a:lnSpc>
                          <a:spcPct val="100000"/>
                        </a:lnSpc>
                        <a:spcBef>
                          <a:spcPts val="425"/>
                        </a:spcBef>
                      </a:pPr>
                      <a:r>
                        <a:rPr lang="en-GB" sz="850">
                          <a:latin typeface="Arial"/>
                          <a:cs typeface="Arial"/>
                        </a:rPr>
                        <a:t>66%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57480">
                        <a:lnSpc>
                          <a:spcPts val="860"/>
                        </a:lnSpc>
                        <a:spcBef>
                          <a:spcPts val="155"/>
                        </a:spcBef>
                      </a:pPr>
                      <a:r>
                        <a:rPr sz="850">
                          <a:latin typeface="Arial"/>
                          <a:cs typeface="Arial"/>
                        </a:rPr>
                        <a:t>Q25.</a:t>
                      </a:r>
                      <a:r>
                        <a:rPr sz="850" spc="-20">
                          <a:latin typeface="Arial"/>
                          <a:cs typeface="Arial"/>
                        </a:rPr>
                        <a:t> </a:t>
                      </a:r>
                      <a:r>
                        <a:rPr sz="850">
                          <a:latin typeface="Arial"/>
                          <a:cs typeface="Arial"/>
                        </a:rPr>
                        <a:t>A</a:t>
                      </a:r>
                      <a:r>
                        <a:rPr sz="850" spc="-15">
                          <a:latin typeface="Arial"/>
                          <a:cs typeface="Arial"/>
                        </a:rPr>
                        <a:t> </a:t>
                      </a:r>
                      <a:r>
                        <a:rPr sz="850">
                          <a:latin typeface="Arial"/>
                          <a:cs typeface="Arial"/>
                        </a:rPr>
                        <a:t>member</a:t>
                      </a:r>
                      <a:r>
                        <a:rPr sz="850" spc="-15">
                          <a:latin typeface="Arial"/>
                          <a:cs typeface="Arial"/>
                        </a:rPr>
                        <a:t> </a:t>
                      </a:r>
                      <a:r>
                        <a:rPr sz="850">
                          <a:latin typeface="Arial"/>
                          <a:cs typeface="Arial"/>
                        </a:rPr>
                        <a:t>of</a:t>
                      </a:r>
                      <a:r>
                        <a:rPr sz="850" spc="-20">
                          <a:latin typeface="Arial"/>
                          <a:cs typeface="Arial"/>
                        </a:rPr>
                        <a:t> </a:t>
                      </a:r>
                      <a:r>
                        <a:rPr sz="850">
                          <a:latin typeface="Arial"/>
                          <a:cs typeface="Arial"/>
                        </a:rPr>
                        <a:t>their</a:t>
                      </a:r>
                      <a:r>
                        <a:rPr sz="850" spc="-15">
                          <a:latin typeface="Arial"/>
                          <a:cs typeface="Arial"/>
                        </a:rPr>
                        <a:t> </a:t>
                      </a:r>
                      <a:r>
                        <a:rPr sz="850">
                          <a:latin typeface="Arial"/>
                          <a:cs typeface="Arial"/>
                        </a:rPr>
                        <a:t>care</a:t>
                      </a:r>
                      <a:r>
                        <a:rPr sz="850" spc="-15">
                          <a:latin typeface="Arial"/>
                          <a:cs typeface="Arial"/>
                        </a:rPr>
                        <a:t> </a:t>
                      </a:r>
                      <a:r>
                        <a:rPr sz="850">
                          <a:latin typeface="Arial"/>
                          <a:cs typeface="Arial"/>
                        </a:rPr>
                        <a:t>team</a:t>
                      </a:r>
                      <a:r>
                        <a:rPr sz="850" spc="-15">
                          <a:latin typeface="Arial"/>
                          <a:cs typeface="Arial"/>
                        </a:rPr>
                        <a:t> </a:t>
                      </a:r>
                      <a:r>
                        <a:rPr sz="850">
                          <a:latin typeface="Arial"/>
                          <a:cs typeface="Arial"/>
                        </a:rPr>
                        <a:t>helped</a:t>
                      </a:r>
                      <a:r>
                        <a:rPr sz="850" spc="-20">
                          <a:latin typeface="Arial"/>
                          <a:cs typeface="Arial"/>
                        </a:rPr>
                        <a:t> </a:t>
                      </a:r>
                      <a:r>
                        <a:rPr sz="850">
                          <a:latin typeface="Arial"/>
                          <a:cs typeface="Arial"/>
                        </a:rPr>
                        <a:t>the</a:t>
                      </a:r>
                      <a:r>
                        <a:rPr sz="850" spc="-15">
                          <a:latin typeface="Arial"/>
                          <a:cs typeface="Arial"/>
                        </a:rPr>
                        <a:t> </a:t>
                      </a:r>
                      <a:r>
                        <a:rPr sz="850" spc="-10">
                          <a:latin typeface="Arial"/>
                          <a:cs typeface="Arial"/>
                        </a:rPr>
                        <a:t>patient </a:t>
                      </a:r>
                      <a:r>
                        <a:rPr sz="850">
                          <a:latin typeface="Arial"/>
                          <a:cs typeface="Arial"/>
                        </a:rPr>
                        <a:t>create</a:t>
                      </a:r>
                      <a:r>
                        <a:rPr sz="850" spc="-20">
                          <a:latin typeface="Arial"/>
                          <a:cs typeface="Arial"/>
                        </a:rPr>
                        <a:t> </a:t>
                      </a:r>
                      <a:r>
                        <a:rPr sz="850">
                          <a:latin typeface="Arial"/>
                          <a:cs typeface="Arial"/>
                        </a:rPr>
                        <a:t>a</a:t>
                      </a:r>
                      <a:r>
                        <a:rPr sz="850" spc="-15">
                          <a:latin typeface="Arial"/>
                          <a:cs typeface="Arial"/>
                        </a:rPr>
                        <a:t> </a:t>
                      </a:r>
                      <a:r>
                        <a:rPr sz="850">
                          <a:latin typeface="Arial"/>
                          <a:cs typeface="Arial"/>
                        </a:rPr>
                        <a:t>care</a:t>
                      </a:r>
                      <a:r>
                        <a:rPr sz="850" spc="-15">
                          <a:latin typeface="Arial"/>
                          <a:cs typeface="Arial"/>
                        </a:rPr>
                        <a:t> </a:t>
                      </a:r>
                      <a:r>
                        <a:rPr sz="850">
                          <a:latin typeface="Arial"/>
                          <a:cs typeface="Arial"/>
                        </a:rPr>
                        <a:t>plan</a:t>
                      </a:r>
                      <a:r>
                        <a:rPr sz="850" spc="-15">
                          <a:latin typeface="Arial"/>
                          <a:cs typeface="Arial"/>
                        </a:rPr>
                        <a:t> </a:t>
                      </a:r>
                      <a:r>
                        <a:rPr sz="850">
                          <a:latin typeface="Arial"/>
                          <a:cs typeface="Arial"/>
                        </a:rPr>
                        <a:t>to</a:t>
                      </a:r>
                      <a:r>
                        <a:rPr sz="850" spc="-15">
                          <a:latin typeface="Arial"/>
                          <a:cs typeface="Arial"/>
                        </a:rPr>
                        <a:t> </a:t>
                      </a:r>
                      <a:r>
                        <a:rPr sz="850">
                          <a:latin typeface="Arial"/>
                          <a:cs typeface="Arial"/>
                        </a:rPr>
                        <a:t>address</a:t>
                      </a:r>
                      <a:r>
                        <a:rPr sz="850" spc="-20">
                          <a:latin typeface="Arial"/>
                          <a:cs typeface="Arial"/>
                        </a:rPr>
                        <a:t> </a:t>
                      </a:r>
                      <a:r>
                        <a:rPr sz="850">
                          <a:latin typeface="Arial"/>
                          <a:cs typeface="Arial"/>
                        </a:rPr>
                        <a:t>any</a:t>
                      </a:r>
                      <a:r>
                        <a:rPr sz="850" spc="-15">
                          <a:latin typeface="Arial"/>
                          <a:cs typeface="Arial"/>
                        </a:rPr>
                        <a:t> </a:t>
                      </a:r>
                      <a:r>
                        <a:rPr sz="850">
                          <a:latin typeface="Arial"/>
                          <a:cs typeface="Arial"/>
                        </a:rPr>
                        <a:t>needs</a:t>
                      </a:r>
                      <a:r>
                        <a:rPr sz="850" spc="-15">
                          <a:latin typeface="Arial"/>
                          <a:cs typeface="Arial"/>
                        </a:rPr>
                        <a:t> </a:t>
                      </a:r>
                      <a:r>
                        <a:rPr sz="850">
                          <a:latin typeface="Arial"/>
                          <a:cs typeface="Arial"/>
                        </a:rPr>
                        <a:t>or</a:t>
                      </a:r>
                      <a:r>
                        <a:rPr sz="850" spc="-15">
                          <a:latin typeface="Arial"/>
                          <a:cs typeface="Arial"/>
                        </a:rPr>
                        <a:t> </a:t>
                      </a:r>
                      <a:r>
                        <a:rPr sz="850" spc="-10">
                          <a:latin typeface="Arial"/>
                          <a:cs typeface="Arial"/>
                        </a:rPr>
                        <a:t>concerns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170815" algn="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4795">
                <a:tc>
                  <a:txBody>
                    <a:bodyPr/>
                    <a:lstStyle/>
                    <a:p>
                      <a:pPr marL="27940" marR="142875">
                        <a:lnSpc>
                          <a:spcPts val="860"/>
                        </a:lnSpc>
                        <a:spcBef>
                          <a:spcPts val="155"/>
                        </a:spcBef>
                      </a:pPr>
                      <a:r>
                        <a:rPr sz="850">
                          <a:latin typeface="Arial"/>
                          <a:cs typeface="Arial"/>
                        </a:rPr>
                        <a:t>Q26.</a:t>
                      </a:r>
                      <a:r>
                        <a:rPr sz="850" spc="-25">
                          <a:latin typeface="Arial"/>
                          <a:cs typeface="Arial"/>
                        </a:rPr>
                        <a:t> </a:t>
                      </a:r>
                      <a:r>
                        <a:rPr sz="850">
                          <a:latin typeface="Arial"/>
                          <a:cs typeface="Arial"/>
                        </a:rPr>
                        <a:t>Care</a:t>
                      </a:r>
                      <a:r>
                        <a:rPr sz="850" spc="-20">
                          <a:latin typeface="Arial"/>
                          <a:cs typeface="Arial"/>
                        </a:rPr>
                        <a:t> </a:t>
                      </a:r>
                      <a:r>
                        <a:rPr sz="850">
                          <a:latin typeface="Arial"/>
                          <a:cs typeface="Arial"/>
                        </a:rPr>
                        <a:t>team</a:t>
                      </a:r>
                      <a:r>
                        <a:rPr sz="850" spc="-20">
                          <a:latin typeface="Arial"/>
                          <a:cs typeface="Arial"/>
                        </a:rPr>
                        <a:t> </a:t>
                      </a:r>
                      <a:r>
                        <a:rPr sz="850">
                          <a:latin typeface="Arial"/>
                          <a:cs typeface="Arial"/>
                        </a:rPr>
                        <a:t>reviewed</a:t>
                      </a:r>
                      <a:r>
                        <a:rPr sz="850" spc="-20">
                          <a:latin typeface="Arial"/>
                          <a:cs typeface="Arial"/>
                        </a:rPr>
                        <a:t> </a:t>
                      </a:r>
                      <a:r>
                        <a:rPr sz="850">
                          <a:latin typeface="Arial"/>
                          <a:cs typeface="Arial"/>
                        </a:rPr>
                        <a:t>the</a:t>
                      </a:r>
                      <a:r>
                        <a:rPr sz="850" spc="-20">
                          <a:latin typeface="Arial"/>
                          <a:cs typeface="Arial"/>
                        </a:rPr>
                        <a:t> </a:t>
                      </a:r>
                      <a:r>
                        <a:rPr sz="850">
                          <a:latin typeface="Arial"/>
                          <a:cs typeface="Arial"/>
                        </a:rPr>
                        <a:t>patient's</a:t>
                      </a:r>
                      <a:r>
                        <a:rPr sz="850" spc="-20">
                          <a:latin typeface="Arial"/>
                          <a:cs typeface="Arial"/>
                        </a:rPr>
                        <a:t> </a:t>
                      </a:r>
                      <a:r>
                        <a:rPr sz="850">
                          <a:latin typeface="Arial"/>
                          <a:cs typeface="Arial"/>
                        </a:rPr>
                        <a:t>care</a:t>
                      </a:r>
                      <a:r>
                        <a:rPr sz="850" spc="-25">
                          <a:latin typeface="Arial"/>
                          <a:cs typeface="Arial"/>
                        </a:rPr>
                        <a:t> </a:t>
                      </a:r>
                      <a:r>
                        <a:rPr sz="850">
                          <a:latin typeface="Arial"/>
                          <a:cs typeface="Arial"/>
                        </a:rPr>
                        <a:t>plan</a:t>
                      </a:r>
                      <a:r>
                        <a:rPr sz="850" spc="-20">
                          <a:latin typeface="Arial"/>
                          <a:cs typeface="Arial"/>
                        </a:rPr>
                        <a:t> with </a:t>
                      </a:r>
                      <a:r>
                        <a:rPr sz="850">
                          <a:latin typeface="Arial"/>
                          <a:cs typeface="Arial"/>
                        </a:rPr>
                        <a:t>them</a:t>
                      </a:r>
                      <a:r>
                        <a:rPr sz="850" spc="-15">
                          <a:latin typeface="Arial"/>
                          <a:cs typeface="Arial"/>
                        </a:rPr>
                        <a:t> </a:t>
                      </a:r>
                      <a:r>
                        <a:rPr sz="850">
                          <a:latin typeface="Arial"/>
                          <a:cs typeface="Arial"/>
                        </a:rPr>
                        <a:t>to</a:t>
                      </a:r>
                      <a:r>
                        <a:rPr sz="850" spc="-10">
                          <a:latin typeface="Arial"/>
                          <a:cs typeface="Arial"/>
                        </a:rPr>
                        <a:t> </a:t>
                      </a:r>
                      <a:r>
                        <a:rPr sz="850">
                          <a:latin typeface="Arial"/>
                          <a:cs typeface="Arial"/>
                        </a:rPr>
                        <a:t>ensure</a:t>
                      </a:r>
                      <a:r>
                        <a:rPr sz="850" spc="-15">
                          <a:latin typeface="Arial"/>
                          <a:cs typeface="Arial"/>
                        </a:rPr>
                        <a:t> </a:t>
                      </a:r>
                      <a:r>
                        <a:rPr sz="850">
                          <a:latin typeface="Arial"/>
                          <a:cs typeface="Arial"/>
                        </a:rPr>
                        <a:t>it</a:t>
                      </a:r>
                      <a:r>
                        <a:rPr sz="850" spc="-10">
                          <a:latin typeface="Arial"/>
                          <a:cs typeface="Arial"/>
                        </a:rPr>
                        <a:t> </a:t>
                      </a:r>
                      <a:r>
                        <a:rPr sz="850">
                          <a:latin typeface="Arial"/>
                          <a:cs typeface="Arial"/>
                        </a:rPr>
                        <a:t>was</a:t>
                      </a:r>
                      <a:r>
                        <a:rPr sz="850" spc="-10">
                          <a:latin typeface="Arial"/>
                          <a:cs typeface="Arial"/>
                        </a:rPr>
                        <a:t> </a:t>
                      </a:r>
                      <a:r>
                        <a:rPr sz="850">
                          <a:latin typeface="Arial"/>
                          <a:cs typeface="Arial"/>
                        </a:rPr>
                        <a:t>up</a:t>
                      </a:r>
                      <a:r>
                        <a:rPr sz="850" spc="-15">
                          <a:latin typeface="Arial"/>
                          <a:cs typeface="Arial"/>
                        </a:rPr>
                        <a:t> </a:t>
                      </a:r>
                      <a:r>
                        <a:rPr sz="850">
                          <a:latin typeface="Arial"/>
                          <a:cs typeface="Arial"/>
                        </a:rPr>
                        <a:t>to</a:t>
                      </a:r>
                      <a:r>
                        <a:rPr sz="850" spc="-10">
                          <a:latin typeface="Arial"/>
                          <a:cs typeface="Arial"/>
                        </a:rPr>
                        <a:t> </a:t>
                      </a:r>
                      <a:r>
                        <a:rPr sz="850" spc="-20">
                          <a:latin typeface="Arial"/>
                          <a:cs typeface="Arial"/>
                        </a:rPr>
                        <a:t>date</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141605" algn="r">
                        <a:lnSpc>
                          <a:spcPct val="100000"/>
                        </a:lnSpc>
                        <a:spcBef>
                          <a:spcPts val="425"/>
                        </a:spcBef>
                      </a:pPr>
                      <a:r>
                        <a:rPr lang="en-GB" sz="850">
                          <a:latin typeface="Arial"/>
                          <a:cs typeface="Arial"/>
                        </a:rPr>
                        <a:t>98%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7" name="imd_quintile_tbl_section7"/>
          <p:cNvGraphicFramePr>
            <a:graphicFrameLocks noGrp="1"/>
          </p:cNvGraphicFramePr>
          <p:nvPr>
            <p:extLst>
              <p:ext uri="{D42A27DB-BD31-4B8C-83A1-F6EECF244321}">
                <p14:modId xmlns:p14="http://schemas.microsoft.com/office/powerpoint/2010/main" val="664237344"/>
              </p:ext>
            </p:extLst>
          </p:nvPr>
        </p:nvGraphicFramePr>
        <p:xfrm>
          <a:off x="429133" y="5065392"/>
          <a:ext cx="6776320" cy="1242694"/>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316095" algn="l"/>
                        </a:tabLst>
                      </a:pPr>
                      <a:r>
                        <a:rPr sz="1050" b="1" spc="-20" dirty="0">
                          <a:solidFill>
                            <a:srgbClr val="336E9F"/>
                          </a:solidFill>
                          <a:latin typeface="Arial" panose="020B0604020202020204" pitchFamily="34" charset="0"/>
                          <a:cs typeface="Arial" panose="020B0604020202020204" pitchFamily="34" charset="0"/>
                        </a:rPr>
                        <a:t>SUPPORT</a:t>
                      </a:r>
                      <a:r>
                        <a:rPr sz="1050" b="1" spc="-3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FROM</a:t>
                      </a:r>
                      <a:r>
                        <a:rPr sz="1050" b="1" spc="-35"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HOSPITAL</a:t>
                      </a:r>
                      <a:r>
                        <a:rPr sz="1050" b="1" spc="-3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STAFF</a:t>
                      </a:r>
                      <a:r>
                        <a:rPr sz="1050" b="1" dirty="0">
                          <a:solidFill>
                            <a:srgbClr val="336E9F"/>
                          </a:solidFill>
                          <a:latin typeface="Arial" panose="020B0604020202020204" pitchFamily="34" charset="0"/>
                          <a:cs typeface="Arial" panose="020B0604020202020204" pitchFamily="34" charset="0"/>
                        </a:rPr>
                        <a:t>	</a:t>
                      </a:r>
                      <a:r>
                        <a:rPr sz="1275" baseline="9803" dirty="0">
                          <a:latin typeface="Arial" panose="020B0604020202020204" pitchFamily="34" charset="0"/>
                          <a:cs typeface="Arial" panose="020B0604020202020204" pitchFamily="34" charset="0"/>
                        </a:rPr>
                        <a:t>IMD</a:t>
                      </a:r>
                      <a:r>
                        <a:rPr sz="1275" spc="-30" baseline="9803" dirty="0">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quintile</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259079">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2545">
                        <a:lnSpc>
                          <a:spcPts val="860"/>
                        </a:lnSpc>
                        <a:spcBef>
                          <a:spcPts val="130"/>
                        </a:spcBef>
                      </a:pPr>
                      <a:r>
                        <a:rPr sz="850">
                          <a:latin typeface="Arial" panose="020B0604020202020204" pitchFamily="34" charset="0"/>
                          <a:cs typeface="Arial" panose="020B0604020202020204" pitchFamily="34" charset="0"/>
                        </a:rPr>
                        <a:t>1</a:t>
                      </a:r>
                      <a:r>
                        <a:rPr sz="850" spc="-3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(most </a:t>
                      </a:r>
                      <a:r>
                        <a:rPr sz="850" spc="-30">
                          <a:latin typeface="Arial" panose="020B0604020202020204" pitchFamily="34" charset="0"/>
                          <a:cs typeface="Arial" panose="020B0604020202020204" pitchFamily="34" charset="0"/>
                        </a:rPr>
                        <a:t>deprived)</a:t>
                      </a:r>
                      <a:endParaRPr sz="85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panose="020B0604020202020204" pitchFamily="34" charset="0"/>
                          <a:cs typeface="Arial" panose="020B0604020202020204" pitchFamily="34" charset="0"/>
                        </a:rPr>
                        <a:t>2</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panose="020B0604020202020204" pitchFamily="34" charset="0"/>
                          <a:cs typeface="Arial" panose="020B0604020202020204" pitchFamily="34" charset="0"/>
                        </a:rPr>
                        <a:t>3</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panose="020B0604020202020204" pitchFamily="34" charset="0"/>
                          <a:cs typeface="Arial" panose="020B0604020202020204" pitchFamily="34" charset="0"/>
                        </a:rPr>
                        <a:t>4</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6990">
                        <a:lnSpc>
                          <a:spcPts val="860"/>
                        </a:lnSpc>
                        <a:spcBef>
                          <a:spcPts val="130"/>
                        </a:spcBef>
                      </a:pPr>
                      <a:r>
                        <a:rPr sz="850">
                          <a:latin typeface="Arial" panose="020B0604020202020204" pitchFamily="34" charset="0"/>
                          <a:cs typeface="Arial" panose="020B0604020202020204" pitchFamily="34" charset="0"/>
                        </a:rPr>
                        <a:t>5</a:t>
                      </a:r>
                      <a:r>
                        <a:rPr sz="850" spc="-3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(least </a:t>
                      </a:r>
                      <a:r>
                        <a:rPr sz="850" spc="-30">
                          <a:latin typeface="Arial" panose="020B0604020202020204" pitchFamily="34" charset="0"/>
                          <a:cs typeface="Arial" panose="020B0604020202020204" pitchFamily="34" charset="0"/>
                        </a:rPr>
                        <a:t>deprived)</a:t>
                      </a:r>
                      <a:endParaRPr sz="85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92075" marR="85725" indent="59690">
                        <a:lnSpc>
                          <a:spcPts val="860"/>
                        </a:lnSpc>
                        <a:spcBef>
                          <a:spcPts val="130"/>
                        </a:spcBef>
                      </a:pPr>
                      <a:r>
                        <a:rPr sz="850" spc="-20">
                          <a:latin typeface="Arial" panose="020B0604020202020204" pitchFamily="34" charset="0"/>
                          <a:cs typeface="Arial" panose="020B0604020202020204" pitchFamily="34" charset="0"/>
                        </a:rPr>
                        <a:t>Non- </a:t>
                      </a:r>
                      <a:r>
                        <a:rPr sz="850" spc="-30">
                          <a:latin typeface="Arial" panose="020B0604020202020204" pitchFamily="34" charset="0"/>
                          <a:cs typeface="Arial" panose="020B0604020202020204" pitchFamily="34" charset="0"/>
                        </a:rPr>
                        <a:t>England</a:t>
                      </a:r>
                      <a:endParaRPr sz="85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b="1" spc="-25">
                          <a:latin typeface="Arial" panose="020B0604020202020204" pitchFamily="34" charset="0"/>
                          <a:cs typeface="Arial" panose="020B0604020202020204" pitchFamily="34" charset="0"/>
                        </a:rPr>
                        <a:t>All</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577850">
                        <a:lnSpc>
                          <a:spcPts val="860"/>
                        </a:lnSpc>
                        <a:spcBef>
                          <a:spcPts val="155"/>
                        </a:spcBef>
                      </a:pPr>
                      <a:r>
                        <a:rPr sz="850">
                          <a:latin typeface="Arial" panose="020B0604020202020204" pitchFamily="34" charset="0"/>
                          <a:cs typeface="Arial" panose="020B0604020202020204" pitchFamily="34" charset="0"/>
                        </a:rPr>
                        <a:t>Q27.</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Staff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provided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with</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relevant </a:t>
                      </a:r>
                      <a:r>
                        <a:rPr sz="850">
                          <a:latin typeface="Arial" panose="020B0604020202020204" pitchFamily="34" charset="0"/>
                          <a:cs typeface="Arial" panose="020B0604020202020204" pitchFamily="34" charset="0"/>
                        </a:rPr>
                        <a:t>information</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on</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available</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support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03505">
                        <a:lnSpc>
                          <a:spcPts val="860"/>
                        </a:lnSpc>
                        <a:spcBef>
                          <a:spcPts val="155"/>
                        </a:spcBef>
                      </a:pPr>
                      <a:r>
                        <a:rPr sz="850">
                          <a:latin typeface="Arial" panose="020B0604020202020204" pitchFamily="34" charset="0"/>
                          <a:cs typeface="Arial" panose="020B0604020202020204" pitchFamily="34" charset="0"/>
                        </a:rPr>
                        <a:t>Q28.</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got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right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level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support</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for </a:t>
                      </a:r>
                      <a:r>
                        <a:rPr sz="850">
                          <a:latin typeface="Arial" panose="020B0604020202020204" pitchFamily="34" charset="0"/>
                          <a:cs typeface="Arial" panose="020B0604020202020204" pitchFamily="34" charset="0"/>
                        </a:rPr>
                        <a:t>their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overall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health</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well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being</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hospital</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staff</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4795">
                <a:tc>
                  <a:txBody>
                    <a:bodyPr/>
                    <a:lstStyle/>
                    <a:p>
                      <a:pPr marL="27940" marR="97790">
                        <a:lnSpc>
                          <a:spcPts val="860"/>
                        </a:lnSpc>
                        <a:spcBef>
                          <a:spcPts val="155"/>
                        </a:spcBef>
                      </a:pPr>
                      <a:r>
                        <a:rPr sz="850">
                          <a:latin typeface="Arial" panose="020B0604020202020204" pitchFamily="34" charset="0"/>
                          <a:cs typeface="Arial" panose="020B0604020202020204" pitchFamily="34" charset="0"/>
                        </a:rPr>
                        <a:t>Q29.</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offered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information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how</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get </a:t>
                      </a:r>
                      <a:r>
                        <a:rPr sz="850">
                          <a:latin typeface="Arial" panose="020B0604020202020204" pitchFamily="34" charset="0"/>
                          <a:cs typeface="Arial" panose="020B0604020202020204" pitchFamily="34" charset="0"/>
                        </a:rPr>
                        <a:t>financial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help</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benefits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74%</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8" name="imd_quintile_tbl_section8"/>
          <p:cNvGraphicFramePr>
            <a:graphicFrameLocks noGrp="1"/>
          </p:cNvGraphicFramePr>
          <p:nvPr>
            <p:extLst>
              <p:ext uri="{D42A27DB-BD31-4B8C-83A1-F6EECF244321}">
                <p14:modId xmlns:p14="http://schemas.microsoft.com/office/powerpoint/2010/main" val="2667451102"/>
              </p:ext>
            </p:extLst>
          </p:nvPr>
        </p:nvGraphicFramePr>
        <p:xfrm>
          <a:off x="422715" y="6498422"/>
          <a:ext cx="6776320" cy="3164204"/>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316095" algn="l"/>
                        </a:tabLst>
                      </a:pPr>
                      <a:r>
                        <a:rPr sz="1050" b="1" spc="-20" dirty="0">
                          <a:solidFill>
                            <a:srgbClr val="336E9F"/>
                          </a:solidFill>
                          <a:latin typeface="Arial" panose="020B0604020202020204" pitchFamily="34" charset="0"/>
                          <a:cs typeface="Arial" panose="020B0604020202020204" pitchFamily="34" charset="0"/>
                        </a:rPr>
                        <a:t>HOSPITAL CARE</a:t>
                      </a:r>
                      <a:r>
                        <a:rPr sz="1050" b="1" dirty="0">
                          <a:solidFill>
                            <a:srgbClr val="336E9F"/>
                          </a:solidFill>
                          <a:latin typeface="Arial" panose="020B0604020202020204" pitchFamily="34" charset="0"/>
                          <a:cs typeface="Arial" panose="020B0604020202020204" pitchFamily="34" charset="0"/>
                        </a:rPr>
                        <a:t>	</a:t>
                      </a:r>
                      <a:r>
                        <a:rPr sz="1275" baseline="9803" dirty="0">
                          <a:latin typeface="Arial" panose="020B0604020202020204" pitchFamily="34" charset="0"/>
                          <a:cs typeface="Arial" panose="020B0604020202020204" pitchFamily="34" charset="0"/>
                        </a:rPr>
                        <a:t>IMD</a:t>
                      </a:r>
                      <a:r>
                        <a:rPr sz="1275" spc="-30" baseline="9803" dirty="0">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quintile</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259079">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2545">
                        <a:lnSpc>
                          <a:spcPts val="860"/>
                        </a:lnSpc>
                        <a:spcBef>
                          <a:spcPts val="130"/>
                        </a:spcBef>
                      </a:pPr>
                      <a:r>
                        <a:rPr sz="850">
                          <a:latin typeface="Arial" panose="020B0604020202020204" pitchFamily="34" charset="0"/>
                          <a:cs typeface="Arial" panose="020B0604020202020204" pitchFamily="34" charset="0"/>
                        </a:rPr>
                        <a:t>1</a:t>
                      </a:r>
                      <a:r>
                        <a:rPr sz="850" spc="-3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(most </a:t>
                      </a:r>
                      <a:r>
                        <a:rPr sz="850" spc="-30">
                          <a:latin typeface="Arial" panose="020B0604020202020204" pitchFamily="34" charset="0"/>
                          <a:cs typeface="Arial" panose="020B0604020202020204" pitchFamily="34" charset="0"/>
                        </a:rPr>
                        <a:t>deprived)</a:t>
                      </a:r>
                      <a:endParaRPr sz="85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panose="020B0604020202020204" pitchFamily="34" charset="0"/>
                          <a:cs typeface="Arial" panose="020B0604020202020204" pitchFamily="34" charset="0"/>
                        </a:rPr>
                        <a:t>2</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panose="020B0604020202020204" pitchFamily="34" charset="0"/>
                          <a:cs typeface="Arial" panose="020B0604020202020204" pitchFamily="34" charset="0"/>
                        </a:rPr>
                        <a:t>3</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panose="020B0604020202020204" pitchFamily="34" charset="0"/>
                          <a:cs typeface="Arial" panose="020B0604020202020204" pitchFamily="34" charset="0"/>
                        </a:rPr>
                        <a:t>4</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6990">
                        <a:lnSpc>
                          <a:spcPts val="860"/>
                        </a:lnSpc>
                        <a:spcBef>
                          <a:spcPts val="130"/>
                        </a:spcBef>
                      </a:pPr>
                      <a:r>
                        <a:rPr sz="850">
                          <a:latin typeface="Arial" panose="020B0604020202020204" pitchFamily="34" charset="0"/>
                          <a:cs typeface="Arial" panose="020B0604020202020204" pitchFamily="34" charset="0"/>
                        </a:rPr>
                        <a:t>5</a:t>
                      </a:r>
                      <a:r>
                        <a:rPr sz="850" spc="-3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(least </a:t>
                      </a:r>
                      <a:r>
                        <a:rPr sz="850" spc="-30">
                          <a:latin typeface="Arial" panose="020B0604020202020204" pitchFamily="34" charset="0"/>
                          <a:cs typeface="Arial" panose="020B0604020202020204" pitchFamily="34" charset="0"/>
                        </a:rPr>
                        <a:t>deprived)</a:t>
                      </a:r>
                      <a:endParaRPr sz="85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92075" marR="85725" indent="59690">
                        <a:lnSpc>
                          <a:spcPts val="860"/>
                        </a:lnSpc>
                        <a:spcBef>
                          <a:spcPts val="130"/>
                        </a:spcBef>
                      </a:pPr>
                      <a:r>
                        <a:rPr sz="850" spc="-20">
                          <a:latin typeface="Arial" panose="020B0604020202020204" pitchFamily="34" charset="0"/>
                          <a:cs typeface="Arial" panose="020B0604020202020204" pitchFamily="34" charset="0"/>
                        </a:rPr>
                        <a:t>Non- </a:t>
                      </a:r>
                      <a:r>
                        <a:rPr sz="850" spc="-30">
                          <a:latin typeface="Arial" panose="020B0604020202020204" pitchFamily="34" charset="0"/>
                          <a:cs typeface="Arial" panose="020B0604020202020204" pitchFamily="34" charset="0"/>
                        </a:rPr>
                        <a:t>England</a:t>
                      </a:r>
                      <a:endParaRPr sz="85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43180">
                        <a:lnSpc>
                          <a:spcPts val="860"/>
                        </a:lnSpc>
                        <a:spcBef>
                          <a:spcPts val="155"/>
                        </a:spcBef>
                      </a:pPr>
                      <a:r>
                        <a:rPr sz="850">
                          <a:latin typeface="Arial" panose="020B0604020202020204" pitchFamily="34" charset="0"/>
                          <a:cs typeface="Arial" panose="020B0604020202020204" pitchFamily="34" charset="0"/>
                        </a:rPr>
                        <a:t>Q31.</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confidence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trust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1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team </a:t>
                      </a:r>
                      <a:r>
                        <a:rPr sz="850">
                          <a:latin typeface="Arial" panose="020B0604020202020204" pitchFamily="34" charset="0"/>
                          <a:cs typeface="Arial" panose="020B0604020202020204" pitchFamily="34" charset="0"/>
                        </a:rPr>
                        <a:t>looking</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after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during</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stay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hospital</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650">
                <a:tc>
                  <a:txBody>
                    <a:bodyPr/>
                    <a:lstStyle/>
                    <a:p>
                      <a:pPr marL="27940" marR="71120">
                        <a:lnSpc>
                          <a:spcPts val="860"/>
                        </a:lnSpc>
                        <a:spcBef>
                          <a:spcPts val="155"/>
                        </a:spcBef>
                      </a:pPr>
                      <a:r>
                        <a:rPr sz="850">
                          <a:latin typeface="Arial" panose="020B0604020202020204" pitchFamily="34" charset="0"/>
                          <a:cs typeface="Arial" panose="020B0604020202020204" pitchFamily="34" charset="0"/>
                        </a:rPr>
                        <a:t>Q32.</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family,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someone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close,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definitely </a:t>
                      </a:r>
                      <a:r>
                        <a:rPr sz="850">
                          <a:latin typeface="Arial" panose="020B0604020202020204" pitchFamily="34" charset="0"/>
                          <a:cs typeface="Arial" panose="020B0604020202020204" pitchFamily="34" charset="0"/>
                        </a:rPr>
                        <a:t>able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talk</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member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team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looking</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after</a:t>
                      </a:r>
                      <a:r>
                        <a:rPr sz="850" spc="-1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the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hospital</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78%</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90%</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79%</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73%</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63%</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77%</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75895">
                        <a:lnSpc>
                          <a:spcPts val="860"/>
                        </a:lnSpc>
                        <a:spcBef>
                          <a:spcPts val="155"/>
                        </a:spcBef>
                      </a:pPr>
                      <a:r>
                        <a:rPr sz="850">
                          <a:latin typeface="Arial" panose="020B0604020202020204" pitchFamily="34" charset="0"/>
                          <a:cs typeface="Arial" panose="020B0604020202020204" pitchFamily="34" charset="0"/>
                        </a:rPr>
                        <a:t>Q33.</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always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involved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decisions</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about </a:t>
                      </a:r>
                      <a:r>
                        <a:rPr sz="850">
                          <a:latin typeface="Arial" panose="020B0604020202020204" pitchFamily="34" charset="0"/>
                          <a:cs typeface="Arial" panose="020B0604020202020204" pitchFamily="34" charset="0"/>
                        </a:rPr>
                        <a:t>their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whilst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hospital</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217804">
                        <a:lnSpc>
                          <a:spcPts val="860"/>
                        </a:lnSpc>
                        <a:spcBef>
                          <a:spcPts val="155"/>
                        </a:spcBef>
                      </a:pPr>
                      <a:r>
                        <a:rPr sz="850">
                          <a:latin typeface="Arial" panose="020B0604020202020204" pitchFamily="34" charset="0"/>
                          <a:cs typeface="Arial" panose="020B0604020202020204" pitchFamily="34" charset="0"/>
                        </a:rPr>
                        <a:t>Q34.</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always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able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get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help</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1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ward </a:t>
                      </a:r>
                      <a:r>
                        <a:rPr sz="850">
                          <a:latin typeface="Arial" panose="020B0604020202020204" pitchFamily="34" charset="0"/>
                          <a:cs typeface="Arial" panose="020B0604020202020204" pitchFamily="34" charset="0"/>
                        </a:rPr>
                        <a:t>staff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when</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needed</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5430">
                <a:tc>
                  <a:txBody>
                    <a:bodyPr/>
                    <a:lstStyle/>
                    <a:p>
                      <a:pPr marL="27940" marR="163830">
                        <a:lnSpc>
                          <a:spcPts val="860"/>
                        </a:lnSpc>
                        <a:spcBef>
                          <a:spcPts val="155"/>
                        </a:spcBef>
                      </a:pPr>
                      <a:r>
                        <a:rPr sz="850">
                          <a:latin typeface="Arial" panose="020B0604020202020204" pitchFamily="34" charset="0"/>
                          <a:cs typeface="Arial" panose="020B0604020202020204" pitchFamily="34" charset="0"/>
                        </a:rPr>
                        <a:t>Q35.</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always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able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discuss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worries</a:t>
                      </a:r>
                      <a:r>
                        <a:rPr sz="850" spc="-25">
                          <a:latin typeface="Arial" panose="020B0604020202020204" pitchFamily="34" charset="0"/>
                          <a:cs typeface="Arial" panose="020B0604020202020204" pitchFamily="34" charset="0"/>
                        </a:rPr>
                        <a:t> and </a:t>
                      </a:r>
                      <a:r>
                        <a:rPr sz="850">
                          <a:latin typeface="Arial" panose="020B0604020202020204" pitchFamily="34" charset="0"/>
                          <a:cs typeface="Arial" panose="020B0604020202020204" pitchFamily="34" charset="0"/>
                        </a:rPr>
                        <a:t>fears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with</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hospital</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staff</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65430">
                <a:tc>
                  <a:txBody>
                    <a:bodyPr/>
                    <a:lstStyle/>
                    <a:p>
                      <a:pPr marL="27940" marR="85725">
                        <a:lnSpc>
                          <a:spcPts val="860"/>
                        </a:lnSpc>
                        <a:spcBef>
                          <a:spcPts val="155"/>
                        </a:spcBef>
                      </a:pPr>
                      <a:r>
                        <a:rPr sz="850">
                          <a:latin typeface="Arial" panose="020B0604020202020204" pitchFamily="34" charset="0"/>
                          <a:cs typeface="Arial" panose="020B0604020202020204" pitchFamily="34" charset="0"/>
                        </a:rPr>
                        <a:t>Q36.</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Hospital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staff</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always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everything</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to </a:t>
                      </a:r>
                      <a:r>
                        <a:rPr sz="850">
                          <a:latin typeface="Arial" panose="020B0604020202020204" pitchFamily="34" charset="0"/>
                          <a:cs typeface="Arial" panose="020B0604020202020204" pitchFamily="34" charset="0"/>
                        </a:rPr>
                        <a:t>help</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control</a:t>
                      </a:r>
                      <a:r>
                        <a:rPr sz="850" spc="-20">
                          <a:latin typeface="Arial" panose="020B0604020202020204" pitchFamily="34" charset="0"/>
                          <a:cs typeface="Arial" panose="020B0604020202020204" pitchFamily="34" charset="0"/>
                        </a:rPr>
                        <a:t> pain</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7"/>
                  </a:ext>
                </a:extLst>
              </a:tr>
              <a:tr h="265430">
                <a:tc>
                  <a:txBody>
                    <a:bodyPr/>
                    <a:lstStyle/>
                    <a:p>
                      <a:pPr marL="27940" marR="313690">
                        <a:lnSpc>
                          <a:spcPts val="860"/>
                        </a:lnSpc>
                        <a:spcBef>
                          <a:spcPts val="155"/>
                        </a:spcBef>
                      </a:pPr>
                      <a:r>
                        <a:rPr sz="850">
                          <a:latin typeface="Arial" panose="020B0604020202020204" pitchFamily="34" charset="0"/>
                          <a:cs typeface="Arial" panose="020B0604020202020204" pitchFamily="34" charset="0"/>
                        </a:rPr>
                        <a:t>Q37.</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always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treated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with</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respect</a:t>
                      </a:r>
                      <a:r>
                        <a:rPr sz="850" spc="-25">
                          <a:latin typeface="Arial" panose="020B0604020202020204" pitchFamily="34" charset="0"/>
                          <a:cs typeface="Arial" panose="020B0604020202020204" pitchFamily="34" charset="0"/>
                        </a:rPr>
                        <a:t> and </a:t>
                      </a:r>
                      <a:r>
                        <a:rPr sz="850">
                          <a:latin typeface="Arial" panose="020B0604020202020204" pitchFamily="34" charset="0"/>
                          <a:cs typeface="Arial" panose="020B0604020202020204" pitchFamily="34" charset="0"/>
                        </a:rPr>
                        <a:t>dignity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while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hospital</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100%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374650">
                <a:tc>
                  <a:txBody>
                    <a:bodyPr/>
                    <a:lstStyle/>
                    <a:p>
                      <a:pPr marL="27940" marR="199390">
                        <a:lnSpc>
                          <a:spcPts val="860"/>
                        </a:lnSpc>
                        <a:spcBef>
                          <a:spcPts val="155"/>
                        </a:spcBef>
                      </a:pPr>
                      <a:r>
                        <a:rPr sz="850">
                          <a:latin typeface="Arial" panose="020B0604020202020204" pitchFamily="34" charset="0"/>
                          <a:cs typeface="Arial" panose="020B0604020202020204" pitchFamily="34" charset="0"/>
                        </a:rPr>
                        <a:t>Q38.</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received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easily</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understandable </a:t>
                      </a:r>
                      <a:r>
                        <a:rPr sz="850">
                          <a:latin typeface="Arial" panose="020B0604020202020204" pitchFamily="34" charset="0"/>
                          <a:cs typeface="Arial" panose="020B0604020202020204" pitchFamily="34" charset="0"/>
                        </a:rPr>
                        <a:t>information</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what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should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should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not</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do </a:t>
                      </a:r>
                      <a:r>
                        <a:rPr sz="850">
                          <a:latin typeface="Arial" panose="020B0604020202020204" pitchFamily="34" charset="0"/>
                          <a:cs typeface="Arial" panose="020B0604020202020204" pitchFamily="34" charset="0"/>
                        </a:rPr>
                        <a:t>after</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leaving</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hospital</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94%</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95%</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94%</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97%</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93%</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96%</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95%</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375285">
                <a:tc>
                  <a:txBody>
                    <a:bodyPr/>
                    <a:lstStyle/>
                    <a:p>
                      <a:pPr marL="27940" marR="163830">
                        <a:lnSpc>
                          <a:spcPts val="860"/>
                        </a:lnSpc>
                        <a:spcBef>
                          <a:spcPts val="155"/>
                        </a:spcBef>
                      </a:pPr>
                      <a:r>
                        <a:rPr sz="850">
                          <a:latin typeface="Arial" panose="020B0604020202020204" pitchFamily="34" charset="0"/>
                          <a:cs typeface="Arial" panose="020B0604020202020204" pitchFamily="34" charset="0"/>
                        </a:rPr>
                        <a:t>Q39.</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always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able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discuss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worries</a:t>
                      </a:r>
                      <a:r>
                        <a:rPr sz="850" spc="-25">
                          <a:latin typeface="Arial" panose="020B0604020202020204" pitchFamily="34" charset="0"/>
                          <a:cs typeface="Arial" panose="020B0604020202020204" pitchFamily="34" charset="0"/>
                        </a:rPr>
                        <a:t> and </a:t>
                      </a:r>
                      <a:r>
                        <a:rPr sz="850">
                          <a:latin typeface="Arial" panose="020B0604020202020204" pitchFamily="34" charset="0"/>
                          <a:cs typeface="Arial" panose="020B0604020202020204" pitchFamily="34" charset="0"/>
                        </a:rPr>
                        <a:t>fears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with</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hospital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staff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while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being</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as</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an </a:t>
                      </a:r>
                      <a:r>
                        <a:rPr sz="850">
                          <a:latin typeface="Arial" panose="020B0604020202020204" pitchFamily="34" charset="0"/>
                          <a:cs typeface="Arial" panose="020B0604020202020204" pitchFamily="34" charset="0"/>
                        </a:rPr>
                        <a:t>outpatient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day</a:t>
                      </a:r>
                      <a:r>
                        <a:rPr sz="850" spc="-20">
                          <a:latin typeface="Arial" panose="020B0604020202020204" pitchFamily="34" charset="0"/>
                          <a:cs typeface="Arial" panose="020B0604020202020204" pitchFamily="34" charset="0"/>
                        </a:rPr>
                        <a:t> case</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85%</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0"/>
                  </a:ext>
                </a:extLst>
              </a:tr>
            </a:tbl>
          </a:graphicData>
        </a:graphic>
      </p:graphicFrame>
      <p:sp>
        <p:nvSpPr>
          <p:cNvPr id="12" name="txt_org_name">
            <a:extLst>
              <a:ext uri="{FF2B5EF4-FFF2-40B4-BE49-F238E27FC236}">
                <a16:creationId xmlns:a16="http://schemas.microsoft.com/office/drawing/2014/main" id="{540D38B1-451D-9C60-9112-44ACF0E877F2}"/>
              </a:ext>
              <a:ext uri="{C183D7F6-B498-43B3-948B-1728B52AA6E4}">
                <adec:decorative xmlns:adec="http://schemas.microsoft.com/office/drawing/2017/decorative" val="1"/>
              </a:ext>
            </a:extLst>
          </p:cNvPr>
          <p:cNvSpPr txBox="1"/>
          <p:nvPr/>
        </p:nvSpPr>
        <p:spPr>
          <a:xfrm>
            <a:off x="4524343" y="622300"/>
            <a:ext cx="2754280" cy="276999"/>
          </a:xfrm>
          <a:prstGeom prst="rect">
            <a:avLst/>
          </a:prstGeom>
          <a:noFill/>
        </p:spPr>
        <p:txBody>
          <a:bodyPr wrap="none" rtlCol="0">
            <a:spAutoFit/>
          </a:bodyPr>
          <a:lstStyle/>
          <a:p>
            <a:pPr algn="r"/>
            <a:r>
              <a:rPr lang="en-GB" sz="1200" b="1">
                <a:solidFill>
                  <a:srgbClr val="336E9F"/>
                </a:solidFill>
                <a:latin typeface="Arial"/>
                <a:cs typeface="Arial"/>
              </a:rPr>
              <a:t>The Christie NHS Foundation Trust</a:t>
            </a:r>
            <a:endParaRPr lang="en-GB" sz="1200">
              <a:solidFill>
                <a:srgbClr val="336E9F"/>
              </a:solidFill>
            </a:endParaRPr>
          </a:p>
        </p:txBody>
      </p:sp>
      <p:sp>
        <p:nvSpPr>
          <p:cNvPr id="13" name="txt_survey">
            <a:extLst>
              <a:ext uri="{FF2B5EF4-FFF2-40B4-BE49-F238E27FC236}">
                <a16:creationId xmlns:a16="http://schemas.microsoft.com/office/drawing/2014/main" id="{17F42436-CACC-D23A-48C3-9181CF2A81BD}"/>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sp>
        <p:nvSpPr>
          <p:cNvPr id="14" name="object 2">
            <a:extLst>
              <a:ext uri="{FF2B5EF4-FFF2-40B4-BE49-F238E27FC236}">
                <a16:creationId xmlns:a16="http://schemas.microsoft.com/office/drawing/2014/main" id="{67943D7F-4D62-0FA5-495D-099C79CCB35D}"/>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a:latin typeface="Arial"/>
                <a:cs typeface="Arial"/>
              </a:rPr>
              <a:t>*</a:t>
            </a:r>
            <a:r>
              <a:rPr sz="850">
                <a:latin typeface="Arial"/>
                <a:cs typeface="Arial"/>
              </a:rPr>
              <a:t>	Indicates</a:t>
            </a:r>
            <a:r>
              <a:rPr sz="850" spc="-20">
                <a:latin typeface="Arial"/>
                <a:cs typeface="Arial"/>
              </a:rPr>
              <a:t> </a:t>
            </a:r>
            <a:r>
              <a:rPr sz="850">
                <a:latin typeface="Arial"/>
                <a:cs typeface="Arial"/>
              </a:rPr>
              <a:t>where</a:t>
            </a:r>
            <a:r>
              <a:rPr sz="850" spc="-20">
                <a:latin typeface="Arial"/>
                <a:cs typeface="Arial"/>
              </a:rPr>
              <a:t> </a:t>
            </a:r>
            <a:r>
              <a:rPr sz="850">
                <a:latin typeface="Arial"/>
                <a:cs typeface="Arial"/>
              </a:rPr>
              <a:t>a</a:t>
            </a:r>
            <a:r>
              <a:rPr sz="850" spc="-15">
                <a:latin typeface="Arial"/>
                <a:cs typeface="Arial"/>
              </a:rPr>
              <a:t> </a:t>
            </a:r>
            <a:r>
              <a:rPr sz="850">
                <a:latin typeface="Arial"/>
                <a:cs typeface="Arial"/>
              </a:rPr>
              <a:t>score</a:t>
            </a:r>
            <a:r>
              <a:rPr sz="850" spc="-20">
                <a:latin typeface="Arial"/>
                <a:cs typeface="Arial"/>
              </a:rPr>
              <a:t> </a:t>
            </a:r>
            <a:r>
              <a:rPr sz="850">
                <a:latin typeface="Arial"/>
                <a:cs typeface="Arial"/>
              </a:rPr>
              <a:t>is</a:t>
            </a:r>
            <a:r>
              <a:rPr sz="850" spc="-20">
                <a:latin typeface="Arial"/>
                <a:cs typeface="Arial"/>
              </a:rPr>
              <a:t> </a:t>
            </a:r>
            <a:r>
              <a:rPr sz="850">
                <a:latin typeface="Arial"/>
                <a:cs typeface="Arial"/>
              </a:rPr>
              <a:t>not</a:t>
            </a:r>
            <a:r>
              <a:rPr sz="850" spc="-15">
                <a:latin typeface="Arial"/>
                <a:cs typeface="Arial"/>
              </a:rPr>
              <a:t> </a:t>
            </a:r>
            <a:r>
              <a:rPr sz="850">
                <a:latin typeface="Arial"/>
                <a:cs typeface="Arial"/>
              </a:rPr>
              <a:t>available</a:t>
            </a:r>
            <a:r>
              <a:rPr sz="850" spc="-20">
                <a:latin typeface="Arial"/>
                <a:cs typeface="Arial"/>
              </a:rPr>
              <a:t> </a:t>
            </a:r>
            <a:r>
              <a:rPr sz="850">
                <a:latin typeface="Arial"/>
                <a:cs typeface="Arial"/>
              </a:rPr>
              <a:t>due</a:t>
            </a:r>
            <a:r>
              <a:rPr sz="850" spc="-20">
                <a:latin typeface="Arial"/>
                <a:cs typeface="Arial"/>
              </a:rPr>
              <a:t> </a:t>
            </a:r>
            <a:r>
              <a:rPr sz="850">
                <a:latin typeface="Arial"/>
                <a:cs typeface="Arial"/>
              </a:rPr>
              <a:t>to</a:t>
            </a:r>
            <a:r>
              <a:rPr sz="850" spc="-15">
                <a:latin typeface="Arial"/>
                <a:cs typeface="Arial"/>
              </a:rPr>
              <a:t> </a:t>
            </a:r>
            <a:r>
              <a:rPr sz="850">
                <a:latin typeface="Arial"/>
                <a:cs typeface="Arial"/>
              </a:rPr>
              <a:t>suppression</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a</a:t>
            </a:r>
            <a:r>
              <a:rPr sz="850" spc="-20">
                <a:latin typeface="Arial"/>
                <a:cs typeface="Arial"/>
              </a:rPr>
              <a:t> </a:t>
            </a:r>
            <a:r>
              <a:rPr sz="850">
                <a:latin typeface="Arial"/>
                <a:cs typeface="Arial"/>
              </a:rPr>
              <a:t>low</a:t>
            </a:r>
            <a:r>
              <a:rPr sz="850" spc="-20">
                <a:latin typeface="Arial"/>
                <a:cs typeface="Arial"/>
              </a:rPr>
              <a:t> </a:t>
            </a:r>
            <a:r>
              <a:rPr sz="850">
                <a:latin typeface="Arial"/>
                <a:cs typeface="Arial"/>
              </a:rPr>
              <a:t>base</a:t>
            </a:r>
            <a:r>
              <a:rPr sz="850" spc="-15">
                <a:latin typeface="Arial"/>
                <a:cs typeface="Arial"/>
              </a:rPr>
              <a:t> </a:t>
            </a:r>
            <a:r>
              <a:rPr sz="850" spc="-10">
                <a:latin typeface="Arial"/>
                <a:cs typeface="Arial"/>
              </a:rPr>
              <a:t>size</a:t>
            </a:r>
            <a:r>
              <a:rPr sz="800" spc="-10">
                <a:latin typeface="Arial"/>
                <a:cs typeface="Arial"/>
              </a:rPr>
              <a:t>.</a:t>
            </a:r>
            <a:endParaRPr sz="800">
              <a:latin typeface="Arial"/>
              <a:cs typeface="Arial"/>
            </a:endParaRPr>
          </a:p>
        </p:txBody>
      </p:sp>
      <p:grpSp>
        <p:nvGrpSpPr>
          <p:cNvPr id="9" name="Group 8">
            <a:extLst>
              <a:ext uri="{FF2B5EF4-FFF2-40B4-BE49-F238E27FC236}">
                <a16:creationId xmlns:a16="http://schemas.microsoft.com/office/drawing/2014/main" id="{25690D74-24FD-8C74-D470-1BC5BCE6607E}"/>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0" name="object 4">
              <a:hlinkClick r:id="rId2" action="ppaction://hlinksldjump"/>
              <a:extLst>
                <a:ext uri="{FF2B5EF4-FFF2-40B4-BE49-F238E27FC236}">
                  <a16:creationId xmlns:a16="http://schemas.microsoft.com/office/drawing/2014/main" id="{4192D26A-4EB6-DC95-E8D6-8031A94147B1}"/>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1" name="object 3">
              <a:hlinkClick r:id="rId2" action="ppaction://hlinksldjump"/>
              <a:extLst>
                <a:ext uri="{FF2B5EF4-FFF2-40B4-BE49-F238E27FC236}">
                  <a16:creationId xmlns:a16="http://schemas.microsoft.com/office/drawing/2014/main" id="{64243EC4-30EE-C8F3-8AD9-4482BAD56923}"/>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E85AD3DB-8FCD-D52C-6930-66A54AC6E5B2}"/>
            </a:ext>
          </a:extLst>
        </p:cNvPr>
        <p:cNvGrpSpPr/>
        <p:nvPr/>
      </p:nvGrpSpPr>
      <p:grpSpPr>
        <a:xfrm>
          <a:off x="0" y="0"/>
          <a:ext cx="0" cy="0"/>
          <a:chOff x="0" y="0"/>
          <a:chExt cx="0" cy="0"/>
        </a:xfrm>
      </p:grpSpPr>
      <p:sp>
        <p:nvSpPr>
          <p:cNvPr id="7" name="Slide Number Placeholder 1">
            <a:extLst>
              <a:ext uri="{FF2B5EF4-FFF2-40B4-BE49-F238E27FC236}">
                <a16:creationId xmlns:a16="http://schemas.microsoft.com/office/drawing/2014/main" id="{2651F2BA-106D-0015-2D71-33CFDB0BAA70}"/>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A9B082A9-BFFA-4C47-92B2-47DFCB5B6736}" type="slidenum">
              <a:rPr lang="en-GB" spc="-25" smtClean="0"/>
              <a:t>4</a:t>
            </a:fld>
            <a:endParaRPr lang="en-GB" spc="-25" dirty="0"/>
          </a:p>
        </p:txBody>
      </p:sp>
      <p:sp>
        <p:nvSpPr>
          <p:cNvPr id="3" name="object 1">
            <a:extLst>
              <a:ext uri="{FF2B5EF4-FFF2-40B4-BE49-F238E27FC236}">
                <a16:creationId xmlns:a16="http://schemas.microsoft.com/office/drawing/2014/main" id="{33AFB031-BE91-4C3F-9D34-3556E77ACD49}"/>
              </a:ext>
            </a:extLst>
          </p:cNvPr>
          <p:cNvSpPr txBox="1">
            <a:spLocks noGrp="1"/>
          </p:cNvSpPr>
          <p:nvPr>
            <p:ph type="title" idx="4294967295"/>
          </p:nvPr>
        </p:nvSpPr>
        <p:spPr>
          <a:xfrm>
            <a:off x="419290" y="800721"/>
            <a:ext cx="2414270"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Executive </a:t>
            </a:r>
            <a:r>
              <a:rPr kumimoji="0" lang="en-GB" sz="1800" b="1" i="0" u="none" strike="noStrike" kern="0" cap="none" spc="-10" normalizeH="0" baseline="0" noProof="0" dirty="0">
                <a:ln>
                  <a:noFill/>
                </a:ln>
                <a:solidFill>
                  <a:srgbClr val="336E9F"/>
                </a:solidFill>
                <a:effectLst/>
                <a:uLnTx/>
                <a:uFillTx/>
                <a:latin typeface="Arial"/>
                <a:cs typeface="Arial"/>
              </a:rPr>
              <a:t>summary</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sp>
        <p:nvSpPr>
          <p:cNvPr id="12" name="object 2">
            <a:extLst>
              <a:ext uri="{FF2B5EF4-FFF2-40B4-BE49-F238E27FC236}">
                <a16:creationId xmlns:a16="http://schemas.microsoft.com/office/drawing/2014/main" id="{DFF674EC-1F30-3746-1771-BE2B604DB9A8}"/>
              </a:ext>
            </a:extLst>
          </p:cNvPr>
          <p:cNvSpPr txBox="1"/>
          <p:nvPr/>
        </p:nvSpPr>
        <p:spPr>
          <a:xfrm>
            <a:off x="419290" y="1155700"/>
            <a:ext cx="2749360" cy="184666"/>
          </a:xfrm>
          <a:prstGeom prst="rect">
            <a:avLst/>
          </a:prstGeom>
          <a:noFill/>
        </p:spPr>
        <p:txBody>
          <a:bodyPr wrap="square" lIns="0" tIns="0" rIns="0" bIns="0" rtlCol="0">
            <a:spAutoFit/>
          </a:bodyPr>
          <a:lstStyle/>
          <a:p>
            <a:r>
              <a:rPr lang="en-GB" sz="1200" b="1" dirty="0">
                <a:solidFill>
                  <a:srgbClr val="336E9F"/>
                </a:solidFill>
                <a:latin typeface="Arial"/>
                <a:cs typeface="Arial"/>
              </a:rPr>
              <a:t>Questions</a:t>
            </a:r>
            <a:r>
              <a:rPr lang="en-GB" sz="1200" b="1" spc="-20" dirty="0">
                <a:solidFill>
                  <a:srgbClr val="336E9F"/>
                </a:solidFill>
                <a:latin typeface="Arial"/>
                <a:cs typeface="Arial"/>
              </a:rPr>
              <a:t> below </a:t>
            </a:r>
            <a:r>
              <a:rPr lang="en-GB" sz="1200" b="1" dirty="0">
                <a:solidFill>
                  <a:srgbClr val="336E9F"/>
                </a:solidFill>
                <a:latin typeface="Arial"/>
                <a:cs typeface="Arial"/>
              </a:rPr>
              <a:t>expected</a:t>
            </a:r>
            <a:r>
              <a:rPr lang="en-GB" sz="1200" b="1" spc="-20" dirty="0">
                <a:solidFill>
                  <a:srgbClr val="336E9F"/>
                </a:solidFill>
                <a:latin typeface="Arial"/>
                <a:cs typeface="Arial"/>
              </a:rPr>
              <a:t> </a:t>
            </a:r>
            <a:r>
              <a:rPr lang="en-GB" sz="1200" b="1" spc="-10" dirty="0">
                <a:solidFill>
                  <a:srgbClr val="336E9F"/>
                </a:solidFill>
                <a:latin typeface="Arial"/>
                <a:cs typeface="Arial"/>
              </a:rPr>
              <a:t>range</a:t>
            </a:r>
            <a:endParaRPr lang="en-GB" sz="1200" dirty="0">
              <a:latin typeface="Arial"/>
              <a:cs typeface="Arial"/>
            </a:endParaRPr>
          </a:p>
        </p:txBody>
      </p:sp>
      <p:graphicFrame>
        <p:nvGraphicFramePr>
          <p:cNvPr id="4" name="tbl_below_expected">
            <a:extLst>
              <a:ext uri="{FF2B5EF4-FFF2-40B4-BE49-F238E27FC236}">
                <a16:creationId xmlns:a16="http://schemas.microsoft.com/office/drawing/2014/main" id="{DA16AE7C-0BE7-A9B9-D490-CBA8F07CA57E}"/>
              </a:ext>
            </a:extLst>
          </p:cNvPr>
          <p:cNvGraphicFramePr>
            <a:graphicFrameLocks noGrp="1"/>
          </p:cNvGraphicFramePr>
          <p:nvPr>
            <p:extLst>
              <p:ext uri="{D42A27DB-BD31-4B8C-83A1-F6EECF244321}">
                <p14:modId xmlns:p14="http://schemas.microsoft.com/office/powerpoint/2010/main" val="2532561089"/>
              </p:ext>
            </p:extLst>
          </p:nvPr>
        </p:nvGraphicFramePr>
        <p:xfrm>
          <a:off x="428498" y="1003301"/>
          <a:ext cx="6732322" cy="12964665"/>
        </p:xfrm>
        <a:graphic>
          <a:graphicData uri="http://schemas.openxmlformats.org/drawingml/2006/table">
            <a:tbl>
              <a:tblPr firstRow="1" bandRow="1">
                <a:tableStyleId>{2D5ABB26-0587-4C30-8999-92F81FD0307C}</a:tableStyleId>
              </a:tblPr>
              <a:tblGrid>
                <a:gridCol w="4319905">
                  <a:extLst>
                    <a:ext uri="{9D8B030D-6E8A-4147-A177-3AD203B41FA5}">
                      <a16:colId xmlns:a16="http://schemas.microsoft.com/office/drawing/2014/main" val="20000"/>
                    </a:ext>
                  </a:extLst>
                </a:gridCol>
                <a:gridCol w="612139">
                  <a:extLst>
                    <a:ext uri="{9D8B030D-6E8A-4147-A177-3AD203B41FA5}">
                      <a16:colId xmlns:a16="http://schemas.microsoft.com/office/drawing/2014/main" val="20001"/>
                    </a:ext>
                  </a:extLst>
                </a:gridCol>
                <a:gridCol w="612139">
                  <a:extLst>
                    <a:ext uri="{9D8B030D-6E8A-4147-A177-3AD203B41FA5}">
                      <a16:colId xmlns:a16="http://schemas.microsoft.com/office/drawing/2014/main" val="20002"/>
                    </a:ext>
                  </a:extLst>
                </a:gridCol>
                <a:gridCol w="612139">
                  <a:extLst>
                    <a:ext uri="{9D8B030D-6E8A-4147-A177-3AD203B41FA5}">
                      <a16:colId xmlns:a16="http://schemas.microsoft.com/office/drawing/2014/main" val="20003"/>
                    </a:ext>
                  </a:extLst>
                </a:gridCol>
                <a:gridCol w="576000">
                  <a:extLst>
                    <a:ext uri="{9D8B030D-6E8A-4147-A177-3AD203B41FA5}">
                      <a16:colId xmlns:a16="http://schemas.microsoft.com/office/drawing/2014/main" val="20004"/>
                    </a:ext>
                  </a:extLst>
                </a:gridCol>
              </a:tblGrid>
              <a:tr h="108654">
                <a:tc rowSpan="2">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R w="6350">
                      <a:solidFill>
                        <a:srgbClr val="939598"/>
                      </a:solidFill>
                      <a:prstDash val="solid"/>
                    </a:lnR>
                    <a:lnB w="6350" cap="flat" cmpd="sng" algn="ctr">
                      <a:solidFill>
                        <a:srgbClr val="939598"/>
                      </a:solidFill>
                      <a:prstDash val="solid"/>
                      <a:round/>
                      <a:headEnd type="none" w="med" len="med"/>
                      <a:tailEnd type="none" w="med" len="med"/>
                    </a:lnB>
                  </a:tcPr>
                </a:tc>
                <a:tc gridSpan="3">
                  <a:txBody>
                    <a:bodyPr/>
                    <a:lstStyle/>
                    <a:p>
                      <a:pPr marL="394335">
                        <a:lnSpc>
                          <a:spcPts val="900"/>
                        </a:lnSpc>
                      </a:pPr>
                      <a:r>
                        <a:rPr sz="750" spc="-10" dirty="0">
                          <a:latin typeface="Arial" panose="020B0604020202020204" pitchFamily="34" charset="0"/>
                          <a:cs typeface="Arial" panose="020B0604020202020204" pitchFamily="34" charset="0"/>
                        </a:rPr>
                        <a:t>Case</a:t>
                      </a:r>
                      <a:r>
                        <a:rPr sz="750" spc="-1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mix</a:t>
                      </a:r>
                      <a:r>
                        <a:rPr sz="750" spc="-15" dirty="0">
                          <a:latin typeface="Arial" panose="020B0604020202020204" pitchFamily="34" charset="0"/>
                          <a:cs typeface="Arial" panose="020B0604020202020204" pitchFamily="34" charset="0"/>
                        </a:rPr>
                        <a:t> </a:t>
                      </a:r>
                      <a:r>
                        <a:rPr sz="750" spc="-20" dirty="0">
                          <a:latin typeface="Arial" panose="020B0604020202020204" pitchFamily="34" charset="0"/>
                          <a:cs typeface="Arial" panose="020B0604020202020204" pitchFamily="34" charset="0"/>
                        </a:rPr>
                        <a:t>adjusted</a:t>
                      </a:r>
                      <a:r>
                        <a:rPr sz="750" spc="-10" dirty="0">
                          <a:latin typeface="Arial" panose="020B0604020202020204" pitchFamily="34" charset="0"/>
                          <a:cs typeface="Arial" panose="020B0604020202020204" pitchFamily="34" charset="0"/>
                        </a:rPr>
                        <a:t> scores</a:t>
                      </a:r>
                      <a:endParaRPr sz="75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9525">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rowSpan="2">
                  <a:txBody>
                    <a:bodyPr/>
                    <a:lstStyle/>
                    <a:p>
                      <a:pPr algn="ctr">
                        <a:lnSpc>
                          <a:spcPct val="100000"/>
                        </a:lnSpc>
                        <a:spcBef>
                          <a:spcPts val="195"/>
                        </a:spcBef>
                      </a:pPr>
                      <a:r>
                        <a:rPr lang="en-GB" sz="750">
                          <a:latin typeface="Arial" panose="020B0604020202020204" pitchFamily="34" charset="0"/>
                          <a:cs typeface="Arial" panose="020B0604020202020204" pitchFamily="34" charset="0"/>
                        </a:rPr>
                        <a:t>National score</a:t>
                      </a:r>
                      <a:endParaRPr lang="en-GB" sz="750" dirty="0">
                        <a:latin typeface="Arial" panose="020B0604020202020204" pitchFamily="34" charset="0"/>
                        <a:cs typeface="Arial" panose="020B0604020202020204" pitchFamily="34" charset="0"/>
                      </a:endParaRPr>
                    </a:p>
                  </a:txBody>
                  <a:tcPr marL="0" marR="0" marT="24765" marB="0" anchor="ctr">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259869">
                <a:tc vMerge="1">
                  <a:txBody>
                    <a:bodyPr/>
                    <a:lstStyle/>
                    <a:p>
                      <a:endParaRPr/>
                    </a:p>
                  </a:txBody>
                  <a:tcPr marL="0" marR="0" marT="0" marB="0">
                    <a:lnR w="6350">
                      <a:solidFill>
                        <a:srgbClr val="939598"/>
                      </a:solidFill>
                      <a:prstDash val="solid"/>
                    </a:lnR>
                    <a:lnB w="6350">
                      <a:solidFill>
                        <a:srgbClr val="939598"/>
                      </a:solidFill>
                      <a:prstDash val="solid"/>
                    </a:lnB>
                  </a:tcPr>
                </a:tc>
                <a:tc>
                  <a:txBody>
                    <a:bodyPr/>
                    <a:lstStyle/>
                    <a:p>
                      <a:pPr algn="ctr">
                        <a:lnSpc>
                          <a:spcPct val="100000"/>
                        </a:lnSpc>
                        <a:spcBef>
                          <a:spcPts val="750"/>
                        </a:spcBef>
                      </a:pPr>
                      <a:r>
                        <a:rPr lang="en-US" sz="750" spc="-10" dirty="0">
                          <a:latin typeface="Arial" panose="020B0604020202020204" pitchFamily="34" charset="0"/>
                          <a:cs typeface="Arial" panose="020B0604020202020204" pitchFamily="34" charset="0"/>
                        </a:rPr>
                        <a:t>2024</a:t>
                      </a:r>
                      <a:r>
                        <a:rPr sz="750" spc="-20"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score</a:t>
                      </a:r>
                      <a:endParaRPr sz="750" dirty="0">
                        <a:latin typeface="Arial" panose="020B0604020202020204" pitchFamily="34" charset="0"/>
                        <a:cs typeface="Arial" panose="020B0604020202020204" pitchFamily="34" charset="0"/>
                      </a:endParaRPr>
                    </a:p>
                  </a:txBody>
                  <a:tcPr marL="0" marR="0" marT="9525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19380" marR="113030" algn="ctr">
                        <a:lnSpc>
                          <a:spcPts val="760"/>
                        </a:lnSpc>
                        <a:spcBef>
                          <a:spcPts val="135"/>
                        </a:spcBef>
                      </a:pPr>
                      <a:r>
                        <a:rPr sz="750" spc="-10" dirty="0">
                          <a:latin typeface="Arial" panose="020B0604020202020204" pitchFamily="34" charset="0"/>
                          <a:cs typeface="Arial" panose="020B0604020202020204" pitchFamily="34" charset="0"/>
                        </a:rPr>
                        <a:t>Lower </a:t>
                      </a:r>
                      <a:r>
                        <a:rPr sz="750" spc="-25" dirty="0">
                          <a:latin typeface="Arial" panose="020B0604020202020204" pitchFamily="34" charset="0"/>
                          <a:cs typeface="Arial" panose="020B0604020202020204" pitchFamily="34" charset="0"/>
                        </a:rPr>
                        <a:t>expected</a:t>
                      </a:r>
                      <a:r>
                        <a:rPr sz="750" spc="-10" dirty="0">
                          <a:latin typeface="Arial" panose="020B0604020202020204" pitchFamily="34" charset="0"/>
                          <a:cs typeface="Arial" panose="020B0604020202020204" pitchFamily="34" charset="0"/>
                        </a:rPr>
                        <a:t> range</a:t>
                      </a:r>
                      <a:endParaRPr sz="750" dirty="0">
                        <a:latin typeface="Arial" panose="020B0604020202020204" pitchFamily="34" charset="0"/>
                        <a:cs typeface="Arial" panose="020B0604020202020204" pitchFamily="34" charset="0"/>
                      </a:endParaRPr>
                    </a:p>
                  </a:txBody>
                  <a:tcPr marL="0" marR="0" marT="1714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19380" marR="113030" algn="ctr">
                        <a:lnSpc>
                          <a:spcPts val="760"/>
                        </a:lnSpc>
                        <a:spcBef>
                          <a:spcPts val="135"/>
                        </a:spcBef>
                      </a:pPr>
                      <a:r>
                        <a:rPr sz="750" spc="-10" dirty="0">
                          <a:latin typeface="Arial" panose="020B0604020202020204" pitchFamily="34" charset="0"/>
                          <a:cs typeface="Arial" panose="020B0604020202020204" pitchFamily="34" charset="0"/>
                        </a:rPr>
                        <a:t>Upper </a:t>
                      </a:r>
                      <a:r>
                        <a:rPr sz="750" spc="-25" dirty="0">
                          <a:latin typeface="Arial" panose="020B0604020202020204" pitchFamily="34" charset="0"/>
                          <a:cs typeface="Arial" panose="020B0604020202020204" pitchFamily="34" charset="0"/>
                        </a:rPr>
                        <a:t>expected</a:t>
                      </a:r>
                      <a:r>
                        <a:rPr sz="750" spc="-10" dirty="0">
                          <a:latin typeface="Arial" panose="020B0604020202020204" pitchFamily="34" charset="0"/>
                          <a:cs typeface="Arial" panose="020B0604020202020204" pitchFamily="34" charset="0"/>
                        </a:rPr>
                        <a:t> range</a:t>
                      </a:r>
                      <a:endParaRPr sz="750" dirty="0">
                        <a:latin typeface="Arial" panose="020B0604020202020204" pitchFamily="34" charset="0"/>
                        <a:cs typeface="Arial" panose="020B0604020202020204" pitchFamily="34" charset="0"/>
                      </a:endParaRPr>
                    </a:p>
                  </a:txBody>
                  <a:tcPr marL="0" marR="0" marT="1714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vMerge="1">
                  <a:txBody>
                    <a:bodyPr/>
                    <a:lstStyle/>
                    <a:p>
                      <a:endParaRPr/>
                    </a:p>
                  </a:txBody>
                  <a:tcPr marL="0" marR="0" marT="24765" marB="0">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6400">
                <a:tc>
                  <a:txBody>
                    <a:bodyPr/>
                    <a:lstStyle/>
                    <a:p>
                      <a:pPr algn="l" fontAlgn="t"/>
                      <a:r>
                        <a:rPr lang="en-GB" sz="850" b="0" i="0" u="none" strike="noStrike">
                          <a:solidFill>
                            <a:srgbClr val="000000"/>
                          </a:solidFill>
                          <a:effectLst/>
                          <a:latin typeface="Arial" panose="020B0604020202020204" pitchFamily="34" charset="0"/>
                          <a:cs typeface="Arial" panose="020B0604020202020204" pitchFamily="34" charset="0"/>
                        </a:rPr>
                        <a:t>Q42_5. Patient completely had enough understandable information about their response to immunotherapy</a:t>
                      </a:r>
                      <a:endParaRPr lang="en-GB" sz="85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b="1">
                          <a:latin typeface="Arial" panose="020B0604020202020204" pitchFamily="34" charset="0"/>
                          <a:cs typeface="Arial" panose="020B0604020202020204" pitchFamily="34" charset="0"/>
                        </a:rPr>
                        <a:t>73%</a:t>
                      </a:r>
                      <a:endParaRPr sz="850" b="1"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a:solidFill>
                        <a:srgbClr val="939598"/>
                      </a:solidFill>
                      <a:prstDash val="solid"/>
                    </a:lnT>
                    <a:lnB w="6350">
                      <a:solidFill>
                        <a:srgbClr val="939598"/>
                      </a:solidFill>
                      <a:prstDash val="solid"/>
                    </a:lnB>
                    <a:solidFill>
                      <a:srgbClr val="A8C7E9"/>
                    </a:solidFill>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73%</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35" algn="ctr">
                        <a:lnSpc>
                          <a:spcPct val="100000"/>
                        </a:lnSpc>
                        <a:spcBef>
                          <a:spcPts val="425"/>
                        </a:spcBef>
                      </a:pPr>
                      <a:r>
                        <a:rPr lang="en-GB" sz="850" b="1">
                          <a:latin typeface="Arial" panose="020B0604020202020204" pitchFamily="34" charset="0"/>
                          <a:cs typeface="Arial" panose="020B0604020202020204" pitchFamily="34" charset="0"/>
                        </a:rPr>
                        <a:t>81%</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bl>
          </a:graphicData>
        </a:graphic>
      </p:graphicFrame>
      <p:sp>
        <p:nvSpPr>
          <p:cNvPr id="10" name="txt_org_name">
            <a:extLst>
              <a:ext uri="{FF2B5EF4-FFF2-40B4-BE49-F238E27FC236}">
                <a16:creationId xmlns:a16="http://schemas.microsoft.com/office/drawing/2014/main" id="{4498F9A4-CB89-4796-A0DC-263DAD39BF83}"/>
              </a:ext>
              <a:ext uri="{C183D7F6-B498-43B3-948B-1728B52AA6E4}">
                <adec:decorative xmlns:adec="http://schemas.microsoft.com/office/drawing/2017/decorative" val="1"/>
              </a:ext>
            </a:extLst>
          </p:cNvPr>
          <p:cNvSpPr txBox="1"/>
          <p:nvPr/>
        </p:nvSpPr>
        <p:spPr>
          <a:xfrm>
            <a:off x="4524343" y="622300"/>
            <a:ext cx="2754280" cy="276999"/>
          </a:xfrm>
          <a:prstGeom prst="rect">
            <a:avLst/>
          </a:prstGeom>
          <a:noFill/>
        </p:spPr>
        <p:txBody>
          <a:bodyPr wrap="none" rtlCol="0">
            <a:spAutoFit/>
          </a:bodyPr>
          <a:lstStyle/>
          <a:p>
            <a:pPr algn="r"/>
            <a:r>
              <a:rPr lang="en-GB" sz="1200" b="1">
                <a:solidFill>
                  <a:srgbClr val="336E9F"/>
                </a:solidFill>
                <a:latin typeface="Arial"/>
                <a:cs typeface="Arial"/>
              </a:rPr>
              <a:t>The Christie NHS Foundation Trust</a:t>
            </a:r>
            <a:endParaRPr lang="en-GB" sz="1200">
              <a:solidFill>
                <a:srgbClr val="336E9F"/>
              </a:solidFill>
            </a:endParaRPr>
          </a:p>
        </p:txBody>
      </p:sp>
      <p:sp>
        <p:nvSpPr>
          <p:cNvPr id="9" name="txt_survey">
            <a:extLst>
              <a:ext uri="{FF2B5EF4-FFF2-40B4-BE49-F238E27FC236}">
                <a16:creationId xmlns:a16="http://schemas.microsoft.com/office/drawing/2014/main" id="{6E63805E-7F2A-5424-DB8A-5E459F76167E}"/>
              </a:ext>
              <a:ext uri="{C183D7F6-B498-43B3-948B-1728B52AA6E4}">
                <adec:decorative xmlns:adec="http://schemas.microsoft.com/office/drawing/2017/decorative" val="1"/>
              </a:ext>
            </a:extLst>
          </p:cNvPr>
          <p:cNvSpPr txBox="1"/>
          <p:nvPr/>
        </p:nvSpPr>
        <p:spPr>
          <a:xfrm>
            <a:off x="3582738" y="416491"/>
            <a:ext cx="3695885"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5" name="Group 4">
            <a:extLst>
              <a:ext uri="{FF2B5EF4-FFF2-40B4-BE49-F238E27FC236}">
                <a16:creationId xmlns:a16="http://schemas.microsoft.com/office/drawing/2014/main" id="{C905CA61-FA5B-1B7A-D7A3-3E3F13798E93}"/>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6" name="object 4">
              <a:hlinkClick r:id="rId2" action="ppaction://hlinksldjump"/>
              <a:extLst>
                <a:ext uri="{FF2B5EF4-FFF2-40B4-BE49-F238E27FC236}">
                  <a16:creationId xmlns:a16="http://schemas.microsoft.com/office/drawing/2014/main" id="{AEA923BE-6918-07DA-84F3-BF34A074338B}"/>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3" name="object 3">
              <a:hlinkClick r:id="rId2" action="ppaction://hlinksldjump"/>
              <a:extLst>
                <a:ext uri="{FF2B5EF4-FFF2-40B4-BE49-F238E27FC236}">
                  <a16:creationId xmlns:a16="http://schemas.microsoft.com/office/drawing/2014/main" id="{77B4EB12-CB5B-C511-1638-DD534B88DBE3}"/>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260068206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7" name="Slide Number Placeholder 1">
            <a:extLst>
              <a:ext uri="{FF2B5EF4-FFF2-40B4-BE49-F238E27FC236}">
                <a16:creationId xmlns:a16="http://schemas.microsoft.com/office/drawing/2014/main" id="{97AA23AA-0FED-54F7-2BC9-90BB7148B4E5}"/>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6258C3CA-AAFA-46DC-BCBD-8CCC50E692FB}" type="slidenum">
              <a:rPr lang="en-GB" spc="-25" smtClean="0"/>
              <a:t>40</a:t>
            </a:fld>
            <a:endParaRPr lang="en-GB" spc="-25"/>
          </a:p>
        </p:txBody>
      </p:sp>
      <p:sp>
        <p:nvSpPr>
          <p:cNvPr id="15" name="object 1">
            <a:extLst>
              <a:ext uri="{FF2B5EF4-FFF2-40B4-BE49-F238E27FC236}">
                <a16:creationId xmlns:a16="http://schemas.microsoft.com/office/drawing/2014/main" id="{30B24573-9E9B-2825-B7AD-61C50906144F}"/>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IMD quintile</a:t>
            </a:r>
            <a:r>
              <a:rPr kumimoji="0" lang="en-GB" sz="1800" b="1" i="0" u="none" strike="noStrike" kern="0" cap="none" spc="-75" normalizeH="0" baseline="0" noProof="0" dirty="0">
                <a:ln>
                  <a:noFill/>
                </a:ln>
                <a:solidFill>
                  <a:srgbClr val="336E9F"/>
                </a:solidFill>
                <a:effectLst/>
                <a:uLnTx/>
                <a:uFillTx/>
                <a:latin typeface="Arial"/>
                <a:cs typeface="Arial"/>
              </a:rPr>
              <a:t>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imd_quintile_tbl_section9"/>
          <p:cNvGraphicFramePr>
            <a:graphicFrameLocks noGrp="1"/>
          </p:cNvGraphicFramePr>
          <p:nvPr>
            <p:extLst>
              <p:ext uri="{D42A27DB-BD31-4B8C-83A1-F6EECF244321}">
                <p14:modId xmlns:p14="http://schemas.microsoft.com/office/powerpoint/2010/main" val="3627617635"/>
              </p:ext>
            </p:extLst>
          </p:nvPr>
        </p:nvGraphicFramePr>
        <p:xfrm>
          <a:off x="429133" y="1737454"/>
          <a:ext cx="6776320" cy="3367404"/>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316095" algn="l"/>
                        </a:tabLst>
                      </a:pPr>
                      <a:r>
                        <a:rPr sz="1050" b="1" spc="-20" dirty="0">
                          <a:solidFill>
                            <a:srgbClr val="336E9F"/>
                          </a:solidFill>
                          <a:latin typeface="Arial" panose="020B0604020202020204" pitchFamily="34" charset="0"/>
                          <a:cs typeface="Arial" panose="020B0604020202020204" pitchFamily="34" charset="0"/>
                        </a:rPr>
                        <a:t>YOUR</a:t>
                      </a:r>
                      <a:r>
                        <a:rPr sz="1050" b="1" spc="-5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TREATMENT</a:t>
                      </a:r>
                      <a:r>
                        <a:rPr sz="1050" b="1" dirty="0">
                          <a:solidFill>
                            <a:srgbClr val="336E9F"/>
                          </a:solidFill>
                          <a:latin typeface="Arial" panose="020B0604020202020204" pitchFamily="34" charset="0"/>
                          <a:cs typeface="Arial" panose="020B0604020202020204" pitchFamily="34" charset="0"/>
                        </a:rPr>
                        <a:t>	</a:t>
                      </a:r>
                      <a:r>
                        <a:rPr sz="1275" baseline="9803" dirty="0">
                          <a:latin typeface="Arial" panose="020B0604020202020204" pitchFamily="34" charset="0"/>
                          <a:cs typeface="Arial" panose="020B0604020202020204" pitchFamily="34" charset="0"/>
                        </a:rPr>
                        <a:t>IMD</a:t>
                      </a:r>
                      <a:r>
                        <a:rPr sz="1275" spc="-30" baseline="9803" dirty="0">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quintile</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259079">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2545">
                        <a:lnSpc>
                          <a:spcPts val="860"/>
                        </a:lnSpc>
                        <a:spcBef>
                          <a:spcPts val="130"/>
                        </a:spcBef>
                      </a:pPr>
                      <a:r>
                        <a:rPr sz="850">
                          <a:latin typeface="Arial" panose="020B0604020202020204" pitchFamily="34" charset="0"/>
                          <a:cs typeface="Arial" panose="020B0604020202020204" pitchFamily="34" charset="0"/>
                        </a:rPr>
                        <a:t>1</a:t>
                      </a:r>
                      <a:r>
                        <a:rPr sz="850" spc="-3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(most </a:t>
                      </a:r>
                      <a:r>
                        <a:rPr sz="850" spc="-30">
                          <a:latin typeface="Arial" panose="020B0604020202020204" pitchFamily="34" charset="0"/>
                          <a:cs typeface="Arial" panose="020B0604020202020204" pitchFamily="34" charset="0"/>
                        </a:rPr>
                        <a:t>deprived)</a:t>
                      </a:r>
                      <a:endParaRPr sz="85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panose="020B0604020202020204" pitchFamily="34" charset="0"/>
                          <a:cs typeface="Arial" panose="020B0604020202020204" pitchFamily="34" charset="0"/>
                        </a:rPr>
                        <a:t>2</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panose="020B0604020202020204" pitchFamily="34" charset="0"/>
                          <a:cs typeface="Arial" panose="020B0604020202020204" pitchFamily="34" charset="0"/>
                        </a:rPr>
                        <a:t>3</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panose="020B0604020202020204" pitchFamily="34" charset="0"/>
                          <a:cs typeface="Arial" panose="020B0604020202020204" pitchFamily="34" charset="0"/>
                        </a:rPr>
                        <a:t>4</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6990">
                        <a:lnSpc>
                          <a:spcPts val="860"/>
                        </a:lnSpc>
                        <a:spcBef>
                          <a:spcPts val="130"/>
                        </a:spcBef>
                      </a:pPr>
                      <a:r>
                        <a:rPr sz="850">
                          <a:latin typeface="Arial" panose="020B0604020202020204" pitchFamily="34" charset="0"/>
                          <a:cs typeface="Arial" panose="020B0604020202020204" pitchFamily="34" charset="0"/>
                        </a:rPr>
                        <a:t>5</a:t>
                      </a:r>
                      <a:r>
                        <a:rPr sz="850" spc="-3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(least </a:t>
                      </a:r>
                      <a:r>
                        <a:rPr sz="850" spc="-30">
                          <a:latin typeface="Arial" panose="020B0604020202020204" pitchFamily="34" charset="0"/>
                          <a:cs typeface="Arial" panose="020B0604020202020204" pitchFamily="34" charset="0"/>
                        </a:rPr>
                        <a:t>deprived)</a:t>
                      </a:r>
                      <a:endParaRPr sz="85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92075" marR="85725" indent="59690">
                        <a:lnSpc>
                          <a:spcPts val="860"/>
                        </a:lnSpc>
                        <a:spcBef>
                          <a:spcPts val="130"/>
                        </a:spcBef>
                      </a:pPr>
                      <a:r>
                        <a:rPr sz="850" spc="-20">
                          <a:latin typeface="Arial" panose="020B0604020202020204" pitchFamily="34" charset="0"/>
                          <a:cs typeface="Arial" panose="020B0604020202020204" pitchFamily="34" charset="0"/>
                        </a:rPr>
                        <a:t>Non- </a:t>
                      </a:r>
                      <a:r>
                        <a:rPr sz="850" spc="-30">
                          <a:latin typeface="Arial" panose="020B0604020202020204" pitchFamily="34" charset="0"/>
                          <a:cs typeface="Arial" panose="020B0604020202020204" pitchFamily="34" charset="0"/>
                        </a:rPr>
                        <a:t>England</a:t>
                      </a:r>
                      <a:endParaRPr sz="85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b="1" spc="-25">
                          <a:latin typeface="Arial" panose="020B0604020202020204" pitchFamily="34" charset="0"/>
                          <a:cs typeface="Arial" panose="020B0604020202020204" pitchFamily="34" charset="0"/>
                        </a:rPr>
                        <a:t>All</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34950">
                        <a:lnSpc>
                          <a:spcPts val="860"/>
                        </a:lnSpc>
                        <a:spcBef>
                          <a:spcPts val="155"/>
                        </a:spcBef>
                      </a:pPr>
                      <a:r>
                        <a:rPr sz="850">
                          <a:latin typeface="Arial" panose="020B0604020202020204" pitchFamily="34" charset="0"/>
                          <a:cs typeface="Arial" panose="020B0604020202020204" pitchFamily="34" charset="0"/>
                        </a:rPr>
                        <a:t>Q41_1.</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Beforehand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enough </a:t>
                      </a:r>
                      <a:r>
                        <a:rPr sz="850">
                          <a:latin typeface="Arial" panose="020B0604020202020204" pitchFamily="34" charset="0"/>
                          <a:cs typeface="Arial" panose="020B0604020202020204" pitchFamily="34" charset="0"/>
                        </a:rPr>
                        <a:t>understandable</a:t>
                      </a:r>
                      <a:r>
                        <a:rPr sz="850" spc="-4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information</a:t>
                      </a:r>
                      <a:r>
                        <a:rPr sz="850" spc="-4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4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surgery</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170815" algn="r">
                        <a:lnSpc>
                          <a:spcPct val="100000"/>
                        </a:lnSpc>
                        <a:spcBef>
                          <a:spcPts val="425"/>
                        </a:spcBef>
                      </a:pPr>
                      <a:r>
                        <a:rPr lang="en-GB" sz="850">
                          <a:latin typeface="Arial" panose="020B0604020202020204" pitchFamily="34" charset="0"/>
                          <a:cs typeface="Arial" panose="020B0604020202020204" pitchFamily="34" charset="0"/>
                        </a:rPr>
                        <a:t>91%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234950">
                        <a:lnSpc>
                          <a:spcPts val="860"/>
                        </a:lnSpc>
                        <a:spcBef>
                          <a:spcPts val="155"/>
                        </a:spcBef>
                      </a:pPr>
                      <a:r>
                        <a:rPr sz="850">
                          <a:latin typeface="Arial" panose="020B0604020202020204" pitchFamily="34" charset="0"/>
                          <a:cs typeface="Arial" panose="020B0604020202020204" pitchFamily="34" charset="0"/>
                        </a:rPr>
                        <a:t>Q41_2.</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Beforehand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enough </a:t>
                      </a:r>
                      <a:r>
                        <a:rPr sz="850">
                          <a:latin typeface="Arial" panose="020B0604020202020204" pitchFamily="34" charset="0"/>
                          <a:cs typeface="Arial" panose="020B0604020202020204" pitchFamily="34" charset="0"/>
                        </a:rPr>
                        <a:t>understandable</a:t>
                      </a:r>
                      <a:r>
                        <a:rPr sz="850" spc="-4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information</a:t>
                      </a:r>
                      <a:r>
                        <a:rPr sz="850" spc="-4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4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chemotherapy</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170815" algn="r">
                        <a:lnSpc>
                          <a:spcPct val="100000"/>
                        </a:lnSpc>
                        <a:spcBef>
                          <a:spcPts val="425"/>
                        </a:spcBef>
                      </a:pPr>
                      <a:r>
                        <a:rPr lang="en-GB" sz="850">
                          <a:latin typeface="Arial" panose="020B0604020202020204" pitchFamily="34" charset="0"/>
                          <a:cs typeface="Arial" panose="020B0604020202020204" pitchFamily="34" charset="0"/>
                        </a:rPr>
                        <a:t>97%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234950">
                        <a:lnSpc>
                          <a:spcPts val="860"/>
                        </a:lnSpc>
                        <a:spcBef>
                          <a:spcPts val="155"/>
                        </a:spcBef>
                      </a:pPr>
                      <a:r>
                        <a:rPr sz="850">
                          <a:latin typeface="Arial" panose="020B0604020202020204" pitchFamily="34" charset="0"/>
                          <a:cs typeface="Arial" panose="020B0604020202020204" pitchFamily="34" charset="0"/>
                        </a:rPr>
                        <a:t>Q41_3.</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Beforehand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enough </a:t>
                      </a:r>
                      <a:r>
                        <a:rPr sz="850">
                          <a:latin typeface="Arial" panose="020B0604020202020204" pitchFamily="34" charset="0"/>
                          <a:cs typeface="Arial" panose="020B0604020202020204" pitchFamily="34" charset="0"/>
                        </a:rPr>
                        <a:t>understandable</a:t>
                      </a:r>
                      <a:r>
                        <a:rPr sz="850" spc="-4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information</a:t>
                      </a:r>
                      <a:r>
                        <a:rPr sz="850" spc="-4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4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radiotherapy</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100%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141605" algn="r">
                        <a:lnSpc>
                          <a:spcPct val="100000"/>
                        </a:lnSpc>
                        <a:spcBef>
                          <a:spcPts val="42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223520">
                        <a:lnSpc>
                          <a:spcPts val="860"/>
                        </a:lnSpc>
                        <a:spcBef>
                          <a:spcPts val="155"/>
                        </a:spcBef>
                      </a:pPr>
                      <a:r>
                        <a:rPr sz="850">
                          <a:latin typeface="Arial" panose="020B0604020202020204" pitchFamily="34" charset="0"/>
                          <a:cs typeface="Arial" panose="020B0604020202020204" pitchFamily="34" charset="0"/>
                        </a:rPr>
                        <a:t>Q41_4.</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Beforehand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enough </a:t>
                      </a:r>
                      <a:r>
                        <a:rPr sz="850">
                          <a:latin typeface="Arial" panose="020B0604020202020204" pitchFamily="34" charset="0"/>
                          <a:cs typeface="Arial" panose="020B0604020202020204" pitchFamily="34" charset="0"/>
                        </a:rPr>
                        <a:t>understandable</a:t>
                      </a:r>
                      <a:r>
                        <a:rPr sz="850" spc="-4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information</a:t>
                      </a:r>
                      <a:r>
                        <a:rPr sz="850" spc="-4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4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hormone</a:t>
                      </a:r>
                      <a:r>
                        <a:rPr sz="850" spc="-4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therapy</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100%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170815" algn="r">
                        <a:lnSpc>
                          <a:spcPct val="100000"/>
                        </a:lnSpc>
                        <a:spcBef>
                          <a:spcPts val="42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5430">
                <a:tc>
                  <a:txBody>
                    <a:bodyPr/>
                    <a:lstStyle/>
                    <a:p>
                      <a:pPr marL="27940" marR="234950">
                        <a:lnSpc>
                          <a:spcPts val="860"/>
                        </a:lnSpc>
                        <a:spcBef>
                          <a:spcPts val="155"/>
                        </a:spcBef>
                      </a:pPr>
                      <a:r>
                        <a:rPr sz="850">
                          <a:latin typeface="Arial" panose="020B0604020202020204" pitchFamily="34" charset="0"/>
                          <a:cs typeface="Arial" panose="020B0604020202020204" pitchFamily="34" charset="0"/>
                        </a:rPr>
                        <a:t>Q41_5.</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Beforehand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enough </a:t>
                      </a:r>
                      <a:r>
                        <a:rPr sz="850">
                          <a:latin typeface="Arial" panose="020B0604020202020204" pitchFamily="34" charset="0"/>
                          <a:cs typeface="Arial" panose="020B0604020202020204" pitchFamily="34" charset="0"/>
                        </a:rPr>
                        <a:t>understandable</a:t>
                      </a:r>
                      <a:r>
                        <a:rPr sz="850" spc="-4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information</a:t>
                      </a:r>
                      <a:r>
                        <a:rPr sz="850" spc="-4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4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immunotherapy</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170815" algn="r">
                        <a:lnSpc>
                          <a:spcPct val="100000"/>
                        </a:lnSpc>
                        <a:spcBef>
                          <a:spcPts val="42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65430">
                <a:tc>
                  <a:txBody>
                    <a:bodyPr/>
                    <a:lstStyle/>
                    <a:p>
                      <a:pPr marL="27940" marR="37465">
                        <a:lnSpc>
                          <a:spcPts val="860"/>
                        </a:lnSpc>
                        <a:spcBef>
                          <a:spcPts val="155"/>
                        </a:spcBef>
                      </a:pPr>
                      <a:r>
                        <a:rPr sz="850">
                          <a:latin typeface="Arial" panose="020B0604020202020204" pitchFamily="34" charset="0"/>
                          <a:cs typeface="Arial" panose="020B0604020202020204" pitchFamily="34" charset="0"/>
                        </a:rPr>
                        <a:t>Q42_1.</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enough</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understandable </a:t>
                      </a:r>
                      <a:r>
                        <a:rPr sz="850">
                          <a:latin typeface="Arial" panose="020B0604020202020204" pitchFamily="34" charset="0"/>
                          <a:cs typeface="Arial" panose="020B0604020202020204" pitchFamily="34" charset="0"/>
                        </a:rPr>
                        <a:t>information</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response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surgery</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170815" algn="r">
                        <a:lnSpc>
                          <a:spcPct val="100000"/>
                        </a:lnSpc>
                        <a:spcBef>
                          <a:spcPts val="425"/>
                        </a:spcBef>
                      </a:pPr>
                      <a:r>
                        <a:rPr lang="en-GB" sz="850">
                          <a:latin typeface="Arial" panose="020B0604020202020204" pitchFamily="34" charset="0"/>
                          <a:cs typeface="Arial" panose="020B0604020202020204" pitchFamily="34" charset="0"/>
                        </a:rPr>
                        <a:t>93%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7"/>
                  </a:ext>
                </a:extLst>
              </a:tr>
              <a:tr h="265430">
                <a:tc>
                  <a:txBody>
                    <a:bodyPr/>
                    <a:lstStyle/>
                    <a:p>
                      <a:pPr marL="27940" marR="37465">
                        <a:lnSpc>
                          <a:spcPts val="860"/>
                        </a:lnSpc>
                        <a:spcBef>
                          <a:spcPts val="155"/>
                        </a:spcBef>
                      </a:pPr>
                      <a:r>
                        <a:rPr sz="850">
                          <a:latin typeface="Arial" panose="020B0604020202020204" pitchFamily="34" charset="0"/>
                          <a:cs typeface="Arial" panose="020B0604020202020204" pitchFamily="34" charset="0"/>
                        </a:rPr>
                        <a:t>Q42_2.</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enough</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understandable </a:t>
                      </a:r>
                      <a:r>
                        <a:rPr sz="850">
                          <a:latin typeface="Arial" panose="020B0604020202020204" pitchFamily="34" charset="0"/>
                          <a:cs typeface="Arial" panose="020B0604020202020204" pitchFamily="34" charset="0"/>
                        </a:rPr>
                        <a:t>information</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response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chemotherapy</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170815" algn="r">
                        <a:lnSpc>
                          <a:spcPct val="100000"/>
                        </a:lnSpc>
                        <a:spcBef>
                          <a:spcPts val="425"/>
                        </a:spcBef>
                      </a:pPr>
                      <a:r>
                        <a:rPr lang="en-GB" sz="850">
                          <a:latin typeface="Arial" panose="020B0604020202020204" pitchFamily="34" charset="0"/>
                          <a:cs typeface="Arial" panose="020B0604020202020204" pitchFamily="34" charset="0"/>
                        </a:rPr>
                        <a:t>89%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265430">
                <a:tc>
                  <a:txBody>
                    <a:bodyPr/>
                    <a:lstStyle/>
                    <a:p>
                      <a:pPr marL="27940" marR="37465">
                        <a:lnSpc>
                          <a:spcPts val="860"/>
                        </a:lnSpc>
                        <a:spcBef>
                          <a:spcPts val="155"/>
                        </a:spcBef>
                      </a:pPr>
                      <a:r>
                        <a:rPr sz="850">
                          <a:latin typeface="Arial" panose="020B0604020202020204" pitchFamily="34" charset="0"/>
                          <a:cs typeface="Arial" panose="020B0604020202020204" pitchFamily="34" charset="0"/>
                        </a:rPr>
                        <a:t>Q42_3.</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enough</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understandable </a:t>
                      </a:r>
                      <a:r>
                        <a:rPr sz="850">
                          <a:latin typeface="Arial" panose="020B0604020202020204" pitchFamily="34" charset="0"/>
                          <a:cs typeface="Arial" panose="020B0604020202020204" pitchFamily="34" charset="0"/>
                        </a:rPr>
                        <a:t>information</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response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radiotherapy</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141605" algn="r">
                        <a:lnSpc>
                          <a:spcPct val="100000"/>
                        </a:lnSpc>
                        <a:spcBef>
                          <a:spcPts val="425"/>
                        </a:spcBef>
                      </a:pPr>
                      <a:r>
                        <a:rPr lang="en-GB" sz="850">
                          <a:latin typeface="Arial" panose="020B0604020202020204" pitchFamily="34" charset="0"/>
                          <a:cs typeface="Arial" panose="020B0604020202020204" pitchFamily="34" charset="0"/>
                        </a:rPr>
                        <a:t>89%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265430">
                <a:tc>
                  <a:txBody>
                    <a:bodyPr/>
                    <a:lstStyle/>
                    <a:p>
                      <a:pPr marL="27940" marR="37465">
                        <a:lnSpc>
                          <a:spcPts val="860"/>
                        </a:lnSpc>
                        <a:spcBef>
                          <a:spcPts val="155"/>
                        </a:spcBef>
                      </a:pPr>
                      <a:r>
                        <a:rPr sz="850">
                          <a:latin typeface="Arial" panose="020B0604020202020204" pitchFamily="34" charset="0"/>
                          <a:cs typeface="Arial" panose="020B0604020202020204" pitchFamily="34" charset="0"/>
                        </a:rPr>
                        <a:t>Q42_4.</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enough</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understandable </a:t>
                      </a:r>
                      <a:r>
                        <a:rPr sz="850">
                          <a:latin typeface="Arial" panose="020B0604020202020204" pitchFamily="34" charset="0"/>
                          <a:cs typeface="Arial" panose="020B0604020202020204" pitchFamily="34" charset="0"/>
                        </a:rPr>
                        <a:t>information</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response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hormone</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therapy</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170815" algn="r">
                        <a:lnSpc>
                          <a:spcPct val="100000"/>
                        </a:lnSpc>
                        <a:spcBef>
                          <a:spcPts val="425"/>
                        </a:spcBef>
                      </a:pPr>
                      <a:r>
                        <a:rPr lang="en-GB" sz="850">
                          <a:latin typeface="Arial" panose="020B0604020202020204" pitchFamily="34" charset="0"/>
                          <a:cs typeface="Arial" panose="020B0604020202020204" pitchFamily="34" charset="0"/>
                        </a:rPr>
                        <a:t>77%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0"/>
                  </a:ext>
                </a:extLst>
              </a:tr>
              <a:tr h="265430">
                <a:tc>
                  <a:txBody>
                    <a:bodyPr/>
                    <a:lstStyle/>
                    <a:p>
                      <a:pPr marL="27940" marR="37465">
                        <a:lnSpc>
                          <a:spcPts val="860"/>
                        </a:lnSpc>
                        <a:spcBef>
                          <a:spcPts val="155"/>
                        </a:spcBef>
                      </a:pPr>
                      <a:r>
                        <a:rPr sz="850">
                          <a:latin typeface="Arial" panose="020B0604020202020204" pitchFamily="34" charset="0"/>
                          <a:cs typeface="Arial" panose="020B0604020202020204" pitchFamily="34" charset="0"/>
                        </a:rPr>
                        <a:t>Q42_5.</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enough</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understandable </a:t>
                      </a:r>
                      <a:r>
                        <a:rPr sz="850">
                          <a:latin typeface="Arial" panose="020B0604020202020204" pitchFamily="34" charset="0"/>
                          <a:cs typeface="Arial" panose="020B0604020202020204" pitchFamily="34" charset="0"/>
                        </a:rPr>
                        <a:t>information</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response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immunotherapy</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170815" algn="r">
                        <a:lnSpc>
                          <a:spcPct val="100000"/>
                        </a:lnSpc>
                        <a:spcBef>
                          <a:spcPts val="42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1"/>
                  </a:ext>
                </a:extLst>
              </a:tr>
              <a:tr h="266065">
                <a:tc>
                  <a:txBody>
                    <a:bodyPr/>
                    <a:lstStyle/>
                    <a:p>
                      <a:pPr marL="27940" marR="79375">
                        <a:lnSpc>
                          <a:spcPts val="860"/>
                        </a:lnSpc>
                        <a:spcBef>
                          <a:spcPts val="155"/>
                        </a:spcBef>
                      </a:pPr>
                      <a:r>
                        <a:rPr sz="850">
                          <a:latin typeface="Arial" panose="020B0604020202020204" pitchFamily="34" charset="0"/>
                          <a:cs typeface="Arial" panose="020B0604020202020204" pitchFamily="34" charset="0"/>
                        </a:rPr>
                        <a:t>Q43.</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felt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length</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waiting</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time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clinic</a:t>
                      </a:r>
                      <a:r>
                        <a:rPr sz="850" spc="-1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and </a:t>
                      </a:r>
                      <a:r>
                        <a:rPr sz="850">
                          <a:latin typeface="Arial" panose="020B0604020202020204" pitchFamily="34" charset="0"/>
                          <a:cs typeface="Arial" panose="020B0604020202020204" pitchFamily="34" charset="0"/>
                        </a:rPr>
                        <a:t>day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unit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for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cancer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right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170815" algn="r">
                        <a:lnSpc>
                          <a:spcPct val="100000"/>
                        </a:lnSpc>
                        <a:spcBef>
                          <a:spcPts val="425"/>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78%</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2"/>
                  </a:ext>
                </a:extLst>
              </a:tr>
            </a:tbl>
          </a:graphicData>
        </a:graphic>
      </p:graphicFrame>
      <p:graphicFrame>
        <p:nvGraphicFramePr>
          <p:cNvPr id="6" name="imd_quintile_tbl_section10"/>
          <p:cNvGraphicFramePr>
            <a:graphicFrameLocks noGrp="1"/>
          </p:cNvGraphicFramePr>
          <p:nvPr>
            <p:extLst>
              <p:ext uri="{D42A27DB-BD31-4B8C-83A1-F6EECF244321}">
                <p14:modId xmlns:p14="http://schemas.microsoft.com/office/powerpoint/2010/main" val="1292386965"/>
              </p:ext>
            </p:extLst>
          </p:nvPr>
        </p:nvGraphicFramePr>
        <p:xfrm>
          <a:off x="429133" y="5305612"/>
          <a:ext cx="6776320" cy="2101214"/>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316095" algn="l"/>
                        </a:tabLst>
                      </a:pPr>
                      <a:r>
                        <a:rPr sz="1050" b="1" spc="-20" dirty="0">
                          <a:solidFill>
                            <a:srgbClr val="336E9F"/>
                          </a:solidFill>
                          <a:latin typeface="Arial"/>
                          <a:cs typeface="Arial"/>
                        </a:rPr>
                        <a:t>IMMEDIATE</a:t>
                      </a:r>
                      <a:r>
                        <a:rPr sz="1050" b="1" spc="-50" dirty="0">
                          <a:solidFill>
                            <a:srgbClr val="336E9F"/>
                          </a:solidFill>
                          <a:latin typeface="Arial"/>
                          <a:cs typeface="Arial"/>
                        </a:rPr>
                        <a:t> </a:t>
                      </a:r>
                      <a:r>
                        <a:rPr sz="1050" b="1" spc="-20" dirty="0">
                          <a:solidFill>
                            <a:srgbClr val="336E9F"/>
                          </a:solidFill>
                          <a:latin typeface="Arial"/>
                          <a:cs typeface="Arial"/>
                        </a:rPr>
                        <a:t>AND</a:t>
                      </a:r>
                      <a:r>
                        <a:rPr sz="1050" b="1" spc="-45" dirty="0">
                          <a:solidFill>
                            <a:srgbClr val="336E9F"/>
                          </a:solidFill>
                          <a:latin typeface="Arial"/>
                          <a:cs typeface="Arial"/>
                        </a:rPr>
                        <a:t> </a:t>
                      </a:r>
                      <a:r>
                        <a:rPr sz="1050" b="1" spc="-10" dirty="0">
                          <a:solidFill>
                            <a:srgbClr val="336E9F"/>
                          </a:solidFill>
                          <a:latin typeface="Arial"/>
                          <a:cs typeface="Arial"/>
                        </a:rPr>
                        <a:t>LONG</a:t>
                      </a:r>
                      <a:r>
                        <a:rPr lang="en-GB" sz="1050" b="1" spc="-45" dirty="0">
                          <a:solidFill>
                            <a:srgbClr val="336E9F"/>
                          </a:solidFill>
                          <a:latin typeface="Arial"/>
                          <a:cs typeface="Arial"/>
                        </a:rPr>
                        <a:t>-</a:t>
                      </a:r>
                      <a:r>
                        <a:rPr sz="1050" b="1" spc="-20" dirty="0">
                          <a:solidFill>
                            <a:srgbClr val="336E9F"/>
                          </a:solidFill>
                          <a:latin typeface="Arial"/>
                          <a:cs typeface="Arial"/>
                        </a:rPr>
                        <a:t>TERM</a:t>
                      </a:r>
                      <a:r>
                        <a:rPr sz="1050" b="1" spc="-50" dirty="0">
                          <a:solidFill>
                            <a:srgbClr val="336E9F"/>
                          </a:solidFill>
                          <a:latin typeface="Arial"/>
                          <a:cs typeface="Arial"/>
                        </a:rPr>
                        <a:t> </a:t>
                      </a:r>
                      <a:r>
                        <a:rPr sz="1050" b="1" spc="-10" dirty="0">
                          <a:solidFill>
                            <a:srgbClr val="336E9F"/>
                          </a:solidFill>
                          <a:latin typeface="Arial"/>
                          <a:cs typeface="Arial"/>
                        </a:rPr>
                        <a:t>SIDE</a:t>
                      </a:r>
                      <a:r>
                        <a:rPr sz="1050" b="1" spc="-45" dirty="0">
                          <a:solidFill>
                            <a:srgbClr val="336E9F"/>
                          </a:solidFill>
                          <a:latin typeface="Arial"/>
                          <a:cs typeface="Arial"/>
                        </a:rPr>
                        <a:t> </a:t>
                      </a:r>
                      <a:r>
                        <a:rPr sz="1050" b="1" spc="-10" dirty="0">
                          <a:solidFill>
                            <a:srgbClr val="336E9F"/>
                          </a:solidFill>
                          <a:latin typeface="Arial"/>
                          <a:cs typeface="Arial"/>
                        </a:rPr>
                        <a:t>EFFECTS</a:t>
                      </a:r>
                      <a:r>
                        <a:rPr sz="1050" b="1" dirty="0">
                          <a:solidFill>
                            <a:srgbClr val="336E9F"/>
                          </a:solidFill>
                          <a:latin typeface="Arial"/>
                          <a:cs typeface="Arial"/>
                        </a:rPr>
                        <a:t>	</a:t>
                      </a:r>
                      <a:r>
                        <a:rPr sz="1275" baseline="9803" dirty="0">
                          <a:latin typeface="Arial"/>
                          <a:cs typeface="Arial"/>
                        </a:rPr>
                        <a:t>IMD</a:t>
                      </a:r>
                      <a:r>
                        <a:rPr sz="1275" spc="-30" baseline="9803" dirty="0">
                          <a:latin typeface="Arial"/>
                          <a:cs typeface="Arial"/>
                        </a:rPr>
                        <a:t> </a:t>
                      </a:r>
                      <a:r>
                        <a:rPr sz="1275" spc="-15" baseline="9803" dirty="0">
                          <a:latin typeface="Arial"/>
                          <a:cs typeface="Arial"/>
                        </a:rPr>
                        <a:t>quintile</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259079">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2545">
                        <a:lnSpc>
                          <a:spcPts val="860"/>
                        </a:lnSpc>
                        <a:spcBef>
                          <a:spcPts val="130"/>
                        </a:spcBef>
                      </a:pPr>
                      <a:r>
                        <a:rPr sz="850">
                          <a:latin typeface="Arial"/>
                          <a:cs typeface="Arial"/>
                        </a:rPr>
                        <a:t>1</a:t>
                      </a:r>
                      <a:r>
                        <a:rPr sz="850" spc="-35">
                          <a:latin typeface="Arial"/>
                          <a:cs typeface="Arial"/>
                        </a:rPr>
                        <a:t> </a:t>
                      </a:r>
                      <a:r>
                        <a:rPr sz="850" spc="-20">
                          <a:latin typeface="Arial"/>
                          <a:cs typeface="Arial"/>
                        </a:rPr>
                        <a:t>(most </a:t>
                      </a:r>
                      <a:r>
                        <a:rPr sz="850" spc="-3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2</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3</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4</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6990">
                        <a:lnSpc>
                          <a:spcPts val="860"/>
                        </a:lnSpc>
                        <a:spcBef>
                          <a:spcPts val="130"/>
                        </a:spcBef>
                      </a:pPr>
                      <a:r>
                        <a:rPr sz="850">
                          <a:latin typeface="Arial"/>
                          <a:cs typeface="Arial"/>
                        </a:rPr>
                        <a:t>5</a:t>
                      </a:r>
                      <a:r>
                        <a:rPr sz="850" spc="-35">
                          <a:latin typeface="Arial"/>
                          <a:cs typeface="Arial"/>
                        </a:rPr>
                        <a:t> </a:t>
                      </a:r>
                      <a:r>
                        <a:rPr sz="850" spc="-10">
                          <a:latin typeface="Arial"/>
                          <a:cs typeface="Arial"/>
                        </a:rPr>
                        <a:t>(least </a:t>
                      </a:r>
                      <a:r>
                        <a:rPr sz="850" spc="-3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92075" marR="85725" indent="59690">
                        <a:lnSpc>
                          <a:spcPts val="860"/>
                        </a:lnSpc>
                        <a:spcBef>
                          <a:spcPts val="130"/>
                        </a:spcBef>
                      </a:pPr>
                      <a:r>
                        <a:rPr sz="850" spc="-20">
                          <a:latin typeface="Arial"/>
                          <a:cs typeface="Arial"/>
                        </a:rPr>
                        <a:t>Non- </a:t>
                      </a:r>
                      <a:r>
                        <a:rPr sz="850" spc="-30">
                          <a:latin typeface="Arial"/>
                          <a:cs typeface="Arial"/>
                        </a:rPr>
                        <a:t>England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b="1" spc="-25">
                          <a:latin typeface="Arial"/>
                          <a:cs typeface="Arial"/>
                        </a:rPr>
                        <a:t>All</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374650">
                <a:tc>
                  <a:txBody>
                    <a:bodyPr/>
                    <a:lstStyle/>
                    <a:p>
                      <a:pPr marL="27940" marR="433705">
                        <a:lnSpc>
                          <a:spcPts val="860"/>
                        </a:lnSpc>
                        <a:spcBef>
                          <a:spcPts val="155"/>
                        </a:spcBef>
                      </a:pPr>
                      <a:r>
                        <a:rPr sz="850">
                          <a:latin typeface="Arial"/>
                          <a:cs typeface="Arial"/>
                        </a:rPr>
                        <a:t>Q44.</a:t>
                      </a:r>
                      <a:r>
                        <a:rPr sz="850" spc="-20">
                          <a:latin typeface="Arial"/>
                          <a:cs typeface="Arial"/>
                        </a:rPr>
                        <a:t> </a:t>
                      </a:r>
                      <a:r>
                        <a:rPr sz="850">
                          <a:latin typeface="Arial"/>
                          <a:cs typeface="Arial"/>
                        </a:rPr>
                        <a:t>Possible</a:t>
                      </a:r>
                      <a:r>
                        <a:rPr sz="850" spc="-20">
                          <a:latin typeface="Arial"/>
                          <a:cs typeface="Arial"/>
                        </a:rPr>
                        <a:t> </a:t>
                      </a:r>
                      <a:r>
                        <a:rPr sz="850">
                          <a:latin typeface="Arial"/>
                          <a:cs typeface="Arial"/>
                        </a:rPr>
                        <a:t>side</a:t>
                      </a:r>
                      <a:r>
                        <a:rPr sz="850" spc="-20">
                          <a:latin typeface="Arial"/>
                          <a:cs typeface="Arial"/>
                        </a:rPr>
                        <a:t> </a:t>
                      </a:r>
                      <a:r>
                        <a:rPr sz="850">
                          <a:latin typeface="Arial"/>
                          <a:cs typeface="Arial"/>
                        </a:rPr>
                        <a:t>effects</a:t>
                      </a:r>
                      <a:r>
                        <a:rPr sz="850" spc="-15">
                          <a:latin typeface="Arial"/>
                          <a:cs typeface="Arial"/>
                        </a:rPr>
                        <a:t> </a:t>
                      </a:r>
                      <a:r>
                        <a:rPr sz="850">
                          <a:latin typeface="Arial"/>
                          <a:cs typeface="Arial"/>
                        </a:rPr>
                        <a:t>from</a:t>
                      </a:r>
                      <a:r>
                        <a:rPr sz="850" spc="-20">
                          <a:latin typeface="Arial"/>
                          <a:cs typeface="Arial"/>
                        </a:rPr>
                        <a:t> </a:t>
                      </a:r>
                      <a:r>
                        <a:rPr sz="850">
                          <a:latin typeface="Arial"/>
                          <a:cs typeface="Arial"/>
                        </a:rPr>
                        <a:t>treatment</a:t>
                      </a:r>
                      <a:r>
                        <a:rPr sz="850" spc="-20">
                          <a:latin typeface="Arial"/>
                          <a:cs typeface="Arial"/>
                        </a:rPr>
                        <a:t> were </a:t>
                      </a:r>
                      <a:r>
                        <a:rPr sz="850">
                          <a:latin typeface="Arial"/>
                          <a:cs typeface="Arial"/>
                        </a:rPr>
                        <a:t>definitely</a:t>
                      </a:r>
                      <a:r>
                        <a:rPr sz="850" spc="-20">
                          <a:latin typeface="Arial"/>
                          <a:cs typeface="Arial"/>
                        </a:rPr>
                        <a:t> </a:t>
                      </a:r>
                      <a:r>
                        <a:rPr sz="850">
                          <a:latin typeface="Arial"/>
                          <a:cs typeface="Arial"/>
                        </a:rPr>
                        <a:t>explained</a:t>
                      </a:r>
                      <a:r>
                        <a:rPr sz="850" spc="-20">
                          <a:latin typeface="Arial"/>
                          <a:cs typeface="Arial"/>
                        </a:rPr>
                        <a:t> </a:t>
                      </a:r>
                      <a:r>
                        <a:rPr sz="850">
                          <a:latin typeface="Arial"/>
                          <a:cs typeface="Arial"/>
                        </a:rPr>
                        <a:t>in</a:t>
                      </a:r>
                      <a:r>
                        <a:rPr sz="850" spc="-20">
                          <a:latin typeface="Arial"/>
                          <a:cs typeface="Arial"/>
                        </a:rPr>
                        <a:t> </a:t>
                      </a:r>
                      <a:r>
                        <a:rPr sz="850">
                          <a:latin typeface="Arial"/>
                          <a:cs typeface="Arial"/>
                        </a:rPr>
                        <a:t>a</a:t>
                      </a:r>
                      <a:r>
                        <a:rPr sz="850" spc="-20">
                          <a:latin typeface="Arial"/>
                          <a:cs typeface="Arial"/>
                        </a:rPr>
                        <a:t> </a:t>
                      </a:r>
                      <a:r>
                        <a:rPr sz="850">
                          <a:latin typeface="Arial"/>
                          <a:cs typeface="Arial"/>
                        </a:rPr>
                        <a:t>way</a:t>
                      </a:r>
                      <a:r>
                        <a:rPr sz="850" spc="-20">
                          <a:latin typeface="Arial"/>
                          <a:cs typeface="Arial"/>
                        </a:rPr>
                        <a:t> </a:t>
                      </a:r>
                      <a:r>
                        <a:rPr sz="850">
                          <a:latin typeface="Arial"/>
                          <a:cs typeface="Arial"/>
                        </a:rPr>
                        <a:t>the</a:t>
                      </a:r>
                      <a:r>
                        <a:rPr sz="850" spc="-15">
                          <a:latin typeface="Arial"/>
                          <a:cs typeface="Arial"/>
                        </a:rPr>
                        <a:t> </a:t>
                      </a:r>
                      <a:r>
                        <a:rPr sz="850">
                          <a:latin typeface="Arial"/>
                          <a:cs typeface="Arial"/>
                        </a:rPr>
                        <a:t>patient</a:t>
                      </a:r>
                      <a:r>
                        <a:rPr sz="850" spc="-20">
                          <a:latin typeface="Arial"/>
                          <a:cs typeface="Arial"/>
                        </a:rPr>
                        <a:t> </a:t>
                      </a:r>
                      <a:r>
                        <a:rPr sz="850" spc="-10">
                          <a:latin typeface="Arial"/>
                          <a:cs typeface="Arial"/>
                        </a:rPr>
                        <a:t>could understand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81%</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79%</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77%</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76%</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81%</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89%</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79%</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67945">
                        <a:lnSpc>
                          <a:spcPts val="860"/>
                        </a:lnSpc>
                        <a:spcBef>
                          <a:spcPts val="155"/>
                        </a:spcBef>
                      </a:pPr>
                      <a:r>
                        <a:rPr sz="850" dirty="0">
                          <a:latin typeface="Arial"/>
                          <a:cs typeface="Arial"/>
                        </a:rPr>
                        <a:t>Q45.</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was</a:t>
                      </a:r>
                      <a:r>
                        <a:rPr sz="850" spc="-25" dirty="0">
                          <a:latin typeface="Arial"/>
                          <a:cs typeface="Arial"/>
                        </a:rPr>
                        <a:t> </a:t>
                      </a:r>
                      <a:r>
                        <a:rPr sz="850" dirty="0">
                          <a:latin typeface="Arial"/>
                          <a:cs typeface="Arial"/>
                        </a:rPr>
                        <a:t>always</a:t>
                      </a:r>
                      <a:r>
                        <a:rPr sz="850" spc="-25" dirty="0">
                          <a:latin typeface="Arial"/>
                          <a:cs typeface="Arial"/>
                        </a:rPr>
                        <a:t> </a:t>
                      </a:r>
                      <a:r>
                        <a:rPr sz="850" dirty="0">
                          <a:latin typeface="Arial"/>
                          <a:cs typeface="Arial"/>
                        </a:rPr>
                        <a:t>offered</a:t>
                      </a:r>
                      <a:r>
                        <a:rPr sz="850" spc="-25" dirty="0">
                          <a:latin typeface="Arial"/>
                          <a:cs typeface="Arial"/>
                        </a:rPr>
                        <a:t> </a:t>
                      </a:r>
                      <a:r>
                        <a:rPr sz="850" dirty="0">
                          <a:latin typeface="Arial"/>
                          <a:cs typeface="Arial"/>
                        </a:rPr>
                        <a:t>practical</a:t>
                      </a:r>
                      <a:r>
                        <a:rPr sz="850" spc="-20" dirty="0">
                          <a:latin typeface="Arial"/>
                          <a:cs typeface="Arial"/>
                        </a:rPr>
                        <a:t> </a:t>
                      </a:r>
                      <a:r>
                        <a:rPr sz="850" dirty="0">
                          <a:latin typeface="Arial"/>
                          <a:cs typeface="Arial"/>
                        </a:rPr>
                        <a:t>advice</a:t>
                      </a:r>
                      <a:r>
                        <a:rPr sz="850" spc="-25" dirty="0">
                          <a:latin typeface="Arial"/>
                          <a:cs typeface="Arial"/>
                        </a:rPr>
                        <a:t> on </a:t>
                      </a:r>
                      <a:r>
                        <a:rPr sz="850" dirty="0">
                          <a:latin typeface="Arial"/>
                          <a:cs typeface="Arial"/>
                        </a:rPr>
                        <a:t>dealing</a:t>
                      </a:r>
                      <a:r>
                        <a:rPr sz="850" spc="-25"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any</a:t>
                      </a:r>
                      <a:r>
                        <a:rPr sz="850" spc="-25" dirty="0">
                          <a:latin typeface="Arial"/>
                          <a:cs typeface="Arial"/>
                        </a:rPr>
                        <a:t> </a:t>
                      </a:r>
                      <a:r>
                        <a:rPr sz="850" dirty="0">
                          <a:latin typeface="Arial"/>
                          <a:cs typeface="Arial"/>
                        </a:rPr>
                        <a:t>immediate</a:t>
                      </a:r>
                      <a:r>
                        <a:rPr sz="850" spc="-20" dirty="0">
                          <a:latin typeface="Arial"/>
                          <a:cs typeface="Arial"/>
                        </a:rPr>
                        <a:t> </a:t>
                      </a:r>
                      <a:r>
                        <a:rPr sz="850" dirty="0">
                          <a:latin typeface="Arial"/>
                          <a:cs typeface="Arial"/>
                        </a:rPr>
                        <a:t>side</a:t>
                      </a:r>
                      <a:r>
                        <a:rPr sz="850" spc="-20" dirty="0">
                          <a:latin typeface="Arial"/>
                          <a:cs typeface="Arial"/>
                        </a:rPr>
                        <a:t> </a:t>
                      </a:r>
                      <a:r>
                        <a:rPr sz="850" dirty="0">
                          <a:latin typeface="Arial"/>
                          <a:cs typeface="Arial"/>
                        </a:rPr>
                        <a:t>effects</a:t>
                      </a:r>
                      <a:r>
                        <a:rPr sz="850" spc="-25" dirty="0">
                          <a:latin typeface="Arial"/>
                          <a:cs typeface="Arial"/>
                        </a:rPr>
                        <a:t> </a:t>
                      </a:r>
                      <a:r>
                        <a:rPr sz="850" dirty="0">
                          <a:latin typeface="Arial"/>
                          <a:cs typeface="Arial"/>
                        </a:rPr>
                        <a:t>from</a:t>
                      </a:r>
                      <a:r>
                        <a:rPr sz="850" spc="-20" dirty="0">
                          <a:latin typeface="Arial"/>
                          <a:cs typeface="Arial"/>
                        </a:rPr>
                        <a:t> </a:t>
                      </a:r>
                      <a:r>
                        <a:rPr sz="850" spc="-10" dirty="0">
                          <a:latin typeface="Arial"/>
                          <a:cs typeface="Arial"/>
                        </a:rPr>
                        <a:t>treatment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650">
                <a:tc>
                  <a:txBody>
                    <a:bodyPr/>
                    <a:lstStyle/>
                    <a:p>
                      <a:pPr marL="27940" marR="181610">
                        <a:lnSpc>
                          <a:spcPts val="860"/>
                        </a:lnSpc>
                        <a:spcBef>
                          <a:spcPts val="155"/>
                        </a:spcBef>
                      </a:pPr>
                      <a:r>
                        <a:rPr sz="850">
                          <a:latin typeface="Arial"/>
                          <a:cs typeface="Arial"/>
                        </a:rPr>
                        <a:t>Q46.</a:t>
                      </a:r>
                      <a:r>
                        <a:rPr sz="850" spc="-25">
                          <a:latin typeface="Arial"/>
                          <a:cs typeface="Arial"/>
                        </a:rPr>
                        <a:t> </a:t>
                      </a:r>
                      <a:r>
                        <a:rPr sz="850">
                          <a:latin typeface="Arial"/>
                          <a:cs typeface="Arial"/>
                        </a:rPr>
                        <a:t>Patient</a:t>
                      </a:r>
                      <a:r>
                        <a:rPr sz="850" spc="-20">
                          <a:latin typeface="Arial"/>
                          <a:cs typeface="Arial"/>
                        </a:rPr>
                        <a:t> </a:t>
                      </a:r>
                      <a:r>
                        <a:rPr sz="850">
                          <a:latin typeface="Arial"/>
                          <a:cs typeface="Arial"/>
                        </a:rPr>
                        <a:t>was</a:t>
                      </a:r>
                      <a:r>
                        <a:rPr sz="850" spc="-25">
                          <a:latin typeface="Arial"/>
                          <a:cs typeface="Arial"/>
                        </a:rPr>
                        <a:t> </a:t>
                      </a:r>
                      <a:r>
                        <a:rPr sz="850">
                          <a:latin typeface="Arial"/>
                          <a:cs typeface="Arial"/>
                        </a:rPr>
                        <a:t>given</a:t>
                      </a:r>
                      <a:r>
                        <a:rPr sz="850" spc="-20">
                          <a:latin typeface="Arial"/>
                          <a:cs typeface="Arial"/>
                        </a:rPr>
                        <a:t> </a:t>
                      </a:r>
                      <a:r>
                        <a:rPr sz="850">
                          <a:latin typeface="Arial"/>
                          <a:cs typeface="Arial"/>
                        </a:rPr>
                        <a:t>information</a:t>
                      </a:r>
                      <a:r>
                        <a:rPr sz="850" spc="-20">
                          <a:latin typeface="Arial"/>
                          <a:cs typeface="Arial"/>
                        </a:rPr>
                        <a:t> </a:t>
                      </a:r>
                      <a:r>
                        <a:rPr sz="850">
                          <a:latin typeface="Arial"/>
                          <a:cs typeface="Arial"/>
                        </a:rPr>
                        <a:t>that</a:t>
                      </a:r>
                      <a:r>
                        <a:rPr sz="850" spc="-25">
                          <a:latin typeface="Arial"/>
                          <a:cs typeface="Arial"/>
                        </a:rPr>
                        <a:t> </a:t>
                      </a:r>
                      <a:r>
                        <a:rPr sz="850">
                          <a:latin typeface="Arial"/>
                          <a:cs typeface="Arial"/>
                        </a:rPr>
                        <a:t>they</a:t>
                      </a:r>
                      <a:r>
                        <a:rPr sz="850" spc="-20">
                          <a:latin typeface="Arial"/>
                          <a:cs typeface="Arial"/>
                        </a:rPr>
                        <a:t> </a:t>
                      </a:r>
                      <a:r>
                        <a:rPr sz="850" spc="-10">
                          <a:latin typeface="Arial"/>
                          <a:cs typeface="Arial"/>
                        </a:rPr>
                        <a:t>could </a:t>
                      </a:r>
                      <a:r>
                        <a:rPr sz="850">
                          <a:latin typeface="Arial"/>
                          <a:cs typeface="Arial"/>
                        </a:rPr>
                        <a:t>access</a:t>
                      </a:r>
                      <a:r>
                        <a:rPr sz="850" spc="-25">
                          <a:latin typeface="Arial"/>
                          <a:cs typeface="Arial"/>
                        </a:rPr>
                        <a:t> </a:t>
                      </a:r>
                      <a:r>
                        <a:rPr sz="850">
                          <a:latin typeface="Arial"/>
                          <a:cs typeface="Arial"/>
                        </a:rPr>
                        <a:t>about</a:t>
                      </a:r>
                      <a:r>
                        <a:rPr sz="850" spc="-25">
                          <a:latin typeface="Arial"/>
                          <a:cs typeface="Arial"/>
                        </a:rPr>
                        <a:t> </a:t>
                      </a:r>
                      <a:r>
                        <a:rPr sz="850">
                          <a:latin typeface="Arial"/>
                          <a:cs typeface="Arial"/>
                        </a:rPr>
                        <a:t>support</a:t>
                      </a:r>
                      <a:r>
                        <a:rPr sz="850" spc="-25">
                          <a:latin typeface="Arial"/>
                          <a:cs typeface="Arial"/>
                        </a:rPr>
                        <a:t> </a:t>
                      </a:r>
                      <a:r>
                        <a:rPr sz="850">
                          <a:latin typeface="Arial"/>
                          <a:cs typeface="Arial"/>
                        </a:rPr>
                        <a:t>in</a:t>
                      </a:r>
                      <a:r>
                        <a:rPr sz="850" spc="-20">
                          <a:latin typeface="Arial"/>
                          <a:cs typeface="Arial"/>
                        </a:rPr>
                        <a:t> </a:t>
                      </a:r>
                      <a:r>
                        <a:rPr sz="850">
                          <a:latin typeface="Arial"/>
                          <a:cs typeface="Arial"/>
                        </a:rPr>
                        <a:t>dealing</a:t>
                      </a:r>
                      <a:r>
                        <a:rPr sz="850" spc="-25">
                          <a:latin typeface="Arial"/>
                          <a:cs typeface="Arial"/>
                        </a:rPr>
                        <a:t> </a:t>
                      </a:r>
                      <a:r>
                        <a:rPr sz="850">
                          <a:latin typeface="Arial"/>
                          <a:cs typeface="Arial"/>
                        </a:rPr>
                        <a:t>with</a:t>
                      </a:r>
                      <a:r>
                        <a:rPr sz="850" spc="-25">
                          <a:latin typeface="Arial"/>
                          <a:cs typeface="Arial"/>
                        </a:rPr>
                        <a:t> </a:t>
                      </a:r>
                      <a:r>
                        <a:rPr sz="850">
                          <a:latin typeface="Arial"/>
                          <a:cs typeface="Arial"/>
                        </a:rPr>
                        <a:t>immediate</a:t>
                      </a:r>
                      <a:r>
                        <a:rPr sz="850" spc="-20">
                          <a:latin typeface="Arial"/>
                          <a:cs typeface="Arial"/>
                        </a:rPr>
                        <a:t> side </a:t>
                      </a:r>
                      <a:r>
                        <a:rPr sz="850">
                          <a:latin typeface="Arial"/>
                          <a:cs typeface="Arial"/>
                        </a:rPr>
                        <a:t>effects</a:t>
                      </a:r>
                      <a:r>
                        <a:rPr sz="850" spc="-25">
                          <a:latin typeface="Arial"/>
                          <a:cs typeface="Arial"/>
                        </a:rPr>
                        <a:t> </a:t>
                      </a:r>
                      <a:r>
                        <a:rPr sz="850">
                          <a:latin typeface="Arial"/>
                          <a:cs typeface="Arial"/>
                        </a:rPr>
                        <a:t>from</a:t>
                      </a:r>
                      <a:r>
                        <a:rPr sz="850" spc="-20">
                          <a:latin typeface="Arial"/>
                          <a:cs typeface="Arial"/>
                        </a:rPr>
                        <a:t> </a:t>
                      </a:r>
                      <a:r>
                        <a:rPr sz="850" spc="-10">
                          <a:latin typeface="Arial"/>
                          <a:cs typeface="Arial"/>
                        </a:rPr>
                        <a:t>treatment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92%</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88%</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86%</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92%</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94%</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374650">
                <a:tc>
                  <a:txBody>
                    <a:bodyPr/>
                    <a:lstStyle/>
                    <a:p>
                      <a:pPr marL="27940" marR="127635" algn="just">
                        <a:lnSpc>
                          <a:spcPts val="860"/>
                        </a:lnSpc>
                        <a:spcBef>
                          <a:spcPts val="155"/>
                        </a:spcBef>
                      </a:pPr>
                      <a:r>
                        <a:rPr sz="850">
                          <a:latin typeface="Arial"/>
                          <a:cs typeface="Arial"/>
                        </a:rPr>
                        <a:t>Q47.</a:t>
                      </a:r>
                      <a:r>
                        <a:rPr sz="850" spc="-20">
                          <a:latin typeface="Arial"/>
                          <a:cs typeface="Arial"/>
                        </a:rPr>
                        <a:t> </a:t>
                      </a:r>
                      <a:r>
                        <a:rPr sz="850">
                          <a:latin typeface="Arial"/>
                          <a:cs typeface="Arial"/>
                        </a:rPr>
                        <a:t>Patient</a:t>
                      </a:r>
                      <a:r>
                        <a:rPr sz="850" spc="-15">
                          <a:latin typeface="Arial"/>
                          <a:cs typeface="Arial"/>
                        </a:rPr>
                        <a:t> </a:t>
                      </a:r>
                      <a:r>
                        <a:rPr sz="850">
                          <a:latin typeface="Arial"/>
                          <a:cs typeface="Arial"/>
                        </a:rPr>
                        <a:t>felt</a:t>
                      </a:r>
                      <a:r>
                        <a:rPr sz="850" spc="-15">
                          <a:latin typeface="Arial"/>
                          <a:cs typeface="Arial"/>
                        </a:rPr>
                        <a:t> </a:t>
                      </a:r>
                      <a:r>
                        <a:rPr sz="850">
                          <a:latin typeface="Arial"/>
                          <a:cs typeface="Arial"/>
                        </a:rPr>
                        <a:t>possible</a:t>
                      </a:r>
                      <a:r>
                        <a:rPr sz="850" spc="-20">
                          <a:latin typeface="Arial"/>
                          <a:cs typeface="Arial"/>
                        </a:rPr>
                        <a:t> </a:t>
                      </a:r>
                      <a:r>
                        <a:rPr sz="850" spc="-10">
                          <a:latin typeface="Arial"/>
                          <a:cs typeface="Arial"/>
                        </a:rPr>
                        <a:t>long-</a:t>
                      </a:r>
                      <a:r>
                        <a:rPr sz="850">
                          <a:latin typeface="Arial"/>
                          <a:cs typeface="Arial"/>
                        </a:rPr>
                        <a:t>term</a:t>
                      </a:r>
                      <a:r>
                        <a:rPr sz="850" spc="-15">
                          <a:latin typeface="Arial"/>
                          <a:cs typeface="Arial"/>
                        </a:rPr>
                        <a:t> </a:t>
                      </a:r>
                      <a:r>
                        <a:rPr sz="850">
                          <a:latin typeface="Arial"/>
                          <a:cs typeface="Arial"/>
                        </a:rPr>
                        <a:t>side</a:t>
                      </a:r>
                      <a:r>
                        <a:rPr sz="850" spc="-15">
                          <a:latin typeface="Arial"/>
                          <a:cs typeface="Arial"/>
                        </a:rPr>
                        <a:t> </a:t>
                      </a:r>
                      <a:r>
                        <a:rPr sz="850">
                          <a:latin typeface="Arial"/>
                          <a:cs typeface="Arial"/>
                        </a:rPr>
                        <a:t>effects</a:t>
                      </a:r>
                      <a:r>
                        <a:rPr sz="850" spc="-15">
                          <a:latin typeface="Arial"/>
                          <a:cs typeface="Arial"/>
                        </a:rPr>
                        <a:t> </a:t>
                      </a:r>
                      <a:r>
                        <a:rPr sz="850" spc="-20">
                          <a:latin typeface="Arial"/>
                          <a:cs typeface="Arial"/>
                        </a:rPr>
                        <a:t>were </a:t>
                      </a:r>
                      <a:r>
                        <a:rPr sz="850">
                          <a:latin typeface="Arial"/>
                          <a:cs typeface="Arial"/>
                        </a:rPr>
                        <a:t>definitely</a:t>
                      </a:r>
                      <a:r>
                        <a:rPr sz="850" spc="-25">
                          <a:latin typeface="Arial"/>
                          <a:cs typeface="Arial"/>
                        </a:rPr>
                        <a:t> </a:t>
                      </a:r>
                      <a:r>
                        <a:rPr sz="850">
                          <a:latin typeface="Arial"/>
                          <a:cs typeface="Arial"/>
                        </a:rPr>
                        <a:t>explained</a:t>
                      </a:r>
                      <a:r>
                        <a:rPr sz="850" spc="-20">
                          <a:latin typeface="Arial"/>
                          <a:cs typeface="Arial"/>
                        </a:rPr>
                        <a:t> </a:t>
                      </a:r>
                      <a:r>
                        <a:rPr sz="850">
                          <a:latin typeface="Arial"/>
                          <a:cs typeface="Arial"/>
                        </a:rPr>
                        <a:t>in</a:t>
                      </a:r>
                      <a:r>
                        <a:rPr sz="850" spc="-25">
                          <a:latin typeface="Arial"/>
                          <a:cs typeface="Arial"/>
                        </a:rPr>
                        <a:t> </a:t>
                      </a:r>
                      <a:r>
                        <a:rPr sz="850">
                          <a:latin typeface="Arial"/>
                          <a:cs typeface="Arial"/>
                        </a:rPr>
                        <a:t>a</a:t>
                      </a:r>
                      <a:r>
                        <a:rPr sz="850" spc="-20">
                          <a:latin typeface="Arial"/>
                          <a:cs typeface="Arial"/>
                        </a:rPr>
                        <a:t> </a:t>
                      </a:r>
                      <a:r>
                        <a:rPr sz="850">
                          <a:latin typeface="Arial"/>
                          <a:cs typeface="Arial"/>
                        </a:rPr>
                        <a:t>way</a:t>
                      </a:r>
                      <a:r>
                        <a:rPr sz="850" spc="-20">
                          <a:latin typeface="Arial"/>
                          <a:cs typeface="Arial"/>
                        </a:rPr>
                        <a:t> </a:t>
                      </a:r>
                      <a:r>
                        <a:rPr sz="850">
                          <a:latin typeface="Arial"/>
                          <a:cs typeface="Arial"/>
                        </a:rPr>
                        <a:t>they</a:t>
                      </a:r>
                      <a:r>
                        <a:rPr sz="850" spc="-25">
                          <a:latin typeface="Arial"/>
                          <a:cs typeface="Arial"/>
                        </a:rPr>
                        <a:t> </a:t>
                      </a:r>
                      <a:r>
                        <a:rPr sz="850">
                          <a:latin typeface="Arial"/>
                          <a:cs typeface="Arial"/>
                        </a:rPr>
                        <a:t>could</a:t>
                      </a:r>
                      <a:r>
                        <a:rPr sz="850" spc="-20">
                          <a:latin typeface="Arial"/>
                          <a:cs typeface="Arial"/>
                        </a:rPr>
                        <a:t> </a:t>
                      </a:r>
                      <a:r>
                        <a:rPr sz="850">
                          <a:latin typeface="Arial"/>
                          <a:cs typeface="Arial"/>
                        </a:rPr>
                        <a:t>understand</a:t>
                      </a:r>
                      <a:r>
                        <a:rPr sz="850" spc="-25">
                          <a:latin typeface="Arial"/>
                          <a:cs typeface="Arial"/>
                        </a:rPr>
                        <a:t> in </a:t>
                      </a:r>
                      <a:r>
                        <a:rPr sz="850">
                          <a:latin typeface="Arial"/>
                          <a:cs typeface="Arial"/>
                        </a:rPr>
                        <a:t>advance</a:t>
                      </a:r>
                      <a:r>
                        <a:rPr sz="850" spc="-20">
                          <a:latin typeface="Arial"/>
                          <a:cs typeface="Arial"/>
                        </a:rPr>
                        <a:t> </a:t>
                      </a:r>
                      <a:r>
                        <a:rPr sz="850">
                          <a:latin typeface="Arial"/>
                          <a:cs typeface="Arial"/>
                        </a:rPr>
                        <a:t>of</a:t>
                      </a:r>
                      <a:r>
                        <a:rPr sz="850" spc="-20">
                          <a:latin typeface="Arial"/>
                          <a:cs typeface="Arial"/>
                        </a:rPr>
                        <a:t> </a:t>
                      </a:r>
                      <a:r>
                        <a:rPr sz="850">
                          <a:latin typeface="Arial"/>
                          <a:cs typeface="Arial"/>
                        </a:rPr>
                        <a:t>their</a:t>
                      </a:r>
                      <a:r>
                        <a:rPr sz="850" spc="-20">
                          <a:latin typeface="Arial"/>
                          <a:cs typeface="Arial"/>
                        </a:rPr>
                        <a:t> </a:t>
                      </a:r>
                      <a:r>
                        <a:rPr sz="850" spc="-10">
                          <a:latin typeface="Arial"/>
                          <a:cs typeface="Arial"/>
                        </a:rPr>
                        <a:t>treatment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72%</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59%</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74%</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72%</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68%</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4795">
                <a:tc>
                  <a:txBody>
                    <a:bodyPr/>
                    <a:lstStyle/>
                    <a:p>
                      <a:pPr marL="27940" marR="121920">
                        <a:lnSpc>
                          <a:spcPts val="860"/>
                        </a:lnSpc>
                        <a:spcBef>
                          <a:spcPts val="155"/>
                        </a:spcBef>
                      </a:pPr>
                      <a:r>
                        <a:rPr sz="850">
                          <a:latin typeface="Arial"/>
                          <a:cs typeface="Arial"/>
                        </a:rPr>
                        <a:t>Q48.</a:t>
                      </a:r>
                      <a:r>
                        <a:rPr sz="850" spc="-25">
                          <a:latin typeface="Arial"/>
                          <a:cs typeface="Arial"/>
                        </a:rPr>
                        <a:t> </a:t>
                      </a:r>
                      <a:r>
                        <a:rPr sz="850">
                          <a:latin typeface="Arial"/>
                          <a:cs typeface="Arial"/>
                        </a:rPr>
                        <a:t>Patient</a:t>
                      </a:r>
                      <a:r>
                        <a:rPr sz="850" spc="-20">
                          <a:latin typeface="Arial"/>
                          <a:cs typeface="Arial"/>
                        </a:rPr>
                        <a:t> </a:t>
                      </a:r>
                      <a:r>
                        <a:rPr sz="850">
                          <a:latin typeface="Arial"/>
                          <a:cs typeface="Arial"/>
                        </a:rPr>
                        <a:t>was</a:t>
                      </a:r>
                      <a:r>
                        <a:rPr sz="850" spc="-20">
                          <a:latin typeface="Arial"/>
                          <a:cs typeface="Arial"/>
                        </a:rPr>
                        <a:t> </a:t>
                      </a:r>
                      <a:r>
                        <a:rPr sz="850">
                          <a:latin typeface="Arial"/>
                          <a:cs typeface="Arial"/>
                        </a:rPr>
                        <a:t>definitely</a:t>
                      </a:r>
                      <a:r>
                        <a:rPr sz="850" spc="-25">
                          <a:latin typeface="Arial"/>
                          <a:cs typeface="Arial"/>
                        </a:rPr>
                        <a:t> </a:t>
                      </a:r>
                      <a:r>
                        <a:rPr sz="850">
                          <a:latin typeface="Arial"/>
                          <a:cs typeface="Arial"/>
                        </a:rPr>
                        <a:t>able</a:t>
                      </a:r>
                      <a:r>
                        <a:rPr sz="850" spc="-20">
                          <a:latin typeface="Arial"/>
                          <a:cs typeface="Arial"/>
                        </a:rPr>
                        <a:t> </a:t>
                      </a:r>
                      <a:r>
                        <a:rPr sz="850">
                          <a:latin typeface="Arial"/>
                          <a:cs typeface="Arial"/>
                        </a:rPr>
                        <a:t>to</a:t>
                      </a:r>
                      <a:r>
                        <a:rPr sz="850" spc="-20">
                          <a:latin typeface="Arial"/>
                          <a:cs typeface="Arial"/>
                        </a:rPr>
                        <a:t> </a:t>
                      </a:r>
                      <a:r>
                        <a:rPr sz="850">
                          <a:latin typeface="Arial"/>
                          <a:cs typeface="Arial"/>
                        </a:rPr>
                        <a:t>discuss</a:t>
                      </a:r>
                      <a:r>
                        <a:rPr sz="850" spc="-25">
                          <a:latin typeface="Arial"/>
                          <a:cs typeface="Arial"/>
                        </a:rPr>
                        <a:t> </a:t>
                      </a:r>
                      <a:r>
                        <a:rPr sz="850">
                          <a:latin typeface="Arial"/>
                          <a:cs typeface="Arial"/>
                        </a:rPr>
                        <a:t>options</a:t>
                      </a:r>
                      <a:r>
                        <a:rPr sz="850" spc="-20">
                          <a:latin typeface="Arial"/>
                          <a:cs typeface="Arial"/>
                        </a:rPr>
                        <a:t> </a:t>
                      </a:r>
                      <a:r>
                        <a:rPr sz="850" spc="-25">
                          <a:latin typeface="Arial"/>
                          <a:cs typeface="Arial"/>
                        </a:rPr>
                        <a:t>for </a:t>
                      </a:r>
                      <a:r>
                        <a:rPr sz="850">
                          <a:latin typeface="Arial"/>
                          <a:cs typeface="Arial"/>
                        </a:rPr>
                        <a:t>managing</a:t>
                      </a:r>
                      <a:r>
                        <a:rPr sz="850" spc="-15">
                          <a:latin typeface="Arial"/>
                          <a:cs typeface="Arial"/>
                        </a:rPr>
                        <a:t> </a:t>
                      </a:r>
                      <a:r>
                        <a:rPr sz="850">
                          <a:latin typeface="Arial"/>
                          <a:cs typeface="Arial"/>
                        </a:rPr>
                        <a:t>the</a:t>
                      </a:r>
                      <a:r>
                        <a:rPr sz="850" spc="-15">
                          <a:latin typeface="Arial"/>
                          <a:cs typeface="Arial"/>
                        </a:rPr>
                        <a:t> </a:t>
                      </a:r>
                      <a:r>
                        <a:rPr sz="850">
                          <a:latin typeface="Arial"/>
                          <a:cs typeface="Arial"/>
                        </a:rPr>
                        <a:t>impact</a:t>
                      </a:r>
                      <a:r>
                        <a:rPr sz="850" spc="-15">
                          <a:latin typeface="Arial"/>
                          <a:cs typeface="Arial"/>
                        </a:rPr>
                        <a:t> </a:t>
                      </a:r>
                      <a:r>
                        <a:rPr sz="850">
                          <a:latin typeface="Arial"/>
                          <a:cs typeface="Arial"/>
                        </a:rPr>
                        <a:t>of</a:t>
                      </a:r>
                      <a:r>
                        <a:rPr sz="850" spc="-15">
                          <a:latin typeface="Arial"/>
                          <a:cs typeface="Arial"/>
                        </a:rPr>
                        <a:t> </a:t>
                      </a:r>
                      <a:r>
                        <a:rPr sz="850">
                          <a:latin typeface="Arial"/>
                          <a:cs typeface="Arial"/>
                        </a:rPr>
                        <a:t>any</a:t>
                      </a:r>
                      <a:r>
                        <a:rPr sz="850" spc="-10">
                          <a:latin typeface="Arial"/>
                          <a:cs typeface="Arial"/>
                        </a:rPr>
                        <a:t> long-</a:t>
                      </a:r>
                      <a:r>
                        <a:rPr sz="850">
                          <a:latin typeface="Arial"/>
                          <a:cs typeface="Arial"/>
                        </a:rPr>
                        <a:t>term</a:t>
                      </a:r>
                      <a:r>
                        <a:rPr sz="850" spc="-15">
                          <a:latin typeface="Arial"/>
                          <a:cs typeface="Arial"/>
                        </a:rPr>
                        <a:t> </a:t>
                      </a:r>
                      <a:r>
                        <a:rPr sz="850">
                          <a:latin typeface="Arial"/>
                          <a:cs typeface="Arial"/>
                        </a:rPr>
                        <a:t>side</a:t>
                      </a:r>
                      <a:r>
                        <a:rPr sz="850" spc="-15">
                          <a:latin typeface="Arial"/>
                          <a:cs typeface="Arial"/>
                        </a:rPr>
                        <a:t> </a:t>
                      </a:r>
                      <a:r>
                        <a:rPr sz="850" spc="-10">
                          <a:latin typeface="Arial"/>
                          <a:cs typeface="Arial"/>
                        </a:rPr>
                        <a:t>effects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7" name="imd_quintile_tbl_section11"/>
          <p:cNvGraphicFramePr>
            <a:graphicFrameLocks noGrp="1"/>
          </p:cNvGraphicFramePr>
          <p:nvPr>
            <p:extLst>
              <p:ext uri="{D42A27DB-BD31-4B8C-83A1-F6EECF244321}">
                <p14:modId xmlns:p14="http://schemas.microsoft.com/office/powerpoint/2010/main" val="2143960539"/>
              </p:ext>
            </p:extLst>
          </p:nvPr>
        </p:nvGraphicFramePr>
        <p:xfrm>
          <a:off x="429133" y="7607580"/>
          <a:ext cx="6776320" cy="1088389"/>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8595">
                <a:tc gridSpan="8">
                  <a:txBody>
                    <a:bodyPr/>
                    <a:lstStyle/>
                    <a:p>
                      <a:pPr marL="27940">
                        <a:lnSpc>
                          <a:spcPct val="100000"/>
                        </a:lnSpc>
                        <a:spcBef>
                          <a:spcPts val="45"/>
                        </a:spcBef>
                        <a:tabLst>
                          <a:tab pos="4316095" algn="l"/>
                        </a:tabLst>
                      </a:pPr>
                      <a:r>
                        <a:rPr sz="1050" b="1" spc="-20" dirty="0">
                          <a:solidFill>
                            <a:srgbClr val="336E9F"/>
                          </a:solidFill>
                          <a:latin typeface="Arial"/>
                          <a:cs typeface="Arial"/>
                        </a:rPr>
                        <a:t>SUPPORT</a:t>
                      </a:r>
                      <a:r>
                        <a:rPr sz="1050" b="1" spc="-35" dirty="0">
                          <a:solidFill>
                            <a:srgbClr val="336E9F"/>
                          </a:solidFill>
                          <a:latin typeface="Arial"/>
                          <a:cs typeface="Arial"/>
                        </a:rPr>
                        <a:t> </a:t>
                      </a:r>
                      <a:r>
                        <a:rPr sz="1050" b="1" spc="-20" dirty="0">
                          <a:solidFill>
                            <a:srgbClr val="336E9F"/>
                          </a:solidFill>
                          <a:latin typeface="Arial"/>
                          <a:cs typeface="Arial"/>
                        </a:rPr>
                        <a:t>WHILE</a:t>
                      </a:r>
                      <a:r>
                        <a:rPr sz="1050" b="1" spc="-30" dirty="0">
                          <a:solidFill>
                            <a:srgbClr val="336E9F"/>
                          </a:solidFill>
                          <a:latin typeface="Arial"/>
                          <a:cs typeface="Arial"/>
                        </a:rPr>
                        <a:t> </a:t>
                      </a:r>
                      <a:r>
                        <a:rPr sz="1050" b="1" spc="-10" dirty="0">
                          <a:solidFill>
                            <a:srgbClr val="336E9F"/>
                          </a:solidFill>
                          <a:latin typeface="Arial"/>
                          <a:cs typeface="Arial"/>
                        </a:rPr>
                        <a:t>AT</a:t>
                      </a:r>
                      <a:r>
                        <a:rPr sz="1050" b="1" spc="-30" dirty="0">
                          <a:solidFill>
                            <a:srgbClr val="336E9F"/>
                          </a:solidFill>
                          <a:latin typeface="Arial"/>
                          <a:cs typeface="Arial"/>
                        </a:rPr>
                        <a:t> </a:t>
                      </a:r>
                      <a:r>
                        <a:rPr sz="1050" b="1" spc="-20" dirty="0">
                          <a:solidFill>
                            <a:srgbClr val="336E9F"/>
                          </a:solidFill>
                          <a:latin typeface="Arial"/>
                          <a:cs typeface="Arial"/>
                        </a:rPr>
                        <a:t>HOME</a:t>
                      </a:r>
                      <a:r>
                        <a:rPr sz="1050" b="1" dirty="0">
                          <a:solidFill>
                            <a:srgbClr val="336E9F"/>
                          </a:solidFill>
                          <a:latin typeface="Arial"/>
                          <a:cs typeface="Arial"/>
                        </a:rPr>
                        <a:t>	</a:t>
                      </a:r>
                      <a:r>
                        <a:rPr sz="1275" baseline="9803" dirty="0">
                          <a:latin typeface="Arial"/>
                          <a:cs typeface="Arial"/>
                        </a:rPr>
                        <a:t>IMD</a:t>
                      </a:r>
                      <a:r>
                        <a:rPr sz="1275" spc="-30" baseline="9803" dirty="0">
                          <a:latin typeface="Arial"/>
                          <a:cs typeface="Arial"/>
                        </a:rPr>
                        <a:t> </a:t>
                      </a:r>
                      <a:r>
                        <a:rPr sz="1275" spc="-15" baseline="9803" dirty="0">
                          <a:latin typeface="Arial"/>
                          <a:cs typeface="Arial"/>
                        </a:rPr>
                        <a:t>quintile</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259079">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2545">
                        <a:lnSpc>
                          <a:spcPts val="860"/>
                        </a:lnSpc>
                        <a:spcBef>
                          <a:spcPts val="130"/>
                        </a:spcBef>
                      </a:pPr>
                      <a:r>
                        <a:rPr sz="850">
                          <a:latin typeface="Arial"/>
                          <a:cs typeface="Arial"/>
                        </a:rPr>
                        <a:t>1</a:t>
                      </a:r>
                      <a:r>
                        <a:rPr sz="850" spc="-35">
                          <a:latin typeface="Arial"/>
                          <a:cs typeface="Arial"/>
                        </a:rPr>
                        <a:t> </a:t>
                      </a:r>
                      <a:r>
                        <a:rPr sz="850" spc="-20">
                          <a:latin typeface="Arial"/>
                          <a:cs typeface="Arial"/>
                        </a:rPr>
                        <a:t>(most </a:t>
                      </a:r>
                      <a:r>
                        <a:rPr sz="850" spc="-3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2</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3</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4</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6990">
                        <a:lnSpc>
                          <a:spcPts val="860"/>
                        </a:lnSpc>
                        <a:spcBef>
                          <a:spcPts val="130"/>
                        </a:spcBef>
                      </a:pPr>
                      <a:r>
                        <a:rPr sz="850">
                          <a:latin typeface="Arial"/>
                          <a:cs typeface="Arial"/>
                        </a:rPr>
                        <a:t>5</a:t>
                      </a:r>
                      <a:r>
                        <a:rPr sz="850" spc="-35">
                          <a:latin typeface="Arial"/>
                          <a:cs typeface="Arial"/>
                        </a:rPr>
                        <a:t> </a:t>
                      </a:r>
                      <a:r>
                        <a:rPr sz="850" spc="-10">
                          <a:latin typeface="Arial"/>
                          <a:cs typeface="Arial"/>
                        </a:rPr>
                        <a:t>(least </a:t>
                      </a:r>
                      <a:r>
                        <a:rPr sz="850" spc="-3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92075" marR="85725" indent="59690">
                        <a:lnSpc>
                          <a:spcPts val="860"/>
                        </a:lnSpc>
                        <a:spcBef>
                          <a:spcPts val="130"/>
                        </a:spcBef>
                      </a:pPr>
                      <a:r>
                        <a:rPr sz="850" spc="-20">
                          <a:latin typeface="Arial"/>
                          <a:cs typeface="Arial"/>
                        </a:rPr>
                        <a:t>Non- </a:t>
                      </a:r>
                      <a:r>
                        <a:rPr sz="850" spc="-30">
                          <a:latin typeface="Arial"/>
                          <a:cs typeface="Arial"/>
                        </a:rPr>
                        <a:t>England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lang="en-GB" sz="850" b="1" spc="-25">
                          <a:latin typeface="Arial"/>
                          <a:cs typeface="Arial"/>
                        </a:rPr>
                        <a:t>All</a:t>
                      </a:r>
                      <a:endParaRPr lang="en-GB"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49530">
                        <a:lnSpc>
                          <a:spcPts val="860"/>
                        </a:lnSpc>
                        <a:spcBef>
                          <a:spcPts val="155"/>
                        </a:spcBef>
                      </a:pPr>
                      <a:r>
                        <a:rPr sz="850" dirty="0">
                          <a:latin typeface="Arial"/>
                          <a:cs typeface="Arial"/>
                        </a:rPr>
                        <a:t>Q49.</a:t>
                      </a:r>
                      <a:r>
                        <a:rPr sz="850" spc="-20"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team</a:t>
                      </a:r>
                      <a:r>
                        <a:rPr sz="850" spc="-15" dirty="0">
                          <a:latin typeface="Arial"/>
                          <a:cs typeface="Arial"/>
                        </a:rPr>
                        <a:t> </a:t>
                      </a:r>
                      <a:r>
                        <a:rPr sz="850" dirty="0">
                          <a:latin typeface="Arial"/>
                          <a:cs typeface="Arial"/>
                        </a:rPr>
                        <a:t>gave</a:t>
                      </a:r>
                      <a:r>
                        <a:rPr sz="850" spc="-20" dirty="0">
                          <a:latin typeface="Arial"/>
                          <a:cs typeface="Arial"/>
                        </a:rPr>
                        <a:t> </a:t>
                      </a:r>
                      <a:r>
                        <a:rPr sz="850" dirty="0">
                          <a:latin typeface="Arial"/>
                          <a:cs typeface="Arial"/>
                        </a:rPr>
                        <a:t>family,</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someone</a:t>
                      </a:r>
                      <a:r>
                        <a:rPr sz="850" spc="-20" dirty="0">
                          <a:latin typeface="Arial"/>
                          <a:cs typeface="Arial"/>
                        </a:rPr>
                        <a:t> </a:t>
                      </a:r>
                      <a:r>
                        <a:rPr sz="850" dirty="0">
                          <a:latin typeface="Arial"/>
                          <a:cs typeface="Arial"/>
                        </a:rPr>
                        <a:t>close,</a:t>
                      </a:r>
                      <a:r>
                        <a:rPr sz="850" spc="-20" dirty="0">
                          <a:latin typeface="Arial"/>
                          <a:cs typeface="Arial"/>
                        </a:rPr>
                        <a:t> </a:t>
                      </a:r>
                      <a:r>
                        <a:rPr sz="850" dirty="0">
                          <a:latin typeface="Arial"/>
                          <a:cs typeface="Arial"/>
                        </a:rPr>
                        <a:t>all</a:t>
                      </a:r>
                      <a:r>
                        <a:rPr sz="850" spc="-15" dirty="0">
                          <a:latin typeface="Arial"/>
                          <a:cs typeface="Arial"/>
                        </a:rPr>
                        <a:t> </a:t>
                      </a:r>
                      <a:r>
                        <a:rPr sz="850" spc="-25" dirty="0">
                          <a:latin typeface="Arial"/>
                          <a:cs typeface="Arial"/>
                        </a:rPr>
                        <a:t>the </a:t>
                      </a:r>
                      <a:r>
                        <a:rPr sz="850" dirty="0">
                          <a:latin typeface="Arial"/>
                          <a:cs typeface="Arial"/>
                        </a:rPr>
                        <a:t>information</a:t>
                      </a:r>
                      <a:r>
                        <a:rPr sz="850" spc="-20" dirty="0">
                          <a:latin typeface="Arial"/>
                          <a:cs typeface="Arial"/>
                        </a:rPr>
                        <a:t> </a:t>
                      </a:r>
                      <a:r>
                        <a:rPr sz="850" dirty="0">
                          <a:latin typeface="Arial"/>
                          <a:cs typeface="Arial"/>
                        </a:rPr>
                        <a:t>needed</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help</a:t>
                      </a:r>
                      <a:r>
                        <a:rPr sz="850" spc="-15"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for</a:t>
                      </a:r>
                      <a:r>
                        <a:rPr sz="850" spc="-20"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at</a:t>
                      </a:r>
                      <a:r>
                        <a:rPr sz="850" spc="-20" dirty="0">
                          <a:latin typeface="Arial"/>
                          <a:cs typeface="Arial"/>
                        </a:rPr>
                        <a:t> home</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5285">
                <a:tc>
                  <a:txBody>
                    <a:bodyPr/>
                    <a:lstStyle/>
                    <a:p>
                      <a:pPr marL="27940" marR="133985">
                        <a:lnSpc>
                          <a:spcPts val="860"/>
                        </a:lnSpc>
                        <a:spcBef>
                          <a:spcPts val="155"/>
                        </a:spcBef>
                      </a:pPr>
                      <a:r>
                        <a:rPr sz="850">
                          <a:latin typeface="Arial"/>
                          <a:cs typeface="Arial"/>
                        </a:rPr>
                        <a:t>Q50.</a:t>
                      </a:r>
                      <a:r>
                        <a:rPr sz="850" spc="-30">
                          <a:latin typeface="Arial"/>
                          <a:cs typeface="Arial"/>
                        </a:rPr>
                        <a:t> </a:t>
                      </a:r>
                      <a:r>
                        <a:rPr sz="850">
                          <a:latin typeface="Arial"/>
                          <a:cs typeface="Arial"/>
                        </a:rPr>
                        <a:t>During</a:t>
                      </a:r>
                      <a:r>
                        <a:rPr sz="850" spc="-25">
                          <a:latin typeface="Arial"/>
                          <a:cs typeface="Arial"/>
                        </a:rPr>
                        <a:t> </a:t>
                      </a:r>
                      <a:r>
                        <a:rPr sz="850">
                          <a:latin typeface="Arial"/>
                          <a:cs typeface="Arial"/>
                        </a:rPr>
                        <a:t>treatment,</a:t>
                      </a:r>
                      <a:r>
                        <a:rPr sz="850" spc="-25">
                          <a:latin typeface="Arial"/>
                          <a:cs typeface="Arial"/>
                        </a:rPr>
                        <a:t> </a:t>
                      </a:r>
                      <a:r>
                        <a:rPr sz="850">
                          <a:latin typeface="Arial"/>
                          <a:cs typeface="Arial"/>
                        </a:rPr>
                        <a:t>the</a:t>
                      </a:r>
                      <a:r>
                        <a:rPr sz="850" spc="-25">
                          <a:latin typeface="Arial"/>
                          <a:cs typeface="Arial"/>
                        </a:rPr>
                        <a:t> </a:t>
                      </a:r>
                      <a:r>
                        <a:rPr sz="850">
                          <a:latin typeface="Arial"/>
                          <a:cs typeface="Arial"/>
                        </a:rPr>
                        <a:t>patient</a:t>
                      </a:r>
                      <a:r>
                        <a:rPr sz="850" spc="-25">
                          <a:latin typeface="Arial"/>
                          <a:cs typeface="Arial"/>
                        </a:rPr>
                        <a:t> </a:t>
                      </a:r>
                      <a:r>
                        <a:rPr sz="850">
                          <a:latin typeface="Arial"/>
                          <a:cs typeface="Arial"/>
                        </a:rPr>
                        <a:t>definitely</a:t>
                      </a:r>
                      <a:r>
                        <a:rPr sz="850" spc="-25">
                          <a:latin typeface="Arial"/>
                          <a:cs typeface="Arial"/>
                        </a:rPr>
                        <a:t> got </a:t>
                      </a:r>
                      <a:r>
                        <a:rPr sz="850">
                          <a:latin typeface="Arial"/>
                          <a:cs typeface="Arial"/>
                        </a:rPr>
                        <a:t>enough</a:t>
                      </a:r>
                      <a:r>
                        <a:rPr sz="850" spc="-25">
                          <a:latin typeface="Arial"/>
                          <a:cs typeface="Arial"/>
                        </a:rPr>
                        <a:t> </a:t>
                      </a:r>
                      <a:r>
                        <a:rPr sz="850">
                          <a:latin typeface="Arial"/>
                          <a:cs typeface="Arial"/>
                        </a:rPr>
                        <a:t>care</a:t>
                      </a:r>
                      <a:r>
                        <a:rPr sz="850" spc="-20">
                          <a:latin typeface="Arial"/>
                          <a:cs typeface="Arial"/>
                        </a:rPr>
                        <a:t> </a:t>
                      </a:r>
                      <a:r>
                        <a:rPr sz="850">
                          <a:latin typeface="Arial"/>
                          <a:cs typeface="Arial"/>
                        </a:rPr>
                        <a:t>and</a:t>
                      </a:r>
                      <a:r>
                        <a:rPr sz="850" spc="-25">
                          <a:latin typeface="Arial"/>
                          <a:cs typeface="Arial"/>
                        </a:rPr>
                        <a:t> </a:t>
                      </a:r>
                      <a:r>
                        <a:rPr sz="850">
                          <a:latin typeface="Arial"/>
                          <a:cs typeface="Arial"/>
                        </a:rPr>
                        <a:t>support</a:t>
                      </a:r>
                      <a:r>
                        <a:rPr sz="850" spc="-20">
                          <a:latin typeface="Arial"/>
                          <a:cs typeface="Arial"/>
                        </a:rPr>
                        <a:t> </a:t>
                      </a:r>
                      <a:r>
                        <a:rPr sz="850">
                          <a:latin typeface="Arial"/>
                          <a:cs typeface="Arial"/>
                        </a:rPr>
                        <a:t>at</a:t>
                      </a:r>
                      <a:r>
                        <a:rPr sz="850" spc="-20">
                          <a:latin typeface="Arial"/>
                          <a:cs typeface="Arial"/>
                        </a:rPr>
                        <a:t> </a:t>
                      </a:r>
                      <a:r>
                        <a:rPr sz="850">
                          <a:latin typeface="Arial"/>
                          <a:cs typeface="Arial"/>
                        </a:rPr>
                        <a:t>home</a:t>
                      </a:r>
                      <a:r>
                        <a:rPr sz="850" spc="-25">
                          <a:latin typeface="Arial"/>
                          <a:cs typeface="Arial"/>
                        </a:rPr>
                        <a:t> </a:t>
                      </a:r>
                      <a:r>
                        <a:rPr sz="850">
                          <a:latin typeface="Arial"/>
                          <a:cs typeface="Arial"/>
                        </a:rPr>
                        <a:t>from</a:t>
                      </a:r>
                      <a:r>
                        <a:rPr sz="850" spc="-20">
                          <a:latin typeface="Arial"/>
                          <a:cs typeface="Arial"/>
                        </a:rPr>
                        <a:t> </a:t>
                      </a:r>
                      <a:r>
                        <a:rPr sz="850">
                          <a:latin typeface="Arial"/>
                          <a:cs typeface="Arial"/>
                        </a:rPr>
                        <a:t>community</a:t>
                      </a:r>
                      <a:r>
                        <a:rPr sz="850" spc="-20">
                          <a:latin typeface="Arial"/>
                          <a:cs typeface="Arial"/>
                        </a:rPr>
                        <a:t> </a:t>
                      </a:r>
                      <a:r>
                        <a:rPr sz="850" spc="-25">
                          <a:latin typeface="Arial"/>
                          <a:cs typeface="Arial"/>
                        </a:rPr>
                        <a:t>or </a:t>
                      </a:r>
                      <a:r>
                        <a:rPr sz="850">
                          <a:latin typeface="Arial"/>
                          <a:cs typeface="Arial"/>
                        </a:rPr>
                        <a:t>voluntary</a:t>
                      </a:r>
                      <a:r>
                        <a:rPr sz="850" spc="-35">
                          <a:latin typeface="Arial"/>
                          <a:cs typeface="Arial"/>
                        </a:rPr>
                        <a:t> </a:t>
                      </a:r>
                      <a:r>
                        <a:rPr sz="850" spc="-10">
                          <a:latin typeface="Arial"/>
                          <a:cs typeface="Arial"/>
                        </a:rPr>
                        <a:t>services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58%</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49%</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67%</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60%</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8" name="imd_quintile_tbl_section12"/>
          <p:cNvGraphicFramePr>
            <a:graphicFrameLocks noGrp="1"/>
          </p:cNvGraphicFramePr>
          <p:nvPr>
            <p:extLst>
              <p:ext uri="{D42A27DB-BD31-4B8C-83A1-F6EECF244321}">
                <p14:modId xmlns:p14="http://schemas.microsoft.com/office/powerpoint/2010/main" val="3281188636"/>
              </p:ext>
            </p:extLst>
          </p:nvPr>
        </p:nvGraphicFramePr>
        <p:xfrm>
          <a:off x="429133" y="8896723"/>
          <a:ext cx="6776320" cy="979169"/>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8595">
                <a:tc gridSpan="8">
                  <a:txBody>
                    <a:bodyPr/>
                    <a:lstStyle/>
                    <a:p>
                      <a:pPr marL="27940">
                        <a:lnSpc>
                          <a:spcPct val="100000"/>
                        </a:lnSpc>
                        <a:spcBef>
                          <a:spcPts val="45"/>
                        </a:spcBef>
                        <a:tabLst>
                          <a:tab pos="4316095" algn="l"/>
                        </a:tabLst>
                      </a:pPr>
                      <a:r>
                        <a:rPr sz="1050" b="1" spc="-20" dirty="0">
                          <a:solidFill>
                            <a:srgbClr val="336E9F"/>
                          </a:solidFill>
                          <a:latin typeface="Arial" panose="020B0604020202020204" pitchFamily="34" charset="0"/>
                          <a:cs typeface="Arial" panose="020B0604020202020204" pitchFamily="34" charset="0"/>
                        </a:rPr>
                        <a:t>CARE</a:t>
                      </a:r>
                      <a:r>
                        <a:rPr sz="1050" b="1" spc="-5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FROM</a:t>
                      </a:r>
                      <a:r>
                        <a:rPr sz="1050" b="1" spc="-6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YOUR</a:t>
                      </a:r>
                      <a:r>
                        <a:rPr sz="1050" b="1" spc="-55" dirty="0">
                          <a:solidFill>
                            <a:srgbClr val="336E9F"/>
                          </a:solidFill>
                          <a:latin typeface="Arial" panose="020B0604020202020204" pitchFamily="34" charset="0"/>
                          <a:cs typeface="Arial" panose="020B0604020202020204" pitchFamily="34" charset="0"/>
                        </a:rPr>
                        <a:t> </a:t>
                      </a:r>
                      <a:r>
                        <a:rPr sz="1050" b="1" dirty="0">
                          <a:solidFill>
                            <a:srgbClr val="336E9F"/>
                          </a:solidFill>
                          <a:latin typeface="Arial" panose="020B0604020202020204" pitchFamily="34" charset="0"/>
                          <a:cs typeface="Arial" panose="020B0604020202020204" pitchFamily="34" charset="0"/>
                        </a:rPr>
                        <a:t>GP</a:t>
                      </a:r>
                      <a:r>
                        <a:rPr sz="1050" b="1" spc="-5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PRACTICE</a:t>
                      </a:r>
                      <a:r>
                        <a:rPr sz="1050" b="1" dirty="0">
                          <a:solidFill>
                            <a:srgbClr val="336E9F"/>
                          </a:solidFill>
                          <a:latin typeface="Arial" panose="020B0604020202020204" pitchFamily="34" charset="0"/>
                          <a:cs typeface="Arial" panose="020B0604020202020204" pitchFamily="34" charset="0"/>
                        </a:rPr>
                        <a:t>	</a:t>
                      </a:r>
                      <a:r>
                        <a:rPr sz="1275" baseline="9803" dirty="0">
                          <a:latin typeface="Arial" panose="020B0604020202020204" pitchFamily="34" charset="0"/>
                          <a:cs typeface="Arial" panose="020B0604020202020204" pitchFamily="34" charset="0"/>
                        </a:rPr>
                        <a:t>IMD</a:t>
                      </a:r>
                      <a:r>
                        <a:rPr sz="1275" spc="-30" baseline="9803" dirty="0">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quintile</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259079">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2545">
                        <a:lnSpc>
                          <a:spcPts val="860"/>
                        </a:lnSpc>
                        <a:spcBef>
                          <a:spcPts val="130"/>
                        </a:spcBef>
                      </a:pPr>
                      <a:r>
                        <a:rPr sz="850">
                          <a:latin typeface="Arial" panose="020B0604020202020204" pitchFamily="34" charset="0"/>
                          <a:cs typeface="Arial" panose="020B0604020202020204" pitchFamily="34" charset="0"/>
                        </a:rPr>
                        <a:t>1</a:t>
                      </a:r>
                      <a:r>
                        <a:rPr sz="850" spc="-3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(most </a:t>
                      </a:r>
                      <a:r>
                        <a:rPr sz="850" spc="-30">
                          <a:latin typeface="Arial" panose="020B0604020202020204" pitchFamily="34" charset="0"/>
                          <a:cs typeface="Arial" panose="020B0604020202020204" pitchFamily="34" charset="0"/>
                        </a:rPr>
                        <a:t>deprived)</a:t>
                      </a:r>
                      <a:endParaRPr sz="85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panose="020B0604020202020204" pitchFamily="34" charset="0"/>
                          <a:cs typeface="Arial" panose="020B0604020202020204" pitchFamily="34" charset="0"/>
                        </a:rPr>
                        <a:t>2</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panose="020B0604020202020204" pitchFamily="34" charset="0"/>
                          <a:cs typeface="Arial" panose="020B0604020202020204" pitchFamily="34" charset="0"/>
                        </a:rPr>
                        <a:t>3</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panose="020B0604020202020204" pitchFamily="34" charset="0"/>
                          <a:cs typeface="Arial" panose="020B0604020202020204" pitchFamily="34" charset="0"/>
                        </a:rPr>
                        <a:t>4</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6990">
                        <a:lnSpc>
                          <a:spcPts val="860"/>
                        </a:lnSpc>
                        <a:spcBef>
                          <a:spcPts val="130"/>
                        </a:spcBef>
                      </a:pPr>
                      <a:r>
                        <a:rPr sz="850">
                          <a:latin typeface="Arial" panose="020B0604020202020204" pitchFamily="34" charset="0"/>
                          <a:cs typeface="Arial" panose="020B0604020202020204" pitchFamily="34" charset="0"/>
                        </a:rPr>
                        <a:t>5</a:t>
                      </a:r>
                      <a:r>
                        <a:rPr sz="850" spc="-3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(least </a:t>
                      </a:r>
                      <a:r>
                        <a:rPr sz="850" spc="-30">
                          <a:latin typeface="Arial" panose="020B0604020202020204" pitchFamily="34" charset="0"/>
                          <a:cs typeface="Arial" panose="020B0604020202020204" pitchFamily="34" charset="0"/>
                        </a:rPr>
                        <a:t>deprived)</a:t>
                      </a:r>
                      <a:endParaRPr sz="85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92075" marR="85725" indent="59690">
                        <a:lnSpc>
                          <a:spcPts val="860"/>
                        </a:lnSpc>
                        <a:spcBef>
                          <a:spcPts val="130"/>
                        </a:spcBef>
                      </a:pPr>
                      <a:r>
                        <a:rPr sz="850" spc="-20">
                          <a:latin typeface="Arial" panose="020B0604020202020204" pitchFamily="34" charset="0"/>
                          <a:cs typeface="Arial" panose="020B0604020202020204" pitchFamily="34" charset="0"/>
                        </a:rPr>
                        <a:t>Non- </a:t>
                      </a:r>
                      <a:r>
                        <a:rPr sz="850" spc="-30">
                          <a:latin typeface="Arial" panose="020B0604020202020204" pitchFamily="34" charset="0"/>
                          <a:cs typeface="Arial" panose="020B0604020202020204" pitchFamily="34" charset="0"/>
                        </a:rPr>
                        <a:t>England</a:t>
                      </a:r>
                      <a:endParaRPr sz="85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53365">
                        <a:lnSpc>
                          <a:spcPts val="860"/>
                        </a:lnSpc>
                        <a:spcBef>
                          <a:spcPts val="155"/>
                        </a:spcBef>
                      </a:pPr>
                      <a:r>
                        <a:rPr sz="850">
                          <a:latin typeface="Arial" panose="020B0604020202020204" pitchFamily="34" charset="0"/>
                          <a:cs typeface="Arial" panose="020B0604020202020204" pitchFamily="34" charset="0"/>
                        </a:rPr>
                        <a:t>Q51.</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received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right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amount</a:t>
                      </a:r>
                      <a:r>
                        <a:rPr sz="850" spc="-25">
                          <a:latin typeface="Arial" panose="020B0604020202020204" pitchFamily="34" charset="0"/>
                          <a:cs typeface="Arial" panose="020B0604020202020204" pitchFamily="34" charset="0"/>
                        </a:rPr>
                        <a:t> of </a:t>
                      </a:r>
                      <a:r>
                        <a:rPr sz="850">
                          <a:latin typeface="Arial" panose="020B0604020202020204" pitchFamily="34" charset="0"/>
                          <a:cs typeface="Arial" panose="020B0604020202020204" pitchFamily="34" charset="0"/>
                        </a:rPr>
                        <a:t>support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GP</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practice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during</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treatment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6065">
                <a:tc>
                  <a:txBody>
                    <a:bodyPr/>
                    <a:lstStyle/>
                    <a:p>
                      <a:pPr marL="27940" marR="187960">
                        <a:lnSpc>
                          <a:spcPts val="860"/>
                        </a:lnSpc>
                        <a:spcBef>
                          <a:spcPts val="155"/>
                        </a:spcBef>
                      </a:pPr>
                      <a:r>
                        <a:rPr sz="850">
                          <a:latin typeface="Arial" panose="020B0604020202020204" pitchFamily="34" charset="0"/>
                          <a:cs typeface="Arial" panose="020B0604020202020204" pitchFamily="34" charset="0"/>
                        </a:rPr>
                        <a:t>Q52.</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review</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cancer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by</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GP </a:t>
                      </a:r>
                      <a:r>
                        <a:rPr sz="850" spc="-10">
                          <a:latin typeface="Arial" panose="020B0604020202020204" pitchFamily="34" charset="0"/>
                          <a:cs typeface="Arial" panose="020B0604020202020204" pitchFamily="34" charset="0"/>
                        </a:rPr>
                        <a:t>practice</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30%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29%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27%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24%</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sp>
        <p:nvSpPr>
          <p:cNvPr id="12" name="txt_org_name">
            <a:extLst>
              <a:ext uri="{FF2B5EF4-FFF2-40B4-BE49-F238E27FC236}">
                <a16:creationId xmlns:a16="http://schemas.microsoft.com/office/drawing/2014/main" id="{E35D4117-F21F-A2A1-24AF-03800B79138E}"/>
              </a:ext>
              <a:ext uri="{C183D7F6-B498-43B3-948B-1728B52AA6E4}">
                <adec:decorative xmlns:adec="http://schemas.microsoft.com/office/drawing/2017/decorative" val="1"/>
              </a:ext>
            </a:extLst>
          </p:cNvPr>
          <p:cNvSpPr txBox="1"/>
          <p:nvPr/>
        </p:nvSpPr>
        <p:spPr>
          <a:xfrm>
            <a:off x="4524343" y="622300"/>
            <a:ext cx="2754280" cy="276999"/>
          </a:xfrm>
          <a:prstGeom prst="rect">
            <a:avLst/>
          </a:prstGeom>
          <a:noFill/>
        </p:spPr>
        <p:txBody>
          <a:bodyPr wrap="none" rtlCol="0">
            <a:spAutoFit/>
          </a:bodyPr>
          <a:lstStyle/>
          <a:p>
            <a:pPr algn="r"/>
            <a:r>
              <a:rPr lang="en-GB" sz="1200" b="1">
                <a:solidFill>
                  <a:srgbClr val="336E9F"/>
                </a:solidFill>
                <a:latin typeface="Arial"/>
                <a:cs typeface="Arial"/>
              </a:rPr>
              <a:t>The Christie NHS Foundation Trust</a:t>
            </a:r>
            <a:endParaRPr lang="en-GB" sz="1200">
              <a:solidFill>
                <a:srgbClr val="336E9F"/>
              </a:solidFill>
            </a:endParaRPr>
          </a:p>
        </p:txBody>
      </p:sp>
      <p:sp>
        <p:nvSpPr>
          <p:cNvPr id="13" name="txt_survey">
            <a:extLst>
              <a:ext uri="{FF2B5EF4-FFF2-40B4-BE49-F238E27FC236}">
                <a16:creationId xmlns:a16="http://schemas.microsoft.com/office/drawing/2014/main" id="{4179B361-9B95-CC59-988A-D861262C9053}"/>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sp>
        <p:nvSpPr>
          <p:cNvPr id="14" name="object 2">
            <a:extLst>
              <a:ext uri="{FF2B5EF4-FFF2-40B4-BE49-F238E27FC236}">
                <a16:creationId xmlns:a16="http://schemas.microsoft.com/office/drawing/2014/main" id="{5BBA8B4A-99ED-24D3-44F4-2D6BB33D0861}"/>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a:latin typeface="Arial"/>
                <a:cs typeface="Arial"/>
              </a:rPr>
              <a:t>*</a:t>
            </a:r>
            <a:r>
              <a:rPr sz="850">
                <a:latin typeface="Arial"/>
                <a:cs typeface="Arial"/>
              </a:rPr>
              <a:t>	Indicates</a:t>
            </a:r>
            <a:r>
              <a:rPr sz="850" spc="-20">
                <a:latin typeface="Arial"/>
                <a:cs typeface="Arial"/>
              </a:rPr>
              <a:t> </a:t>
            </a:r>
            <a:r>
              <a:rPr sz="850">
                <a:latin typeface="Arial"/>
                <a:cs typeface="Arial"/>
              </a:rPr>
              <a:t>where</a:t>
            </a:r>
            <a:r>
              <a:rPr sz="850" spc="-20">
                <a:latin typeface="Arial"/>
                <a:cs typeface="Arial"/>
              </a:rPr>
              <a:t> </a:t>
            </a:r>
            <a:r>
              <a:rPr sz="850">
                <a:latin typeface="Arial"/>
                <a:cs typeface="Arial"/>
              </a:rPr>
              <a:t>a</a:t>
            </a:r>
            <a:r>
              <a:rPr sz="850" spc="-15">
                <a:latin typeface="Arial"/>
                <a:cs typeface="Arial"/>
              </a:rPr>
              <a:t> </a:t>
            </a:r>
            <a:r>
              <a:rPr sz="850">
                <a:latin typeface="Arial"/>
                <a:cs typeface="Arial"/>
              </a:rPr>
              <a:t>score</a:t>
            </a:r>
            <a:r>
              <a:rPr sz="850" spc="-20">
                <a:latin typeface="Arial"/>
                <a:cs typeface="Arial"/>
              </a:rPr>
              <a:t> </a:t>
            </a:r>
            <a:r>
              <a:rPr sz="850">
                <a:latin typeface="Arial"/>
                <a:cs typeface="Arial"/>
              </a:rPr>
              <a:t>is</a:t>
            </a:r>
            <a:r>
              <a:rPr sz="850" spc="-20">
                <a:latin typeface="Arial"/>
                <a:cs typeface="Arial"/>
              </a:rPr>
              <a:t> </a:t>
            </a:r>
            <a:r>
              <a:rPr sz="850">
                <a:latin typeface="Arial"/>
                <a:cs typeface="Arial"/>
              </a:rPr>
              <a:t>not</a:t>
            </a:r>
            <a:r>
              <a:rPr sz="850" spc="-15">
                <a:latin typeface="Arial"/>
                <a:cs typeface="Arial"/>
              </a:rPr>
              <a:t> </a:t>
            </a:r>
            <a:r>
              <a:rPr sz="850">
                <a:latin typeface="Arial"/>
                <a:cs typeface="Arial"/>
              </a:rPr>
              <a:t>available</a:t>
            </a:r>
            <a:r>
              <a:rPr sz="850" spc="-20">
                <a:latin typeface="Arial"/>
                <a:cs typeface="Arial"/>
              </a:rPr>
              <a:t> </a:t>
            </a:r>
            <a:r>
              <a:rPr sz="850">
                <a:latin typeface="Arial"/>
                <a:cs typeface="Arial"/>
              </a:rPr>
              <a:t>due</a:t>
            </a:r>
            <a:r>
              <a:rPr sz="850" spc="-20">
                <a:latin typeface="Arial"/>
                <a:cs typeface="Arial"/>
              </a:rPr>
              <a:t> </a:t>
            </a:r>
            <a:r>
              <a:rPr sz="850">
                <a:latin typeface="Arial"/>
                <a:cs typeface="Arial"/>
              </a:rPr>
              <a:t>to</a:t>
            </a:r>
            <a:r>
              <a:rPr sz="850" spc="-15">
                <a:latin typeface="Arial"/>
                <a:cs typeface="Arial"/>
              </a:rPr>
              <a:t> </a:t>
            </a:r>
            <a:r>
              <a:rPr sz="850">
                <a:latin typeface="Arial"/>
                <a:cs typeface="Arial"/>
              </a:rPr>
              <a:t>suppression</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a</a:t>
            </a:r>
            <a:r>
              <a:rPr sz="850" spc="-20">
                <a:latin typeface="Arial"/>
                <a:cs typeface="Arial"/>
              </a:rPr>
              <a:t> </a:t>
            </a:r>
            <a:r>
              <a:rPr sz="850">
                <a:latin typeface="Arial"/>
                <a:cs typeface="Arial"/>
              </a:rPr>
              <a:t>low</a:t>
            </a:r>
            <a:r>
              <a:rPr sz="850" spc="-20">
                <a:latin typeface="Arial"/>
                <a:cs typeface="Arial"/>
              </a:rPr>
              <a:t> </a:t>
            </a:r>
            <a:r>
              <a:rPr sz="850">
                <a:latin typeface="Arial"/>
                <a:cs typeface="Arial"/>
              </a:rPr>
              <a:t>base</a:t>
            </a:r>
            <a:r>
              <a:rPr sz="850" spc="-15">
                <a:latin typeface="Arial"/>
                <a:cs typeface="Arial"/>
              </a:rPr>
              <a:t> </a:t>
            </a:r>
            <a:r>
              <a:rPr sz="850" spc="-10">
                <a:latin typeface="Arial"/>
                <a:cs typeface="Arial"/>
              </a:rPr>
              <a:t>size</a:t>
            </a:r>
            <a:r>
              <a:rPr sz="800" spc="-10">
                <a:latin typeface="Arial"/>
                <a:cs typeface="Arial"/>
              </a:rPr>
              <a:t>.</a:t>
            </a:r>
            <a:endParaRPr sz="800">
              <a:latin typeface="Arial"/>
              <a:cs typeface="Arial"/>
            </a:endParaRPr>
          </a:p>
        </p:txBody>
      </p:sp>
      <p:grpSp>
        <p:nvGrpSpPr>
          <p:cNvPr id="9" name="Group 8">
            <a:extLst>
              <a:ext uri="{FF2B5EF4-FFF2-40B4-BE49-F238E27FC236}">
                <a16:creationId xmlns:a16="http://schemas.microsoft.com/office/drawing/2014/main" id="{A04B5762-D717-2546-82B6-3D34966B292B}"/>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0" name="object 4">
              <a:hlinkClick r:id="rId2" action="ppaction://hlinksldjump"/>
              <a:extLst>
                <a:ext uri="{FF2B5EF4-FFF2-40B4-BE49-F238E27FC236}">
                  <a16:creationId xmlns:a16="http://schemas.microsoft.com/office/drawing/2014/main" id="{DFFEB71B-0F10-F94E-C79E-B8AC34747F16}"/>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1" name="object 3">
              <a:hlinkClick r:id="rId2" action="ppaction://hlinksldjump"/>
              <a:extLst>
                <a:ext uri="{FF2B5EF4-FFF2-40B4-BE49-F238E27FC236}">
                  <a16:creationId xmlns:a16="http://schemas.microsoft.com/office/drawing/2014/main" id="{33DF8865-43E7-5AC6-D739-E0FCD28F0128}"/>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5" name="Slide Number Placeholder 1">
            <a:extLst>
              <a:ext uri="{FF2B5EF4-FFF2-40B4-BE49-F238E27FC236}">
                <a16:creationId xmlns:a16="http://schemas.microsoft.com/office/drawing/2014/main" id="{1FD782E2-5D25-EA36-DA7D-3FF812C19C5B}"/>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3D18575A-0A20-43ED-BB07-854BDA0ABA8E}" type="slidenum">
              <a:rPr lang="en-GB" spc="-25" smtClean="0"/>
              <a:t>41</a:t>
            </a:fld>
            <a:endParaRPr lang="en-GB" spc="-25" dirty="0"/>
          </a:p>
        </p:txBody>
      </p:sp>
      <p:sp>
        <p:nvSpPr>
          <p:cNvPr id="13" name="object 1">
            <a:extLst>
              <a:ext uri="{FF2B5EF4-FFF2-40B4-BE49-F238E27FC236}">
                <a16:creationId xmlns:a16="http://schemas.microsoft.com/office/drawing/2014/main" id="{1CE62850-002E-887F-5D4D-604E71C091C8}"/>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IMD quintile</a:t>
            </a:r>
            <a:r>
              <a:rPr kumimoji="0" lang="en-GB" sz="1800" b="1" i="0" u="none" strike="noStrike" kern="0" cap="none" spc="-75" normalizeH="0" baseline="0" noProof="0" dirty="0">
                <a:ln>
                  <a:noFill/>
                </a:ln>
                <a:solidFill>
                  <a:srgbClr val="336E9F"/>
                </a:solidFill>
                <a:effectLst/>
                <a:uLnTx/>
                <a:uFillTx/>
                <a:latin typeface="Arial"/>
                <a:cs typeface="Arial"/>
              </a:rPr>
              <a:t>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imd_quintile_tbl_section13"/>
          <p:cNvGraphicFramePr>
            <a:graphicFrameLocks noGrp="1"/>
          </p:cNvGraphicFramePr>
          <p:nvPr>
            <p:extLst>
              <p:ext uri="{D42A27DB-BD31-4B8C-83A1-F6EECF244321}">
                <p14:modId xmlns:p14="http://schemas.microsoft.com/office/powerpoint/2010/main" val="4363350"/>
              </p:ext>
            </p:extLst>
          </p:nvPr>
        </p:nvGraphicFramePr>
        <p:xfrm>
          <a:off x="429133" y="1746508"/>
          <a:ext cx="6776320" cy="1570354"/>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316095" algn="l"/>
                        </a:tabLst>
                      </a:pPr>
                      <a:r>
                        <a:rPr sz="1050" b="1" spc="-20" dirty="0">
                          <a:solidFill>
                            <a:srgbClr val="336E9F"/>
                          </a:solidFill>
                          <a:latin typeface="Arial"/>
                          <a:cs typeface="Arial"/>
                        </a:rPr>
                        <a:t>LIVING</a:t>
                      </a:r>
                      <a:r>
                        <a:rPr sz="1050" b="1" spc="-40" dirty="0">
                          <a:solidFill>
                            <a:srgbClr val="336E9F"/>
                          </a:solidFill>
                          <a:latin typeface="Arial"/>
                          <a:cs typeface="Arial"/>
                        </a:rPr>
                        <a:t> </a:t>
                      </a:r>
                      <a:r>
                        <a:rPr sz="1050" b="1" spc="-10" dirty="0">
                          <a:solidFill>
                            <a:srgbClr val="336E9F"/>
                          </a:solidFill>
                          <a:latin typeface="Arial"/>
                          <a:cs typeface="Arial"/>
                        </a:rPr>
                        <a:t>WITH</a:t>
                      </a:r>
                      <a:r>
                        <a:rPr sz="1050" b="1" spc="-40" dirty="0">
                          <a:solidFill>
                            <a:srgbClr val="336E9F"/>
                          </a:solidFill>
                          <a:latin typeface="Arial"/>
                          <a:cs typeface="Arial"/>
                        </a:rPr>
                        <a:t> </a:t>
                      </a:r>
                      <a:r>
                        <a:rPr sz="1050" b="1" spc="-20" dirty="0">
                          <a:solidFill>
                            <a:srgbClr val="336E9F"/>
                          </a:solidFill>
                          <a:latin typeface="Arial"/>
                          <a:cs typeface="Arial"/>
                        </a:rPr>
                        <a:t>AND</a:t>
                      </a:r>
                      <a:r>
                        <a:rPr sz="1050" b="1" spc="-40" dirty="0">
                          <a:solidFill>
                            <a:srgbClr val="336E9F"/>
                          </a:solidFill>
                          <a:latin typeface="Arial"/>
                          <a:cs typeface="Arial"/>
                        </a:rPr>
                        <a:t> </a:t>
                      </a:r>
                      <a:r>
                        <a:rPr sz="1050" b="1" spc="-25" dirty="0">
                          <a:solidFill>
                            <a:srgbClr val="336E9F"/>
                          </a:solidFill>
                          <a:latin typeface="Arial"/>
                          <a:cs typeface="Arial"/>
                        </a:rPr>
                        <a:t>BEYOND</a:t>
                      </a:r>
                      <a:r>
                        <a:rPr sz="1050" b="1" spc="-40" dirty="0">
                          <a:solidFill>
                            <a:srgbClr val="336E9F"/>
                          </a:solidFill>
                          <a:latin typeface="Arial"/>
                          <a:cs typeface="Arial"/>
                        </a:rPr>
                        <a:t> </a:t>
                      </a:r>
                      <a:r>
                        <a:rPr sz="1050" b="1" spc="-10" dirty="0">
                          <a:solidFill>
                            <a:srgbClr val="336E9F"/>
                          </a:solidFill>
                          <a:latin typeface="Arial"/>
                          <a:cs typeface="Arial"/>
                        </a:rPr>
                        <a:t>CANCER</a:t>
                      </a:r>
                      <a:r>
                        <a:rPr sz="1050" b="1" dirty="0">
                          <a:solidFill>
                            <a:srgbClr val="336E9F"/>
                          </a:solidFill>
                          <a:latin typeface="Arial"/>
                          <a:cs typeface="Arial"/>
                        </a:rPr>
                        <a:t>	</a:t>
                      </a:r>
                      <a:r>
                        <a:rPr sz="1275" baseline="9803" dirty="0">
                          <a:latin typeface="Arial"/>
                          <a:cs typeface="Arial"/>
                        </a:rPr>
                        <a:t>IMD</a:t>
                      </a:r>
                      <a:r>
                        <a:rPr sz="1275" spc="-30" baseline="9803" dirty="0">
                          <a:latin typeface="Arial"/>
                          <a:cs typeface="Arial"/>
                        </a:rPr>
                        <a:t> </a:t>
                      </a:r>
                      <a:r>
                        <a:rPr sz="1275" spc="-15" baseline="9803" dirty="0">
                          <a:latin typeface="Arial"/>
                          <a:cs typeface="Arial"/>
                        </a:rPr>
                        <a:t>quintile</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259079">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2545">
                        <a:lnSpc>
                          <a:spcPts val="860"/>
                        </a:lnSpc>
                        <a:spcBef>
                          <a:spcPts val="130"/>
                        </a:spcBef>
                      </a:pPr>
                      <a:r>
                        <a:rPr sz="850" dirty="0">
                          <a:latin typeface="Arial"/>
                          <a:cs typeface="Arial"/>
                        </a:rPr>
                        <a:t>1</a:t>
                      </a:r>
                      <a:r>
                        <a:rPr sz="850" spc="-35" dirty="0">
                          <a:latin typeface="Arial"/>
                          <a:cs typeface="Arial"/>
                        </a:rPr>
                        <a:t> </a:t>
                      </a:r>
                      <a:r>
                        <a:rPr sz="850" spc="-20" dirty="0">
                          <a:latin typeface="Arial"/>
                          <a:cs typeface="Arial"/>
                        </a:rPr>
                        <a:t>(most </a:t>
                      </a:r>
                      <a:r>
                        <a:rPr sz="850" spc="-30" dirty="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dirty="0">
                          <a:latin typeface="Arial"/>
                          <a:cs typeface="Arial"/>
                        </a:rPr>
                        <a:t>2</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dirty="0">
                          <a:latin typeface="Arial"/>
                          <a:cs typeface="Arial"/>
                        </a:rPr>
                        <a:t>3</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dirty="0">
                          <a:latin typeface="Arial"/>
                          <a:cs typeface="Arial"/>
                        </a:rPr>
                        <a:t>4</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6990">
                        <a:lnSpc>
                          <a:spcPts val="860"/>
                        </a:lnSpc>
                        <a:spcBef>
                          <a:spcPts val="130"/>
                        </a:spcBef>
                      </a:pPr>
                      <a:r>
                        <a:rPr sz="850" dirty="0">
                          <a:latin typeface="Arial"/>
                          <a:cs typeface="Arial"/>
                        </a:rPr>
                        <a:t>5</a:t>
                      </a:r>
                      <a:r>
                        <a:rPr sz="850" spc="-35" dirty="0">
                          <a:latin typeface="Arial"/>
                          <a:cs typeface="Arial"/>
                        </a:rPr>
                        <a:t> </a:t>
                      </a:r>
                      <a:r>
                        <a:rPr sz="850" spc="-10" dirty="0">
                          <a:latin typeface="Arial"/>
                          <a:cs typeface="Arial"/>
                        </a:rPr>
                        <a:t>(least </a:t>
                      </a:r>
                      <a:r>
                        <a:rPr sz="850" spc="-30" dirty="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92075" marR="85725" indent="59690">
                        <a:lnSpc>
                          <a:spcPts val="860"/>
                        </a:lnSpc>
                        <a:spcBef>
                          <a:spcPts val="130"/>
                        </a:spcBef>
                      </a:pPr>
                      <a:r>
                        <a:rPr sz="850" spc="-20" dirty="0">
                          <a:latin typeface="Arial"/>
                          <a:cs typeface="Arial"/>
                        </a:rPr>
                        <a:t>Non- </a:t>
                      </a:r>
                      <a:r>
                        <a:rPr sz="850" spc="-30" dirty="0">
                          <a:latin typeface="Arial"/>
                          <a:cs typeface="Arial"/>
                        </a:rPr>
                        <a:t>England</a:t>
                      </a:r>
                      <a:endParaRPr sz="850" dirty="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lang="en-GB" sz="850" b="1" spc="-25">
                          <a:latin typeface="Arial"/>
                          <a:cs typeface="Arial"/>
                        </a:rPr>
                        <a:t>All</a:t>
                      </a:r>
                      <a:endParaRPr lang="en-GB"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374650">
                <a:tc>
                  <a:txBody>
                    <a:bodyPr/>
                    <a:lstStyle/>
                    <a:p>
                      <a:pPr marL="27940" marR="85725">
                        <a:lnSpc>
                          <a:spcPts val="860"/>
                        </a:lnSpc>
                        <a:spcBef>
                          <a:spcPts val="155"/>
                        </a:spcBef>
                      </a:pPr>
                      <a:r>
                        <a:rPr sz="850" dirty="0">
                          <a:latin typeface="Arial"/>
                          <a:cs typeface="Arial"/>
                        </a:rPr>
                        <a:t>Q53.</a:t>
                      </a:r>
                      <a:r>
                        <a:rPr sz="850" spc="-25" dirty="0">
                          <a:latin typeface="Arial"/>
                          <a:cs typeface="Arial"/>
                        </a:rPr>
                        <a:t> </a:t>
                      </a:r>
                      <a:r>
                        <a:rPr sz="850" dirty="0">
                          <a:latin typeface="Arial"/>
                          <a:cs typeface="Arial"/>
                        </a:rPr>
                        <a:t>After</a:t>
                      </a:r>
                      <a:r>
                        <a:rPr sz="850" spc="-25" dirty="0">
                          <a:latin typeface="Arial"/>
                          <a:cs typeface="Arial"/>
                        </a:rPr>
                        <a:t> </a:t>
                      </a:r>
                      <a:r>
                        <a:rPr sz="850" dirty="0">
                          <a:latin typeface="Arial"/>
                          <a:cs typeface="Arial"/>
                        </a:rPr>
                        <a:t>treatment,</a:t>
                      </a:r>
                      <a:r>
                        <a:rPr sz="850" spc="-25" dirty="0">
                          <a:latin typeface="Arial"/>
                          <a:cs typeface="Arial"/>
                        </a:rPr>
                        <a:t> </a:t>
                      </a:r>
                      <a:r>
                        <a:rPr sz="850" dirty="0">
                          <a:latin typeface="Arial"/>
                          <a:cs typeface="Arial"/>
                        </a:rPr>
                        <a:t>the</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definitely</a:t>
                      </a:r>
                      <a:r>
                        <a:rPr sz="850" spc="-25" dirty="0">
                          <a:latin typeface="Arial"/>
                          <a:cs typeface="Arial"/>
                        </a:rPr>
                        <a:t> </a:t>
                      </a:r>
                      <a:r>
                        <a:rPr sz="850" dirty="0">
                          <a:latin typeface="Arial"/>
                          <a:cs typeface="Arial"/>
                        </a:rPr>
                        <a:t>could</a:t>
                      </a:r>
                      <a:r>
                        <a:rPr sz="850" spc="-25" dirty="0">
                          <a:latin typeface="Arial"/>
                          <a:cs typeface="Arial"/>
                        </a:rPr>
                        <a:t> get </a:t>
                      </a:r>
                      <a:r>
                        <a:rPr sz="850" dirty="0">
                          <a:latin typeface="Arial"/>
                          <a:cs typeface="Arial"/>
                        </a:rPr>
                        <a:t>enough</a:t>
                      </a:r>
                      <a:r>
                        <a:rPr sz="850" spc="-30" dirty="0">
                          <a:latin typeface="Arial"/>
                          <a:cs typeface="Arial"/>
                        </a:rPr>
                        <a:t> </a:t>
                      </a:r>
                      <a:r>
                        <a:rPr sz="850" dirty="0">
                          <a:latin typeface="Arial"/>
                          <a:cs typeface="Arial"/>
                        </a:rPr>
                        <a:t>emotional</a:t>
                      </a:r>
                      <a:r>
                        <a:rPr sz="850" spc="-25" dirty="0">
                          <a:latin typeface="Arial"/>
                          <a:cs typeface="Arial"/>
                        </a:rPr>
                        <a:t> </a:t>
                      </a:r>
                      <a:r>
                        <a:rPr sz="850" dirty="0">
                          <a:latin typeface="Arial"/>
                          <a:cs typeface="Arial"/>
                        </a:rPr>
                        <a:t>support</a:t>
                      </a:r>
                      <a:r>
                        <a:rPr sz="850" spc="-25" dirty="0">
                          <a:latin typeface="Arial"/>
                          <a:cs typeface="Arial"/>
                        </a:rPr>
                        <a:t> </a:t>
                      </a:r>
                      <a:r>
                        <a:rPr sz="850" dirty="0">
                          <a:latin typeface="Arial"/>
                          <a:cs typeface="Arial"/>
                        </a:rPr>
                        <a:t>at</a:t>
                      </a:r>
                      <a:r>
                        <a:rPr sz="850" spc="-25" dirty="0">
                          <a:latin typeface="Arial"/>
                          <a:cs typeface="Arial"/>
                        </a:rPr>
                        <a:t> </a:t>
                      </a:r>
                      <a:r>
                        <a:rPr sz="850" dirty="0">
                          <a:latin typeface="Arial"/>
                          <a:cs typeface="Arial"/>
                        </a:rPr>
                        <a:t>home</a:t>
                      </a:r>
                      <a:r>
                        <a:rPr sz="850" spc="-25" dirty="0">
                          <a:latin typeface="Arial"/>
                          <a:cs typeface="Arial"/>
                        </a:rPr>
                        <a:t> </a:t>
                      </a:r>
                      <a:r>
                        <a:rPr sz="850" dirty="0">
                          <a:latin typeface="Arial"/>
                          <a:cs typeface="Arial"/>
                        </a:rPr>
                        <a:t>from</a:t>
                      </a:r>
                      <a:r>
                        <a:rPr sz="850" spc="-25" dirty="0">
                          <a:latin typeface="Arial"/>
                          <a:cs typeface="Arial"/>
                        </a:rPr>
                        <a:t> </a:t>
                      </a:r>
                      <a:r>
                        <a:rPr sz="850" dirty="0">
                          <a:latin typeface="Arial"/>
                          <a:cs typeface="Arial"/>
                        </a:rPr>
                        <a:t>community</a:t>
                      </a:r>
                      <a:r>
                        <a:rPr sz="850" spc="-30" dirty="0">
                          <a:latin typeface="Arial"/>
                          <a:cs typeface="Arial"/>
                        </a:rPr>
                        <a:t> </a:t>
                      </a:r>
                      <a:r>
                        <a:rPr sz="850" spc="-25" dirty="0">
                          <a:latin typeface="Arial"/>
                          <a:cs typeface="Arial"/>
                        </a:rPr>
                        <a:t>or </a:t>
                      </a:r>
                      <a:r>
                        <a:rPr sz="850" dirty="0">
                          <a:latin typeface="Arial"/>
                          <a:cs typeface="Arial"/>
                        </a:rPr>
                        <a:t>voluntary</a:t>
                      </a:r>
                      <a:r>
                        <a:rPr sz="850" spc="-35" dirty="0">
                          <a:latin typeface="Arial"/>
                          <a:cs typeface="Arial"/>
                        </a:rPr>
                        <a:t> </a:t>
                      </a:r>
                      <a:r>
                        <a:rPr sz="850" spc="-10" dirty="0">
                          <a:latin typeface="Arial"/>
                          <a:cs typeface="Arial"/>
                        </a:rPr>
                        <a:t>services</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40%</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33%</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38%</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31%</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30%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39%</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650">
                <a:tc>
                  <a:txBody>
                    <a:bodyPr/>
                    <a:lstStyle/>
                    <a:p>
                      <a:pPr marL="27940" marR="91440">
                        <a:lnSpc>
                          <a:spcPts val="860"/>
                        </a:lnSpc>
                        <a:spcBef>
                          <a:spcPts val="155"/>
                        </a:spcBef>
                      </a:pPr>
                      <a:r>
                        <a:rPr sz="850" dirty="0">
                          <a:latin typeface="Arial"/>
                          <a:cs typeface="Arial"/>
                        </a:rPr>
                        <a:t>Q54.</a:t>
                      </a:r>
                      <a:r>
                        <a:rPr sz="850" spc="-25"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right</a:t>
                      </a:r>
                      <a:r>
                        <a:rPr sz="850" spc="-20" dirty="0">
                          <a:latin typeface="Arial"/>
                          <a:cs typeface="Arial"/>
                        </a:rPr>
                        <a:t> </a:t>
                      </a:r>
                      <a:r>
                        <a:rPr sz="850" dirty="0">
                          <a:latin typeface="Arial"/>
                          <a:cs typeface="Arial"/>
                        </a:rPr>
                        <a:t>amount</a:t>
                      </a:r>
                      <a:r>
                        <a:rPr sz="850" spc="-25"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information</a:t>
                      </a:r>
                      <a:r>
                        <a:rPr sz="850" spc="-20" dirty="0">
                          <a:latin typeface="Arial"/>
                          <a:cs typeface="Arial"/>
                        </a:rPr>
                        <a:t> </a:t>
                      </a:r>
                      <a:r>
                        <a:rPr sz="850" dirty="0">
                          <a:latin typeface="Arial"/>
                          <a:cs typeface="Arial"/>
                        </a:rPr>
                        <a:t>and</a:t>
                      </a:r>
                      <a:r>
                        <a:rPr sz="850" spc="-20" dirty="0">
                          <a:latin typeface="Arial"/>
                          <a:cs typeface="Arial"/>
                        </a:rPr>
                        <a:t> </a:t>
                      </a:r>
                      <a:r>
                        <a:rPr sz="850" dirty="0">
                          <a:latin typeface="Arial"/>
                          <a:cs typeface="Arial"/>
                        </a:rPr>
                        <a:t>support</a:t>
                      </a:r>
                      <a:r>
                        <a:rPr sz="850" spc="-25" dirty="0">
                          <a:latin typeface="Arial"/>
                          <a:cs typeface="Arial"/>
                        </a:rPr>
                        <a:t> was </a:t>
                      </a:r>
                      <a:r>
                        <a:rPr sz="850" dirty="0">
                          <a:latin typeface="Arial"/>
                          <a:cs typeface="Arial"/>
                        </a:rPr>
                        <a:t>offered</a:t>
                      </a:r>
                      <a:r>
                        <a:rPr sz="850" spc="-25"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between</a:t>
                      </a:r>
                      <a:r>
                        <a:rPr sz="850" spc="-25" dirty="0">
                          <a:latin typeface="Arial"/>
                          <a:cs typeface="Arial"/>
                        </a:rPr>
                        <a:t> </a:t>
                      </a:r>
                      <a:r>
                        <a:rPr sz="850" dirty="0">
                          <a:latin typeface="Arial"/>
                          <a:cs typeface="Arial"/>
                        </a:rPr>
                        <a:t>final</a:t>
                      </a:r>
                      <a:r>
                        <a:rPr sz="850" spc="-20" dirty="0">
                          <a:latin typeface="Arial"/>
                          <a:cs typeface="Arial"/>
                        </a:rPr>
                        <a:t> </a:t>
                      </a:r>
                      <a:r>
                        <a:rPr sz="850" dirty="0">
                          <a:latin typeface="Arial"/>
                          <a:cs typeface="Arial"/>
                        </a:rPr>
                        <a:t>treatment</a:t>
                      </a:r>
                      <a:r>
                        <a:rPr sz="850" spc="-20" dirty="0">
                          <a:latin typeface="Arial"/>
                          <a:cs typeface="Arial"/>
                        </a:rPr>
                        <a:t> </a:t>
                      </a:r>
                      <a:r>
                        <a:rPr sz="850" dirty="0">
                          <a:latin typeface="Arial"/>
                          <a:cs typeface="Arial"/>
                        </a:rPr>
                        <a:t>and</a:t>
                      </a:r>
                      <a:r>
                        <a:rPr sz="850" spc="-20" dirty="0">
                          <a:latin typeface="Arial"/>
                          <a:cs typeface="Arial"/>
                        </a:rPr>
                        <a:t> </a:t>
                      </a:r>
                      <a:r>
                        <a:rPr sz="850" spc="-25" dirty="0">
                          <a:latin typeface="Arial"/>
                          <a:cs typeface="Arial"/>
                        </a:rPr>
                        <a:t>the </a:t>
                      </a:r>
                      <a:r>
                        <a:rPr sz="850" dirty="0">
                          <a:latin typeface="Arial"/>
                          <a:cs typeface="Arial"/>
                        </a:rPr>
                        <a:t>follow</a:t>
                      </a:r>
                      <a:r>
                        <a:rPr sz="850" spc="-20" dirty="0">
                          <a:latin typeface="Arial"/>
                          <a:cs typeface="Arial"/>
                        </a:rPr>
                        <a:t> </a:t>
                      </a:r>
                      <a:r>
                        <a:rPr sz="850" dirty="0">
                          <a:latin typeface="Arial"/>
                          <a:cs typeface="Arial"/>
                        </a:rPr>
                        <a:t>up</a:t>
                      </a:r>
                      <a:r>
                        <a:rPr sz="850" spc="-15" dirty="0">
                          <a:latin typeface="Arial"/>
                          <a:cs typeface="Arial"/>
                        </a:rPr>
                        <a:t> </a:t>
                      </a:r>
                      <a:r>
                        <a:rPr sz="850" spc="-10" dirty="0">
                          <a:latin typeface="Arial"/>
                          <a:cs typeface="Arial"/>
                        </a:rPr>
                        <a:t>appointment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85%</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78%</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91%</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79%</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85%</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82%</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83%</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015">
                <a:tc>
                  <a:txBody>
                    <a:bodyPr/>
                    <a:lstStyle/>
                    <a:p>
                      <a:pPr marL="27940" marR="301625" algn="just">
                        <a:lnSpc>
                          <a:spcPts val="860"/>
                        </a:lnSpc>
                        <a:spcBef>
                          <a:spcPts val="155"/>
                        </a:spcBef>
                      </a:pPr>
                      <a:r>
                        <a:rPr sz="850" dirty="0">
                          <a:latin typeface="Arial"/>
                          <a:cs typeface="Arial"/>
                        </a:rPr>
                        <a:t>Q55.</a:t>
                      </a:r>
                      <a:r>
                        <a:rPr sz="850" spc="-30"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was</a:t>
                      </a:r>
                      <a:r>
                        <a:rPr sz="850" spc="-25" dirty="0">
                          <a:latin typeface="Arial"/>
                          <a:cs typeface="Arial"/>
                        </a:rPr>
                        <a:t> </a:t>
                      </a:r>
                      <a:r>
                        <a:rPr sz="850" dirty="0">
                          <a:latin typeface="Arial"/>
                          <a:cs typeface="Arial"/>
                        </a:rPr>
                        <a:t>given</a:t>
                      </a:r>
                      <a:r>
                        <a:rPr sz="850" spc="-25" dirty="0">
                          <a:latin typeface="Arial"/>
                          <a:cs typeface="Arial"/>
                        </a:rPr>
                        <a:t> </a:t>
                      </a:r>
                      <a:r>
                        <a:rPr sz="850" dirty="0">
                          <a:latin typeface="Arial"/>
                          <a:cs typeface="Arial"/>
                        </a:rPr>
                        <a:t>enough</a:t>
                      </a:r>
                      <a:r>
                        <a:rPr sz="850" spc="-25" dirty="0">
                          <a:latin typeface="Arial"/>
                          <a:cs typeface="Arial"/>
                        </a:rPr>
                        <a:t> </a:t>
                      </a:r>
                      <a:r>
                        <a:rPr sz="850" dirty="0">
                          <a:latin typeface="Arial"/>
                          <a:cs typeface="Arial"/>
                        </a:rPr>
                        <a:t>information</a:t>
                      </a:r>
                      <a:r>
                        <a:rPr sz="850" spc="-25" dirty="0">
                          <a:latin typeface="Arial"/>
                          <a:cs typeface="Arial"/>
                        </a:rPr>
                        <a:t> </a:t>
                      </a:r>
                      <a:r>
                        <a:rPr sz="850" spc="-10" dirty="0">
                          <a:latin typeface="Arial"/>
                          <a:cs typeface="Arial"/>
                        </a:rPr>
                        <a:t>about </a:t>
                      </a:r>
                      <a:r>
                        <a:rPr sz="850" dirty="0">
                          <a:latin typeface="Arial"/>
                          <a:cs typeface="Arial"/>
                        </a:rPr>
                        <a:t>the</a:t>
                      </a:r>
                      <a:r>
                        <a:rPr sz="850" spc="-25" dirty="0">
                          <a:latin typeface="Arial"/>
                          <a:cs typeface="Arial"/>
                        </a:rPr>
                        <a:t> </a:t>
                      </a:r>
                      <a:r>
                        <a:rPr sz="850" dirty="0">
                          <a:latin typeface="Arial"/>
                          <a:cs typeface="Arial"/>
                        </a:rPr>
                        <a:t>possibility</a:t>
                      </a:r>
                      <a:r>
                        <a:rPr sz="850" spc="-20" dirty="0">
                          <a:latin typeface="Arial"/>
                          <a:cs typeface="Arial"/>
                        </a:rPr>
                        <a:t> </a:t>
                      </a:r>
                      <a:r>
                        <a:rPr sz="850" dirty="0">
                          <a:latin typeface="Arial"/>
                          <a:cs typeface="Arial"/>
                        </a:rPr>
                        <a:t>and</a:t>
                      </a:r>
                      <a:r>
                        <a:rPr sz="850" spc="-20" dirty="0">
                          <a:latin typeface="Arial"/>
                          <a:cs typeface="Arial"/>
                        </a:rPr>
                        <a:t> </a:t>
                      </a:r>
                      <a:r>
                        <a:rPr sz="850" dirty="0">
                          <a:latin typeface="Arial"/>
                          <a:cs typeface="Arial"/>
                        </a:rPr>
                        <a:t>signs</a:t>
                      </a:r>
                      <a:r>
                        <a:rPr sz="850" spc="-20"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cancer</a:t>
                      </a:r>
                      <a:r>
                        <a:rPr sz="850" spc="-20" dirty="0">
                          <a:latin typeface="Arial"/>
                          <a:cs typeface="Arial"/>
                        </a:rPr>
                        <a:t> </a:t>
                      </a:r>
                      <a:r>
                        <a:rPr sz="850" dirty="0">
                          <a:latin typeface="Arial"/>
                          <a:cs typeface="Arial"/>
                        </a:rPr>
                        <a:t>coming</a:t>
                      </a:r>
                      <a:r>
                        <a:rPr sz="850" spc="-20" dirty="0">
                          <a:latin typeface="Arial"/>
                          <a:cs typeface="Arial"/>
                        </a:rPr>
                        <a:t> </a:t>
                      </a:r>
                      <a:r>
                        <a:rPr sz="850" dirty="0">
                          <a:latin typeface="Arial"/>
                          <a:cs typeface="Arial"/>
                        </a:rPr>
                        <a:t>back</a:t>
                      </a:r>
                      <a:r>
                        <a:rPr sz="850" spc="-20" dirty="0">
                          <a:latin typeface="Arial"/>
                          <a:cs typeface="Arial"/>
                        </a:rPr>
                        <a:t> </a:t>
                      </a:r>
                      <a:r>
                        <a:rPr sz="850" spc="-25" dirty="0">
                          <a:latin typeface="Arial"/>
                          <a:cs typeface="Arial"/>
                        </a:rPr>
                        <a:t>or </a:t>
                      </a:r>
                      <a:r>
                        <a:rPr sz="850" spc="-10" dirty="0">
                          <a:latin typeface="Arial"/>
                          <a:cs typeface="Arial"/>
                        </a:rPr>
                        <a:t>spreading</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73%</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70%</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65%</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68%</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72%</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88%</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71%</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6" name="imd_quintile_tbl_section14"/>
          <p:cNvGraphicFramePr>
            <a:graphicFrameLocks noGrp="1"/>
          </p:cNvGraphicFramePr>
          <p:nvPr>
            <p:extLst>
              <p:ext uri="{D42A27DB-BD31-4B8C-83A1-F6EECF244321}">
                <p14:modId xmlns:p14="http://schemas.microsoft.com/office/powerpoint/2010/main" val="2185760735"/>
              </p:ext>
            </p:extLst>
          </p:nvPr>
        </p:nvGraphicFramePr>
        <p:xfrm>
          <a:off x="429133" y="3526670"/>
          <a:ext cx="6776320" cy="1345564"/>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8595">
                <a:tc gridSpan="8">
                  <a:txBody>
                    <a:bodyPr/>
                    <a:lstStyle/>
                    <a:p>
                      <a:pPr marL="27940">
                        <a:lnSpc>
                          <a:spcPct val="100000"/>
                        </a:lnSpc>
                        <a:spcBef>
                          <a:spcPts val="45"/>
                        </a:spcBef>
                        <a:tabLst>
                          <a:tab pos="4316095" algn="l"/>
                        </a:tabLst>
                      </a:pPr>
                      <a:r>
                        <a:rPr sz="1050" b="1" spc="-20" dirty="0">
                          <a:solidFill>
                            <a:srgbClr val="336E9F"/>
                          </a:solidFill>
                          <a:latin typeface="Arial" panose="020B0604020202020204" pitchFamily="34" charset="0"/>
                          <a:cs typeface="Arial" panose="020B0604020202020204" pitchFamily="34" charset="0"/>
                        </a:rPr>
                        <a:t>YOUR</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OVERALL</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NHS</a:t>
                      </a:r>
                      <a:r>
                        <a:rPr sz="1050" b="1" spc="-35"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CARE</a:t>
                      </a:r>
                      <a:r>
                        <a:rPr sz="1050" b="1" dirty="0">
                          <a:solidFill>
                            <a:srgbClr val="336E9F"/>
                          </a:solidFill>
                          <a:latin typeface="Arial" panose="020B0604020202020204" pitchFamily="34" charset="0"/>
                          <a:cs typeface="Arial" panose="020B0604020202020204" pitchFamily="34" charset="0"/>
                        </a:rPr>
                        <a:t>	</a:t>
                      </a:r>
                      <a:r>
                        <a:rPr sz="1275" baseline="9803" dirty="0">
                          <a:latin typeface="Arial" panose="020B0604020202020204" pitchFamily="34" charset="0"/>
                          <a:cs typeface="Arial" panose="020B0604020202020204" pitchFamily="34" charset="0"/>
                        </a:rPr>
                        <a:t>IMD</a:t>
                      </a:r>
                      <a:r>
                        <a:rPr sz="1275" spc="-30" baseline="9803" dirty="0">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quintile</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259079">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2545">
                        <a:lnSpc>
                          <a:spcPts val="860"/>
                        </a:lnSpc>
                        <a:spcBef>
                          <a:spcPts val="130"/>
                        </a:spcBef>
                      </a:pPr>
                      <a:r>
                        <a:rPr sz="850" dirty="0">
                          <a:latin typeface="Arial" panose="020B0604020202020204" pitchFamily="34" charset="0"/>
                          <a:cs typeface="Arial" panose="020B0604020202020204" pitchFamily="34" charset="0"/>
                        </a:rPr>
                        <a:t>1</a:t>
                      </a:r>
                      <a:r>
                        <a:rPr sz="850" spc="-35" dirty="0">
                          <a:latin typeface="Arial" panose="020B0604020202020204" pitchFamily="34" charset="0"/>
                          <a:cs typeface="Arial" panose="020B0604020202020204" pitchFamily="34" charset="0"/>
                        </a:rPr>
                        <a:t> </a:t>
                      </a:r>
                      <a:r>
                        <a:rPr sz="850" spc="-20" dirty="0">
                          <a:latin typeface="Arial" panose="020B0604020202020204" pitchFamily="34" charset="0"/>
                          <a:cs typeface="Arial" panose="020B0604020202020204" pitchFamily="34" charset="0"/>
                        </a:rPr>
                        <a:t>(most </a:t>
                      </a:r>
                      <a:r>
                        <a:rPr sz="850" spc="-30" dirty="0">
                          <a:latin typeface="Arial" panose="020B0604020202020204" pitchFamily="34" charset="0"/>
                          <a:cs typeface="Arial" panose="020B0604020202020204" pitchFamily="34" charset="0"/>
                        </a:rPr>
                        <a:t>deprived)</a:t>
                      </a:r>
                      <a:endParaRPr sz="85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dirty="0">
                          <a:latin typeface="Arial" panose="020B0604020202020204" pitchFamily="34" charset="0"/>
                          <a:cs typeface="Arial" panose="020B0604020202020204" pitchFamily="34" charset="0"/>
                        </a:rPr>
                        <a:t>2</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dirty="0">
                          <a:latin typeface="Arial" panose="020B0604020202020204" pitchFamily="34" charset="0"/>
                          <a:cs typeface="Arial" panose="020B0604020202020204" pitchFamily="34" charset="0"/>
                        </a:rPr>
                        <a:t>3</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dirty="0">
                          <a:latin typeface="Arial" panose="020B0604020202020204" pitchFamily="34" charset="0"/>
                          <a:cs typeface="Arial" panose="020B0604020202020204" pitchFamily="34" charset="0"/>
                        </a:rPr>
                        <a:t>4</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6990">
                        <a:lnSpc>
                          <a:spcPts val="860"/>
                        </a:lnSpc>
                        <a:spcBef>
                          <a:spcPts val="130"/>
                        </a:spcBef>
                      </a:pPr>
                      <a:r>
                        <a:rPr sz="850" dirty="0">
                          <a:latin typeface="Arial" panose="020B0604020202020204" pitchFamily="34" charset="0"/>
                          <a:cs typeface="Arial" panose="020B0604020202020204" pitchFamily="34" charset="0"/>
                        </a:rPr>
                        <a:t>5</a:t>
                      </a:r>
                      <a:r>
                        <a:rPr sz="850" spc="-3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(least </a:t>
                      </a:r>
                      <a:r>
                        <a:rPr sz="850" spc="-30" dirty="0">
                          <a:latin typeface="Arial" panose="020B0604020202020204" pitchFamily="34" charset="0"/>
                          <a:cs typeface="Arial" panose="020B0604020202020204" pitchFamily="34" charset="0"/>
                        </a:rPr>
                        <a:t>deprived)</a:t>
                      </a:r>
                      <a:endParaRPr sz="85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92075" marR="85725" indent="59690">
                        <a:lnSpc>
                          <a:spcPts val="860"/>
                        </a:lnSpc>
                        <a:spcBef>
                          <a:spcPts val="130"/>
                        </a:spcBef>
                      </a:pPr>
                      <a:r>
                        <a:rPr sz="850" spc="-20" dirty="0">
                          <a:latin typeface="Arial" panose="020B0604020202020204" pitchFamily="34" charset="0"/>
                          <a:cs typeface="Arial" panose="020B0604020202020204" pitchFamily="34" charset="0"/>
                        </a:rPr>
                        <a:t>Non- </a:t>
                      </a:r>
                      <a:r>
                        <a:rPr sz="850" spc="-30" dirty="0">
                          <a:latin typeface="Arial" panose="020B0604020202020204" pitchFamily="34" charset="0"/>
                          <a:cs typeface="Arial" panose="020B0604020202020204" pitchFamily="34" charset="0"/>
                        </a:rPr>
                        <a:t>England</a:t>
                      </a:r>
                      <a:endParaRPr sz="850" dirty="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184150">
                <a:tc>
                  <a:txBody>
                    <a:bodyPr/>
                    <a:lstStyle/>
                    <a:p>
                      <a:pPr marL="27940">
                        <a:lnSpc>
                          <a:spcPct val="100000"/>
                        </a:lnSpc>
                        <a:spcBef>
                          <a:spcPts val="105"/>
                        </a:spcBef>
                      </a:pPr>
                      <a:r>
                        <a:rPr sz="850" dirty="0">
                          <a:latin typeface="Arial" panose="020B0604020202020204" pitchFamily="34" charset="0"/>
                          <a:cs typeface="Arial" panose="020B0604020202020204" pitchFamily="34" charset="0"/>
                        </a:rPr>
                        <a:t>Q</a:t>
                      </a:r>
                      <a:r>
                        <a:rPr lang="en-GB" sz="850" dirty="0">
                          <a:latin typeface="Arial" panose="020B0604020202020204" pitchFamily="34" charset="0"/>
                          <a:cs typeface="Arial" panose="020B0604020202020204" pitchFamily="34" charset="0"/>
                        </a:rPr>
                        <a:t>56</a:t>
                      </a:r>
                      <a:r>
                        <a:rPr sz="850" dirty="0">
                          <a:latin typeface="Arial" panose="020B0604020202020204" pitchFamily="34" charset="0"/>
                          <a:cs typeface="Arial" panose="020B0604020202020204" pitchFamily="34" charset="0"/>
                        </a:rPr>
                        <a: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whole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team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worked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well</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together</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95%</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89%</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90%</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91%</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88%</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89%</a:t>
                      </a:r>
                      <a:endParaRPr sz="85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91%</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183515">
                <a:tc>
                  <a:txBody>
                    <a:bodyPr/>
                    <a:lstStyle/>
                    <a:p>
                      <a:pPr marL="27940">
                        <a:lnSpc>
                          <a:spcPct val="100000"/>
                        </a:lnSpc>
                        <a:spcBef>
                          <a:spcPts val="105"/>
                        </a:spcBef>
                      </a:pPr>
                      <a:r>
                        <a:rPr sz="850" dirty="0">
                          <a:latin typeface="Arial" panose="020B0604020202020204" pitchFamily="34" charset="0"/>
                          <a:cs typeface="Arial" panose="020B0604020202020204" pitchFamily="34" charset="0"/>
                        </a:rPr>
                        <a:t>Q57.</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Administration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very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good</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or</a:t>
                      </a:r>
                      <a:r>
                        <a:rPr sz="850" spc="-20" dirty="0">
                          <a:latin typeface="Arial" panose="020B0604020202020204" pitchFamily="34" charset="0"/>
                          <a:cs typeface="Arial" panose="020B0604020202020204" pitchFamily="34" charset="0"/>
                        </a:rPr>
                        <a:t> good</a:t>
                      </a:r>
                      <a:endParaRPr sz="85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92%</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94%</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88%</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86%</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85%</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89%</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93675">
                        <a:lnSpc>
                          <a:spcPts val="860"/>
                        </a:lnSpc>
                        <a:spcBef>
                          <a:spcPts val="155"/>
                        </a:spcBef>
                      </a:pPr>
                      <a:r>
                        <a:rPr sz="850" dirty="0">
                          <a:latin typeface="Arial" panose="020B0604020202020204" pitchFamily="34" charset="0"/>
                          <a:cs typeface="Arial" panose="020B0604020202020204" pitchFamily="34" charset="0"/>
                        </a:rPr>
                        <a:t>Q58.</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Cancer</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research</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opportunities</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were</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discussed </a:t>
                      </a:r>
                      <a:r>
                        <a:rPr sz="850" dirty="0">
                          <a:latin typeface="Arial" panose="020B0604020202020204" pitchFamily="34" charset="0"/>
                          <a:cs typeface="Arial" panose="020B0604020202020204" pitchFamily="34" charset="0"/>
                        </a:rPr>
                        <a:t>with</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patient</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55%</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57%</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52%</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52%</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56%</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65%</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55%</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4795">
                <a:tc>
                  <a:txBody>
                    <a:bodyPr/>
                    <a:lstStyle/>
                    <a:p>
                      <a:pPr marL="27940" marR="89535">
                        <a:lnSpc>
                          <a:spcPts val="860"/>
                        </a:lnSpc>
                        <a:spcBef>
                          <a:spcPts val="155"/>
                        </a:spcBef>
                      </a:pPr>
                      <a:r>
                        <a:rPr sz="850" dirty="0">
                          <a:latin typeface="Arial" panose="020B0604020202020204" pitchFamily="34" charset="0"/>
                          <a:cs typeface="Arial" panose="020B0604020202020204" pitchFamily="34" charset="0"/>
                        </a:rPr>
                        <a:t>Q59.</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average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rating</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scored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from</a:t>
                      </a:r>
                      <a:r>
                        <a:rPr sz="850" spc="-20" dirty="0">
                          <a:latin typeface="Arial" panose="020B0604020202020204" pitchFamily="34" charset="0"/>
                          <a:cs typeface="Arial" panose="020B0604020202020204" pitchFamily="34" charset="0"/>
                        </a:rPr>
                        <a:t> very </a:t>
                      </a:r>
                      <a:r>
                        <a:rPr sz="850" dirty="0">
                          <a:latin typeface="Arial" panose="020B0604020202020204" pitchFamily="34" charset="0"/>
                          <a:cs typeface="Arial" panose="020B0604020202020204" pitchFamily="34" charset="0"/>
                        </a:rPr>
                        <a:t>poor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very</a:t>
                      </a:r>
                      <a:r>
                        <a:rPr sz="850" spc="-15" dirty="0">
                          <a:latin typeface="Arial" panose="020B0604020202020204" pitchFamily="34" charset="0"/>
                          <a:cs typeface="Arial" panose="020B0604020202020204" pitchFamily="34" charset="0"/>
                        </a:rPr>
                        <a:t> </a:t>
                      </a:r>
                      <a:r>
                        <a:rPr sz="850" spc="-20" dirty="0">
                          <a:latin typeface="Arial" panose="020B0604020202020204" pitchFamily="34" charset="0"/>
                          <a:cs typeface="Arial" panose="020B0604020202020204" pitchFamily="34" charset="0"/>
                        </a:rPr>
                        <a:t>good</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9.4</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9.1</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bl>
          </a:graphicData>
        </a:graphic>
      </p:graphicFrame>
      <p:sp>
        <p:nvSpPr>
          <p:cNvPr id="10" name="txt_org_name">
            <a:extLst>
              <a:ext uri="{FF2B5EF4-FFF2-40B4-BE49-F238E27FC236}">
                <a16:creationId xmlns:a16="http://schemas.microsoft.com/office/drawing/2014/main" id="{74FED243-8461-4B0E-FF31-9507E5584B88}"/>
              </a:ext>
              <a:ext uri="{C183D7F6-B498-43B3-948B-1728B52AA6E4}">
                <adec:decorative xmlns:adec="http://schemas.microsoft.com/office/drawing/2017/decorative" val="1"/>
              </a:ext>
            </a:extLst>
          </p:cNvPr>
          <p:cNvSpPr txBox="1"/>
          <p:nvPr/>
        </p:nvSpPr>
        <p:spPr>
          <a:xfrm>
            <a:off x="4524343" y="622300"/>
            <a:ext cx="2754280" cy="276999"/>
          </a:xfrm>
          <a:prstGeom prst="rect">
            <a:avLst/>
          </a:prstGeom>
          <a:noFill/>
        </p:spPr>
        <p:txBody>
          <a:bodyPr wrap="none" rtlCol="0">
            <a:spAutoFit/>
          </a:bodyPr>
          <a:lstStyle/>
          <a:p>
            <a:pPr algn="r"/>
            <a:r>
              <a:rPr lang="en-GB" sz="1200" b="1">
                <a:solidFill>
                  <a:srgbClr val="336E9F"/>
                </a:solidFill>
                <a:latin typeface="Arial"/>
                <a:cs typeface="Arial"/>
              </a:rPr>
              <a:t>The Christie NHS Foundation Trust</a:t>
            </a:r>
            <a:endParaRPr lang="en-GB" sz="1200">
              <a:solidFill>
                <a:srgbClr val="336E9F"/>
              </a:solidFill>
            </a:endParaRPr>
          </a:p>
        </p:txBody>
      </p:sp>
      <p:sp>
        <p:nvSpPr>
          <p:cNvPr id="11" name="txt_survey">
            <a:extLst>
              <a:ext uri="{FF2B5EF4-FFF2-40B4-BE49-F238E27FC236}">
                <a16:creationId xmlns:a16="http://schemas.microsoft.com/office/drawing/2014/main" id="{B3DB6D4C-15A3-41DE-389B-27C33D2D3D92}"/>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sp>
        <p:nvSpPr>
          <p:cNvPr id="12" name="object 2">
            <a:extLst>
              <a:ext uri="{FF2B5EF4-FFF2-40B4-BE49-F238E27FC236}">
                <a16:creationId xmlns:a16="http://schemas.microsoft.com/office/drawing/2014/main" id="{8BB15ED4-3A48-E8C3-9B19-F815E1C4BE4C}"/>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Indicates</a:t>
            </a:r>
            <a:r>
              <a:rPr sz="850" spc="-20" dirty="0">
                <a:latin typeface="Arial"/>
                <a:cs typeface="Arial"/>
              </a:rPr>
              <a:t> </a:t>
            </a:r>
            <a:r>
              <a:rPr sz="850" dirty="0">
                <a:latin typeface="Arial"/>
                <a:cs typeface="Arial"/>
              </a:rPr>
              <a:t>where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score</a:t>
            </a:r>
            <a:r>
              <a:rPr sz="850" spc="-20" dirty="0">
                <a:latin typeface="Arial"/>
                <a:cs typeface="Arial"/>
              </a:rPr>
              <a:t> </a:t>
            </a:r>
            <a:r>
              <a:rPr sz="850" dirty="0">
                <a:latin typeface="Arial"/>
                <a:cs typeface="Arial"/>
              </a:rPr>
              <a:t>is</a:t>
            </a:r>
            <a:r>
              <a:rPr sz="850" spc="-20" dirty="0">
                <a:latin typeface="Arial"/>
                <a:cs typeface="Arial"/>
              </a:rPr>
              <a:t> </a:t>
            </a:r>
            <a:r>
              <a:rPr sz="850" dirty="0">
                <a:latin typeface="Arial"/>
                <a:cs typeface="Arial"/>
              </a:rPr>
              <a:t>not</a:t>
            </a:r>
            <a:r>
              <a:rPr sz="850" spc="-15" dirty="0">
                <a:latin typeface="Arial"/>
                <a:cs typeface="Arial"/>
              </a:rPr>
              <a:t> </a:t>
            </a:r>
            <a:r>
              <a:rPr sz="850" dirty="0">
                <a:latin typeface="Arial"/>
                <a:cs typeface="Arial"/>
              </a:rPr>
              <a:t>available</a:t>
            </a:r>
            <a:r>
              <a:rPr sz="850" spc="-20" dirty="0">
                <a:latin typeface="Arial"/>
                <a:cs typeface="Arial"/>
              </a:rPr>
              <a:t> </a:t>
            </a:r>
            <a:r>
              <a:rPr sz="850" dirty="0">
                <a:latin typeface="Arial"/>
                <a:cs typeface="Arial"/>
              </a:rPr>
              <a:t>due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grpSp>
        <p:nvGrpSpPr>
          <p:cNvPr id="7" name="Group 6">
            <a:extLst>
              <a:ext uri="{FF2B5EF4-FFF2-40B4-BE49-F238E27FC236}">
                <a16:creationId xmlns:a16="http://schemas.microsoft.com/office/drawing/2014/main" id="{10C41508-A91D-21C5-7025-60706265D93E}"/>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8" name="object 4">
              <a:hlinkClick r:id="rId2" action="ppaction://hlinksldjump"/>
              <a:extLst>
                <a:ext uri="{FF2B5EF4-FFF2-40B4-BE49-F238E27FC236}">
                  <a16:creationId xmlns:a16="http://schemas.microsoft.com/office/drawing/2014/main" id="{64F772C8-B388-AFF5-59C6-3D45011D8ED6}"/>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9" name="object 3">
              <a:hlinkClick r:id="rId2" action="ppaction://hlinksldjump"/>
              <a:extLst>
                <a:ext uri="{FF2B5EF4-FFF2-40B4-BE49-F238E27FC236}">
                  <a16:creationId xmlns:a16="http://schemas.microsoft.com/office/drawing/2014/main" id="{1E0C6AF8-D7C7-C7D9-6E0E-B594A965B31A}"/>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0" name="Slide Number Placeholder 1">
            <a:extLst>
              <a:ext uri="{FF2B5EF4-FFF2-40B4-BE49-F238E27FC236}">
                <a16:creationId xmlns:a16="http://schemas.microsoft.com/office/drawing/2014/main" id="{3AE510EE-3A61-CC28-0515-2A866BB7CB1E}"/>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3E406391-28AF-4142-B253-43578EE00C2B}" type="slidenum">
              <a:rPr lang="en-GB" spc="-25" smtClean="0"/>
              <a:t>42</a:t>
            </a:fld>
            <a:endParaRPr lang="en-GB" spc="-25"/>
          </a:p>
        </p:txBody>
      </p:sp>
      <p:sp>
        <p:nvSpPr>
          <p:cNvPr id="18" name="object 1">
            <a:extLst>
              <a:ext uri="{FF2B5EF4-FFF2-40B4-BE49-F238E27FC236}">
                <a16:creationId xmlns:a16="http://schemas.microsoft.com/office/drawing/2014/main" id="{B603DB0C-A19A-84C0-ACFA-C0E9E067C96C}"/>
              </a:ext>
              <a:ext uri="{C183D7F6-B498-43B3-948B-1728B52AA6E4}">
                <adec:decorative xmlns:adec="http://schemas.microsoft.com/office/drawing/2017/decorative" val="0"/>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Long-term condition status 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4" name="ltc_status_tbl_section1"/>
          <p:cNvGraphicFramePr>
            <a:graphicFrameLocks noGrp="1"/>
          </p:cNvGraphicFramePr>
          <p:nvPr>
            <p:extLst>
              <p:ext uri="{D42A27DB-BD31-4B8C-83A1-F6EECF244321}">
                <p14:modId xmlns:p14="http://schemas.microsoft.com/office/powerpoint/2010/main" val="344146378"/>
              </p:ext>
            </p:extLst>
          </p:nvPr>
        </p:nvGraphicFramePr>
        <p:xfrm>
          <a:off x="429133" y="1718805"/>
          <a:ext cx="6773143" cy="86804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995044">
                  <a:extLst>
                    <a:ext uri="{9D8B030D-6E8A-4147-A177-3AD203B41FA5}">
                      <a16:colId xmlns:a16="http://schemas.microsoft.com/office/drawing/2014/main" val="20001"/>
                    </a:ext>
                  </a:extLst>
                </a:gridCol>
                <a:gridCol w="995045">
                  <a:extLst>
                    <a:ext uri="{9D8B030D-6E8A-4147-A177-3AD203B41FA5}">
                      <a16:colId xmlns:a16="http://schemas.microsoft.com/office/drawing/2014/main" val="20002"/>
                    </a:ext>
                  </a:extLst>
                </a:gridCol>
                <a:gridCol w="995045">
                  <a:extLst>
                    <a:ext uri="{9D8B030D-6E8A-4147-A177-3AD203B41FA5}">
                      <a16:colId xmlns:a16="http://schemas.microsoft.com/office/drawing/2014/main" val="20003"/>
                    </a:ext>
                  </a:extLst>
                </a:gridCol>
                <a:gridCol w="994409">
                  <a:extLst>
                    <a:ext uri="{9D8B030D-6E8A-4147-A177-3AD203B41FA5}">
                      <a16:colId xmlns:a16="http://schemas.microsoft.com/office/drawing/2014/main" val="20004"/>
                    </a:ext>
                  </a:extLst>
                </a:gridCol>
              </a:tblGrid>
              <a:tr h="187960">
                <a:tc gridSpan="5">
                  <a:txBody>
                    <a:bodyPr/>
                    <a:lstStyle/>
                    <a:p>
                      <a:pPr marL="27940">
                        <a:lnSpc>
                          <a:spcPct val="100000"/>
                        </a:lnSpc>
                        <a:spcBef>
                          <a:spcPts val="45"/>
                        </a:spcBef>
                        <a:tabLst>
                          <a:tab pos="4022725" algn="l"/>
                        </a:tabLst>
                      </a:pPr>
                      <a:r>
                        <a:rPr sz="1050" b="1" spc="-20" dirty="0">
                          <a:solidFill>
                            <a:srgbClr val="336E9F"/>
                          </a:solidFill>
                          <a:latin typeface="Arial"/>
                          <a:cs typeface="Arial"/>
                        </a:rPr>
                        <a:t>SUPPORT</a:t>
                      </a:r>
                      <a:r>
                        <a:rPr sz="1050" b="1" spc="-50" dirty="0">
                          <a:solidFill>
                            <a:srgbClr val="336E9F"/>
                          </a:solidFill>
                          <a:latin typeface="Arial"/>
                          <a:cs typeface="Arial"/>
                        </a:rPr>
                        <a:t> </a:t>
                      </a:r>
                      <a:r>
                        <a:rPr sz="1050" b="1" spc="-10" dirty="0">
                          <a:solidFill>
                            <a:srgbClr val="336E9F"/>
                          </a:solidFill>
                          <a:latin typeface="Arial"/>
                          <a:cs typeface="Arial"/>
                        </a:rPr>
                        <a:t>FROM</a:t>
                      </a:r>
                      <a:r>
                        <a:rPr sz="1050" b="1" spc="-50" dirty="0">
                          <a:solidFill>
                            <a:srgbClr val="336E9F"/>
                          </a:solidFill>
                          <a:latin typeface="Arial"/>
                          <a:cs typeface="Arial"/>
                        </a:rPr>
                        <a:t> </a:t>
                      </a:r>
                      <a:r>
                        <a:rPr sz="1050" b="1" spc="-20" dirty="0">
                          <a:solidFill>
                            <a:srgbClr val="336E9F"/>
                          </a:solidFill>
                          <a:latin typeface="Arial"/>
                          <a:cs typeface="Arial"/>
                        </a:rPr>
                        <a:t>YOUR</a:t>
                      </a:r>
                      <a:r>
                        <a:rPr sz="1050" b="1" spc="-45" dirty="0">
                          <a:solidFill>
                            <a:srgbClr val="336E9F"/>
                          </a:solidFill>
                          <a:latin typeface="Arial"/>
                          <a:cs typeface="Arial"/>
                        </a:rPr>
                        <a:t> </a:t>
                      </a:r>
                      <a:r>
                        <a:rPr sz="1050" b="1" dirty="0">
                          <a:solidFill>
                            <a:srgbClr val="336E9F"/>
                          </a:solidFill>
                          <a:latin typeface="Arial"/>
                          <a:cs typeface="Arial"/>
                        </a:rPr>
                        <a:t>GP</a:t>
                      </a:r>
                      <a:r>
                        <a:rPr sz="1050" b="1" spc="-50" dirty="0">
                          <a:solidFill>
                            <a:srgbClr val="336E9F"/>
                          </a:solidFill>
                          <a:latin typeface="Arial"/>
                          <a:cs typeface="Arial"/>
                        </a:rPr>
                        <a:t> </a:t>
                      </a:r>
                      <a:r>
                        <a:rPr sz="1050" b="1" spc="-10" dirty="0">
                          <a:solidFill>
                            <a:srgbClr val="336E9F"/>
                          </a:solidFill>
                          <a:latin typeface="Arial"/>
                          <a:cs typeface="Arial"/>
                        </a:rPr>
                        <a:t>PRACTICE</a:t>
                      </a:r>
                      <a:r>
                        <a:rPr sz="1050" b="1" dirty="0">
                          <a:solidFill>
                            <a:srgbClr val="336E9F"/>
                          </a:solidFill>
                          <a:latin typeface="Arial"/>
                          <a:cs typeface="Arial"/>
                        </a:rPr>
                        <a:t>	</a:t>
                      </a:r>
                      <a:r>
                        <a:rPr sz="1275" spc="-15" baseline="9803" dirty="0">
                          <a:latin typeface="Arial"/>
                          <a:cs typeface="Arial"/>
                        </a:rPr>
                        <a:t>Long-</a:t>
                      </a:r>
                      <a:r>
                        <a:rPr sz="1275" baseline="9803" dirty="0">
                          <a:latin typeface="Arial"/>
                          <a:cs typeface="Arial"/>
                        </a:rPr>
                        <a:t>term</a:t>
                      </a:r>
                      <a:r>
                        <a:rPr sz="1275" spc="-22" baseline="9803" dirty="0">
                          <a:latin typeface="Arial"/>
                          <a:cs typeface="Arial"/>
                        </a:rPr>
                        <a:t> </a:t>
                      </a:r>
                      <a:r>
                        <a:rPr sz="1275" baseline="9803" dirty="0">
                          <a:latin typeface="Arial"/>
                          <a:cs typeface="Arial"/>
                        </a:rPr>
                        <a:t>condition</a:t>
                      </a:r>
                      <a:r>
                        <a:rPr sz="1275" spc="-15" baseline="9803" dirty="0">
                          <a:latin typeface="Arial"/>
                          <a:cs typeface="Arial"/>
                        </a:rPr>
                        <a:t> status</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a:cs typeface="Arial"/>
                        </a:rPr>
                        <a:t>Yes</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a:cs typeface="Arial"/>
                        </a:rPr>
                        <a:t>No</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Not</a:t>
                      </a:r>
                      <a:r>
                        <a:rPr sz="850" spc="-45">
                          <a:latin typeface="Arial"/>
                          <a:cs typeface="Arial"/>
                        </a:rPr>
                        <a:t> </a:t>
                      </a:r>
                      <a:r>
                        <a:rPr sz="850" spc="-10">
                          <a:latin typeface="Arial"/>
                          <a:cs typeface="Arial"/>
                        </a:rPr>
                        <a:t>given</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b="1" spc="-25">
                          <a:latin typeface="Arial"/>
                          <a:cs typeface="Arial"/>
                        </a:rPr>
                        <a:t>All</a:t>
                      </a:r>
                      <a:endParaRPr lang="en-GB" sz="850" b="1" spc="-25">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29870">
                        <a:lnSpc>
                          <a:spcPts val="860"/>
                        </a:lnSpc>
                        <a:spcBef>
                          <a:spcPts val="155"/>
                        </a:spcBef>
                      </a:pPr>
                      <a:r>
                        <a:rPr sz="850" dirty="0">
                          <a:latin typeface="Arial"/>
                          <a:cs typeface="Arial"/>
                        </a:rPr>
                        <a:t>Q2.</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only</a:t>
                      </a:r>
                      <a:r>
                        <a:rPr sz="850" spc="-20" dirty="0">
                          <a:latin typeface="Arial"/>
                          <a:cs typeface="Arial"/>
                        </a:rPr>
                        <a:t> </a:t>
                      </a:r>
                      <a:r>
                        <a:rPr sz="850" dirty="0">
                          <a:latin typeface="Arial"/>
                          <a:cs typeface="Arial"/>
                        </a:rPr>
                        <a:t>spoke</a:t>
                      </a:r>
                      <a:r>
                        <a:rPr sz="850" spc="-15"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primary</a:t>
                      </a:r>
                      <a:r>
                        <a:rPr sz="850" spc="-20" dirty="0">
                          <a:latin typeface="Arial"/>
                          <a:cs typeface="Arial"/>
                        </a:rPr>
                        <a:t> </a:t>
                      </a:r>
                      <a:r>
                        <a:rPr sz="850" dirty="0">
                          <a:latin typeface="Arial"/>
                          <a:cs typeface="Arial"/>
                        </a:rPr>
                        <a:t>care</a:t>
                      </a:r>
                      <a:r>
                        <a:rPr sz="850" spc="-20" dirty="0">
                          <a:latin typeface="Arial"/>
                          <a:cs typeface="Arial"/>
                        </a:rPr>
                        <a:t> </a:t>
                      </a:r>
                      <a:r>
                        <a:rPr sz="850" spc="-10" dirty="0">
                          <a:latin typeface="Arial"/>
                          <a:cs typeface="Arial"/>
                        </a:rPr>
                        <a:t>professional </a:t>
                      </a:r>
                      <a:r>
                        <a:rPr sz="850" dirty="0">
                          <a:latin typeface="Arial"/>
                          <a:cs typeface="Arial"/>
                        </a:rPr>
                        <a:t>once</a:t>
                      </a:r>
                      <a:r>
                        <a:rPr sz="850" spc="-20"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twice</a:t>
                      </a:r>
                      <a:r>
                        <a:rPr sz="850" spc="-20" dirty="0">
                          <a:latin typeface="Arial"/>
                          <a:cs typeface="Arial"/>
                        </a:rPr>
                        <a:t> </a:t>
                      </a:r>
                      <a:r>
                        <a:rPr sz="850" dirty="0">
                          <a:latin typeface="Arial"/>
                          <a:cs typeface="Arial"/>
                        </a:rPr>
                        <a:t>before</a:t>
                      </a:r>
                      <a:r>
                        <a:rPr sz="850" spc="-20" dirty="0">
                          <a:latin typeface="Arial"/>
                          <a:cs typeface="Arial"/>
                        </a:rPr>
                        <a:t> </a:t>
                      </a:r>
                      <a:r>
                        <a:rPr sz="850" dirty="0">
                          <a:latin typeface="Arial"/>
                          <a:cs typeface="Arial"/>
                        </a:rPr>
                        <a:t>cancer</a:t>
                      </a:r>
                      <a:r>
                        <a:rPr sz="850" spc="-20" dirty="0">
                          <a:latin typeface="Arial"/>
                          <a:cs typeface="Arial"/>
                        </a:rPr>
                        <a:t> </a:t>
                      </a:r>
                      <a:r>
                        <a:rPr sz="850" spc="-10" dirty="0">
                          <a:latin typeface="Arial"/>
                          <a:cs typeface="Arial"/>
                        </a:rPr>
                        <a:t>diagnosis</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4795">
                <a:tc>
                  <a:txBody>
                    <a:bodyPr/>
                    <a:lstStyle/>
                    <a:p>
                      <a:pPr marL="27940" marR="127635">
                        <a:lnSpc>
                          <a:spcPts val="860"/>
                        </a:lnSpc>
                        <a:spcBef>
                          <a:spcPts val="155"/>
                        </a:spcBef>
                      </a:pPr>
                      <a:r>
                        <a:rPr sz="850">
                          <a:latin typeface="Arial"/>
                          <a:cs typeface="Arial"/>
                        </a:rPr>
                        <a:t>Q3.</a:t>
                      </a:r>
                      <a:r>
                        <a:rPr sz="850" spc="-20">
                          <a:latin typeface="Arial"/>
                          <a:cs typeface="Arial"/>
                        </a:rPr>
                        <a:t> </a:t>
                      </a:r>
                      <a:r>
                        <a:rPr sz="850">
                          <a:latin typeface="Arial"/>
                          <a:cs typeface="Arial"/>
                        </a:rPr>
                        <a:t>Referral</a:t>
                      </a:r>
                      <a:r>
                        <a:rPr sz="850" spc="-20">
                          <a:latin typeface="Arial"/>
                          <a:cs typeface="Arial"/>
                        </a:rPr>
                        <a:t> </a:t>
                      </a:r>
                      <a:r>
                        <a:rPr sz="850">
                          <a:latin typeface="Arial"/>
                          <a:cs typeface="Arial"/>
                        </a:rPr>
                        <a:t>for</a:t>
                      </a:r>
                      <a:r>
                        <a:rPr sz="850" spc="-20">
                          <a:latin typeface="Arial"/>
                          <a:cs typeface="Arial"/>
                        </a:rPr>
                        <a:t> </a:t>
                      </a:r>
                      <a:r>
                        <a:rPr sz="850">
                          <a:latin typeface="Arial"/>
                          <a:cs typeface="Arial"/>
                        </a:rPr>
                        <a:t>diagnosis</a:t>
                      </a:r>
                      <a:r>
                        <a:rPr sz="850" spc="-15">
                          <a:latin typeface="Arial"/>
                          <a:cs typeface="Arial"/>
                        </a:rPr>
                        <a:t> </a:t>
                      </a:r>
                      <a:r>
                        <a:rPr sz="850">
                          <a:latin typeface="Arial"/>
                          <a:cs typeface="Arial"/>
                        </a:rPr>
                        <a:t>was</a:t>
                      </a:r>
                      <a:r>
                        <a:rPr sz="850" spc="-20">
                          <a:latin typeface="Arial"/>
                          <a:cs typeface="Arial"/>
                        </a:rPr>
                        <a:t> </a:t>
                      </a:r>
                      <a:r>
                        <a:rPr sz="850">
                          <a:latin typeface="Arial"/>
                          <a:cs typeface="Arial"/>
                        </a:rPr>
                        <a:t>explained</a:t>
                      </a:r>
                      <a:r>
                        <a:rPr sz="850" spc="-20">
                          <a:latin typeface="Arial"/>
                          <a:cs typeface="Arial"/>
                        </a:rPr>
                        <a:t> </a:t>
                      </a:r>
                      <a:r>
                        <a:rPr sz="850">
                          <a:latin typeface="Arial"/>
                          <a:cs typeface="Arial"/>
                        </a:rPr>
                        <a:t>in</a:t>
                      </a:r>
                      <a:r>
                        <a:rPr sz="850" spc="-20">
                          <a:latin typeface="Arial"/>
                          <a:cs typeface="Arial"/>
                        </a:rPr>
                        <a:t> </a:t>
                      </a:r>
                      <a:r>
                        <a:rPr sz="850">
                          <a:latin typeface="Arial"/>
                          <a:cs typeface="Arial"/>
                        </a:rPr>
                        <a:t>a</a:t>
                      </a:r>
                      <a:r>
                        <a:rPr sz="850" spc="-15">
                          <a:latin typeface="Arial"/>
                          <a:cs typeface="Arial"/>
                        </a:rPr>
                        <a:t> </a:t>
                      </a:r>
                      <a:r>
                        <a:rPr sz="850">
                          <a:latin typeface="Arial"/>
                          <a:cs typeface="Arial"/>
                        </a:rPr>
                        <a:t>way</a:t>
                      </a:r>
                      <a:r>
                        <a:rPr sz="850" spc="-20">
                          <a:latin typeface="Arial"/>
                          <a:cs typeface="Arial"/>
                        </a:rPr>
                        <a:t> </a:t>
                      </a:r>
                      <a:r>
                        <a:rPr sz="850" spc="-25">
                          <a:latin typeface="Arial"/>
                          <a:cs typeface="Arial"/>
                        </a:rPr>
                        <a:t>the </a:t>
                      </a:r>
                      <a:r>
                        <a:rPr sz="850">
                          <a:latin typeface="Arial"/>
                          <a:cs typeface="Arial"/>
                        </a:rPr>
                        <a:t>patient</a:t>
                      </a:r>
                      <a:r>
                        <a:rPr sz="850" spc="-30">
                          <a:latin typeface="Arial"/>
                          <a:cs typeface="Arial"/>
                        </a:rPr>
                        <a:t> </a:t>
                      </a:r>
                      <a:r>
                        <a:rPr sz="850">
                          <a:latin typeface="Arial"/>
                          <a:cs typeface="Arial"/>
                        </a:rPr>
                        <a:t>could</a:t>
                      </a:r>
                      <a:r>
                        <a:rPr sz="850" spc="-30">
                          <a:latin typeface="Arial"/>
                          <a:cs typeface="Arial"/>
                        </a:rPr>
                        <a:t> </a:t>
                      </a:r>
                      <a:r>
                        <a:rPr sz="850">
                          <a:latin typeface="Arial"/>
                          <a:cs typeface="Arial"/>
                        </a:rPr>
                        <a:t>completely</a:t>
                      </a:r>
                      <a:r>
                        <a:rPr sz="850" spc="-30">
                          <a:latin typeface="Arial"/>
                          <a:cs typeface="Arial"/>
                        </a:rPr>
                        <a:t> </a:t>
                      </a:r>
                      <a:r>
                        <a:rPr sz="850" spc="-10">
                          <a:latin typeface="Arial"/>
                          <a:cs typeface="Arial"/>
                        </a:rPr>
                        <a:t>understand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5" name="ltc_status_tbl_section2"/>
          <p:cNvGraphicFramePr>
            <a:graphicFrameLocks noGrp="1"/>
          </p:cNvGraphicFramePr>
          <p:nvPr>
            <p:extLst>
              <p:ext uri="{D42A27DB-BD31-4B8C-83A1-F6EECF244321}">
                <p14:modId xmlns:p14="http://schemas.microsoft.com/office/powerpoint/2010/main" val="693538246"/>
              </p:ext>
            </p:extLst>
          </p:nvPr>
        </p:nvGraphicFramePr>
        <p:xfrm>
          <a:off x="429133" y="2766719"/>
          <a:ext cx="6773143" cy="166624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995044">
                  <a:extLst>
                    <a:ext uri="{9D8B030D-6E8A-4147-A177-3AD203B41FA5}">
                      <a16:colId xmlns:a16="http://schemas.microsoft.com/office/drawing/2014/main" val="20001"/>
                    </a:ext>
                  </a:extLst>
                </a:gridCol>
                <a:gridCol w="995045">
                  <a:extLst>
                    <a:ext uri="{9D8B030D-6E8A-4147-A177-3AD203B41FA5}">
                      <a16:colId xmlns:a16="http://schemas.microsoft.com/office/drawing/2014/main" val="20002"/>
                    </a:ext>
                  </a:extLst>
                </a:gridCol>
                <a:gridCol w="995045">
                  <a:extLst>
                    <a:ext uri="{9D8B030D-6E8A-4147-A177-3AD203B41FA5}">
                      <a16:colId xmlns:a16="http://schemas.microsoft.com/office/drawing/2014/main" val="20003"/>
                    </a:ext>
                  </a:extLst>
                </a:gridCol>
                <a:gridCol w="994409">
                  <a:extLst>
                    <a:ext uri="{9D8B030D-6E8A-4147-A177-3AD203B41FA5}">
                      <a16:colId xmlns:a16="http://schemas.microsoft.com/office/drawing/2014/main" val="20004"/>
                    </a:ext>
                  </a:extLst>
                </a:gridCol>
              </a:tblGrid>
              <a:tr h="188595">
                <a:tc gridSpan="5">
                  <a:txBody>
                    <a:bodyPr/>
                    <a:lstStyle/>
                    <a:p>
                      <a:pPr marL="27940">
                        <a:lnSpc>
                          <a:spcPts val="1180"/>
                        </a:lnSpc>
                        <a:tabLst>
                          <a:tab pos="4022725" algn="l"/>
                        </a:tabLst>
                      </a:pPr>
                      <a:r>
                        <a:rPr sz="1575" b="1" spc="-30" baseline="-7936" dirty="0">
                          <a:solidFill>
                            <a:srgbClr val="336E9F"/>
                          </a:solidFill>
                          <a:latin typeface="Arial" panose="020B0604020202020204" pitchFamily="34" charset="0"/>
                          <a:cs typeface="Arial" panose="020B0604020202020204" pitchFamily="34" charset="0"/>
                        </a:rPr>
                        <a:t>DIAGNOSTIC </a:t>
                      </a:r>
                      <a:r>
                        <a:rPr sz="1575" b="1" spc="-15" baseline="-7936" dirty="0">
                          <a:solidFill>
                            <a:srgbClr val="336E9F"/>
                          </a:solidFill>
                          <a:latin typeface="Arial" panose="020B0604020202020204" pitchFamily="34" charset="0"/>
                          <a:cs typeface="Arial" panose="020B0604020202020204" pitchFamily="34" charset="0"/>
                        </a:rPr>
                        <a:t>TESTS</a:t>
                      </a:r>
                      <a:r>
                        <a:rPr sz="1575" b="1" baseline="-7936" dirty="0">
                          <a:solidFill>
                            <a:srgbClr val="336E9F"/>
                          </a:solidFill>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Long-</a:t>
                      </a:r>
                      <a:r>
                        <a:rPr sz="850" dirty="0">
                          <a:latin typeface="Arial" panose="020B0604020202020204" pitchFamily="34" charset="0"/>
                          <a:cs typeface="Arial" panose="020B0604020202020204" pitchFamily="34" charset="0"/>
                        </a:rPr>
                        <a:t>term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condition</a:t>
                      </a:r>
                      <a:r>
                        <a:rPr sz="850" spc="-10" dirty="0">
                          <a:latin typeface="Arial" panose="020B0604020202020204" pitchFamily="34" charset="0"/>
                          <a:cs typeface="Arial" panose="020B0604020202020204" pitchFamily="34" charset="0"/>
                        </a:rPr>
                        <a:t> status</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panose="020B0604020202020204" pitchFamily="34" charset="0"/>
                          <a:cs typeface="Arial" panose="020B0604020202020204" pitchFamily="34" charset="0"/>
                        </a:rPr>
                        <a:t>Yes</a:t>
                      </a:r>
                      <a:endParaRPr sz="85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panose="020B0604020202020204" pitchFamily="34" charset="0"/>
                          <a:cs typeface="Arial" panose="020B0604020202020204" pitchFamily="34" charset="0"/>
                        </a:rPr>
                        <a:t>No</a:t>
                      </a:r>
                      <a:endParaRPr sz="85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panose="020B0604020202020204" pitchFamily="34" charset="0"/>
                          <a:cs typeface="Arial" panose="020B0604020202020204" pitchFamily="34" charset="0"/>
                        </a:rPr>
                        <a:t>Not</a:t>
                      </a:r>
                      <a:r>
                        <a:rPr sz="850" spc="-4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given</a:t>
                      </a:r>
                      <a:endParaRPr sz="85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27635">
                        <a:lnSpc>
                          <a:spcPts val="860"/>
                        </a:lnSpc>
                        <a:spcBef>
                          <a:spcPts val="155"/>
                        </a:spcBef>
                      </a:pPr>
                      <a:r>
                        <a:rPr sz="850">
                          <a:latin typeface="Arial" panose="020B0604020202020204" pitchFamily="34" charset="0"/>
                          <a:cs typeface="Arial" panose="020B0604020202020204" pitchFamily="34" charset="0"/>
                        </a:rPr>
                        <a:t>Q5.</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received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information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needed</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about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diagnostic</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test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advance</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15570">
                        <a:lnSpc>
                          <a:spcPts val="860"/>
                        </a:lnSpc>
                        <a:spcBef>
                          <a:spcPts val="155"/>
                        </a:spcBef>
                      </a:pPr>
                      <a:r>
                        <a:rPr sz="850">
                          <a:latin typeface="Arial" panose="020B0604020202020204" pitchFamily="34" charset="0"/>
                          <a:cs typeface="Arial" panose="020B0604020202020204" pitchFamily="34" charset="0"/>
                        </a:rPr>
                        <a:t>Q6.</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Diagnostic</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test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staff</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appeared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2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have </a:t>
                      </a:r>
                      <a:r>
                        <a:rPr sz="850">
                          <a:latin typeface="Arial" panose="020B0604020202020204" pitchFamily="34" charset="0"/>
                          <a:cs typeface="Arial" panose="020B0604020202020204" pitchFamily="34" charset="0"/>
                        </a:rPr>
                        <a:t>all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information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needed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patient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67945">
                        <a:lnSpc>
                          <a:spcPts val="860"/>
                        </a:lnSpc>
                        <a:spcBef>
                          <a:spcPts val="155"/>
                        </a:spcBef>
                      </a:pPr>
                      <a:r>
                        <a:rPr sz="850">
                          <a:latin typeface="Arial" panose="020B0604020202020204" pitchFamily="34" charset="0"/>
                          <a:cs typeface="Arial" panose="020B0604020202020204" pitchFamily="34" charset="0"/>
                        </a:rPr>
                        <a:t>Q7.</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felt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length</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time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waiting</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for</a:t>
                      </a:r>
                      <a:r>
                        <a:rPr sz="850" spc="50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diagnostic</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test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results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right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55880">
                        <a:lnSpc>
                          <a:spcPts val="860"/>
                        </a:lnSpc>
                        <a:spcBef>
                          <a:spcPts val="155"/>
                        </a:spcBef>
                      </a:pPr>
                      <a:r>
                        <a:rPr sz="850">
                          <a:latin typeface="Arial" panose="020B0604020202020204" pitchFamily="34" charset="0"/>
                          <a:cs typeface="Arial" panose="020B0604020202020204" pitchFamily="34" charset="0"/>
                        </a:rPr>
                        <a:t>Q8.</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Diagnostic</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test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results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were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explained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way</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the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6065">
                <a:tc>
                  <a:txBody>
                    <a:bodyPr/>
                    <a:lstStyle/>
                    <a:p>
                      <a:pPr marL="27940" marR="205740">
                        <a:lnSpc>
                          <a:spcPts val="860"/>
                        </a:lnSpc>
                        <a:spcBef>
                          <a:spcPts val="155"/>
                        </a:spcBef>
                      </a:pPr>
                      <a:r>
                        <a:rPr sz="850">
                          <a:latin typeface="Arial" panose="020B0604020202020204" pitchFamily="34" charset="0"/>
                          <a:cs typeface="Arial" panose="020B0604020202020204" pitchFamily="34" charset="0"/>
                        </a:rPr>
                        <a:t>Q9.</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Enough</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privacy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always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given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patient </a:t>
                      </a:r>
                      <a:r>
                        <a:rPr sz="850">
                          <a:latin typeface="Arial" panose="020B0604020202020204" pitchFamily="34" charset="0"/>
                          <a:cs typeface="Arial" panose="020B0604020202020204" pitchFamily="34" charset="0"/>
                        </a:rPr>
                        <a:t>when</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receiving</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diagnostic</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test</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results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96%</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6" name="ltc_status_tbl_section3"/>
          <p:cNvGraphicFramePr>
            <a:graphicFrameLocks noGrp="1"/>
          </p:cNvGraphicFramePr>
          <p:nvPr>
            <p:extLst>
              <p:ext uri="{D42A27DB-BD31-4B8C-83A1-F6EECF244321}">
                <p14:modId xmlns:p14="http://schemas.microsoft.com/office/powerpoint/2010/main" val="103535562"/>
              </p:ext>
            </p:extLst>
          </p:nvPr>
        </p:nvGraphicFramePr>
        <p:xfrm>
          <a:off x="429133" y="4612828"/>
          <a:ext cx="6773143" cy="166560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995044">
                  <a:extLst>
                    <a:ext uri="{9D8B030D-6E8A-4147-A177-3AD203B41FA5}">
                      <a16:colId xmlns:a16="http://schemas.microsoft.com/office/drawing/2014/main" val="20001"/>
                    </a:ext>
                  </a:extLst>
                </a:gridCol>
                <a:gridCol w="995045">
                  <a:extLst>
                    <a:ext uri="{9D8B030D-6E8A-4147-A177-3AD203B41FA5}">
                      <a16:colId xmlns:a16="http://schemas.microsoft.com/office/drawing/2014/main" val="20002"/>
                    </a:ext>
                  </a:extLst>
                </a:gridCol>
                <a:gridCol w="995045">
                  <a:extLst>
                    <a:ext uri="{9D8B030D-6E8A-4147-A177-3AD203B41FA5}">
                      <a16:colId xmlns:a16="http://schemas.microsoft.com/office/drawing/2014/main" val="20003"/>
                    </a:ext>
                  </a:extLst>
                </a:gridCol>
                <a:gridCol w="994409">
                  <a:extLst>
                    <a:ext uri="{9D8B030D-6E8A-4147-A177-3AD203B41FA5}">
                      <a16:colId xmlns:a16="http://schemas.microsoft.com/office/drawing/2014/main" val="20004"/>
                    </a:ext>
                  </a:extLst>
                </a:gridCol>
              </a:tblGrid>
              <a:tr h="187960">
                <a:tc gridSpan="5">
                  <a:txBody>
                    <a:bodyPr/>
                    <a:lstStyle/>
                    <a:p>
                      <a:pPr marL="27940">
                        <a:lnSpc>
                          <a:spcPct val="100000"/>
                        </a:lnSpc>
                        <a:spcBef>
                          <a:spcPts val="45"/>
                        </a:spcBef>
                        <a:tabLst>
                          <a:tab pos="4022725" algn="l"/>
                        </a:tabLst>
                      </a:pPr>
                      <a:r>
                        <a:rPr sz="1050" b="1" spc="-20" dirty="0">
                          <a:solidFill>
                            <a:srgbClr val="336E9F"/>
                          </a:solidFill>
                          <a:latin typeface="Arial" panose="020B0604020202020204" pitchFamily="34" charset="0"/>
                          <a:cs typeface="Arial" panose="020B0604020202020204" pitchFamily="34" charset="0"/>
                        </a:rPr>
                        <a:t>FINDING</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OUT</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THAT</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YOU</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HAD</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CANCER</a:t>
                      </a:r>
                      <a:r>
                        <a:rPr sz="1050" b="1" dirty="0">
                          <a:solidFill>
                            <a:srgbClr val="336E9F"/>
                          </a:solidFill>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Long-</a:t>
                      </a:r>
                      <a:r>
                        <a:rPr sz="1275" baseline="9803" dirty="0">
                          <a:latin typeface="Arial" panose="020B0604020202020204" pitchFamily="34" charset="0"/>
                          <a:cs typeface="Arial" panose="020B0604020202020204" pitchFamily="34" charset="0"/>
                        </a:rPr>
                        <a:t>term</a:t>
                      </a:r>
                      <a:r>
                        <a:rPr sz="1275" spc="-22" baseline="9803" dirty="0">
                          <a:latin typeface="Arial" panose="020B0604020202020204" pitchFamily="34" charset="0"/>
                          <a:cs typeface="Arial" panose="020B0604020202020204" pitchFamily="34" charset="0"/>
                        </a:rPr>
                        <a:t> </a:t>
                      </a:r>
                      <a:r>
                        <a:rPr sz="1275" baseline="9803" dirty="0">
                          <a:latin typeface="Arial" panose="020B0604020202020204" pitchFamily="34" charset="0"/>
                          <a:cs typeface="Arial" panose="020B0604020202020204" pitchFamily="34" charset="0"/>
                        </a:rPr>
                        <a:t>condition</a:t>
                      </a:r>
                      <a:r>
                        <a:rPr sz="1275" spc="-15" baseline="9803" dirty="0">
                          <a:latin typeface="Arial" panose="020B0604020202020204" pitchFamily="34" charset="0"/>
                          <a:cs typeface="Arial" panose="020B0604020202020204" pitchFamily="34" charset="0"/>
                        </a:rPr>
                        <a:t> status</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panose="020B0604020202020204" pitchFamily="34" charset="0"/>
                          <a:cs typeface="Arial" panose="020B0604020202020204" pitchFamily="34" charset="0"/>
                        </a:rPr>
                        <a:t>Yes</a:t>
                      </a:r>
                      <a:endParaRPr sz="85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panose="020B0604020202020204" pitchFamily="34" charset="0"/>
                          <a:cs typeface="Arial" panose="020B0604020202020204" pitchFamily="34" charset="0"/>
                        </a:rPr>
                        <a:t>No</a:t>
                      </a:r>
                      <a:endParaRPr sz="85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panose="020B0604020202020204" pitchFamily="34" charset="0"/>
                          <a:cs typeface="Arial" panose="020B0604020202020204" pitchFamily="34" charset="0"/>
                        </a:rPr>
                        <a:t>Not</a:t>
                      </a:r>
                      <a:r>
                        <a:rPr sz="850" spc="-4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given</a:t>
                      </a:r>
                      <a:endParaRPr sz="85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80010">
                        <a:lnSpc>
                          <a:spcPts val="860"/>
                        </a:lnSpc>
                        <a:spcBef>
                          <a:spcPts val="155"/>
                        </a:spcBef>
                      </a:pPr>
                      <a:r>
                        <a:rPr sz="850" dirty="0">
                          <a:latin typeface="Arial" panose="020B0604020202020204" pitchFamily="34" charset="0"/>
                          <a:cs typeface="Arial" panose="020B0604020202020204" pitchFamily="34" charset="0"/>
                        </a:rPr>
                        <a:t>Q12.</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told</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they</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could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have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family </a:t>
                      </a:r>
                      <a:r>
                        <a:rPr sz="850" dirty="0">
                          <a:latin typeface="Arial" panose="020B0604020202020204" pitchFamily="34" charset="0"/>
                          <a:cs typeface="Arial" panose="020B0604020202020204" pitchFamily="34" charset="0"/>
                        </a:rPr>
                        <a:t>member,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friend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with</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them</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when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told</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diagnosis</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223520">
                        <a:lnSpc>
                          <a:spcPts val="860"/>
                        </a:lnSpc>
                        <a:spcBef>
                          <a:spcPts val="155"/>
                        </a:spcBef>
                      </a:pPr>
                      <a:r>
                        <a:rPr sz="850" dirty="0">
                          <a:latin typeface="Arial" panose="020B0604020202020204" pitchFamily="34" charset="0"/>
                          <a:cs typeface="Arial" panose="020B0604020202020204" pitchFamily="34" charset="0"/>
                        </a:rPr>
                        <a:t>Q13.</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told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sensitively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that</a:t>
                      </a:r>
                      <a:r>
                        <a:rPr sz="850" spc="-25" dirty="0">
                          <a:latin typeface="Arial" panose="020B0604020202020204" pitchFamily="34" charset="0"/>
                          <a:cs typeface="Arial" panose="020B0604020202020204" pitchFamily="34" charset="0"/>
                        </a:rPr>
                        <a:t> </a:t>
                      </a:r>
                      <a:r>
                        <a:rPr sz="850" spc="-20" dirty="0">
                          <a:latin typeface="Arial" panose="020B0604020202020204" pitchFamily="34" charset="0"/>
                          <a:cs typeface="Arial" panose="020B0604020202020204" pitchFamily="34" charset="0"/>
                        </a:rPr>
                        <a:t>they </a:t>
                      </a:r>
                      <a:r>
                        <a:rPr sz="850" dirty="0">
                          <a:latin typeface="Arial" panose="020B0604020202020204" pitchFamily="34" charset="0"/>
                          <a:cs typeface="Arial" panose="020B0604020202020204" pitchFamily="34" charset="0"/>
                        </a:rPr>
                        <a:t>had</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cancer</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27635">
                        <a:lnSpc>
                          <a:spcPts val="860"/>
                        </a:lnSpc>
                        <a:spcBef>
                          <a:spcPts val="155"/>
                        </a:spcBef>
                      </a:pPr>
                      <a:r>
                        <a:rPr sz="850" dirty="0">
                          <a:latin typeface="Arial" panose="020B0604020202020204" pitchFamily="34" charset="0"/>
                          <a:cs typeface="Arial" panose="020B0604020202020204" pitchFamily="34" charset="0"/>
                        </a:rPr>
                        <a:t>Q14.</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Cancer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diagnosis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explained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patient </a:t>
                      </a:r>
                      <a:r>
                        <a:rPr sz="850" dirty="0">
                          <a:latin typeface="Arial" panose="020B0604020202020204" pitchFamily="34" charset="0"/>
                          <a:cs typeface="Arial" panose="020B0604020202020204" pitchFamily="34" charset="0"/>
                        </a:rPr>
                        <a:t>could</a:t>
                      </a:r>
                      <a:r>
                        <a:rPr sz="850" spc="-3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understand</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55244">
                        <a:lnSpc>
                          <a:spcPts val="860"/>
                        </a:lnSpc>
                        <a:spcBef>
                          <a:spcPts val="155"/>
                        </a:spcBef>
                      </a:pPr>
                      <a:r>
                        <a:rPr sz="850">
                          <a:latin typeface="Arial" panose="020B0604020202020204" pitchFamily="34" charset="0"/>
                          <a:cs typeface="Arial" panose="020B0604020202020204" pitchFamily="34" charset="0"/>
                        </a:rPr>
                        <a:t>Q15.</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diagnosis</a:t>
                      </a:r>
                      <a:r>
                        <a:rPr sz="850" spc="-25">
                          <a:latin typeface="Arial" panose="020B0604020202020204" pitchFamily="34" charset="0"/>
                          <a:cs typeface="Arial" panose="020B0604020202020204" pitchFamily="34" charset="0"/>
                        </a:rPr>
                        <a:t> in </a:t>
                      </a:r>
                      <a:r>
                        <a:rPr sz="850">
                          <a:latin typeface="Arial" panose="020B0604020202020204" pitchFamily="34" charset="0"/>
                          <a:cs typeface="Arial" panose="020B0604020202020204" pitchFamily="34" charset="0"/>
                        </a:rPr>
                        <a:t>an</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appropriate</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place</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6065">
                <a:tc>
                  <a:txBody>
                    <a:bodyPr/>
                    <a:lstStyle/>
                    <a:p>
                      <a:pPr marL="27940" marR="49530">
                        <a:lnSpc>
                          <a:spcPts val="860"/>
                        </a:lnSpc>
                        <a:spcBef>
                          <a:spcPts val="155"/>
                        </a:spcBef>
                      </a:pPr>
                      <a:r>
                        <a:rPr sz="850">
                          <a:latin typeface="Arial" panose="020B0604020202020204" pitchFamily="34" charset="0"/>
                          <a:cs typeface="Arial" panose="020B0604020202020204" pitchFamily="34" charset="0"/>
                        </a:rPr>
                        <a:t>Q16.</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back</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later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for</a:t>
                      </a:r>
                      <a:r>
                        <a:rPr sz="850" spc="-1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more </a:t>
                      </a:r>
                      <a:r>
                        <a:rPr sz="850">
                          <a:latin typeface="Arial" panose="020B0604020202020204" pitchFamily="34" charset="0"/>
                          <a:cs typeface="Arial" panose="020B0604020202020204" pitchFamily="34" charset="0"/>
                        </a:rPr>
                        <a:t>information</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diagnosis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7" name="ltc_status_tbl_section4"/>
          <p:cNvGraphicFramePr>
            <a:graphicFrameLocks noGrp="1"/>
          </p:cNvGraphicFramePr>
          <p:nvPr>
            <p:extLst>
              <p:ext uri="{D42A27DB-BD31-4B8C-83A1-F6EECF244321}">
                <p14:modId xmlns:p14="http://schemas.microsoft.com/office/powerpoint/2010/main" val="1480678994"/>
              </p:ext>
            </p:extLst>
          </p:nvPr>
        </p:nvGraphicFramePr>
        <p:xfrm>
          <a:off x="428814" y="6458302"/>
          <a:ext cx="6773143" cy="111633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995044">
                  <a:extLst>
                    <a:ext uri="{9D8B030D-6E8A-4147-A177-3AD203B41FA5}">
                      <a16:colId xmlns:a16="http://schemas.microsoft.com/office/drawing/2014/main" val="20001"/>
                    </a:ext>
                  </a:extLst>
                </a:gridCol>
                <a:gridCol w="995045">
                  <a:extLst>
                    <a:ext uri="{9D8B030D-6E8A-4147-A177-3AD203B41FA5}">
                      <a16:colId xmlns:a16="http://schemas.microsoft.com/office/drawing/2014/main" val="20002"/>
                    </a:ext>
                  </a:extLst>
                </a:gridCol>
                <a:gridCol w="995045">
                  <a:extLst>
                    <a:ext uri="{9D8B030D-6E8A-4147-A177-3AD203B41FA5}">
                      <a16:colId xmlns:a16="http://schemas.microsoft.com/office/drawing/2014/main" val="20003"/>
                    </a:ext>
                  </a:extLst>
                </a:gridCol>
                <a:gridCol w="994409">
                  <a:extLst>
                    <a:ext uri="{9D8B030D-6E8A-4147-A177-3AD203B41FA5}">
                      <a16:colId xmlns:a16="http://schemas.microsoft.com/office/drawing/2014/main" val="20004"/>
                    </a:ext>
                  </a:extLst>
                </a:gridCol>
              </a:tblGrid>
              <a:tr h="187960">
                <a:tc gridSpan="5">
                  <a:txBody>
                    <a:bodyPr/>
                    <a:lstStyle/>
                    <a:p>
                      <a:pPr marL="27940">
                        <a:lnSpc>
                          <a:spcPct val="100000"/>
                        </a:lnSpc>
                        <a:spcBef>
                          <a:spcPts val="45"/>
                        </a:spcBef>
                        <a:tabLst>
                          <a:tab pos="4022725" algn="l"/>
                        </a:tabLst>
                      </a:pPr>
                      <a:r>
                        <a:rPr sz="1050" b="1" spc="-20" dirty="0">
                          <a:solidFill>
                            <a:srgbClr val="336E9F"/>
                          </a:solidFill>
                          <a:latin typeface="Arial"/>
                          <a:cs typeface="Arial"/>
                        </a:rPr>
                        <a:t>SUPPORT</a:t>
                      </a:r>
                      <a:r>
                        <a:rPr sz="1050" b="1" spc="-45" dirty="0">
                          <a:solidFill>
                            <a:srgbClr val="336E9F"/>
                          </a:solidFill>
                          <a:latin typeface="Arial"/>
                          <a:cs typeface="Arial"/>
                        </a:rPr>
                        <a:t> </a:t>
                      </a:r>
                      <a:r>
                        <a:rPr sz="1050" b="1" spc="-10" dirty="0">
                          <a:solidFill>
                            <a:srgbClr val="336E9F"/>
                          </a:solidFill>
                          <a:latin typeface="Arial"/>
                          <a:cs typeface="Arial"/>
                        </a:rPr>
                        <a:t>FROM</a:t>
                      </a:r>
                      <a:r>
                        <a:rPr sz="1050" b="1" spc="-40" dirty="0">
                          <a:solidFill>
                            <a:srgbClr val="336E9F"/>
                          </a:solidFill>
                          <a:latin typeface="Arial"/>
                          <a:cs typeface="Arial"/>
                        </a:rPr>
                        <a:t> </a:t>
                      </a:r>
                      <a:r>
                        <a:rPr sz="1050" b="1" dirty="0">
                          <a:solidFill>
                            <a:srgbClr val="336E9F"/>
                          </a:solidFill>
                          <a:latin typeface="Arial"/>
                          <a:cs typeface="Arial"/>
                        </a:rPr>
                        <a:t>A</a:t>
                      </a:r>
                      <a:r>
                        <a:rPr sz="1050" b="1" spc="-45" dirty="0">
                          <a:solidFill>
                            <a:srgbClr val="336E9F"/>
                          </a:solidFill>
                          <a:latin typeface="Arial"/>
                          <a:cs typeface="Arial"/>
                        </a:rPr>
                        <a:t> </a:t>
                      </a:r>
                      <a:r>
                        <a:rPr sz="1050" b="1" spc="-20" dirty="0">
                          <a:solidFill>
                            <a:srgbClr val="336E9F"/>
                          </a:solidFill>
                          <a:latin typeface="Arial"/>
                          <a:cs typeface="Arial"/>
                        </a:rPr>
                        <a:t>MAIN</a:t>
                      </a:r>
                      <a:r>
                        <a:rPr sz="1050" b="1" spc="-40" dirty="0">
                          <a:solidFill>
                            <a:srgbClr val="336E9F"/>
                          </a:solidFill>
                          <a:latin typeface="Arial"/>
                          <a:cs typeface="Arial"/>
                        </a:rPr>
                        <a:t> </a:t>
                      </a:r>
                      <a:r>
                        <a:rPr sz="1050" b="1" spc="-25" dirty="0">
                          <a:solidFill>
                            <a:srgbClr val="336E9F"/>
                          </a:solidFill>
                          <a:latin typeface="Arial"/>
                          <a:cs typeface="Arial"/>
                        </a:rPr>
                        <a:t>CONTACT</a:t>
                      </a:r>
                      <a:r>
                        <a:rPr sz="1050" b="1" spc="-45" dirty="0">
                          <a:solidFill>
                            <a:srgbClr val="336E9F"/>
                          </a:solidFill>
                          <a:latin typeface="Arial"/>
                          <a:cs typeface="Arial"/>
                        </a:rPr>
                        <a:t> </a:t>
                      </a:r>
                      <a:r>
                        <a:rPr sz="1050" b="1" spc="-10" dirty="0">
                          <a:solidFill>
                            <a:srgbClr val="336E9F"/>
                          </a:solidFill>
                          <a:latin typeface="Arial"/>
                          <a:cs typeface="Arial"/>
                        </a:rPr>
                        <a:t>PERSON</a:t>
                      </a:r>
                      <a:r>
                        <a:rPr sz="1050" b="1" dirty="0">
                          <a:solidFill>
                            <a:srgbClr val="336E9F"/>
                          </a:solidFill>
                          <a:latin typeface="Arial"/>
                          <a:cs typeface="Arial"/>
                        </a:rPr>
                        <a:t>	</a:t>
                      </a:r>
                      <a:r>
                        <a:rPr sz="1275" spc="-15" baseline="9803" dirty="0">
                          <a:latin typeface="Arial"/>
                          <a:cs typeface="Arial"/>
                        </a:rPr>
                        <a:t>Long-</a:t>
                      </a:r>
                      <a:r>
                        <a:rPr sz="1275" baseline="9803" dirty="0">
                          <a:latin typeface="Arial"/>
                          <a:cs typeface="Arial"/>
                        </a:rPr>
                        <a:t>term</a:t>
                      </a:r>
                      <a:r>
                        <a:rPr sz="1275" spc="-22" baseline="9803" dirty="0">
                          <a:latin typeface="Arial"/>
                          <a:cs typeface="Arial"/>
                        </a:rPr>
                        <a:t> </a:t>
                      </a:r>
                      <a:r>
                        <a:rPr sz="1275" baseline="9803" dirty="0">
                          <a:latin typeface="Arial"/>
                          <a:cs typeface="Arial"/>
                        </a:rPr>
                        <a:t>condition</a:t>
                      </a:r>
                      <a:r>
                        <a:rPr sz="1275" spc="-15" baseline="9803" dirty="0">
                          <a:latin typeface="Arial"/>
                          <a:cs typeface="Arial"/>
                        </a:rPr>
                        <a:t> status</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a:cs typeface="Arial"/>
                        </a:rPr>
                        <a:t>Yes</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a:cs typeface="Arial"/>
                        </a:rPr>
                        <a:t>No</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Not</a:t>
                      </a:r>
                      <a:r>
                        <a:rPr sz="850" spc="-45">
                          <a:latin typeface="Arial"/>
                          <a:cs typeface="Arial"/>
                        </a:rPr>
                        <a:t> </a:t>
                      </a:r>
                      <a:r>
                        <a:rPr sz="850" spc="-10">
                          <a:latin typeface="Arial"/>
                          <a:cs typeface="Arial"/>
                        </a:rPr>
                        <a:t>given</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a:cs typeface="Arial"/>
                        </a:rPr>
                        <a:t>All</a:t>
                      </a: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32360">
                <a:tc>
                  <a:txBody>
                    <a:bodyPr/>
                    <a:lstStyle/>
                    <a:p>
                      <a:pPr marL="27940" marR="25400">
                        <a:lnSpc>
                          <a:spcPts val="860"/>
                        </a:lnSpc>
                        <a:spcBef>
                          <a:spcPts val="155"/>
                        </a:spcBef>
                      </a:pPr>
                      <a:r>
                        <a:rPr sz="850" dirty="0">
                          <a:latin typeface="Arial"/>
                          <a:cs typeface="Arial"/>
                        </a:rPr>
                        <a:t>Q17.</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had</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main</a:t>
                      </a:r>
                      <a:r>
                        <a:rPr sz="850" spc="-15" dirty="0">
                          <a:latin typeface="Arial"/>
                          <a:cs typeface="Arial"/>
                        </a:rPr>
                        <a:t> </a:t>
                      </a:r>
                      <a:r>
                        <a:rPr sz="850" dirty="0">
                          <a:latin typeface="Arial"/>
                          <a:cs typeface="Arial"/>
                        </a:rPr>
                        <a:t>point</a:t>
                      </a:r>
                      <a:r>
                        <a:rPr sz="850" spc="-20"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contact</a:t>
                      </a:r>
                      <a:r>
                        <a:rPr sz="850" spc="-20" dirty="0">
                          <a:latin typeface="Arial"/>
                          <a:cs typeface="Arial"/>
                        </a:rPr>
                        <a:t> </a:t>
                      </a:r>
                      <a:r>
                        <a:rPr sz="850" dirty="0">
                          <a:latin typeface="Arial"/>
                          <a:cs typeface="Arial"/>
                        </a:rPr>
                        <a:t>within</a:t>
                      </a:r>
                      <a:r>
                        <a:rPr sz="850" spc="-15" dirty="0">
                          <a:latin typeface="Arial"/>
                          <a:cs typeface="Arial"/>
                        </a:rPr>
                        <a:t> </a:t>
                      </a:r>
                      <a:r>
                        <a:rPr sz="850" dirty="0">
                          <a:latin typeface="Arial"/>
                          <a:cs typeface="Arial"/>
                        </a:rPr>
                        <a:t>the</a:t>
                      </a:r>
                      <a:r>
                        <a:rPr sz="850" spc="-15" dirty="0">
                          <a:latin typeface="Arial"/>
                          <a:cs typeface="Arial"/>
                        </a:rPr>
                        <a:t> </a:t>
                      </a:r>
                      <a:r>
                        <a:rPr sz="850" spc="-20" dirty="0">
                          <a:latin typeface="Arial"/>
                          <a:cs typeface="Arial"/>
                        </a:rPr>
                        <a:t>care team</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73660">
                        <a:lnSpc>
                          <a:spcPts val="860"/>
                        </a:lnSpc>
                        <a:spcBef>
                          <a:spcPts val="155"/>
                        </a:spcBef>
                      </a:pPr>
                      <a:r>
                        <a:rPr sz="850">
                          <a:latin typeface="Arial"/>
                          <a:cs typeface="Arial"/>
                        </a:rPr>
                        <a:t>Q18.</a:t>
                      </a:r>
                      <a:r>
                        <a:rPr sz="850" spc="-20">
                          <a:latin typeface="Arial"/>
                          <a:cs typeface="Arial"/>
                        </a:rPr>
                        <a:t> </a:t>
                      </a:r>
                      <a:r>
                        <a:rPr sz="850">
                          <a:latin typeface="Arial"/>
                          <a:cs typeface="Arial"/>
                        </a:rPr>
                        <a:t>Patient</a:t>
                      </a:r>
                      <a:r>
                        <a:rPr sz="850" spc="-15">
                          <a:latin typeface="Arial"/>
                          <a:cs typeface="Arial"/>
                        </a:rPr>
                        <a:t> </a:t>
                      </a:r>
                      <a:r>
                        <a:rPr sz="850">
                          <a:latin typeface="Arial"/>
                          <a:cs typeface="Arial"/>
                        </a:rPr>
                        <a:t>found</a:t>
                      </a:r>
                      <a:r>
                        <a:rPr sz="850" spc="-15">
                          <a:latin typeface="Arial"/>
                          <a:cs typeface="Arial"/>
                        </a:rPr>
                        <a:t> </a:t>
                      </a:r>
                      <a:r>
                        <a:rPr sz="850">
                          <a:latin typeface="Arial"/>
                          <a:cs typeface="Arial"/>
                        </a:rPr>
                        <a:t>it</a:t>
                      </a:r>
                      <a:r>
                        <a:rPr sz="850" spc="-15">
                          <a:latin typeface="Arial"/>
                          <a:cs typeface="Arial"/>
                        </a:rPr>
                        <a:t> </a:t>
                      </a:r>
                      <a:r>
                        <a:rPr sz="850">
                          <a:latin typeface="Arial"/>
                          <a:cs typeface="Arial"/>
                        </a:rPr>
                        <a:t>very</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quite</a:t>
                      </a:r>
                      <a:r>
                        <a:rPr sz="850" spc="-15">
                          <a:latin typeface="Arial"/>
                          <a:cs typeface="Arial"/>
                        </a:rPr>
                        <a:t> </a:t>
                      </a:r>
                      <a:r>
                        <a:rPr sz="850">
                          <a:latin typeface="Arial"/>
                          <a:cs typeface="Arial"/>
                        </a:rPr>
                        <a:t>easy</a:t>
                      </a:r>
                      <a:r>
                        <a:rPr sz="850" spc="-15">
                          <a:latin typeface="Arial"/>
                          <a:cs typeface="Arial"/>
                        </a:rPr>
                        <a:t> </a:t>
                      </a:r>
                      <a:r>
                        <a:rPr sz="850">
                          <a:latin typeface="Arial"/>
                          <a:cs typeface="Arial"/>
                        </a:rPr>
                        <a:t>to</a:t>
                      </a:r>
                      <a:r>
                        <a:rPr sz="850" spc="-20">
                          <a:latin typeface="Arial"/>
                          <a:cs typeface="Arial"/>
                        </a:rPr>
                        <a:t> </a:t>
                      </a:r>
                      <a:r>
                        <a:rPr sz="850">
                          <a:latin typeface="Arial"/>
                          <a:cs typeface="Arial"/>
                        </a:rPr>
                        <a:t>contact</a:t>
                      </a:r>
                      <a:r>
                        <a:rPr sz="850" spc="-15">
                          <a:latin typeface="Arial"/>
                          <a:cs typeface="Arial"/>
                        </a:rPr>
                        <a:t> </a:t>
                      </a:r>
                      <a:r>
                        <a:rPr sz="850" spc="-10">
                          <a:latin typeface="Arial"/>
                          <a:cs typeface="Arial"/>
                        </a:rPr>
                        <a:t>their </a:t>
                      </a:r>
                      <a:r>
                        <a:rPr sz="850">
                          <a:latin typeface="Arial"/>
                          <a:cs typeface="Arial"/>
                        </a:rPr>
                        <a:t>main</a:t>
                      </a:r>
                      <a:r>
                        <a:rPr sz="850" spc="-25">
                          <a:latin typeface="Arial"/>
                          <a:cs typeface="Arial"/>
                        </a:rPr>
                        <a:t> </a:t>
                      </a:r>
                      <a:r>
                        <a:rPr sz="850">
                          <a:latin typeface="Arial"/>
                          <a:cs typeface="Arial"/>
                        </a:rPr>
                        <a:t>contact</a:t>
                      </a:r>
                      <a:r>
                        <a:rPr sz="850" spc="-25">
                          <a:latin typeface="Arial"/>
                          <a:cs typeface="Arial"/>
                        </a:rPr>
                        <a:t> </a:t>
                      </a:r>
                      <a:r>
                        <a:rPr sz="850" spc="-10">
                          <a:latin typeface="Arial"/>
                          <a:cs typeface="Arial"/>
                        </a:rPr>
                        <a:t>person</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4795">
                <a:tc>
                  <a:txBody>
                    <a:bodyPr/>
                    <a:lstStyle/>
                    <a:p>
                      <a:pPr marL="27940" marR="187960">
                        <a:lnSpc>
                          <a:spcPts val="860"/>
                        </a:lnSpc>
                        <a:spcBef>
                          <a:spcPts val="155"/>
                        </a:spcBef>
                      </a:pPr>
                      <a:r>
                        <a:rPr sz="850">
                          <a:latin typeface="Arial"/>
                          <a:cs typeface="Arial"/>
                        </a:rPr>
                        <a:t>Q19.</a:t>
                      </a:r>
                      <a:r>
                        <a:rPr sz="850" spc="-25">
                          <a:latin typeface="Arial"/>
                          <a:cs typeface="Arial"/>
                        </a:rPr>
                        <a:t> </a:t>
                      </a:r>
                      <a:r>
                        <a:rPr sz="850">
                          <a:latin typeface="Arial"/>
                          <a:cs typeface="Arial"/>
                        </a:rPr>
                        <a:t>Patient</a:t>
                      </a:r>
                      <a:r>
                        <a:rPr sz="850" spc="-20">
                          <a:latin typeface="Arial"/>
                          <a:cs typeface="Arial"/>
                        </a:rPr>
                        <a:t> </a:t>
                      </a:r>
                      <a:r>
                        <a:rPr sz="850">
                          <a:latin typeface="Arial"/>
                          <a:cs typeface="Arial"/>
                        </a:rPr>
                        <a:t>found</a:t>
                      </a:r>
                      <a:r>
                        <a:rPr sz="850" spc="-25">
                          <a:latin typeface="Arial"/>
                          <a:cs typeface="Arial"/>
                        </a:rPr>
                        <a:t> </a:t>
                      </a:r>
                      <a:r>
                        <a:rPr sz="850">
                          <a:latin typeface="Arial"/>
                          <a:cs typeface="Arial"/>
                        </a:rPr>
                        <a:t>advice</a:t>
                      </a:r>
                      <a:r>
                        <a:rPr sz="850" spc="-20">
                          <a:latin typeface="Arial"/>
                          <a:cs typeface="Arial"/>
                        </a:rPr>
                        <a:t> </a:t>
                      </a:r>
                      <a:r>
                        <a:rPr sz="850">
                          <a:latin typeface="Arial"/>
                          <a:cs typeface="Arial"/>
                        </a:rPr>
                        <a:t>from</a:t>
                      </a:r>
                      <a:r>
                        <a:rPr sz="850" spc="-25">
                          <a:latin typeface="Arial"/>
                          <a:cs typeface="Arial"/>
                        </a:rPr>
                        <a:t> </a:t>
                      </a:r>
                      <a:r>
                        <a:rPr sz="850">
                          <a:latin typeface="Arial"/>
                          <a:cs typeface="Arial"/>
                        </a:rPr>
                        <a:t>main</a:t>
                      </a:r>
                      <a:r>
                        <a:rPr sz="850" spc="-20">
                          <a:latin typeface="Arial"/>
                          <a:cs typeface="Arial"/>
                        </a:rPr>
                        <a:t> </a:t>
                      </a:r>
                      <a:r>
                        <a:rPr sz="850">
                          <a:latin typeface="Arial"/>
                          <a:cs typeface="Arial"/>
                        </a:rPr>
                        <a:t>contact</a:t>
                      </a:r>
                      <a:r>
                        <a:rPr sz="850" spc="-20">
                          <a:latin typeface="Arial"/>
                          <a:cs typeface="Arial"/>
                        </a:rPr>
                        <a:t> </a:t>
                      </a:r>
                      <a:r>
                        <a:rPr sz="850" spc="-10">
                          <a:latin typeface="Arial"/>
                          <a:cs typeface="Arial"/>
                        </a:rPr>
                        <a:t>person </a:t>
                      </a:r>
                      <a:r>
                        <a:rPr sz="850">
                          <a:latin typeface="Arial"/>
                          <a:cs typeface="Arial"/>
                        </a:rPr>
                        <a:t>was</a:t>
                      </a:r>
                      <a:r>
                        <a:rPr sz="850" spc="-15">
                          <a:latin typeface="Arial"/>
                          <a:cs typeface="Arial"/>
                        </a:rPr>
                        <a:t> </a:t>
                      </a:r>
                      <a:r>
                        <a:rPr sz="850">
                          <a:latin typeface="Arial"/>
                          <a:cs typeface="Arial"/>
                        </a:rPr>
                        <a:t>very</a:t>
                      </a:r>
                      <a:r>
                        <a:rPr sz="850" spc="-15">
                          <a:latin typeface="Arial"/>
                          <a:cs typeface="Arial"/>
                        </a:rPr>
                        <a:t> </a:t>
                      </a:r>
                      <a:r>
                        <a:rPr sz="850">
                          <a:latin typeface="Arial"/>
                          <a:cs typeface="Arial"/>
                        </a:rPr>
                        <a:t>or</a:t>
                      </a:r>
                      <a:r>
                        <a:rPr sz="850" spc="-15">
                          <a:latin typeface="Arial"/>
                          <a:cs typeface="Arial"/>
                        </a:rPr>
                        <a:t> </a:t>
                      </a:r>
                      <a:r>
                        <a:rPr sz="850">
                          <a:latin typeface="Arial"/>
                          <a:cs typeface="Arial"/>
                        </a:rPr>
                        <a:t>quite</a:t>
                      </a:r>
                      <a:r>
                        <a:rPr sz="850" spc="-15">
                          <a:latin typeface="Arial"/>
                          <a:cs typeface="Arial"/>
                        </a:rPr>
                        <a:t> </a:t>
                      </a:r>
                      <a:r>
                        <a:rPr sz="850" spc="-10">
                          <a:latin typeface="Arial"/>
                          <a:cs typeface="Arial"/>
                        </a:rPr>
                        <a:t>helpful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8" name="ltc_status_tbl_section5"/>
          <p:cNvGraphicFramePr>
            <a:graphicFrameLocks noGrp="1"/>
          </p:cNvGraphicFramePr>
          <p:nvPr>
            <p:extLst>
              <p:ext uri="{D42A27DB-BD31-4B8C-83A1-F6EECF244321}">
                <p14:modId xmlns:p14="http://schemas.microsoft.com/office/powerpoint/2010/main" val="3863894040"/>
              </p:ext>
            </p:extLst>
          </p:nvPr>
        </p:nvGraphicFramePr>
        <p:xfrm>
          <a:off x="428814" y="7764938"/>
          <a:ext cx="6773143" cy="161925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995044">
                  <a:extLst>
                    <a:ext uri="{9D8B030D-6E8A-4147-A177-3AD203B41FA5}">
                      <a16:colId xmlns:a16="http://schemas.microsoft.com/office/drawing/2014/main" val="20001"/>
                    </a:ext>
                  </a:extLst>
                </a:gridCol>
                <a:gridCol w="995045">
                  <a:extLst>
                    <a:ext uri="{9D8B030D-6E8A-4147-A177-3AD203B41FA5}">
                      <a16:colId xmlns:a16="http://schemas.microsoft.com/office/drawing/2014/main" val="20002"/>
                    </a:ext>
                  </a:extLst>
                </a:gridCol>
                <a:gridCol w="995045">
                  <a:extLst>
                    <a:ext uri="{9D8B030D-6E8A-4147-A177-3AD203B41FA5}">
                      <a16:colId xmlns:a16="http://schemas.microsoft.com/office/drawing/2014/main" val="20003"/>
                    </a:ext>
                  </a:extLst>
                </a:gridCol>
                <a:gridCol w="994409">
                  <a:extLst>
                    <a:ext uri="{9D8B030D-6E8A-4147-A177-3AD203B41FA5}">
                      <a16:colId xmlns:a16="http://schemas.microsoft.com/office/drawing/2014/main" val="20004"/>
                    </a:ext>
                  </a:extLst>
                </a:gridCol>
              </a:tblGrid>
              <a:tr h="188595">
                <a:tc gridSpan="5">
                  <a:txBody>
                    <a:bodyPr/>
                    <a:lstStyle/>
                    <a:p>
                      <a:pPr marL="27940">
                        <a:lnSpc>
                          <a:spcPct val="100000"/>
                        </a:lnSpc>
                        <a:spcBef>
                          <a:spcPts val="45"/>
                        </a:spcBef>
                        <a:tabLst>
                          <a:tab pos="4022725" algn="l"/>
                        </a:tabLst>
                      </a:pPr>
                      <a:r>
                        <a:rPr sz="1050" b="1" spc="-25" dirty="0">
                          <a:solidFill>
                            <a:srgbClr val="336E9F"/>
                          </a:solidFill>
                          <a:latin typeface="Arial"/>
                          <a:cs typeface="Arial"/>
                        </a:rPr>
                        <a:t>DECIDING</a:t>
                      </a:r>
                      <a:r>
                        <a:rPr sz="1050" b="1" spc="-50" dirty="0">
                          <a:solidFill>
                            <a:srgbClr val="336E9F"/>
                          </a:solidFill>
                          <a:latin typeface="Arial"/>
                          <a:cs typeface="Arial"/>
                        </a:rPr>
                        <a:t> </a:t>
                      </a:r>
                      <a:r>
                        <a:rPr sz="1050" b="1" dirty="0">
                          <a:solidFill>
                            <a:srgbClr val="336E9F"/>
                          </a:solidFill>
                          <a:latin typeface="Arial"/>
                          <a:cs typeface="Arial"/>
                        </a:rPr>
                        <a:t>ON</a:t>
                      </a:r>
                      <a:r>
                        <a:rPr sz="1050" b="1" spc="-55" dirty="0">
                          <a:solidFill>
                            <a:srgbClr val="336E9F"/>
                          </a:solidFill>
                          <a:latin typeface="Arial"/>
                          <a:cs typeface="Arial"/>
                        </a:rPr>
                        <a:t> </a:t>
                      </a:r>
                      <a:r>
                        <a:rPr sz="1050" b="1" spc="-10" dirty="0">
                          <a:solidFill>
                            <a:srgbClr val="336E9F"/>
                          </a:solidFill>
                          <a:latin typeface="Arial"/>
                          <a:cs typeface="Arial"/>
                        </a:rPr>
                        <a:t>THE</a:t>
                      </a:r>
                      <a:r>
                        <a:rPr sz="1050" b="1" spc="-50" dirty="0">
                          <a:solidFill>
                            <a:srgbClr val="336E9F"/>
                          </a:solidFill>
                          <a:latin typeface="Arial"/>
                          <a:cs typeface="Arial"/>
                        </a:rPr>
                        <a:t> </a:t>
                      </a:r>
                      <a:r>
                        <a:rPr sz="1050" b="1" spc="-10" dirty="0">
                          <a:solidFill>
                            <a:srgbClr val="336E9F"/>
                          </a:solidFill>
                          <a:latin typeface="Arial"/>
                          <a:cs typeface="Arial"/>
                        </a:rPr>
                        <a:t>BEST</a:t>
                      </a:r>
                      <a:r>
                        <a:rPr sz="1050" b="1" spc="-50" dirty="0">
                          <a:solidFill>
                            <a:srgbClr val="336E9F"/>
                          </a:solidFill>
                          <a:latin typeface="Arial"/>
                          <a:cs typeface="Arial"/>
                        </a:rPr>
                        <a:t> </a:t>
                      </a:r>
                      <a:r>
                        <a:rPr sz="1050" b="1" spc="-10" dirty="0">
                          <a:solidFill>
                            <a:srgbClr val="336E9F"/>
                          </a:solidFill>
                          <a:latin typeface="Arial"/>
                          <a:cs typeface="Arial"/>
                        </a:rPr>
                        <a:t>TREATMENT</a:t>
                      </a:r>
                      <a:r>
                        <a:rPr sz="1050" b="1" dirty="0">
                          <a:solidFill>
                            <a:srgbClr val="336E9F"/>
                          </a:solidFill>
                          <a:latin typeface="Arial"/>
                          <a:cs typeface="Arial"/>
                        </a:rPr>
                        <a:t>	</a:t>
                      </a:r>
                      <a:r>
                        <a:rPr sz="1275" spc="-15" baseline="9803" dirty="0">
                          <a:latin typeface="Arial"/>
                          <a:cs typeface="Arial"/>
                        </a:rPr>
                        <a:t>Long-</a:t>
                      </a:r>
                      <a:r>
                        <a:rPr sz="1275" baseline="9803" dirty="0">
                          <a:latin typeface="Arial"/>
                          <a:cs typeface="Arial"/>
                        </a:rPr>
                        <a:t>term</a:t>
                      </a:r>
                      <a:r>
                        <a:rPr sz="1275" spc="-22" baseline="9803" dirty="0">
                          <a:latin typeface="Arial"/>
                          <a:cs typeface="Arial"/>
                        </a:rPr>
                        <a:t> </a:t>
                      </a:r>
                      <a:r>
                        <a:rPr sz="1275" baseline="9803" dirty="0">
                          <a:latin typeface="Arial"/>
                          <a:cs typeface="Arial"/>
                        </a:rPr>
                        <a:t>condition</a:t>
                      </a:r>
                      <a:r>
                        <a:rPr sz="1275" spc="-15" baseline="9803" dirty="0">
                          <a:latin typeface="Arial"/>
                          <a:cs typeface="Arial"/>
                        </a:rPr>
                        <a:t> status</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a:cs typeface="Arial"/>
                        </a:rPr>
                        <a:t>Yes</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a:cs typeface="Arial"/>
                        </a:rPr>
                        <a:t>No</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Not</a:t>
                      </a:r>
                      <a:r>
                        <a:rPr sz="850" spc="-45">
                          <a:latin typeface="Arial"/>
                          <a:cs typeface="Arial"/>
                        </a:rPr>
                        <a:t> </a:t>
                      </a:r>
                      <a:r>
                        <a:rPr sz="850" spc="-10">
                          <a:latin typeface="Arial"/>
                          <a:cs typeface="Arial"/>
                        </a:rPr>
                        <a:t>given</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a:cs typeface="Arial"/>
                        </a:rPr>
                        <a:t>All</a:t>
                      </a: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81610">
                        <a:lnSpc>
                          <a:spcPts val="860"/>
                        </a:lnSpc>
                        <a:spcBef>
                          <a:spcPts val="155"/>
                        </a:spcBef>
                      </a:pPr>
                      <a:r>
                        <a:rPr sz="850">
                          <a:latin typeface="Arial"/>
                          <a:cs typeface="Arial"/>
                        </a:rPr>
                        <a:t>Q20.</a:t>
                      </a:r>
                      <a:r>
                        <a:rPr sz="850" spc="-25">
                          <a:latin typeface="Arial"/>
                          <a:cs typeface="Arial"/>
                        </a:rPr>
                        <a:t> </a:t>
                      </a:r>
                      <a:r>
                        <a:rPr sz="850">
                          <a:latin typeface="Arial"/>
                          <a:cs typeface="Arial"/>
                        </a:rPr>
                        <a:t>Treatment</a:t>
                      </a:r>
                      <a:r>
                        <a:rPr sz="850" spc="-20">
                          <a:latin typeface="Arial"/>
                          <a:cs typeface="Arial"/>
                        </a:rPr>
                        <a:t> </a:t>
                      </a:r>
                      <a:r>
                        <a:rPr sz="850">
                          <a:latin typeface="Arial"/>
                          <a:cs typeface="Arial"/>
                        </a:rPr>
                        <a:t>options</a:t>
                      </a:r>
                      <a:r>
                        <a:rPr sz="850" spc="-20">
                          <a:latin typeface="Arial"/>
                          <a:cs typeface="Arial"/>
                        </a:rPr>
                        <a:t> </a:t>
                      </a:r>
                      <a:r>
                        <a:rPr sz="850">
                          <a:latin typeface="Arial"/>
                          <a:cs typeface="Arial"/>
                        </a:rPr>
                        <a:t>were</a:t>
                      </a:r>
                      <a:r>
                        <a:rPr sz="850" spc="-20">
                          <a:latin typeface="Arial"/>
                          <a:cs typeface="Arial"/>
                        </a:rPr>
                        <a:t> </a:t>
                      </a:r>
                      <a:r>
                        <a:rPr sz="850">
                          <a:latin typeface="Arial"/>
                          <a:cs typeface="Arial"/>
                        </a:rPr>
                        <a:t>explained</a:t>
                      </a:r>
                      <a:r>
                        <a:rPr sz="850" spc="-20">
                          <a:latin typeface="Arial"/>
                          <a:cs typeface="Arial"/>
                        </a:rPr>
                        <a:t> </a:t>
                      </a:r>
                      <a:r>
                        <a:rPr sz="850">
                          <a:latin typeface="Arial"/>
                          <a:cs typeface="Arial"/>
                        </a:rPr>
                        <a:t>in</a:t>
                      </a:r>
                      <a:r>
                        <a:rPr sz="850" spc="-20">
                          <a:latin typeface="Arial"/>
                          <a:cs typeface="Arial"/>
                        </a:rPr>
                        <a:t> </a:t>
                      </a:r>
                      <a:r>
                        <a:rPr sz="850">
                          <a:latin typeface="Arial"/>
                          <a:cs typeface="Arial"/>
                        </a:rPr>
                        <a:t>a</a:t>
                      </a:r>
                      <a:r>
                        <a:rPr sz="850" spc="-25">
                          <a:latin typeface="Arial"/>
                          <a:cs typeface="Arial"/>
                        </a:rPr>
                        <a:t> </a:t>
                      </a:r>
                      <a:r>
                        <a:rPr sz="850">
                          <a:latin typeface="Arial"/>
                          <a:cs typeface="Arial"/>
                        </a:rPr>
                        <a:t>way</a:t>
                      </a:r>
                      <a:r>
                        <a:rPr sz="850" spc="-20">
                          <a:latin typeface="Arial"/>
                          <a:cs typeface="Arial"/>
                        </a:rPr>
                        <a:t> </a:t>
                      </a:r>
                      <a:r>
                        <a:rPr sz="850" spc="-25">
                          <a:latin typeface="Arial"/>
                          <a:cs typeface="Arial"/>
                        </a:rPr>
                        <a:t>the </a:t>
                      </a:r>
                      <a:r>
                        <a:rPr sz="850">
                          <a:latin typeface="Arial"/>
                          <a:cs typeface="Arial"/>
                        </a:rPr>
                        <a:t>patient</a:t>
                      </a:r>
                      <a:r>
                        <a:rPr sz="850" spc="-30">
                          <a:latin typeface="Arial"/>
                          <a:cs typeface="Arial"/>
                        </a:rPr>
                        <a:t> </a:t>
                      </a:r>
                      <a:r>
                        <a:rPr sz="850">
                          <a:latin typeface="Arial"/>
                          <a:cs typeface="Arial"/>
                        </a:rPr>
                        <a:t>could</a:t>
                      </a:r>
                      <a:r>
                        <a:rPr sz="850" spc="-30">
                          <a:latin typeface="Arial"/>
                          <a:cs typeface="Arial"/>
                        </a:rPr>
                        <a:t> </a:t>
                      </a:r>
                      <a:r>
                        <a:rPr sz="850">
                          <a:latin typeface="Arial"/>
                          <a:cs typeface="Arial"/>
                        </a:rPr>
                        <a:t>completely</a:t>
                      </a:r>
                      <a:r>
                        <a:rPr sz="850" spc="-30">
                          <a:latin typeface="Arial"/>
                          <a:cs typeface="Arial"/>
                        </a:rPr>
                        <a:t> </a:t>
                      </a:r>
                      <a:r>
                        <a:rPr sz="850" spc="-10">
                          <a:latin typeface="Arial"/>
                          <a:cs typeface="Arial"/>
                        </a:rPr>
                        <a:t>understand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57480">
                        <a:lnSpc>
                          <a:spcPts val="860"/>
                        </a:lnSpc>
                        <a:spcBef>
                          <a:spcPts val="155"/>
                        </a:spcBef>
                      </a:pPr>
                      <a:r>
                        <a:rPr sz="850" dirty="0">
                          <a:latin typeface="Arial"/>
                          <a:cs typeface="Arial"/>
                        </a:rPr>
                        <a:t>Q21.</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definitely</a:t>
                      </a:r>
                      <a:r>
                        <a:rPr sz="850" spc="-20" dirty="0">
                          <a:latin typeface="Arial"/>
                          <a:cs typeface="Arial"/>
                        </a:rPr>
                        <a:t> </a:t>
                      </a:r>
                      <a:r>
                        <a:rPr sz="850" dirty="0">
                          <a:latin typeface="Arial"/>
                          <a:cs typeface="Arial"/>
                        </a:rPr>
                        <a:t>involved</a:t>
                      </a:r>
                      <a:r>
                        <a:rPr sz="850" spc="-20" dirty="0">
                          <a:latin typeface="Arial"/>
                          <a:cs typeface="Arial"/>
                        </a:rPr>
                        <a:t> </a:t>
                      </a:r>
                      <a:r>
                        <a:rPr sz="850" dirty="0">
                          <a:latin typeface="Arial"/>
                          <a:cs typeface="Arial"/>
                        </a:rPr>
                        <a:t>as</a:t>
                      </a:r>
                      <a:r>
                        <a:rPr sz="850" spc="-20" dirty="0">
                          <a:latin typeface="Arial"/>
                          <a:cs typeface="Arial"/>
                        </a:rPr>
                        <a:t> </a:t>
                      </a:r>
                      <a:r>
                        <a:rPr sz="850" dirty="0">
                          <a:latin typeface="Arial"/>
                          <a:cs typeface="Arial"/>
                        </a:rPr>
                        <a:t>much</a:t>
                      </a:r>
                      <a:r>
                        <a:rPr sz="850" spc="-20" dirty="0">
                          <a:latin typeface="Arial"/>
                          <a:cs typeface="Arial"/>
                        </a:rPr>
                        <a:t> </a:t>
                      </a:r>
                      <a:r>
                        <a:rPr sz="850" dirty="0">
                          <a:latin typeface="Arial"/>
                          <a:cs typeface="Arial"/>
                        </a:rPr>
                        <a:t>as</a:t>
                      </a:r>
                      <a:r>
                        <a:rPr sz="850" spc="-20" dirty="0">
                          <a:latin typeface="Arial"/>
                          <a:cs typeface="Arial"/>
                        </a:rPr>
                        <a:t> they </a:t>
                      </a:r>
                      <a:r>
                        <a:rPr sz="850" dirty="0">
                          <a:latin typeface="Arial"/>
                          <a:cs typeface="Arial"/>
                        </a:rPr>
                        <a:t>wanted</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be</a:t>
                      </a:r>
                      <a:r>
                        <a:rPr sz="850" spc="-15" dirty="0">
                          <a:latin typeface="Arial"/>
                          <a:cs typeface="Arial"/>
                        </a:rPr>
                        <a:t> </a:t>
                      </a:r>
                      <a:r>
                        <a:rPr sz="850" dirty="0">
                          <a:latin typeface="Arial"/>
                          <a:cs typeface="Arial"/>
                        </a:rPr>
                        <a:t>in</a:t>
                      </a:r>
                      <a:r>
                        <a:rPr sz="850" spc="-20" dirty="0">
                          <a:latin typeface="Arial"/>
                          <a:cs typeface="Arial"/>
                        </a:rPr>
                        <a:t> </a:t>
                      </a:r>
                      <a:r>
                        <a:rPr sz="850" dirty="0">
                          <a:latin typeface="Arial"/>
                          <a:cs typeface="Arial"/>
                        </a:rPr>
                        <a:t>decisions</a:t>
                      </a:r>
                      <a:r>
                        <a:rPr sz="850" spc="-15" dirty="0">
                          <a:latin typeface="Arial"/>
                          <a:cs typeface="Arial"/>
                        </a:rPr>
                        <a:t> </a:t>
                      </a:r>
                      <a:r>
                        <a:rPr sz="850" dirty="0">
                          <a:latin typeface="Arial"/>
                          <a:cs typeface="Arial"/>
                        </a:rPr>
                        <a:t>about</a:t>
                      </a:r>
                      <a:r>
                        <a:rPr sz="850" spc="-20" dirty="0">
                          <a:latin typeface="Arial"/>
                          <a:cs typeface="Arial"/>
                        </a:rPr>
                        <a:t> </a:t>
                      </a:r>
                      <a:r>
                        <a:rPr sz="850" dirty="0">
                          <a:latin typeface="Arial"/>
                          <a:cs typeface="Arial"/>
                        </a:rPr>
                        <a:t>their</a:t>
                      </a:r>
                      <a:r>
                        <a:rPr sz="850" spc="-15" dirty="0">
                          <a:latin typeface="Arial"/>
                          <a:cs typeface="Arial"/>
                        </a:rPr>
                        <a:t> </a:t>
                      </a:r>
                      <a:r>
                        <a:rPr sz="850" spc="-10" dirty="0">
                          <a:latin typeface="Arial"/>
                          <a:cs typeface="Arial"/>
                        </a:rPr>
                        <a:t>treatment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650">
                <a:tc>
                  <a:txBody>
                    <a:bodyPr/>
                    <a:lstStyle/>
                    <a:p>
                      <a:pPr marL="27940" marR="139700">
                        <a:lnSpc>
                          <a:spcPts val="860"/>
                        </a:lnSpc>
                        <a:spcBef>
                          <a:spcPts val="155"/>
                        </a:spcBef>
                      </a:pPr>
                      <a:r>
                        <a:rPr sz="850">
                          <a:latin typeface="Arial"/>
                          <a:cs typeface="Arial"/>
                        </a:rPr>
                        <a:t>Q22.</a:t>
                      </a:r>
                      <a:r>
                        <a:rPr sz="850" spc="-25">
                          <a:latin typeface="Arial"/>
                          <a:cs typeface="Arial"/>
                        </a:rPr>
                        <a:t> </a:t>
                      </a:r>
                      <a:r>
                        <a:rPr sz="850">
                          <a:latin typeface="Arial"/>
                          <a:cs typeface="Arial"/>
                        </a:rPr>
                        <a:t>Family</a:t>
                      </a:r>
                      <a:r>
                        <a:rPr sz="850" spc="-25">
                          <a:latin typeface="Arial"/>
                          <a:cs typeface="Arial"/>
                        </a:rPr>
                        <a:t> </a:t>
                      </a:r>
                      <a:r>
                        <a:rPr sz="850">
                          <a:latin typeface="Arial"/>
                          <a:cs typeface="Arial"/>
                        </a:rPr>
                        <a:t>and</a:t>
                      </a:r>
                      <a:r>
                        <a:rPr lang="en-GB" sz="850">
                          <a:latin typeface="Arial"/>
                          <a:cs typeface="Arial"/>
                        </a:rPr>
                        <a:t> </a:t>
                      </a:r>
                      <a:r>
                        <a:rPr sz="850">
                          <a:latin typeface="Arial"/>
                          <a:cs typeface="Arial"/>
                        </a:rPr>
                        <a:t>/</a:t>
                      </a:r>
                      <a:r>
                        <a:rPr lang="en-GB" sz="850">
                          <a:latin typeface="Arial"/>
                          <a:cs typeface="Arial"/>
                        </a:rPr>
                        <a:t> </a:t>
                      </a:r>
                      <a:r>
                        <a:rPr sz="850">
                          <a:latin typeface="Arial"/>
                          <a:cs typeface="Arial"/>
                        </a:rPr>
                        <a:t>or</a:t>
                      </a:r>
                      <a:r>
                        <a:rPr sz="850" spc="-25">
                          <a:latin typeface="Arial"/>
                          <a:cs typeface="Arial"/>
                        </a:rPr>
                        <a:t> </a:t>
                      </a:r>
                      <a:r>
                        <a:rPr sz="850">
                          <a:latin typeface="Arial"/>
                          <a:cs typeface="Arial"/>
                        </a:rPr>
                        <a:t>carers</a:t>
                      </a:r>
                      <a:r>
                        <a:rPr sz="850" spc="-25">
                          <a:latin typeface="Arial"/>
                          <a:cs typeface="Arial"/>
                        </a:rPr>
                        <a:t> </a:t>
                      </a:r>
                      <a:r>
                        <a:rPr sz="850">
                          <a:latin typeface="Arial"/>
                          <a:cs typeface="Arial"/>
                        </a:rPr>
                        <a:t>were</a:t>
                      </a:r>
                      <a:r>
                        <a:rPr sz="850" spc="-25">
                          <a:latin typeface="Arial"/>
                          <a:cs typeface="Arial"/>
                        </a:rPr>
                        <a:t> </a:t>
                      </a:r>
                      <a:r>
                        <a:rPr sz="850">
                          <a:latin typeface="Arial"/>
                          <a:cs typeface="Arial"/>
                        </a:rPr>
                        <a:t>definitely</a:t>
                      </a:r>
                      <a:r>
                        <a:rPr sz="850" spc="-25">
                          <a:latin typeface="Arial"/>
                          <a:cs typeface="Arial"/>
                        </a:rPr>
                        <a:t> </a:t>
                      </a:r>
                      <a:r>
                        <a:rPr sz="850">
                          <a:latin typeface="Arial"/>
                          <a:cs typeface="Arial"/>
                        </a:rPr>
                        <a:t>involved</a:t>
                      </a:r>
                      <a:r>
                        <a:rPr sz="850" spc="-25">
                          <a:latin typeface="Arial"/>
                          <a:cs typeface="Arial"/>
                        </a:rPr>
                        <a:t> as </a:t>
                      </a:r>
                      <a:r>
                        <a:rPr sz="850">
                          <a:latin typeface="Arial"/>
                          <a:cs typeface="Arial"/>
                        </a:rPr>
                        <a:t>much</a:t>
                      </a:r>
                      <a:r>
                        <a:rPr sz="850" spc="-20">
                          <a:latin typeface="Arial"/>
                          <a:cs typeface="Arial"/>
                        </a:rPr>
                        <a:t> </a:t>
                      </a:r>
                      <a:r>
                        <a:rPr sz="850">
                          <a:latin typeface="Arial"/>
                          <a:cs typeface="Arial"/>
                        </a:rPr>
                        <a:t>as</a:t>
                      </a:r>
                      <a:r>
                        <a:rPr sz="850" spc="-15">
                          <a:latin typeface="Arial"/>
                          <a:cs typeface="Arial"/>
                        </a:rPr>
                        <a:t> </a:t>
                      </a:r>
                      <a:r>
                        <a:rPr sz="850">
                          <a:latin typeface="Arial"/>
                          <a:cs typeface="Arial"/>
                        </a:rPr>
                        <a:t>the</a:t>
                      </a:r>
                      <a:r>
                        <a:rPr sz="850" spc="-15">
                          <a:latin typeface="Arial"/>
                          <a:cs typeface="Arial"/>
                        </a:rPr>
                        <a:t> </a:t>
                      </a:r>
                      <a:r>
                        <a:rPr sz="850">
                          <a:latin typeface="Arial"/>
                          <a:cs typeface="Arial"/>
                        </a:rPr>
                        <a:t>patient</a:t>
                      </a:r>
                      <a:r>
                        <a:rPr sz="850" spc="-15">
                          <a:latin typeface="Arial"/>
                          <a:cs typeface="Arial"/>
                        </a:rPr>
                        <a:t> </a:t>
                      </a:r>
                      <a:r>
                        <a:rPr sz="850">
                          <a:latin typeface="Arial"/>
                          <a:cs typeface="Arial"/>
                        </a:rPr>
                        <a:t>wanted</a:t>
                      </a:r>
                      <a:r>
                        <a:rPr sz="850" spc="-15">
                          <a:latin typeface="Arial"/>
                          <a:cs typeface="Arial"/>
                        </a:rPr>
                        <a:t> </a:t>
                      </a:r>
                      <a:r>
                        <a:rPr sz="850">
                          <a:latin typeface="Arial"/>
                          <a:cs typeface="Arial"/>
                        </a:rPr>
                        <a:t>them</a:t>
                      </a:r>
                      <a:r>
                        <a:rPr sz="850" spc="-15">
                          <a:latin typeface="Arial"/>
                          <a:cs typeface="Arial"/>
                        </a:rPr>
                        <a:t> </a:t>
                      </a:r>
                      <a:r>
                        <a:rPr sz="850">
                          <a:latin typeface="Arial"/>
                          <a:cs typeface="Arial"/>
                        </a:rPr>
                        <a:t>to</a:t>
                      </a:r>
                      <a:r>
                        <a:rPr sz="850" spc="-15">
                          <a:latin typeface="Arial"/>
                          <a:cs typeface="Arial"/>
                        </a:rPr>
                        <a:t> </a:t>
                      </a:r>
                      <a:r>
                        <a:rPr sz="850">
                          <a:latin typeface="Arial"/>
                          <a:cs typeface="Arial"/>
                        </a:rPr>
                        <a:t>be</a:t>
                      </a:r>
                      <a:r>
                        <a:rPr sz="850" spc="-15">
                          <a:latin typeface="Arial"/>
                          <a:cs typeface="Arial"/>
                        </a:rPr>
                        <a:t> </a:t>
                      </a:r>
                      <a:r>
                        <a:rPr sz="850">
                          <a:latin typeface="Arial"/>
                          <a:cs typeface="Arial"/>
                        </a:rPr>
                        <a:t>in</a:t>
                      </a:r>
                      <a:r>
                        <a:rPr sz="850" spc="-15">
                          <a:latin typeface="Arial"/>
                          <a:cs typeface="Arial"/>
                        </a:rPr>
                        <a:t> </a:t>
                      </a:r>
                      <a:r>
                        <a:rPr sz="850" spc="-10">
                          <a:latin typeface="Arial"/>
                          <a:cs typeface="Arial"/>
                        </a:rPr>
                        <a:t>decisions </a:t>
                      </a:r>
                      <a:r>
                        <a:rPr sz="850">
                          <a:latin typeface="Arial"/>
                          <a:cs typeface="Arial"/>
                        </a:rPr>
                        <a:t>about</a:t>
                      </a:r>
                      <a:r>
                        <a:rPr sz="850" spc="-30">
                          <a:latin typeface="Arial"/>
                          <a:cs typeface="Arial"/>
                        </a:rPr>
                        <a:t> </a:t>
                      </a:r>
                      <a:r>
                        <a:rPr sz="850">
                          <a:latin typeface="Arial"/>
                          <a:cs typeface="Arial"/>
                        </a:rPr>
                        <a:t>treatment</a:t>
                      </a:r>
                      <a:r>
                        <a:rPr sz="850" spc="-30">
                          <a:latin typeface="Arial"/>
                          <a:cs typeface="Arial"/>
                        </a:rPr>
                        <a:t> </a:t>
                      </a:r>
                      <a:r>
                        <a:rPr sz="850" spc="-10">
                          <a:latin typeface="Arial"/>
                          <a:cs typeface="Arial"/>
                        </a:rPr>
                        <a:t>options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86%</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375285">
                <a:tc>
                  <a:txBody>
                    <a:bodyPr/>
                    <a:lstStyle/>
                    <a:p>
                      <a:pPr marL="27940" marR="67310">
                        <a:lnSpc>
                          <a:spcPts val="860"/>
                        </a:lnSpc>
                        <a:spcBef>
                          <a:spcPts val="155"/>
                        </a:spcBef>
                      </a:pPr>
                      <a:r>
                        <a:rPr sz="850">
                          <a:latin typeface="Arial"/>
                          <a:cs typeface="Arial"/>
                        </a:rPr>
                        <a:t>Q23.</a:t>
                      </a:r>
                      <a:r>
                        <a:rPr sz="850" spc="-20">
                          <a:latin typeface="Arial"/>
                          <a:cs typeface="Arial"/>
                        </a:rPr>
                        <a:t> </a:t>
                      </a:r>
                      <a:r>
                        <a:rPr sz="850">
                          <a:latin typeface="Arial"/>
                          <a:cs typeface="Arial"/>
                        </a:rPr>
                        <a:t>Patient</a:t>
                      </a:r>
                      <a:r>
                        <a:rPr sz="850" spc="-20">
                          <a:latin typeface="Arial"/>
                          <a:cs typeface="Arial"/>
                        </a:rPr>
                        <a:t> </a:t>
                      </a:r>
                      <a:r>
                        <a:rPr sz="850">
                          <a:latin typeface="Arial"/>
                          <a:cs typeface="Arial"/>
                        </a:rPr>
                        <a:t>could</a:t>
                      </a:r>
                      <a:r>
                        <a:rPr sz="850" spc="-20">
                          <a:latin typeface="Arial"/>
                          <a:cs typeface="Arial"/>
                        </a:rPr>
                        <a:t> </a:t>
                      </a:r>
                      <a:r>
                        <a:rPr sz="850">
                          <a:latin typeface="Arial"/>
                          <a:cs typeface="Arial"/>
                        </a:rPr>
                        <a:t>get</a:t>
                      </a:r>
                      <a:r>
                        <a:rPr sz="850" spc="-15">
                          <a:latin typeface="Arial"/>
                          <a:cs typeface="Arial"/>
                        </a:rPr>
                        <a:t> </a:t>
                      </a:r>
                      <a:r>
                        <a:rPr sz="850">
                          <a:latin typeface="Arial"/>
                          <a:cs typeface="Arial"/>
                        </a:rPr>
                        <a:t>further</a:t>
                      </a:r>
                      <a:r>
                        <a:rPr sz="850" spc="-20">
                          <a:latin typeface="Arial"/>
                          <a:cs typeface="Arial"/>
                        </a:rPr>
                        <a:t> </a:t>
                      </a:r>
                      <a:r>
                        <a:rPr sz="850">
                          <a:latin typeface="Arial"/>
                          <a:cs typeface="Arial"/>
                        </a:rPr>
                        <a:t>advice</a:t>
                      </a:r>
                      <a:r>
                        <a:rPr sz="850" spc="-20">
                          <a:latin typeface="Arial"/>
                          <a:cs typeface="Arial"/>
                        </a:rPr>
                        <a:t> </a:t>
                      </a:r>
                      <a:r>
                        <a:rPr sz="850">
                          <a:latin typeface="Arial"/>
                          <a:cs typeface="Arial"/>
                        </a:rPr>
                        <a:t>from</a:t>
                      </a:r>
                      <a:r>
                        <a:rPr sz="850" spc="-15">
                          <a:latin typeface="Arial"/>
                          <a:cs typeface="Arial"/>
                        </a:rPr>
                        <a:t> </a:t>
                      </a:r>
                      <a:r>
                        <a:rPr sz="850">
                          <a:latin typeface="Arial"/>
                          <a:cs typeface="Arial"/>
                        </a:rPr>
                        <a:t>a</a:t>
                      </a:r>
                      <a:r>
                        <a:rPr sz="850" spc="-20">
                          <a:latin typeface="Arial"/>
                          <a:cs typeface="Arial"/>
                        </a:rPr>
                        <a:t> </a:t>
                      </a:r>
                      <a:r>
                        <a:rPr sz="850" spc="-10">
                          <a:latin typeface="Arial"/>
                          <a:cs typeface="Arial"/>
                        </a:rPr>
                        <a:t>different </a:t>
                      </a:r>
                      <a:r>
                        <a:rPr sz="850">
                          <a:latin typeface="Arial"/>
                          <a:cs typeface="Arial"/>
                        </a:rPr>
                        <a:t>healthcare</a:t>
                      </a:r>
                      <a:r>
                        <a:rPr sz="850" spc="-35">
                          <a:latin typeface="Arial"/>
                          <a:cs typeface="Arial"/>
                        </a:rPr>
                        <a:t> </a:t>
                      </a:r>
                      <a:r>
                        <a:rPr sz="850">
                          <a:latin typeface="Arial"/>
                          <a:cs typeface="Arial"/>
                        </a:rPr>
                        <a:t>professional</a:t>
                      </a:r>
                      <a:r>
                        <a:rPr sz="850" spc="-35">
                          <a:latin typeface="Arial"/>
                          <a:cs typeface="Arial"/>
                        </a:rPr>
                        <a:t> </a:t>
                      </a:r>
                      <a:r>
                        <a:rPr sz="850">
                          <a:latin typeface="Arial"/>
                          <a:cs typeface="Arial"/>
                        </a:rPr>
                        <a:t>before</a:t>
                      </a:r>
                      <a:r>
                        <a:rPr sz="850" spc="-35">
                          <a:latin typeface="Arial"/>
                          <a:cs typeface="Arial"/>
                        </a:rPr>
                        <a:t> </a:t>
                      </a:r>
                      <a:r>
                        <a:rPr sz="850">
                          <a:latin typeface="Arial"/>
                          <a:cs typeface="Arial"/>
                        </a:rPr>
                        <a:t>making</a:t>
                      </a:r>
                      <a:r>
                        <a:rPr sz="850" spc="-35">
                          <a:latin typeface="Arial"/>
                          <a:cs typeface="Arial"/>
                        </a:rPr>
                        <a:t> </a:t>
                      </a:r>
                      <a:r>
                        <a:rPr sz="850">
                          <a:latin typeface="Arial"/>
                          <a:cs typeface="Arial"/>
                        </a:rPr>
                        <a:t>decisions</a:t>
                      </a:r>
                      <a:r>
                        <a:rPr sz="850" spc="-35">
                          <a:latin typeface="Arial"/>
                          <a:cs typeface="Arial"/>
                        </a:rPr>
                        <a:t> </a:t>
                      </a:r>
                      <a:r>
                        <a:rPr sz="850" spc="-10">
                          <a:latin typeface="Arial"/>
                          <a:cs typeface="Arial"/>
                        </a:rPr>
                        <a:t>about </a:t>
                      </a:r>
                      <a:r>
                        <a:rPr sz="850">
                          <a:latin typeface="Arial"/>
                          <a:cs typeface="Arial"/>
                        </a:rPr>
                        <a:t>their</a:t>
                      </a:r>
                      <a:r>
                        <a:rPr sz="850" spc="-30">
                          <a:latin typeface="Arial"/>
                          <a:cs typeface="Arial"/>
                        </a:rPr>
                        <a:t> </a:t>
                      </a:r>
                      <a:r>
                        <a:rPr sz="850">
                          <a:latin typeface="Arial"/>
                          <a:cs typeface="Arial"/>
                        </a:rPr>
                        <a:t>treatment</a:t>
                      </a:r>
                      <a:r>
                        <a:rPr sz="850" spc="-25">
                          <a:latin typeface="Arial"/>
                          <a:cs typeface="Arial"/>
                        </a:rPr>
                        <a:t> </a:t>
                      </a:r>
                      <a:r>
                        <a:rPr sz="850" spc="-10">
                          <a:latin typeface="Arial"/>
                          <a:cs typeface="Arial"/>
                        </a:rPr>
                        <a:t>options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57%</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67%</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64%</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bl>
          </a:graphicData>
        </a:graphic>
      </p:graphicFrame>
      <p:sp>
        <p:nvSpPr>
          <p:cNvPr id="17" name="object 2">
            <a:extLst>
              <a:ext uri="{FF2B5EF4-FFF2-40B4-BE49-F238E27FC236}">
                <a16:creationId xmlns:a16="http://schemas.microsoft.com/office/drawing/2014/main" id="{7BD741FB-7825-7A0C-E2F4-5D4A92E400EA}"/>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a:latin typeface="Arial"/>
                <a:cs typeface="Arial"/>
              </a:rPr>
              <a:t>*</a:t>
            </a:r>
            <a:r>
              <a:rPr sz="850">
                <a:latin typeface="Arial"/>
                <a:cs typeface="Arial"/>
              </a:rPr>
              <a:t>	Indicates</a:t>
            </a:r>
            <a:r>
              <a:rPr sz="850" spc="-20">
                <a:latin typeface="Arial"/>
                <a:cs typeface="Arial"/>
              </a:rPr>
              <a:t> </a:t>
            </a:r>
            <a:r>
              <a:rPr sz="850">
                <a:latin typeface="Arial"/>
                <a:cs typeface="Arial"/>
              </a:rPr>
              <a:t>where</a:t>
            </a:r>
            <a:r>
              <a:rPr sz="850" spc="-20">
                <a:latin typeface="Arial"/>
                <a:cs typeface="Arial"/>
              </a:rPr>
              <a:t> </a:t>
            </a:r>
            <a:r>
              <a:rPr sz="850">
                <a:latin typeface="Arial"/>
                <a:cs typeface="Arial"/>
              </a:rPr>
              <a:t>a</a:t>
            </a:r>
            <a:r>
              <a:rPr sz="850" spc="-15">
                <a:latin typeface="Arial"/>
                <a:cs typeface="Arial"/>
              </a:rPr>
              <a:t> </a:t>
            </a:r>
            <a:r>
              <a:rPr sz="850">
                <a:latin typeface="Arial"/>
                <a:cs typeface="Arial"/>
              </a:rPr>
              <a:t>score</a:t>
            </a:r>
            <a:r>
              <a:rPr sz="850" spc="-20">
                <a:latin typeface="Arial"/>
                <a:cs typeface="Arial"/>
              </a:rPr>
              <a:t> </a:t>
            </a:r>
            <a:r>
              <a:rPr sz="850">
                <a:latin typeface="Arial"/>
                <a:cs typeface="Arial"/>
              </a:rPr>
              <a:t>is</a:t>
            </a:r>
            <a:r>
              <a:rPr sz="850" spc="-20">
                <a:latin typeface="Arial"/>
                <a:cs typeface="Arial"/>
              </a:rPr>
              <a:t> </a:t>
            </a:r>
            <a:r>
              <a:rPr sz="850">
                <a:latin typeface="Arial"/>
                <a:cs typeface="Arial"/>
              </a:rPr>
              <a:t>not</a:t>
            </a:r>
            <a:r>
              <a:rPr sz="850" spc="-15">
                <a:latin typeface="Arial"/>
                <a:cs typeface="Arial"/>
              </a:rPr>
              <a:t> </a:t>
            </a:r>
            <a:r>
              <a:rPr sz="850">
                <a:latin typeface="Arial"/>
                <a:cs typeface="Arial"/>
              </a:rPr>
              <a:t>available</a:t>
            </a:r>
            <a:r>
              <a:rPr sz="850" spc="-20">
                <a:latin typeface="Arial"/>
                <a:cs typeface="Arial"/>
              </a:rPr>
              <a:t> </a:t>
            </a:r>
            <a:r>
              <a:rPr sz="850">
                <a:latin typeface="Arial"/>
                <a:cs typeface="Arial"/>
              </a:rPr>
              <a:t>due</a:t>
            </a:r>
            <a:r>
              <a:rPr sz="850" spc="-20">
                <a:latin typeface="Arial"/>
                <a:cs typeface="Arial"/>
              </a:rPr>
              <a:t> </a:t>
            </a:r>
            <a:r>
              <a:rPr sz="850">
                <a:latin typeface="Arial"/>
                <a:cs typeface="Arial"/>
              </a:rPr>
              <a:t>to</a:t>
            </a:r>
            <a:r>
              <a:rPr sz="850" spc="-15">
                <a:latin typeface="Arial"/>
                <a:cs typeface="Arial"/>
              </a:rPr>
              <a:t> </a:t>
            </a:r>
            <a:r>
              <a:rPr sz="850">
                <a:latin typeface="Arial"/>
                <a:cs typeface="Arial"/>
              </a:rPr>
              <a:t>suppression</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a</a:t>
            </a:r>
            <a:r>
              <a:rPr sz="850" spc="-20">
                <a:latin typeface="Arial"/>
                <a:cs typeface="Arial"/>
              </a:rPr>
              <a:t> </a:t>
            </a:r>
            <a:r>
              <a:rPr sz="850">
                <a:latin typeface="Arial"/>
                <a:cs typeface="Arial"/>
              </a:rPr>
              <a:t>low</a:t>
            </a:r>
            <a:r>
              <a:rPr sz="850" spc="-20">
                <a:latin typeface="Arial"/>
                <a:cs typeface="Arial"/>
              </a:rPr>
              <a:t> </a:t>
            </a:r>
            <a:r>
              <a:rPr sz="850">
                <a:latin typeface="Arial"/>
                <a:cs typeface="Arial"/>
              </a:rPr>
              <a:t>base</a:t>
            </a:r>
            <a:r>
              <a:rPr sz="850" spc="-15">
                <a:latin typeface="Arial"/>
                <a:cs typeface="Arial"/>
              </a:rPr>
              <a:t> </a:t>
            </a:r>
            <a:r>
              <a:rPr sz="850" spc="-10">
                <a:latin typeface="Arial"/>
                <a:cs typeface="Arial"/>
              </a:rPr>
              <a:t>size</a:t>
            </a:r>
            <a:r>
              <a:rPr sz="800" spc="-10">
                <a:latin typeface="Arial"/>
                <a:cs typeface="Arial"/>
              </a:rPr>
              <a:t>.</a:t>
            </a:r>
            <a:endParaRPr sz="800">
              <a:latin typeface="Arial"/>
              <a:cs typeface="Arial"/>
            </a:endParaRPr>
          </a:p>
        </p:txBody>
      </p:sp>
      <p:sp>
        <p:nvSpPr>
          <p:cNvPr id="2" name="txt_org_name">
            <a:extLst>
              <a:ext uri="{FF2B5EF4-FFF2-40B4-BE49-F238E27FC236}">
                <a16:creationId xmlns:a16="http://schemas.microsoft.com/office/drawing/2014/main" id="{2B39A8BB-FA7A-1D2F-6292-4F2FCB6289CB}"/>
              </a:ext>
              <a:ext uri="{C183D7F6-B498-43B3-948B-1728B52AA6E4}">
                <adec:decorative xmlns:adec="http://schemas.microsoft.com/office/drawing/2017/decorative" val="1"/>
              </a:ext>
            </a:extLst>
          </p:cNvPr>
          <p:cNvSpPr txBox="1"/>
          <p:nvPr/>
        </p:nvSpPr>
        <p:spPr>
          <a:xfrm>
            <a:off x="4524343" y="622300"/>
            <a:ext cx="2754280" cy="276999"/>
          </a:xfrm>
          <a:prstGeom prst="rect">
            <a:avLst/>
          </a:prstGeom>
          <a:noFill/>
        </p:spPr>
        <p:txBody>
          <a:bodyPr wrap="none" rtlCol="0">
            <a:spAutoFit/>
          </a:bodyPr>
          <a:lstStyle/>
          <a:p>
            <a:pPr algn="r"/>
            <a:r>
              <a:rPr lang="en-GB" sz="1200" b="1">
                <a:solidFill>
                  <a:srgbClr val="336E9F"/>
                </a:solidFill>
                <a:latin typeface="Arial"/>
                <a:cs typeface="Arial"/>
              </a:rPr>
              <a:t>The Christie NHS Foundation Trust</a:t>
            </a:r>
            <a:endParaRPr lang="en-GB" sz="1200">
              <a:solidFill>
                <a:srgbClr val="336E9F"/>
              </a:solidFill>
            </a:endParaRPr>
          </a:p>
        </p:txBody>
      </p:sp>
      <p:sp>
        <p:nvSpPr>
          <p:cNvPr id="14" name="txt_survey">
            <a:extLst>
              <a:ext uri="{FF2B5EF4-FFF2-40B4-BE49-F238E27FC236}">
                <a16:creationId xmlns:a16="http://schemas.microsoft.com/office/drawing/2014/main" id="{E919EB0E-A07C-DDCA-19C3-CE5F7660EC3C}"/>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1" name="Group 10">
            <a:extLst>
              <a:ext uri="{FF2B5EF4-FFF2-40B4-BE49-F238E27FC236}">
                <a16:creationId xmlns:a16="http://schemas.microsoft.com/office/drawing/2014/main" id="{3E2DFA12-9835-A9A4-7D53-14DF36F6FAF3}"/>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2" name="object 4">
              <a:hlinkClick r:id="rId2" action="ppaction://hlinksldjump"/>
              <a:extLst>
                <a:ext uri="{FF2B5EF4-FFF2-40B4-BE49-F238E27FC236}">
                  <a16:creationId xmlns:a16="http://schemas.microsoft.com/office/drawing/2014/main" id="{0819FDE9-D0F4-CA68-6AE6-9DE6F1823F4E}"/>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3" name="object 3">
              <a:hlinkClick r:id="rId2" action="ppaction://hlinksldjump"/>
              <a:extLst>
                <a:ext uri="{FF2B5EF4-FFF2-40B4-BE49-F238E27FC236}">
                  <a16:creationId xmlns:a16="http://schemas.microsoft.com/office/drawing/2014/main" id="{E1A9116C-8540-E657-F21C-A1EB06BA9992}"/>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6" name="Slide Number Placeholder 1">
            <a:extLst>
              <a:ext uri="{FF2B5EF4-FFF2-40B4-BE49-F238E27FC236}">
                <a16:creationId xmlns:a16="http://schemas.microsoft.com/office/drawing/2014/main" id="{04F6F053-E2CD-7E2D-706D-C0298E208A7E}"/>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0DF9138B-6F9F-4691-8728-C60A75DB3DAC}" type="slidenum">
              <a:rPr lang="en-GB" spc="-25" smtClean="0"/>
              <a:t>43</a:t>
            </a:fld>
            <a:endParaRPr lang="en-GB" spc="-25" dirty="0"/>
          </a:p>
        </p:txBody>
      </p:sp>
      <p:sp>
        <p:nvSpPr>
          <p:cNvPr id="14" name="object 1">
            <a:extLst>
              <a:ext uri="{FF2B5EF4-FFF2-40B4-BE49-F238E27FC236}">
                <a16:creationId xmlns:a16="http://schemas.microsoft.com/office/drawing/2014/main" id="{F5AA29E7-5F1E-AF13-0998-939A579456EF}"/>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Long-term condition status 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sp>
        <p:nvSpPr>
          <p:cNvPr id="13" name="object 2">
            <a:extLst>
              <a:ext uri="{FF2B5EF4-FFF2-40B4-BE49-F238E27FC236}">
                <a16:creationId xmlns:a16="http://schemas.microsoft.com/office/drawing/2014/main" id="{2AF9865C-F624-93DD-FF2D-4A89F0E3E682}"/>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Indicates</a:t>
            </a:r>
            <a:r>
              <a:rPr sz="850" spc="-20" dirty="0">
                <a:latin typeface="Arial"/>
                <a:cs typeface="Arial"/>
              </a:rPr>
              <a:t> </a:t>
            </a:r>
            <a:r>
              <a:rPr sz="850" dirty="0">
                <a:latin typeface="Arial"/>
                <a:cs typeface="Arial"/>
              </a:rPr>
              <a:t>where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score</a:t>
            </a:r>
            <a:r>
              <a:rPr sz="850" spc="-20" dirty="0">
                <a:latin typeface="Arial"/>
                <a:cs typeface="Arial"/>
              </a:rPr>
              <a:t> </a:t>
            </a:r>
            <a:r>
              <a:rPr sz="850" dirty="0">
                <a:latin typeface="Arial"/>
                <a:cs typeface="Arial"/>
              </a:rPr>
              <a:t>is</a:t>
            </a:r>
            <a:r>
              <a:rPr sz="850" spc="-20" dirty="0">
                <a:latin typeface="Arial"/>
                <a:cs typeface="Arial"/>
              </a:rPr>
              <a:t> </a:t>
            </a:r>
            <a:r>
              <a:rPr sz="850" dirty="0">
                <a:latin typeface="Arial"/>
                <a:cs typeface="Arial"/>
              </a:rPr>
              <a:t>not</a:t>
            </a:r>
            <a:r>
              <a:rPr sz="850" spc="-15" dirty="0">
                <a:latin typeface="Arial"/>
                <a:cs typeface="Arial"/>
              </a:rPr>
              <a:t> </a:t>
            </a:r>
            <a:r>
              <a:rPr sz="850" dirty="0">
                <a:latin typeface="Arial"/>
                <a:cs typeface="Arial"/>
              </a:rPr>
              <a:t>available</a:t>
            </a:r>
            <a:r>
              <a:rPr sz="850" spc="-20" dirty="0">
                <a:latin typeface="Arial"/>
                <a:cs typeface="Arial"/>
              </a:rPr>
              <a:t> </a:t>
            </a:r>
            <a:r>
              <a:rPr sz="850" dirty="0">
                <a:latin typeface="Arial"/>
                <a:cs typeface="Arial"/>
              </a:rPr>
              <a:t>due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graphicFrame>
        <p:nvGraphicFramePr>
          <p:cNvPr id="4" name="ltc_status_tbl_section6"/>
          <p:cNvGraphicFramePr>
            <a:graphicFrameLocks noGrp="1"/>
          </p:cNvGraphicFramePr>
          <p:nvPr>
            <p:extLst>
              <p:ext uri="{D42A27DB-BD31-4B8C-83A1-F6EECF244321}">
                <p14:modId xmlns:p14="http://schemas.microsoft.com/office/powerpoint/2010/main" val="2560300270"/>
              </p:ext>
            </p:extLst>
          </p:nvPr>
        </p:nvGraphicFramePr>
        <p:xfrm>
          <a:off x="429133" y="1738913"/>
          <a:ext cx="6773143" cy="113474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995044">
                  <a:extLst>
                    <a:ext uri="{9D8B030D-6E8A-4147-A177-3AD203B41FA5}">
                      <a16:colId xmlns:a16="http://schemas.microsoft.com/office/drawing/2014/main" val="20001"/>
                    </a:ext>
                  </a:extLst>
                </a:gridCol>
                <a:gridCol w="995045">
                  <a:extLst>
                    <a:ext uri="{9D8B030D-6E8A-4147-A177-3AD203B41FA5}">
                      <a16:colId xmlns:a16="http://schemas.microsoft.com/office/drawing/2014/main" val="20002"/>
                    </a:ext>
                  </a:extLst>
                </a:gridCol>
                <a:gridCol w="995045">
                  <a:extLst>
                    <a:ext uri="{9D8B030D-6E8A-4147-A177-3AD203B41FA5}">
                      <a16:colId xmlns:a16="http://schemas.microsoft.com/office/drawing/2014/main" val="20003"/>
                    </a:ext>
                  </a:extLst>
                </a:gridCol>
                <a:gridCol w="994409">
                  <a:extLst>
                    <a:ext uri="{9D8B030D-6E8A-4147-A177-3AD203B41FA5}">
                      <a16:colId xmlns:a16="http://schemas.microsoft.com/office/drawing/2014/main" val="20004"/>
                    </a:ext>
                  </a:extLst>
                </a:gridCol>
              </a:tblGrid>
              <a:tr h="187960">
                <a:tc gridSpan="5">
                  <a:txBody>
                    <a:bodyPr/>
                    <a:lstStyle/>
                    <a:p>
                      <a:pPr marL="27940">
                        <a:lnSpc>
                          <a:spcPts val="1180"/>
                        </a:lnSpc>
                        <a:tabLst>
                          <a:tab pos="4022725" algn="l"/>
                        </a:tabLst>
                      </a:pPr>
                      <a:r>
                        <a:rPr sz="1575" b="1" spc="-30" baseline="-7936" dirty="0">
                          <a:solidFill>
                            <a:srgbClr val="336E9F"/>
                          </a:solidFill>
                          <a:latin typeface="Arial" panose="020B0604020202020204" pitchFamily="34" charset="0"/>
                          <a:cs typeface="Arial" panose="020B0604020202020204" pitchFamily="34" charset="0"/>
                        </a:rPr>
                        <a:t>CARE</a:t>
                      </a:r>
                      <a:r>
                        <a:rPr sz="1575" b="1" spc="-75" baseline="-7936" dirty="0">
                          <a:solidFill>
                            <a:srgbClr val="336E9F"/>
                          </a:solidFill>
                          <a:latin typeface="Arial" panose="020B0604020202020204" pitchFamily="34" charset="0"/>
                          <a:cs typeface="Arial" panose="020B0604020202020204" pitchFamily="34" charset="0"/>
                        </a:rPr>
                        <a:t> </a:t>
                      </a:r>
                      <a:r>
                        <a:rPr sz="1575" b="1" spc="-15" baseline="-7936" dirty="0">
                          <a:solidFill>
                            <a:srgbClr val="336E9F"/>
                          </a:solidFill>
                          <a:latin typeface="Arial" panose="020B0604020202020204" pitchFamily="34" charset="0"/>
                          <a:cs typeface="Arial" panose="020B0604020202020204" pitchFamily="34" charset="0"/>
                        </a:rPr>
                        <a:t>PLANNING</a:t>
                      </a:r>
                      <a:r>
                        <a:rPr sz="1575" b="1" baseline="-7936" dirty="0">
                          <a:solidFill>
                            <a:srgbClr val="336E9F"/>
                          </a:solidFill>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Long-</a:t>
                      </a:r>
                      <a:r>
                        <a:rPr sz="850" dirty="0">
                          <a:latin typeface="Arial" panose="020B0604020202020204" pitchFamily="34" charset="0"/>
                          <a:cs typeface="Arial" panose="020B0604020202020204" pitchFamily="34" charset="0"/>
                        </a:rPr>
                        <a:t>term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condition</a:t>
                      </a:r>
                      <a:r>
                        <a:rPr sz="850" spc="-10" dirty="0">
                          <a:latin typeface="Arial" panose="020B0604020202020204" pitchFamily="34" charset="0"/>
                          <a:cs typeface="Arial" panose="020B0604020202020204" pitchFamily="34" charset="0"/>
                        </a:rPr>
                        <a:t> status</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panose="020B0604020202020204" pitchFamily="34" charset="0"/>
                          <a:cs typeface="Arial" panose="020B0604020202020204" pitchFamily="34" charset="0"/>
                        </a:rPr>
                        <a:t>Yes</a:t>
                      </a:r>
                      <a:endParaRPr sz="85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panose="020B0604020202020204" pitchFamily="34" charset="0"/>
                          <a:cs typeface="Arial" panose="020B0604020202020204" pitchFamily="34" charset="0"/>
                        </a:rPr>
                        <a:t>No</a:t>
                      </a:r>
                      <a:endParaRPr sz="85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Not</a:t>
                      </a:r>
                      <a:r>
                        <a:rPr sz="850" spc="-4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given</a:t>
                      </a:r>
                      <a:endParaRPr sz="85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57480">
                        <a:lnSpc>
                          <a:spcPts val="860"/>
                        </a:lnSpc>
                        <a:spcBef>
                          <a:spcPts val="155"/>
                        </a:spcBef>
                      </a:pPr>
                      <a:r>
                        <a:rPr sz="850" dirty="0">
                          <a:latin typeface="Arial" panose="020B0604020202020204" pitchFamily="34" charset="0"/>
                          <a:cs typeface="Arial" panose="020B0604020202020204" pitchFamily="34" charset="0"/>
                        </a:rPr>
                        <a:t>Q24.</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able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have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discussion </a:t>
                      </a:r>
                      <a:r>
                        <a:rPr sz="850" dirty="0">
                          <a:latin typeface="Arial" panose="020B0604020202020204" pitchFamily="34" charset="0"/>
                          <a:cs typeface="Arial" panose="020B0604020202020204" pitchFamily="34" charset="0"/>
                        </a:rPr>
                        <a:t>about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needs</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concerns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prior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treatment</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74%</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75%</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57480">
                        <a:lnSpc>
                          <a:spcPts val="860"/>
                        </a:lnSpc>
                        <a:spcBef>
                          <a:spcPts val="155"/>
                        </a:spcBef>
                      </a:pPr>
                      <a:r>
                        <a:rPr sz="850" dirty="0">
                          <a:latin typeface="Arial" panose="020B0604020202020204" pitchFamily="34" charset="0"/>
                          <a:cs typeface="Arial" panose="020B0604020202020204" pitchFamily="34" charset="0"/>
                        </a:rPr>
                        <a:t>Q25.</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member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team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helped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patient </a:t>
                      </a:r>
                      <a:r>
                        <a:rPr sz="850" dirty="0">
                          <a:latin typeface="Arial" panose="020B0604020202020204" pitchFamily="34" charset="0"/>
                          <a:cs typeface="Arial" panose="020B0604020202020204" pitchFamily="34" charset="0"/>
                        </a:rPr>
                        <a:t>create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plan</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address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any</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needs</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or</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concerns</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95%</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96%</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94%</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6065">
                <a:tc>
                  <a:txBody>
                    <a:bodyPr/>
                    <a:lstStyle/>
                    <a:p>
                      <a:pPr marL="27940" marR="142875">
                        <a:lnSpc>
                          <a:spcPts val="860"/>
                        </a:lnSpc>
                        <a:spcBef>
                          <a:spcPts val="155"/>
                        </a:spcBef>
                      </a:pPr>
                      <a:r>
                        <a:rPr sz="850" dirty="0">
                          <a:latin typeface="Arial" panose="020B0604020202020204" pitchFamily="34" charset="0"/>
                          <a:cs typeface="Arial" panose="020B0604020202020204" pitchFamily="34" charset="0"/>
                        </a:rPr>
                        <a:t>Q26.</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team</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reviewed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plan</a:t>
                      </a:r>
                      <a:r>
                        <a:rPr sz="850" spc="-20" dirty="0">
                          <a:latin typeface="Arial" panose="020B0604020202020204" pitchFamily="34" charset="0"/>
                          <a:cs typeface="Arial" panose="020B0604020202020204" pitchFamily="34" charset="0"/>
                        </a:rPr>
                        <a:t> with </a:t>
                      </a:r>
                      <a:r>
                        <a:rPr sz="850" dirty="0">
                          <a:latin typeface="Arial" panose="020B0604020202020204" pitchFamily="34" charset="0"/>
                          <a:cs typeface="Arial" panose="020B0604020202020204" pitchFamily="34" charset="0"/>
                        </a:rPr>
                        <a:t>them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1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ensure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it</a:t>
                      </a:r>
                      <a:r>
                        <a:rPr sz="850" spc="-1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1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up</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10" dirty="0">
                          <a:latin typeface="Arial" panose="020B0604020202020204" pitchFamily="34" charset="0"/>
                          <a:cs typeface="Arial" panose="020B0604020202020204" pitchFamily="34" charset="0"/>
                        </a:rPr>
                        <a:t> </a:t>
                      </a:r>
                      <a:r>
                        <a:rPr sz="850" spc="-20" dirty="0">
                          <a:latin typeface="Arial" panose="020B0604020202020204" pitchFamily="34" charset="0"/>
                          <a:cs typeface="Arial" panose="020B0604020202020204" pitchFamily="34" charset="0"/>
                        </a:rPr>
                        <a:t>date</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100%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100%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5" name="ltc_status_tbl_section7"/>
          <p:cNvGraphicFramePr>
            <a:graphicFrameLocks noGrp="1"/>
          </p:cNvGraphicFramePr>
          <p:nvPr>
            <p:extLst>
              <p:ext uri="{D42A27DB-BD31-4B8C-83A1-F6EECF244321}">
                <p14:modId xmlns:p14="http://schemas.microsoft.com/office/powerpoint/2010/main" val="922596091"/>
              </p:ext>
            </p:extLst>
          </p:nvPr>
        </p:nvGraphicFramePr>
        <p:xfrm>
          <a:off x="429133" y="3075871"/>
          <a:ext cx="6773143" cy="113411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995044">
                  <a:extLst>
                    <a:ext uri="{9D8B030D-6E8A-4147-A177-3AD203B41FA5}">
                      <a16:colId xmlns:a16="http://schemas.microsoft.com/office/drawing/2014/main" val="20001"/>
                    </a:ext>
                  </a:extLst>
                </a:gridCol>
                <a:gridCol w="995045">
                  <a:extLst>
                    <a:ext uri="{9D8B030D-6E8A-4147-A177-3AD203B41FA5}">
                      <a16:colId xmlns:a16="http://schemas.microsoft.com/office/drawing/2014/main" val="20002"/>
                    </a:ext>
                  </a:extLst>
                </a:gridCol>
                <a:gridCol w="995045">
                  <a:extLst>
                    <a:ext uri="{9D8B030D-6E8A-4147-A177-3AD203B41FA5}">
                      <a16:colId xmlns:a16="http://schemas.microsoft.com/office/drawing/2014/main" val="20003"/>
                    </a:ext>
                  </a:extLst>
                </a:gridCol>
                <a:gridCol w="994409">
                  <a:extLst>
                    <a:ext uri="{9D8B030D-6E8A-4147-A177-3AD203B41FA5}">
                      <a16:colId xmlns:a16="http://schemas.microsoft.com/office/drawing/2014/main" val="20004"/>
                    </a:ext>
                  </a:extLst>
                </a:gridCol>
              </a:tblGrid>
              <a:tr h="188595">
                <a:tc gridSpan="5">
                  <a:txBody>
                    <a:bodyPr/>
                    <a:lstStyle/>
                    <a:p>
                      <a:pPr marL="27940">
                        <a:lnSpc>
                          <a:spcPts val="1180"/>
                        </a:lnSpc>
                        <a:tabLst>
                          <a:tab pos="4022725" algn="l"/>
                        </a:tabLst>
                      </a:pPr>
                      <a:r>
                        <a:rPr sz="1575" b="1" spc="-30" baseline="-7936" dirty="0">
                          <a:solidFill>
                            <a:srgbClr val="336E9F"/>
                          </a:solidFill>
                          <a:latin typeface="Arial"/>
                          <a:cs typeface="Arial"/>
                        </a:rPr>
                        <a:t>SUPPORT</a:t>
                      </a:r>
                      <a:r>
                        <a:rPr sz="1575" b="1" spc="-52" baseline="-7936" dirty="0">
                          <a:solidFill>
                            <a:srgbClr val="336E9F"/>
                          </a:solidFill>
                          <a:latin typeface="Arial"/>
                          <a:cs typeface="Arial"/>
                        </a:rPr>
                        <a:t> </a:t>
                      </a:r>
                      <a:r>
                        <a:rPr sz="1575" b="1" spc="-15" baseline="-7936" dirty="0">
                          <a:solidFill>
                            <a:srgbClr val="336E9F"/>
                          </a:solidFill>
                          <a:latin typeface="Arial"/>
                          <a:cs typeface="Arial"/>
                        </a:rPr>
                        <a:t>FROM</a:t>
                      </a:r>
                      <a:r>
                        <a:rPr sz="1575" b="1" spc="-52" baseline="-7936" dirty="0">
                          <a:solidFill>
                            <a:srgbClr val="336E9F"/>
                          </a:solidFill>
                          <a:latin typeface="Arial"/>
                          <a:cs typeface="Arial"/>
                        </a:rPr>
                        <a:t> </a:t>
                      </a:r>
                      <a:r>
                        <a:rPr sz="1575" b="1" spc="-30" baseline="-7936" dirty="0">
                          <a:solidFill>
                            <a:srgbClr val="336E9F"/>
                          </a:solidFill>
                          <a:latin typeface="Arial"/>
                          <a:cs typeface="Arial"/>
                        </a:rPr>
                        <a:t>HOSPITAL</a:t>
                      </a:r>
                      <a:r>
                        <a:rPr sz="1575" b="1" spc="-44" baseline="-7936" dirty="0">
                          <a:solidFill>
                            <a:srgbClr val="336E9F"/>
                          </a:solidFill>
                          <a:latin typeface="Arial"/>
                          <a:cs typeface="Arial"/>
                        </a:rPr>
                        <a:t> </a:t>
                      </a:r>
                      <a:r>
                        <a:rPr sz="1575" b="1" spc="-15" baseline="-7936" dirty="0">
                          <a:solidFill>
                            <a:srgbClr val="336E9F"/>
                          </a:solidFill>
                          <a:latin typeface="Arial"/>
                          <a:cs typeface="Arial"/>
                        </a:rPr>
                        <a:t>STAFF</a:t>
                      </a:r>
                      <a:r>
                        <a:rPr sz="1575" b="1" baseline="-7936" dirty="0">
                          <a:solidFill>
                            <a:srgbClr val="336E9F"/>
                          </a:solidFill>
                          <a:latin typeface="Arial"/>
                          <a:cs typeface="Arial"/>
                        </a:rPr>
                        <a:t>	</a:t>
                      </a:r>
                      <a:r>
                        <a:rPr sz="850" spc="-10" dirty="0">
                          <a:latin typeface="Arial"/>
                          <a:cs typeface="Arial"/>
                        </a:rPr>
                        <a:t>Long-</a:t>
                      </a:r>
                      <a:r>
                        <a:rPr sz="850" dirty="0">
                          <a:latin typeface="Arial"/>
                          <a:cs typeface="Arial"/>
                        </a:rPr>
                        <a:t>term</a:t>
                      </a:r>
                      <a:r>
                        <a:rPr sz="850" spc="-15" dirty="0">
                          <a:latin typeface="Arial"/>
                          <a:cs typeface="Arial"/>
                        </a:rPr>
                        <a:t> </a:t>
                      </a:r>
                      <a:r>
                        <a:rPr sz="850" dirty="0">
                          <a:latin typeface="Arial"/>
                          <a:cs typeface="Arial"/>
                        </a:rPr>
                        <a:t>condition</a:t>
                      </a:r>
                      <a:r>
                        <a:rPr sz="850" spc="-10" dirty="0">
                          <a:latin typeface="Arial"/>
                          <a:cs typeface="Arial"/>
                        </a:rPr>
                        <a:t> status</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a:cs typeface="Arial"/>
                        </a:rPr>
                        <a:t>Yes</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a:cs typeface="Arial"/>
                        </a:rPr>
                        <a:t>No</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Not</a:t>
                      </a:r>
                      <a:r>
                        <a:rPr sz="850" spc="-45" dirty="0">
                          <a:latin typeface="Arial"/>
                          <a:cs typeface="Arial"/>
                        </a:rPr>
                        <a:t> </a:t>
                      </a:r>
                      <a:r>
                        <a:rPr sz="850" spc="-10" dirty="0">
                          <a:latin typeface="Arial"/>
                          <a:cs typeface="Arial"/>
                        </a:rPr>
                        <a:t>given</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a:cs typeface="Arial"/>
                        </a:rPr>
                        <a:t>All</a:t>
                      </a: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577850">
                        <a:lnSpc>
                          <a:spcPts val="860"/>
                        </a:lnSpc>
                        <a:spcBef>
                          <a:spcPts val="155"/>
                        </a:spcBef>
                      </a:pPr>
                      <a:r>
                        <a:rPr sz="850" dirty="0">
                          <a:latin typeface="Arial"/>
                          <a:cs typeface="Arial"/>
                        </a:rPr>
                        <a:t>Q27.</a:t>
                      </a:r>
                      <a:r>
                        <a:rPr sz="850" spc="-25" dirty="0">
                          <a:latin typeface="Arial"/>
                          <a:cs typeface="Arial"/>
                        </a:rPr>
                        <a:t> </a:t>
                      </a:r>
                      <a:r>
                        <a:rPr sz="850" dirty="0">
                          <a:latin typeface="Arial"/>
                          <a:cs typeface="Arial"/>
                        </a:rPr>
                        <a:t>Staff</a:t>
                      </a:r>
                      <a:r>
                        <a:rPr sz="850" spc="-20" dirty="0">
                          <a:latin typeface="Arial"/>
                          <a:cs typeface="Arial"/>
                        </a:rPr>
                        <a:t> </a:t>
                      </a:r>
                      <a:r>
                        <a:rPr sz="850" dirty="0">
                          <a:latin typeface="Arial"/>
                          <a:cs typeface="Arial"/>
                        </a:rPr>
                        <a:t>provided</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with</a:t>
                      </a:r>
                      <a:r>
                        <a:rPr sz="850" spc="-20" dirty="0">
                          <a:latin typeface="Arial"/>
                          <a:cs typeface="Arial"/>
                        </a:rPr>
                        <a:t> </a:t>
                      </a:r>
                      <a:r>
                        <a:rPr sz="850" spc="-10" dirty="0">
                          <a:latin typeface="Arial"/>
                          <a:cs typeface="Arial"/>
                        </a:rPr>
                        <a:t>relevant </a:t>
                      </a:r>
                      <a:r>
                        <a:rPr sz="850" dirty="0">
                          <a:latin typeface="Arial"/>
                          <a:cs typeface="Arial"/>
                        </a:rPr>
                        <a:t>information</a:t>
                      </a:r>
                      <a:r>
                        <a:rPr sz="850" spc="-30" dirty="0">
                          <a:latin typeface="Arial"/>
                          <a:cs typeface="Arial"/>
                        </a:rPr>
                        <a:t> </a:t>
                      </a:r>
                      <a:r>
                        <a:rPr sz="850" dirty="0">
                          <a:latin typeface="Arial"/>
                          <a:cs typeface="Arial"/>
                        </a:rPr>
                        <a:t>on</a:t>
                      </a:r>
                      <a:r>
                        <a:rPr sz="850" spc="-30" dirty="0">
                          <a:latin typeface="Arial"/>
                          <a:cs typeface="Arial"/>
                        </a:rPr>
                        <a:t> </a:t>
                      </a:r>
                      <a:r>
                        <a:rPr sz="850" dirty="0">
                          <a:latin typeface="Arial"/>
                          <a:cs typeface="Arial"/>
                        </a:rPr>
                        <a:t>available</a:t>
                      </a:r>
                      <a:r>
                        <a:rPr sz="850" spc="-30" dirty="0">
                          <a:latin typeface="Arial"/>
                          <a:cs typeface="Arial"/>
                        </a:rPr>
                        <a:t> </a:t>
                      </a:r>
                      <a:r>
                        <a:rPr sz="850" spc="-10" dirty="0">
                          <a:latin typeface="Arial"/>
                          <a:cs typeface="Arial"/>
                        </a:rPr>
                        <a:t>support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03505">
                        <a:lnSpc>
                          <a:spcPts val="860"/>
                        </a:lnSpc>
                        <a:spcBef>
                          <a:spcPts val="155"/>
                        </a:spcBef>
                      </a:pPr>
                      <a:r>
                        <a:rPr sz="850" dirty="0">
                          <a:latin typeface="Arial"/>
                          <a:cs typeface="Arial"/>
                        </a:rPr>
                        <a:t>Q28.</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definitely</a:t>
                      </a:r>
                      <a:r>
                        <a:rPr sz="850" spc="-20" dirty="0">
                          <a:latin typeface="Arial"/>
                          <a:cs typeface="Arial"/>
                        </a:rPr>
                        <a:t> </a:t>
                      </a:r>
                      <a:r>
                        <a:rPr sz="850" dirty="0">
                          <a:latin typeface="Arial"/>
                          <a:cs typeface="Arial"/>
                        </a:rPr>
                        <a:t>got</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right</a:t>
                      </a:r>
                      <a:r>
                        <a:rPr sz="850" spc="-15" dirty="0">
                          <a:latin typeface="Arial"/>
                          <a:cs typeface="Arial"/>
                        </a:rPr>
                        <a:t> </a:t>
                      </a:r>
                      <a:r>
                        <a:rPr sz="850" dirty="0">
                          <a:latin typeface="Arial"/>
                          <a:cs typeface="Arial"/>
                        </a:rPr>
                        <a:t>level</a:t>
                      </a:r>
                      <a:r>
                        <a:rPr sz="850" spc="-20"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support</a:t>
                      </a:r>
                      <a:r>
                        <a:rPr sz="850" spc="-20" dirty="0">
                          <a:latin typeface="Arial"/>
                          <a:cs typeface="Arial"/>
                        </a:rPr>
                        <a:t> </a:t>
                      </a:r>
                      <a:r>
                        <a:rPr sz="850" spc="-25" dirty="0">
                          <a:latin typeface="Arial"/>
                          <a:cs typeface="Arial"/>
                        </a:rPr>
                        <a:t>for </a:t>
                      </a:r>
                      <a:r>
                        <a:rPr sz="850" dirty="0">
                          <a:latin typeface="Arial"/>
                          <a:cs typeface="Arial"/>
                        </a:rPr>
                        <a:t>their</a:t>
                      </a:r>
                      <a:r>
                        <a:rPr sz="850" spc="-20" dirty="0">
                          <a:latin typeface="Arial"/>
                          <a:cs typeface="Arial"/>
                        </a:rPr>
                        <a:t> </a:t>
                      </a:r>
                      <a:r>
                        <a:rPr sz="850" dirty="0">
                          <a:latin typeface="Arial"/>
                          <a:cs typeface="Arial"/>
                        </a:rPr>
                        <a:t>overall</a:t>
                      </a:r>
                      <a:r>
                        <a:rPr sz="850" spc="-20" dirty="0">
                          <a:latin typeface="Arial"/>
                          <a:cs typeface="Arial"/>
                        </a:rPr>
                        <a:t> </a:t>
                      </a:r>
                      <a:r>
                        <a:rPr sz="850" dirty="0">
                          <a:latin typeface="Arial"/>
                          <a:cs typeface="Arial"/>
                        </a:rPr>
                        <a:t>health</a:t>
                      </a:r>
                      <a:r>
                        <a:rPr sz="850" spc="-15" dirty="0">
                          <a:latin typeface="Arial"/>
                          <a:cs typeface="Arial"/>
                        </a:rPr>
                        <a:t> </a:t>
                      </a:r>
                      <a:r>
                        <a:rPr sz="850" dirty="0">
                          <a:latin typeface="Arial"/>
                          <a:cs typeface="Arial"/>
                        </a:rPr>
                        <a:t>and</a:t>
                      </a:r>
                      <a:r>
                        <a:rPr sz="850" spc="-20" dirty="0">
                          <a:latin typeface="Arial"/>
                          <a:cs typeface="Arial"/>
                        </a:rPr>
                        <a:t> </a:t>
                      </a:r>
                      <a:r>
                        <a:rPr sz="850" dirty="0">
                          <a:latin typeface="Arial"/>
                          <a:cs typeface="Arial"/>
                        </a:rPr>
                        <a:t>well</a:t>
                      </a:r>
                      <a:r>
                        <a:rPr sz="850" spc="-20" dirty="0">
                          <a:latin typeface="Arial"/>
                          <a:cs typeface="Arial"/>
                        </a:rPr>
                        <a:t> </a:t>
                      </a:r>
                      <a:r>
                        <a:rPr sz="850" dirty="0">
                          <a:latin typeface="Arial"/>
                          <a:cs typeface="Arial"/>
                        </a:rPr>
                        <a:t>being</a:t>
                      </a:r>
                      <a:r>
                        <a:rPr sz="850" spc="-15" dirty="0">
                          <a:latin typeface="Arial"/>
                          <a:cs typeface="Arial"/>
                        </a:rPr>
                        <a:t> </a:t>
                      </a:r>
                      <a:r>
                        <a:rPr sz="850" dirty="0">
                          <a:latin typeface="Arial"/>
                          <a:cs typeface="Arial"/>
                        </a:rPr>
                        <a:t>from</a:t>
                      </a:r>
                      <a:r>
                        <a:rPr sz="850" spc="-20" dirty="0">
                          <a:latin typeface="Arial"/>
                          <a:cs typeface="Arial"/>
                        </a:rPr>
                        <a:t> </a:t>
                      </a:r>
                      <a:r>
                        <a:rPr sz="850" dirty="0">
                          <a:latin typeface="Arial"/>
                          <a:cs typeface="Arial"/>
                        </a:rPr>
                        <a:t>hospital</a:t>
                      </a:r>
                      <a:r>
                        <a:rPr sz="850" spc="-20" dirty="0">
                          <a:latin typeface="Arial"/>
                          <a:cs typeface="Arial"/>
                        </a:rPr>
                        <a:t> </a:t>
                      </a:r>
                      <a:r>
                        <a:rPr sz="850" spc="-10" dirty="0">
                          <a:latin typeface="Arial"/>
                          <a:cs typeface="Arial"/>
                        </a:rPr>
                        <a:t>staff</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4795">
                <a:tc>
                  <a:txBody>
                    <a:bodyPr/>
                    <a:lstStyle/>
                    <a:p>
                      <a:pPr marL="27940" marR="97790">
                        <a:lnSpc>
                          <a:spcPts val="860"/>
                        </a:lnSpc>
                        <a:spcBef>
                          <a:spcPts val="155"/>
                        </a:spcBef>
                      </a:pPr>
                      <a:r>
                        <a:rPr sz="850" dirty="0">
                          <a:latin typeface="Arial"/>
                          <a:cs typeface="Arial"/>
                        </a:rPr>
                        <a:t>Q29.</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offered</a:t>
                      </a:r>
                      <a:r>
                        <a:rPr sz="850" spc="-25" dirty="0">
                          <a:latin typeface="Arial"/>
                          <a:cs typeface="Arial"/>
                        </a:rPr>
                        <a:t> </a:t>
                      </a:r>
                      <a:r>
                        <a:rPr sz="850" dirty="0">
                          <a:latin typeface="Arial"/>
                          <a:cs typeface="Arial"/>
                        </a:rPr>
                        <a:t>information</a:t>
                      </a:r>
                      <a:r>
                        <a:rPr sz="850" spc="-20" dirty="0">
                          <a:latin typeface="Arial"/>
                          <a:cs typeface="Arial"/>
                        </a:rPr>
                        <a:t> </a:t>
                      </a:r>
                      <a:r>
                        <a:rPr sz="850" dirty="0">
                          <a:latin typeface="Arial"/>
                          <a:cs typeface="Arial"/>
                        </a:rPr>
                        <a:t>about</a:t>
                      </a:r>
                      <a:r>
                        <a:rPr sz="850" spc="-20" dirty="0">
                          <a:latin typeface="Arial"/>
                          <a:cs typeface="Arial"/>
                        </a:rPr>
                        <a:t> </a:t>
                      </a:r>
                      <a:r>
                        <a:rPr sz="850" dirty="0">
                          <a:latin typeface="Arial"/>
                          <a:cs typeface="Arial"/>
                        </a:rPr>
                        <a:t>how</a:t>
                      </a:r>
                      <a:r>
                        <a:rPr sz="850" spc="-25" dirty="0">
                          <a:latin typeface="Arial"/>
                          <a:cs typeface="Arial"/>
                        </a:rPr>
                        <a:t> </a:t>
                      </a:r>
                      <a:r>
                        <a:rPr sz="850" dirty="0">
                          <a:latin typeface="Arial"/>
                          <a:cs typeface="Arial"/>
                        </a:rPr>
                        <a:t>to</a:t>
                      </a:r>
                      <a:r>
                        <a:rPr sz="850" spc="-20" dirty="0">
                          <a:latin typeface="Arial"/>
                          <a:cs typeface="Arial"/>
                        </a:rPr>
                        <a:t> </a:t>
                      </a:r>
                      <a:r>
                        <a:rPr sz="850" spc="-25" dirty="0">
                          <a:latin typeface="Arial"/>
                          <a:cs typeface="Arial"/>
                        </a:rPr>
                        <a:t>get </a:t>
                      </a:r>
                      <a:r>
                        <a:rPr sz="850" dirty="0">
                          <a:latin typeface="Arial"/>
                          <a:cs typeface="Arial"/>
                        </a:rPr>
                        <a:t>financial</a:t>
                      </a:r>
                      <a:r>
                        <a:rPr sz="850" spc="-20" dirty="0">
                          <a:latin typeface="Arial"/>
                          <a:cs typeface="Arial"/>
                        </a:rPr>
                        <a:t> </a:t>
                      </a:r>
                      <a:r>
                        <a:rPr sz="850" dirty="0">
                          <a:latin typeface="Arial"/>
                          <a:cs typeface="Arial"/>
                        </a:rPr>
                        <a:t>help</a:t>
                      </a:r>
                      <a:r>
                        <a:rPr sz="850" spc="-20" dirty="0">
                          <a:latin typeface="Arial"/>
                          <a:cs typeface="Arial"/>
                        </a:rPr>
                        <a:t> </a:t>
                      </a:r>
                      <a:r>
                        <a:rPr sz="850" dirty="0">
                          <a:latin typeface="Arial"/>
                          <a:cs typeface="Arial"/>
                        </a:rPr>
                        <a:t>or</a:t>
                      </a:r>
                      <a:r>
                        <a:rPr sz="850" spc="-15" dirty="0">
                          <a:latin typeface="Arial"/>
                          <a:cs typeface="Arial"/>
                        </a:rPr>
                        <a:t> </a:t>
                      </a:r>
                      <a:r>
                        <a:rPr sz="850" spc="-10" dirty="0">
                          <a:latin typeface="Arial"/>
                          <a:cs typeface="Arial"/>
                        </a:rPr>
                        <a:t>benefits</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6" name="ltc_status_tbl_section8"/>
          <p:cNvGraphicFramePr>
            <a:graphicFrameLocks noGrp="1"/>
          </p:cNvGraphicFramePr>
          <p:nvPr>
            <p:extLst>
              <p:ext uri="{D42A27DB-BD31-4B8C-83A1-F6EECF244321}">
                <p14:modId xmlns:p14="http://schemas.microsoft.com/office/powerpoint/2010/main" val="1741616952"/>
              </p:ext>
            </p:extLst>
          </p:nvPr>
        </p:nvGraphicFramePr>
        <p:xfrm>
          <a:off x="429133" y="4420336"/>
          <a:ext cx="6773143" cy="305498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995044">
                  <a:extLst>
                    <a:ext uri="{9D8B030D-6E8A-4147-A177-3AD203B41FA5}">
                      <a16:colId xmlns:a16="http://schemas.microsoft.com/office/drawing/2014/main" val="20001"/>
                    </a:ext>
                  </a:extLst>
                </a:gridCol>
                <a:gridCol w="995045">
                  <a:extLst>
                    <a:ext uri="{9D8B030D-6E8A-4147-A177-3AD203B41FA5}">
                      <a16:colId xmlns:a16="http://schemas.microsoft.com/office/drawing/2014/main" val="20002"/>
                    </a:ext>
                  </a:extLst>
                </a:gridCol>
                <a:gridCol w="995045">
                  <a:extLst>
                    <a:ext uri="{9D8B030D-6E8A-4147-A177-3AD203B41FA5}">
                      <a16:colId xmlns:a16="http://schemas.microsoft.com/office/drawing/2014/main" val="20003"/>
                    </a:ext>
                  </a:extLst>
                </a:gridCol>
                <a:gridCol w="994409">
                  <a:extLst>
                    <a:ext uri="{9D8B030D-6E8A-4147-A177-3AD203B41FA5}">
                      <a16:colId xmlns:a16="http://schemas.microsoft.com/office/drawing/2014/main" val="20004"/>
                    </a:ext>
                  </a:extLst>
                </a:gridCol>
              </a:tblGrid>
              <a:tr h="187960">
                <a:tc gridSpan="5">
                  <a:txBody>
                    <a:bodyPr/>
                    <a:lstStyle/>
                    <a:p>
                      <a:pPr marL="27940">
                        <a:lnSpc>
                          <a:spcPts val="1180"/>
                        </a:lnSpc>
                        <a:tabLst>
                          <a:tab pos="4022725" algn="l"/>
                        </a:tabLst>
                      </a:pPr>
                      <a:r>
                        <a:rPr sz="1575" b="1" spc="-30" baseline="-7936" dirty="0">
                          <a:solidFill>
                            <a:srgbClr val="336E9F"/>
                          </a:solidFill>
                          <a:latin typeface="Arial"/>
                          <a:cs typeface="Arial"/>
                        </a:rPr>
                        <a:t>HOSPITAL CARE</a:t>
                      </a:r>
                      <a:r>
                        <a:rPr sz="1575" b="1" baseline="-7936" dirty="0">
                          <a:solidFill>
                            <a:srgbClr val="336E9F"/>
                          </a:solidFill>
                          <a:latin typeface="Arial"/>
                          <a:cs typeface="Arial"/>
                        </a:rPr>
                        <a:t>	</a:t>
                      </a:r>
                      <a:r>
                        <a:rPr sz="850" spc="-10" dirty="0">
                          <a:latin typeface="Arial"/>
                          <a:cs typeface="Arial"/>
                        </a:rPr>
                        <a:t>Long-</a:t>
                      </a:r>
                      <a:r>
                        <a:rPr sz="850" dirty="0">
                          <a:latin typeface="Arial"/>
                          <a:cs typeface="Arial"/>
                        </a:rPr>
                        <a:t>term</a:t>
                      </a:r>
                      <a:r>
                        <a:rPr sz="850" spc="-15" dirty="0">
                          <a:latin typeface="Arial"/>
                          <a:cs typeface="Arial"/>
                        </a:rPr>
                        <a:t> </a:t>
                      </a:r>
                      <a:r>
                        <a:rPr sz="850" dirty="0">
                          <a:latin typeface="Arial"/>
                          <a:cs typeface="Arial"/>
                        </a:rPr>
                        <a:t>condition</a:t>
                      </a:r>
                      <a:r>
                        <a:rPr sz="850" spc="-10" dirty="0">
                          <a:latin typeface="Arial"/>
                          <a:cs typeface="Arial"/>
                        </a:rPr>
                        <a:t> status</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a:cs typeface="Arial"/>
                        </a:rPr>
                        <a:t>Yes</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a:cs typeface="Arial"/>
                        </a:rPr>
                        <a:t>No</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Not</a:t>
                      </a:r>
                      <a:r>
                        <a:rPr sz="850" spc="-45" dirty="0">
                          <a:latin typeface="Arial"/>
                          <a:cs typeface="Arial"/>
                        </a:rPr>
                        <a:t> </a:t>
                      </a:r>
                      <a:r>
                        <a:rPr sz="850" spc="-10" dirty="0">
                          <a:latin typeface="Arial"/>
                          <a:cs typeface="Arial"/>
                        </a:rPr>
                        <a:t>given</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a:cs typeface="Arial"/>
                        </a:rPr>
                        <a:t>All</a:t>
                      </a: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43180">
                        <a:lnSpc>
                          <a:spcPts val="860"/>
                        </a:lnSpc>
                        <a:spcBef>
                          <a:spcPts val="155"/>
                        </a:spcBef>
                      </a:pPr>
                      <a:r>
                        <a:rPr sz="850" dirty="0">
                          <a:latin typeface="Arial"/>
                          <a:cs typeface="Arial"/>
                        </a:rPr>
                        <a:t>Q31.</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had</a:t>
                      </a:r>
                      <a:r>
                        <a:rPr sz="850" spc="-15" dirty="0">
                          <a:latin typeface="Arial"/>
                          <a:cs typeface="Arial"/>
                        </a:rPr>
                        <a:t> </a:t>
                      </a:r>
                      <a:r>
                        <a:rPr sz="850" dirty="0">
                          <a:latin typeface="Arial"/>
                          <a:cs typeface="Arial"/>
                        </a:rPr>
                        <a:t>confidence</a:t>
                      </a:r>
                      <a:r>
                        <a:rPr sz="850" spc="-15" dirty="0">
                          <a:latin typeface="Arial"/>
                          <a:cs typeface="Arial"/>
                        </a:rPr>
                        <a:t> </a:t>
                      </a:r>
                      <a:r>
                        <a:rPr sz="850" dirty="0">
                          <a:latin typeface="Arial"/>
                          <a:cs typeface="Arial"/>
                        </a:rPr>
                        <a:t>and</a:t>
                      </a:r>
                      <a:r>
                        <a:rPr sz="850" spc="-15" dirty="0">
                          <a:latin typeface="Arial"/>
                          <a:cs typeface="Arial"/>
                        </a:rPr>
                        <a:t> </a:t>
                      </a:r>
                      <a:r>
                        <a:rPr sz="850" dirty="0">
                          <a:latin typeface="Arial"/>
                          <a:cs typeface="Arial"/>
                        </a:rPr>
                        <a:t>trust</a:t>
                      </a:r>
                      <a:r>
                        <a:rPr sz="850" spc="-15" dirty="0">
                          <a:latin typeface="Arial"/>
                          <a:cs typeface="Arial"/>
                        </a:rPr>
                        <a:t> </a:t>
                      </a:r>
                      <a:r>
                        <a:rPr sz="850" dirty="0">
                          <a:latin typeface="Arial"/>
                          <a:cs typeface="Arial"/>
                        </a:rPr>
                        <a:t>in</a:t>
                      </a:r>
                      <a:r>
                        <a:rPr sz="850" spc="-15" dirty="0">
                          <a:latin typeface="Arial"/>
                          <a:cs typeface="Arial"/>
                        </a:rPr>
                        <a:t> </a:t>
                      </a:r>
                      <a:r>
                        <a:rPr sz="850" dirty="0">
                          <a:latin typeface="Arial"/>
                          <a:cs typeface="Arial"/>
                        </a:rPr>
                        <a:t>all</a:t>
                      </a:r>
                      <a:r>
                        <a:rPr sz="850" spc="-20"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the</a:t>
                      </a:r>
                      <a:r>
                        <a:rPr sz="850" spc="-15" dirty="0">
                          <a:latin typeface="Arial"/>
                          <a:cs typeface="Arial"/>
                        </a:rPr>
                        <a:t> </a:t>
                      </a:r>
                      <a:r>
                        <a:rPr sz="850" spc="-20" dirty="0">
                          <a:latin typeface="Arial"/>
                          <a:cs typeface="Arial"/>
                        </a:rPr>
                        <a:t>team </a:t>
                      </a:r>
                      <a:r>
                        <a:rPr sz="850" dirty="0">
                          <a:latin typeface="Arial"/>
                          <a:cs typeface="Arial"/>
                        </a:rPr>
                        <a:t>looking</a:t>
                      </a:r>
                      <a:r>
                        <a:rPr sz="850" spc="-20" dirty="0">
                          <a:latin typeface="Arial"/>
                          <a:cs typeface="Arial"/>
                        </a:rPr>
                        <a:t> </a:t>
                      </a:r>
                      <a:r>
                        <a:rPr sz="850" dirty="0">
                          <a:latin typeface="Arial"/>
                          <a:cs typeface="Arial"/>
                        </a:rPr>
                        <a:t>after</a:t>
                      </a:r>
                      <a:r>
                        <a:rPr sz="850" spc="-20" dirty="0">
                          <a:latin typeface="Arial"/>
                          <a:cs typeface="Arial"/>
                        </a:rPr>
                        <a:t> </a:t>
                      </a:r>
                      <a:r>
                        <a:rPr sz="850" dirty="0">
                          <a:latin typeface="Arial"/>
                          <a:cs typeface="Arial"/>
                        </a:rPr>
                        <a:t>them</a:t>
                      </a:r>
                      <a:r>
                        <a:rPr sz="850" spc="-15" dirty="0">
                          <a:latin typeface="Arial"/>
                          <a:cs typeface="Arial"/>
                        </a:rPr>
                        <a:t> </a:t>
                      </a:r>
                      <a:r>
                        <a:rPr sz="850" dirty="0">
                          <a:latin typeface="Arial"/>
                          <a:cs typeface="Arial"/>
                        </a:rPr>
                        <a:t>during</a:t>
                      </a:r>
                      <a:r>
                        <a:rPr sz="850" spc="-20" dirty="0">
                          <a:latin typeface="Arial"/>
                          <a:cs typeface="Arial"/>
                        </a:rPr>
                        <a:t> </a:t>
                      </a:r>
                      <a:r>
                        <a:rPr sz="850" dirty="0">
                          <a:latin typeface="Arial"/>
                          <a:cs typeface="Arial"/>
                        </a:rPr>
                        <a:t>their</a:t>
                      </a:r>
                      <a:r>
                        <a:rPr sz="850" spc="-15" dirty="0">
                          <a:latin typeface="Arial"/>
                          <a:cs typeface="Arial"/>
                        </a:rPr>
                        <a:t> </a:t>
                      </a:r>
                      <a:r>
                        <a:rPr sz="850" dirty="0">
                          <a:latin typeface="Arial"/>
                          <a:cs typeface="Arial"/>
                        </a:rPr>
                        <a:t>stay</a:t>
                      </a:r>
                      <a:r>
                        <a:rPr sz="850" spc="-20" dirty="0">
                          <a:latin typeface="Arial"/>
                          <a:cs typeface="Arial"/>
                        </a:rPr>
                        <a:t> </a:t>
                      </a:r>
                      <a:r>
                        <a:rPr sz="850" dirty="0">
                          <a:latin typeface="Arial"/>
                          <a:cs typeface="Arial"/>
                        </a:rPr>
                        <a:t>in</a:t>
                      </a:r>
                      <a:r>
                        <a:rPr sz="850" spc="-20" dirty="0">
                          <a:latin typeface="Arial"/>
                          <a:cs typeface="Arial"/>
                        </a:rPr>
                        <a:t> </a:t>
                      </a:r>
                      <a:r>
                        <a:rPr sz="850" spc="-10" dirty="0">
                          <a:latin typeface="Arial"/>
                          <a:cs typeface="Arial"/>
                        </a:rPr>
                        <a:t>hospital</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650">
                <a:tc>
                  <a:txBody>
                    <a:bodyPr/>
                    <a:lstStyle/>
                    <a:p>
                      <a:pPr marL="27940" marR="71120">
                        <a:lnSpc>
                          <a:spcPts val="860"/>
                        </a:lnSpc>
                        <a:spcBef>
                          <a:spcPts val="155"/>
                        </a:spcBef>
                      </a:pPr>
                      <a:r>
                        <a:rPr sz="850" dirty="0">
                          <a:latin typeface="Arial"/>
                          <a:cs typeface="Arial"/>
                        </a:rPr>
                        <a:t>Q32.</a:t>
                      </a:r>
                      <a:r>
                        <a:rPr sz="850" spc="-25" dirty="0">
                          <a:latin typeface="Arial"/>
                          <a:cs typeface="Arial"/>
                        </a:rPr>
                        <a:t> </a:t>
                      </a:r>
                      <a:r>
                        <a:rPr sz="850" dirty="0">
                          <a:latin typeface="Arial"/>
                          <a:cs typeface="Arial"/>
                        </a:rPr>
                        <a:t>Patient's</a:t>
                      </a:r>
                      <a:r>
                        <a:rPr sz="850" spc="-20" dirty="0">
                          <a:latin typeface="Arial"/>
                          <a:cs typeface="Arial"/>
                        </a:rPr>
                        <a:t> </a:t>
                      </a:r>
                      <a:r>
                        <a:rPr sz="850" dirty="0">
                          <a:latin typeface="Arial"/>
                          <a:cs typeface="Arial"/>
                        </a:rPr>
                        <a:t>family,</a:t>
                      </a:r>
                      <a:r>
                        <a:rPr sz="850" spc="-25"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someone</a:t>
                      </a:r>
                      <a:r>
                        <a:rPr sz="850" spc="-25" dirty="0">
                          <a:latin typeface="Arial"/>
                          <a:cs typeface="Arial"/>
                        </a:rPr>
                        <a:t> </a:t>
                      </a:r>
                      <a:r>
                        <a:rPr sz="850" dirty="0">
                          <a:latin typeface="Arial"/>
                          <a:cs typeface="Arial"/>
                        </a:rPr>
                        <a:t>close,</a:t>
                      </a:r>
                      <a:r>
                        <a:rPr sz="850" spc="-20" dirty="0">
                          <a:latin typeface="Arial"/>
                          <a:cs typeface="Arial"/>
                        </a:rPr>
                        <a:t> </a:t>
                      </a:r>
                      <a:r>
                        <a:rPr sz="850" dirty="0">
                          <a:latin typeface="Arial"/>
                          <a:cs typeface="Arial"/>
                        </a:rPr>
                        <a:t>was</a:t>
                      </a:r>
                      <a:r>
                        <a:rPr sz="850" spc="-25" dirty="0">
                          <a:latin typeface="Arial"/>
                          <a:cs typeface="Arial"/>
                        </a:rPr>
                        <a:t> </a:t>
                      </a:r>
                      <a:r>
                        <a:rPr sz="850" spc="-10" dirty="0">
                          <a:latin typeface="Arial"/>
                          <a:cs typeface="Arial"/>
                        </a:rPr>
                        <a:t>definitely </a:t>
                      </a:r>
                      <a:r>
                        <a:rPr sz="850" dirty="0">
                          <a:latin typeface="Arial"/>
                          <a:cs typeface="Arial"/>
                        </a:rPr>
                        <a:t>able</a:t>
                      </a:r>
                      <a:r>
                        <a:rPr sz="850" spc="-15"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talk</a:t>
                      </a:r>
                      <a:r>
                        <a:rPr sz="850" spc="-15"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member</a:t>
                      </a:r>
                      <a:r>
                        <a:rPr sz="850" spc="-15"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team</a:t>
                      </a:r>
                      <a:r>
                        <a:rPr sz="850" spc="-15" dirty="0">
                          <a:latin typeface="Arial"/>
                          <a:cs typeface="Arial"/>
                        </a:rPr>
                        <a:t> </a:t>
                      </a:r>
                      <a:r>
                        <a:rPr sz="850" dirty="0">
                          <a:latin typeface="Arial"/>
                          <a:cs typeface="Arial"/>
                        </a:rPr>
                        <a:t>looking</a:t>
                      </a:r>
                      <a:r>
                        <a:rPr sz="850" spc="-15" dirty="0">
                          <a:latin typeface="Arial"/>
                          <a:cs typeface="Arial"/>
                        </a:rPr>
                        <a:t> </a:t>
                      </a:r>
                      <a:r>
                        <a:rPr sz="850" dirty="0">
                          <a:latin typeface="Arial"/>
                          <a:cs typeface="Arial"/>
                        </a:rPr>
                        <a:t>after</a:t>
                      </a:r>
                      <a:r>
                        <a:rPr sz="850" spc="-15" dirty="0">
                          <a:latin typeface="Arial"/>
                          <a:cs typeface="Arial"/>
                        </a:rPr>
                        <a:t> </a:t>
                      </a:r>
                      <a:r>
                        <a:rPr sz="850" spc="-25" dirty="0">
                          <a:latin typeface="Arial"/>
                          <a:cs typeface="Arial"/>
                        </a:rPr>
                        <a:t>the </a:t>
                      </a:r>
                      <a:r>
                        <a:rPr sz="850" dirty="0">
                          <a:latin typeface="Arial"/>
                          <a:cs typeface="Arial"/>
                        </a:rPr>
                        <a:t>patient</a:t>
                      </a:r>
                      <a:r>
                        <a:rPr sz="850" spc="-20" dirty="0">
                          <a:latin typeface="Arial"/>
                          <a:cs typeface="Arial"/>
                        </a:rPr>
                        <a:t> </a:t>
                      </a:r>
                      <a:r>
                        <a:rPr sz="850" dirty="0">
                          <a:latin typeface="Arial"/>
                          <a:cs typeface="Arial"/>
                        </a:rPr>
                        <a:t>in</a:t>
                      </a:r>
                      <a:r>
                        <a:rPr sz="850" spc="-15" dirty="0">
                          <a:latin typeface="Arial"/>
                          <a:cs typeface="Arial"/>
                        </a:rPr>
                        <a:t> </a:t>
                      </a:r>
                      <a:r>
                        <a:rPr sz="850" spc="-10" dirty="0">
                          <a:latin typeface="Arial"/>
                          <a:cs typeface="Arial"/>
                        </a:rPr>
                        <a:t>hospital</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76%</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80%</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67%</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77%</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75895">
                        <a:lnSpc>
                          <a:spcPts val="860"/>
                        </a:lnSpc>
                        <a:spcBef>
                          <a:spcPts val="155"/>
                        </a:spcBef>
                      </a:pPr>
                      <a:r>
                        <a:rPr sz="850" dirty="0">
                          <a:latin typeface="Arial"/>
                          <a:cs typeface="Arial"/>
                        </a:rPr>
                        <a:t>Q33.</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25" dirty="0">
                          <a:latin typeface="Arial"/>
                          <a:cs typeface="Arial"/>
                        </a:rPr>
                        <a:t> </a:t>
                      </a:r>
                      <a:r>
                        <a:rPr sz="850" dirty="0">
                          <a:latin typeface="Arial"/>
                          <a:cs typeface="Arial"/>
                        </a:rPr>
                        <a:t>involved</a:t>
                      </a:r>
                      <a:r>
                        <a:rPr sz="850" spc="-20" dirty="0">
                          <a:latin typeface="Arial"/>
                          <a:cs typeface="Arial"/>
                        </a:rPr>
                        <a:t> </a:t>
                      </a:r>
                      <a:r>
                        <a:rPr sz="850" dirty="0">
                          <a:latin typeface="Arial"/>
                          <a:cs typeface="Arial"/>
                        </a:rPr>
                        <a:t>in</a:t>
                      </a:r>
                      <a:r>
                        <a:rPr sz="850" spc="-25" dirty="0">
                          <a:latin typeface="Arial"/>
                          <a:cs typeface="Arial"/>
                        </a:rPr>
                        <a:t> </a:t>
                      </a:r>
                      <a:r>
                        <a:rPr sz="850" dirty="0">
                          <a:latin typeface="Arial"/>
                          <a:cs typeface="Arial"/>
                        </a:rPr>
                        <a:t>decisions</a:t>
                      </a:r>
                      <a:r>
                        <a:rPr sz="850" spc="-20" dirty="0">
                          <a:latin typeface="Arial"/>
                          <a:cs typeface="Arial"/>
                        </a:rPr>
                        <a:t> </a:t>
                      </a:r>
                      <a:r>
                        <a:rPr sz="850" spc="-10" dirty="0">
                          <a:latin typeface="Arial"/>
                          <a:cs typeface="Arial"/>
                        </a:rPr>
                        <a:t>about </a:t>
                      </a:r>
                      <a:r>
                        <a:rPr sz="850" dirty="0">
                          <a:latin typeface="Arial"/>
                          <a:cs typeface="Arial"/>
                        </a:rPr>
                        <a:t>their</a:t>
                      </a:r>
                      <a:r>
                        <a:rPr sz="850" spc="-15"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and</a:t>
                      </a:r>
                      <a:r>
                        <a:rPr sz="850" spc="-15" dirty="0">
                          <a:latin typeface="Arial"/>
                          <a:cs typeface="Arial"/>
                        </a:rPr>
                        <a:t> </a:t>
                      </a:r>
                      <a:r>
                        <a:rPr sz="850" dirty="0">
                          <a:latin typeface="Arial"/>
                          <a:cs typeface="Arial"/>
                        </a:rPr>
                        <a:t>treatment</a:t>
                      </a:r>
                      <a:r>
                        <a:rPr sz="850" spc="-15" dirty="0">
                          <a:latin typeface="Arial"/>
                          <a:cs typeface="Arial"/>
                        </a:rPr>
                        <a:t> </a:t>
                      </a:r>
                      <a:r>
                        <a:rPr sz="850" dirty="0">
                          <a:latin typeface="Arial"/>
                          <a:cs typeface="Arial"/>
                        </a:rPr>
                        <a:t>whilst</a:t>
                      </a:r>
                      <a:r>
                        <a:rPr sz="850" spc="-15" dirty="0">
                          <a:latin typeface="Arial"/>
                          <a:cs typeface="Arial"/>
                        </a:rPr>
                        <a:t> </a:t>
                      </a:r>
                      <a:r>
                        <a:rPr sz="850" dirty="0">
                          <a:latin typeface="Arial"/>
                          <a:cs typeface="Arial"/>
                        </a:rPr>
                        <a:t>in</a:t>
                      </a:r>
                      <a:r>
                        <a:rPr sz="850" spc="-15" dirty="0">
                          <a:latin typeface="Arial"/>
                          <a:cs typeface="Arial"/>
                        </a:rPr>
                        <a:t> </a:t>
                      </a:r>
                      <a:r>
                        <a:rPr sz="850" spc="-10" dirty="0">
                          <a:latin typeface="Arial"/>
                          <a:cs typeface="Arial"/>
                        </a:rPr>
                        <a:t>hospital</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217804">
                        <a:lnSpc>
                          <a:spcPts val="860"/>
                        </a:lnSpc>
                        <a:spcBef>
                          <a:spcPts val="155"/>
                        </a:spcBef>
                      </a:pPr>
                      <a:r>
                        <a:rPr sz="850" dirty="0">
                          <a:latin typeface="Arial"/>
                          <a:cs typeface="Arial"/>
                        </a:rPr>
                        <a:t>Q34.</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15" dirty="0">
                          <a:latin typeface="Arial"/>
                          <a:cs typeface="Arial"/>
                        </a:rPr>
                        <a:t> </a:t>
                      </a:r>
                      <a:r>
                        <a:rPr sz="850" dirty="0">
                          <a:latin typeface="Arial"/>
                          <a:cs typeface="Arial"/>
                        </a:rPr>
                        <a:t>able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get</a:t>
                      </a:r>
                      <a:r>
                        <a:rPr sz="850" spc="-20" dirty="0">
                          <a:latin typeface="Arial"/>
                          <a:cs typeface="Arial"/>
                        </a:rPr>
                        <a:t> </a:t>
                      </a:r>
                      <a:r>
                        <a:rPr sz="850" dirty="0">
                          <a:latin typeface="Arial"/>
                          <a:cs typeface="Arial"/>
                        </a:rPr>
                        <a:t>help</a:t>
                      </a:r>
                      <a:r>
                        <a:rPr sz="850" spc="-15" dirty="0">
                          <a:latin typeface="Arial"/>
                          <a:cs typeface="Arial"/>
                        </a:rPr>
                        <a:t> </a:t>
                      </a:r>
                      <a:r>
                        <a:rPr sz="850" dirty="0">
                          <a:latin typeface="Arial"/>
                          <a:cs typeface="Arial"/>
                        </a:rPr>
                        <a:t>from</a:t>
                      </a:r>
                      <a:r>
                        <a:rPr sz="850" spc="-15" dirty="0">
                          <a:latin typeface="Arial"/>
                          <a:cs typeface="Arial"/>
                        </a:rPr>
                        <a:t> </a:t>
                      </a:r>
                      <a:r>
                        <a:rPr sz="850" spc="-20" dirty="0">
                          <a:latin typeface="Arial"/>
                          <a:cs typeface="Arial"/>
                        </a:rPr>
                        <a:t>ward </a:t>
                      </a:r>
                      <a:r>
                        <a:rPr sz="850" dirty="0">
                          <a:latin typeface="Arial"/>
                          <a:cs typeface="Arial"/>
                        </a:rPr>
                        <a:t>staff</a:t>
                      </a:r>
                      <a:r>
                        <a:rPr sz="850" spc="-20" dirty="0">
                          <a:latin typeface="Arial"/>
                          <a:cs typeface="Arial"/>
                        </a:rPr>
                        <a:t> </a:t>
                      </a:r>
                      <a:r>
                        <a:rPr sz="850" dirty="0">
                          <a:latin typeface="Arial"/>
                          <a:cs typeface="Arial"/>
                        </a:rPr>
                        <a:t>when</a:t>
                      </a:r>
                      <a:r>
                        <a:rPr sz="850" spc="-20" dirty="0">
                          <a:latin typeface="Arial"/>
                          <a:cs typeface="Arial"/>
                        </a:rPr>
                        <a:t> </a:t>
                      </a:r>
                      <a:r>
                        <a:rPr sz="850" spc="-10" dirty="0">
                          <a:latin typeface="Arial"/>
                          <a:cs typeface="Arial"/>
                        </a:rPr>
                        <a:t>needed</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5430">
                <a:tc>
                  <a:txBody>
                    <a:bodyPr/>
                    <a:lstStyle/>
                    <a:p>
                      <a:pPr marL="27940" marR="163830">
                        <a:lnSpc>
                          <a:spcPts val="860"/>
                        </a:lnSpc>
                        <a:spcBef>
                          <a:spcPts val="155"/>
                        </a:spcBef>
                      </a:pPr>
                      <a:r>
                        <a:rPr sz="850" dirty="0">
                          <a:latin typeface="Arial"/>
                          <a:cs typeface="Arial"/>
                        </a:rPr>
                        <a:t>Q35.</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able</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discuss</a:t>
                      </a:r>
                      <a:r>
                        <a:rPr sz="850" spc="-20" dirty="0">
                          <a:latin typeface="Arial"/>
                          <a:cs typeface="Arial"/>
                        </a:rPr>
                        <a:t> </a:t>
                      </a:r>
                      <a:r>
                        <a:rPr sz="850" dirty="0">
                          <a:latin typeface="Arial"/>
                          <a:cs typeface="Arial"/>
                        </a:rPr>
                        <a:t>worries</a:t>
                      </a:r>
                      <a:r>
                        <a:rPr sz="850" spc="-25" dirty="0">
                          <a:latin typeface="Arial"/>
                          <a:cs typeface="Arial"/>
                        </a:rPr>
                        <a:t> and </a:t>
                      </a:r>
                      <a:r>
                        <a:rPr sz="850" dirty="0">
                          <a:latin typeface="Arial"/>
                          <a:cs typeface="Arial"/>
                        </a:rPr>
                        <a:t>fears</a:t>
                      </a:r>
                      <a:r>
                        <a:rPr sz="850" spc="-25"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hospital</a:t>
                      </a:r>
                      <a:r>
                        <a:rPr sz="850" spc="-20" dirty="0">
                          <a:latin typeface="Arial"/>
                          <a:cs typeface="Arial"/>
                        </a:rPr>
                        <a:t> </a:t>
                      </a:r>
                      <a:r>
                        <a:rPr sz="850" spc="-10" dirty="0">
                          <a:latin typeface="Arial"/>
                          <a:cs typeface="Arial"/>
                        </a:rPr>
                        <a:t>staff</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65430">
                <a:tc>
                  <a:txBody>
                    <a:bodyPr/>
                    <a:lstStyle/>
                    <a:p>
                      <a:pPr marL="27940" marR="85725">
                        <a:lnSpc>
                          <a:spcPts val="860"/>
                        </a:lnSpc>
                        <a:spcBef>
                          <a:spcPts val="155"/>
                        </a:spcBef>
                      </a:pPr>
                      <a:r>
                        <a:rPr sz="850" dirty="0">
                          <a:latin typeface="Arial"/>
                          <a:cs typeface="Arial"/>
                        </a:rPr>
                        <a:t>Q36.</a:t>
                      </a:r>
                      <a:r>
                        <a:rPr sz="850" spc="-25" dirty="0">
                          <a:latin typeface="Arial"/>
                          <a:cs typeface="Arial"/>
                        </a:rPr>
                        <a:t> </a:t>
                      </a:r>
                      <a:r>
                        <a:rPr sz="850" dirty="0">
                          <a:latin typeface="Arial"/>
                          <a:cs typeface="Arial"/>
                        </a:rPr>
                        <a:t>Hospital</a:t>
                      </a:r>
                      <a:r>
                        <a:rPr sz="850" spc="-20" dirty="0">
                          <a:latin typeface="Arial"/>
                          <a:cs typeface="Arial"/>
                        </a:rPr>
                        <a:t> </a:t>
                      </a:r>
                      <a:r>
                        <a:rPr sz="850" dirty="0">
                          <a:latin typeface="Arial"/>
                          <a:cs typeface="Arial"/>
                        </a:rPr>
                        <a:t>staff</a:t>
                      </a:r>
                      <a:r>
                        <a:rPr sz="850" spc="-25"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did</a:t>
                      </a:r>
                      <a:r>
                        <a:rPr sz="850" spc="-25" dirty="0">
                          <a:latin typeface="Arial"/>
                          <a:cs typeface="Arial"/>
                        </a:rPr>
                        <a:t> </a:t>
                      </a:r>
                      <a:r>
                        <a:rPr sz="850" dirty="0">
                          <a:latin typeface="Arial"/>
                          <a:cs typeface="Arial"/>
                        </a:rPr>
                        <a:t>everything</a:t>
                      </a:r>
                      <a:r>
                        <a:rPr sz="850" spc="-20" dirty="0">
                          <a:latin typeface="Arial"/>
                          <a:cs typeface="Arial"/>
                        </a:rPr>
                        <a:t> </a:t>
                      </a:r>
                      <a:r>
                        <a:rPr sz="850" dirty="0">
                          <a:latin typeface="Arial"/>
                          <a:cs typeface="Arial"/>
                        </a:rPr>
                        <a:t>they</a:t>
                      </a:r>
                      <a:r>
                        <a:rPr sz="850" spc="-25" dirty="0">
                          <a:latin typeface="Arial"/>
                          <a:cs typeface="Arial"/>
                        </a:rPr>
                        <a:t> </a:t>
                      </a:r>
                      <a:r>
                        <a:rPr sz="850" dirty="0">
                          <a:latin typeface="Arial"/>
                          <a:cs typeface="Arial"/>
                        </a:rPr>
                        <a:t>could</a:t>
                      </a:r>
                      <a:r>
                        <a:rPr sz="850" spc="-20" dirty="0">
                          <a:latin typeface="Arial"/>
                          <a:cs typeface="Arial"/>
                        </a:rPr>
                        <a:t> </a:t>
                      </a:r>
                      <a:r>
                        <a:rPr sz="850" spc="-25" dirty="0">
                          <a:latin typeface="Arial"/>
                          <a:cs typeface="Arial"/>
                        </a:rPr>
                        <a:t>to </a:t>
                      </a:r>
                      <a:r>
                        <a:rPr sz="850" dirty="0">
                          <a:latin typeface="Arial"/>
                          <a:cs typeface="Arial"/>
                        </a:rPr>
                        <a:t>help</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control</a:t>
                      </a:r>
                      <a:r>
                        <a:rPr sz="850" spc="-20" dirty="0">
                          <a:latin typeface="Arial"/>
                          <a:cs typeface="Arial"/>
                        </a:rPr>
                        <a:t> pain</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7"/>
                  </a:ext>
                </a:extLst>
              </a:tr>
              <a:tr h="265430">
                <a:tc>
                  <a:txBody>
                    <a:bodyPr/>
                    <a:lstStyle/>
                    <a:p>
                      <a:pPr marL="27940" marR="313690">
                        <a:lnSpc>
                          <a:spcPts val="860"/>
                        </a:lnSpc>
                        <a:spcBef>
                          <a:spcPts val="155"/>
                        </a:spcBef>
                      </a:pPr>
                      <a:r>
                        <a:rPr sz="850" dirty="0">
                          <a:latin typeface="Arial"/>
                          <a:cs typeface="Arial"/>
                        </a:rPr>
                        <a:t>Q37.</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5"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treated</a:t>
                      </a:r>
                      <a:r>
                        <a:rPr sz="850" spc="-25"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respect</a:t>
                      </a:r>
                      <a:r>
                        <a:rPr sz="850" spc="-25" dirty="0">
                          <a:latin typeface="Arial"/>
                          <a:cs typeface="Arial"/>
                        </a:rPr>
                        <a:t> and </a:t>
                      </a:r>
                      <a:r>
                        <a:rPr sz="850" dirty="0">
                          <a:latin typeface="Arial"/>
                          <a:cs typeface="Arial"/>
                        </a:rPr>
                        <a:t>dignity</a:t>
                      </a:r>
                      <a:r>
                        <a:rPr sz="850" spc="-20" dirty="0">
                          <a:latin typeface="Arial"/>
                          <a:cs typeface="Arial"/>
                        </a:rPr>
                        <a:t> </a:t>
                      </a:r>
                      <a:r>
                        <a:rPr sz="850" dirty="0">
                          <a:latin typeface="Arial"/>
                          <a:cs typeface="Arial"/>
                        </a:rPr>
                        <a:t>while</a:t>
                      </a:r>
                      <a:r>
                        <a:rPr sz="850" spc="-15" dirty="0">
                          <a:latin typeface="Arial"/>
                          <a:cs typeface="Arial"/>
                        </a:rPr>
                        <a:t> </a:t>
                      </a:r>
                      <a:r>
                        <a:rPr sz="850" dirty="0">
                          <a:latin typeface="Arial"/>
                          <a:cs typeface="Arial"/>
                        </a:rPr>
                        <a:t>in</a:t>
                      </a:r>
                      <a:r>
                        <a:rPr sz="850" spc="-20" dirty="0">
                          <a:latin typeface="Arial"/>
                          <a:cs typeface="Arial"/>
                        </a:rPr>
                        <a:t> </a:t>
                      </a:r>
                      <a:r>
                        <a:rPr sz="850" spc="-10" dirty="0">
                          <a:latin typeface="Arial"/>
                          <a:cs typeface="Arial"/>
                        </a:rPr>
                        <a:t>hospital</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374650">
                <a:tc>
                  <a:txBody>
                    <a:bodyPr/>
                    <a:lstStyle/>
                    <a:p>
                      <a:pPr marL="27940" marR="199390">
                        <a:lnSpc>
                          <a:spcPts val="860"/>
                        </a:lnSpc>
                        <a:spcBef>
                          <a:spcPts val="155"/>
                        </a:spcBef>
                      </a:pPr>
                      <a:r>
                        <a:rPr sz="850" dirty="0">
                          <a:latin typeface="Arial"/>
                          <a:cs typeface="Arial"/>
                        </a:rPr>
                        <a:t>Q38.</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received</a:t>
                      </a:r>
                      <a:r>
                        <a:rPr sz="850" spc="-25" dirty="0">
                          <a:latin typeface="Arial"/>
                          <a:cs typeface="Arial"/>
                        </a:rPr>
                        <a:t> </a:t>
                      </a:r>
                      <a:r>
                        <a:rPr sz="850" dirty="0">
                          <a:latin typeface="Arial"/>
                          <a:cs typeface="Arial"/>
                        </a:rPr>
                        <a:t>easily</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0" dirty="0">
                          <a:latin typeface="Arial"/>
                          <a:cs typeface="Arial"/>
                        </a:rPr>
                        <a:t> </a:t>
                      </a:r>
                      <a:r>
                        <a:rPr sz="850" dirty="0">
                          <a:latin typeface="Arial"/>
                          <a:cs typeface="Arial"/>
                        </a:rPr>
                        <a:t>what</a:t>
                      </a:r>
                      <a:r>
                        <a:rPr sz="850" spc="-20" dirty="0">
                          <a:latin typeface="Arial"/>
                          <a:cs typeface="Arial"/>
                        </a:rPr>
                        <a:t> </a:t>
                      </a:r>
                      <a:r>
                        <a:rPr sz="850" dirty="0">
                          <a:latin typeface="Arial"/>
                          <a:cs typeface="Arial"/>
                        </a:rPr>
                        <a:t>they</a:t>
                      </a:r>
                      <a:r>
                        <a:rPr sz="850" spc="-20" dirty="0">
                          <a:latin typeface="Arial"/>
                          <a:cs typeface="Arial"/>
                        </a:rPr>
                        <a:t> </a:t>
                      </a:r>
                      <a:r>
                        <a:rPr sz="850" dirty="0">
                          <a:latin typeface="Arial"/>
                          <a:cs typeface="Arial"/>
                        </a:rPr>
                        <a:t>should</a:t>
                      </a:r>
                      <a:r>
                        <a:rPr sz="850" spc="-20" dirty="0">
                          <a:latin typeface="Arial"/>
                          <a:cs typeface="Arial"/>
                        </a:rPr>
                        <a:t> </a:t>
                      </a:r>
                      <a:r>
                        <a:rPr sz="850" dirty="0">
                          <a:latin typeface="Arial"/>
                          <a:cs typeface="Arial"/>
                        </a:rPr>
                        <a:t>or</a:t>
                      </a:r>
                      <a:r>
                        <a:rPr sz="850" spc="-25" dirty="0">
                          <a:latin typeface="Arial"/>
                          <a:cs typeface="Arial"/>
                        </a:rPr>
                        <a:t> </a:t>
                      </a:r>
                      <a:r>
                        <a:rPr sz="850" dirty="0">
                          <a:latin typeface="Arial"/>
                          <a:cs typeface="Arial"/>
                        </a:rPr>
                        <a:t>should</a:t>
                      </a:r>
                      <a:r>
                        <a:rPr sz="850" spc="-20" dirty="0">
                          <a:latin typeface="Arial"/>
                          <a:cs typeface="Arial"/>
                        </a:rPr>
                        <a:t> </a:t>
                      </a:r>
                      <a:r>
                        <a:rPr sz="850" dirty="0">
                          <a:latin typeface="Arial"/>
                          <a:cs typeface="Arial"/>
                        </a:rPr>
                        <a:t>not</a:t>
                      </a:r>
                      <a:r>
                        <a:rPr sz="850" spc="-20" dirty="0">
                          <a:latin typeface="Arial"/>
                          <a:cs typeface="Arial"/>
                        </a:rPr>
                        <a:t> </a:t>
                      </a:r>
                      <a:r>
                        <a:rPr sz="850" spc="-25" dirty="0">
                          <a:latin typeface="Arial"/>
                          <a:cs typeface="Arial"/>
                        </a:rPr>
                        <a:t>do </a:t>
                      </a:r>
                      <a:r>
                        <a:rPr sz="850" dirty="0">
                          <a:latin typeface="Arial"/>
                          <a:cs typeface="Arial"/>
                        </a:rPr>
                        <a:t>after</a:t>
                      </a:r>
                      <a:r>
                        <a:rPr sz="850" spc="-25" dirty="0">
                          <a:latin typeface="Arial"/>
                          <a:cs typeface="Arial"/>
                        </a:rPr>
                        <a:t> </a:t>
                      </a:r>
                      <a:r>
                        <a:rPr sz="850" dirty="0">
                          <a:latin typeface="Arial"/>
                          <a:cs typeface="Arial"/>
                        </a:rPr>
                        <a:t>leaving</a:t>
                      </a:r>
                      <a:r>
                        <a:rPr sz="850" spc="-20" dirty="0">
                          <a:latin typeface="Arial"/>
                          <a:cs typeface="Arial"/>
                        </a:rPr>
                        <a:t> </a:t>
                      </a:r>
                      <a:r>
                        <a:rPr sz="850" spc="-10" dirty="0">
                          <a:latin typeface="Arial"/>
                          <a:cs typeface="Arial"/>
                        </a:rPr>
                        <a:t>hospital</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95%</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94%</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92%</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95%</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375285">
                <a:tc>
                  <a:txBody>
                    <a:bodyPr/>
                    <a:lstStyle/>
                    <a:p>
                      <a:pPr marL="27940" marR="163830">
                        <a:lnSpc>
                          <a:spcPts val="860"/>
                        </a:lnSpc>
                        <a:spcBef>
                          <a:spcPts val="155"/>
                        </a:spcBef>
                      </a:pPr>
                      <a:r>
                        <a:rPr sz="850" dirty="0">
                          <a:latin typeface="Arial"/>
                          <a:cs typeface="Arial"/>
                        </a:rPr>
                        <a:t>Q39.</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able</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discuss</a:t>
                      </a:r>
                      <a:r>
                        <a:rPr sz="850" spc="-20" dirty="0">
                          <a:latin typeface="Arial"/>
                          <a:cs typeface="Arial"/>
                        </a:rPr>
                        <a:t> </a:t>
                      </a:r>
                      <a:r>
                        <a:rPr sz="850" dirty="0">
                          <a:latin typeface="Arial"/>
                          <a:cs typeface="Arial"/>
                        </a:rPr>
                        <a:t>worries</a:t>
                      </a:r>
                      <a:r>
                        <a:rPr sz="850" spc="-25" dirty="0">
                          <a:latin typeface="Arial"/>
                          <a:cs typeface="Arial"/>
                        </a:rPr>
                        <a:t> and </a:t>
                      </a:r>
                      <a:r>
                        <a:rPr sz="850" dirty="0">
                          <a:latin typeface="Arial"/>
                          <a:cs typeface="Arial"/>
                        </a:rPr>
                        <a:t>fears</a:t>
                      </a:r>
                      <a:r>
                        <a:rPr sz="850" spc="-20"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hospital</a:t>
                      </a:r>
                      <a:r>
                        <a:rPr sz="850" spc="-20" dirty="0">
                          <a:latin typeface="Arial"/>
                          <a:cs typeface="Arial"/>
                        </a:rPr>
                        <a:t> </a:t>
                      </a:r>
                      <a:r>
                        <a:rPr sz="850" dirty="0">
                          <a:latin typeface="Arial"/>
                          <a:cs typeface="Arial"/>
                        </a:rPr>
                        <a:t>staff</a:t>
                      </a:r>
                      <a:r>
                        <a:rPr sz="850" spc="-20" dirty="0">
                          <a:latin typeface="Arial"/>
                          <a:cs typeface="Arial"/>
                        </a:rPr>
                        <a:t> </a:t>
                      </a:r>
                      <a:r>
                        <a:rPr sz="850" dirty="0">
                          <a:latin typeface="Arial"/>
                          <a:cs typeface="Arial"/>
                        </a:rPr>
                        <a:t>while</a:t>
                      </a:r>
                      <a:r>
                        <a:rPr sz="850" spc="-20" dirty="0">
                          <a:latin typeface="Arial"/>
                          <a:cs typeface="Arial"/>
                        </a:rPr>
                        <a:t> </a:t>
                      </a:r>
                      <a:r>
                        <a:rPr sz="850" dirty="0">
                          <a:latin typeface="Arial"/>
                          <a:cs typeface="Arial"/>
                        </a:rPr>
                        <a:t>being</a:t>
                      </a:r>
                      <a:r>
                        <a:rPr sz="850" spc="-20" dirty="0">
                          <a:latin typeface="Arial"/>
                          <a:cs typeface="Arial"/>
                        </a:rPr>
                        <a:t> </a:t>
                      </a:r>
                      <a:r>
                        <a:rPr sz="850" dirty="0">
                          <a:latin typeface="Arial"/>
                          <a:cs typeface="Arial"/>
                        </a:rPr>
                        <a:t>treated</a:t>
                      </a:r>
                      <a:r>
                        <a:rPr sz="850" spc="-20" dirty="0">
                          <a:latin typeface="Arial"/>
                          <a:cs typeface="Arial"/>
                        </a:rPr>
                        <a:t> </a:t>
                      </a:r>
                      <a:r>
                        <a:rPr sz="850" dirty="0">
                          <a:latin typeface="Arial"/>
                          <a:cs typeface="Arial"/>
                        </a:rPr>
                        <a:t>as</a:t>
                      </a:r>
                      <a:r>
                        <a:rPr sz="850" spc="-20" dirty="0">
                          <a:latin typeface="Arial"/>
                          <a:cs typeface="Arial"/>
                        </a:rPr>
                        <a:t> </a:t>
                      </a:r>
                      <a:r>
                        <a:rPr sz="850" spc="-25" dirty="0">
                          <a:latin typeface="Arial"/>
                          <a:cs typeface="Arial"/>
                        </a:rPr>
                        <a:t>an </a:t>
                      </a:r>
                      <a:r>
                        <a:rPr sz="850" dirty="0">
                          <a:latin typeface="Arial"/>
                          <a:cs typeface="Arial"/>
                        </a:rPr>
                        <a:t>outpatient</a:t>
                      </a:r>
                      <a:r>
                        <a:rPr sz="850" spc="-20"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day</a:t>
                      </a:r>
                      <a:r>
                        <a:rPr sz="850" spc="-20" dirty="0">
                          <a:latin typeface="Arial"/>
                          <a:cs typeface="Arial"/>
                        </a:rPr>
                        <a:t> case</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85%</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84%</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88%</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85%</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0"/>
                  </a:ext>
                </a:extLst>
              </a:tr>
            </a:tbl>
          </a:graphicData>
        </a:graphic>
      </p:graphicFrame>
      <p:sp>
        <p:nvSpPr>
          <p:cNvPr id="2" name="txt_org_name">
            <a:extLst>
              <a:ext uri="{FF2B5EF4-FFF2-40B4-BE49-F238E27FC236}">
                <a16:creationId xmlns:a16="http://schemas.microsoft.com/office/drawing/2014/main" id="{375D6A66-A4CC-19BA-5D72-58077A349609}"/>
              </a:ext>
              <a:ext uri="{C183D7F6-B498-43B3-948B-1728B52AA6E4}">
                <adec:decorative xmlns:adec="http://schemas.microsoft.com/office/drawing/2017/decorative" val="1"/>
              </a:ext>
            </a:extLst>
          </p:cNvPr>
          <p:cNvSpPr txBox="1"/>
          <p:nvPr/>
        </p:nvSpPr>
        <p:spPr>
          <a:xfrm>
            <a:off x="4524343" y="622300"/>
            <a:ext cx="2754280" cy="276999"/>
          </a:xfrm>
          <a:prstGeom prst="rect">
            <a:avLst/>
          </a:prstGeom>
          <a:noFill/>
        </p:spPr>
        <p:txBody>
          <a:bodyPr wrap="none" rtlCol="0">
            <a:spAutoFit/>
          </a:bodyPr>
          <a:lstStyle/>
          <a:p>
            <a:pPr algn="r"/>
            <a:r>
              <a:rPr lang="en-GB" sz="1200" b="1">
                <a:solidFill>
                  <a:srgbClr val="336E9F"/>
                </a:solidFill>
                <a:latin typeface="Arial"/>
                <a:cs typeface="Arial"/>
              </a:rPr>
              <a:t>The Christie NHS Foundation Trust</a:t>
            </a:r>
            <a:endParaRPr lang="en-GB" sz="1200">
              <a:solidFill>
                <a:srgbClr val="336E9F"/>
              </a:solidFill>
            </a:endParaRPr>
          </a:p>
        </p:txBody>
      </p:sp>
      <p:sp>
        <p:nvSpPr>
          <p:cNvPr id="12" name="txt_survey">
            <a:extLst>
              <a:ext uri="{FF2B5EF4-FFF2-40B4-BE49-F238E27FC236}">
                <a16:creationId xmlns:a16="http://schemas.microsoft.com/office/drawing/2014/main" id="{EF55EEBC-DB2F-D3B7-D5E9-5B73A640D0C1}"/>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9" name="Group 8">
            <a:extLst>
              <a:ext uri="{FF2B5EF4-FFF2-40B4-BE49-F238E27FC236}">
                <a16:creationId xmlns:a16="http://schemas.microsoft.com/office/drawing/2014/main" id="{7392661F-A5FF-B2B6-A00F-8A883422399F}"/>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0" name="object 4">
              <a:hlinkClick r:id="rId2" action="ppaction://hlinksldjump"/>
              <a:extLst>
                <a:ext uri="{FF2B5EF4-FFF2-40B4-BE49-F238E27FC236}">
                  <a16:creationId xmlns:a16="http://schemas.microsoft.com/office/drawing/2014/main" id="{EF535C19-ABEC-6F31-A1DA-14CC200F2860}"/>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1" name="object 3">
              <a:hlinkClick r:id="rId2" action="ppaction://hlinksldjump"/>
              <a:extLst>
                <a:ext uri="{FF2B5EF4-FFF2-40B4-BE49-F238E27FC236}">
                  <a16:creationId xmlns:a16="http://schemas.microsoft.com/office/drawing/2014/main" id="{78ABFDC0-187D-155F-FDBC-B2590A33192E}"/>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7" name="Slide Number Placeholder 1">
            <a:extLst>
              <a:ext uri="{FF2B5EF4-FFF2-40B4-BE49-F238E27FC236}">
                <a16:creationId xmlns:a16="http://schemas.microsoft.com/office/drawing/2014/main" id="{D87462B4-B057-050E-618D-A3BDBBCF0A0B}"/>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5A11DD7D-B60E-46E0-9073-1083EC81D7F4}" type="slidenum">
              <a:rPr lang="en-GB" spc="-25" smtClean="0"/>
              <a:t>44</a:t>
            </a:fld>
            <a:endParaRPr lang="en-GB" spc="-25" dirty="0"/>
          </a:p>
        </p:txBody>
      </p:sp>
      <p:sp>
        <p:nvSpPr>
          <p:cNvPr id="15" name="object 1">
            <a:extLst>
              <a:ext uri="{FF2B5EF4-FFF2-40B4-BE49-F238E27FC236}">
                <a16:creationId xmlns:a16="http://schemas.microsoft.com/office/drawing/2014/main" id="{B794E0D3-8706-1B0E-4A05-994E5FA2BEFA}"/>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Long-term condition status 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4" name="ltc_status_tbl_section9"/>
          <p:cNvGraphicFramePr>
            <a:graphicFrameLocks noGrp="1"/>
          </p:cNvGraphicFramePr>
          <p:nvPr>
            <p:extLst>
              <p:ext uri="{D42A27DB-BD31-4B8C-83A1-F6EECF244321}">
                <p14:modId xmlns:p14="http://schemas.microsoft.com/office/powerpoint/2010/main" val="859538561"/>
              </p:ext>
            </p:extLst>
          </p:nvPr>
        </p:nvGraphicFramePr>
        <p:xfrm>
          <a:off x="429133" y="1754794"/>
          <a:ext cx="6773143" cy="325691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995044">
                  <a:extLst>
                    <a:ext uri="{9D8B030D-6E8A-4147-A177-3AD203B41FA5}">
                      <a16:colId xmlns:a16="http://schemas.microsoft.com/office/drawing/2014/main" val="20001"/>
                    </a:ext>
                  </a:extLst>
                </a:gridCol>
                <a:gridCol w="995045">
                  <a:extLst>
                    <a:ext uri="{9D8B030D-6E8A-4147-A177-3AD203B41FA5}">
                      <a16:colId xmlns:a16="http://schemas.microsoft.com/office/drawing/2014/main" val="20002"/>
                    </a:ext>
                  </a:extLst>
                </a:gridCol>
                <a:gridCol w="995045">
                  <a:extLst>
                    <a:ext uri="{9D8B030D-6E8A-4147-A177-3AD203B41FA5}">
                      <a16:colId xmlns:a16="http://schemas.microsoft.com/office/drawing/2014/main" val="20003"/>
                    </a:ext>
                  </a:extLst>
                </a:gridCol>
                <a:gridCol w="994409">
                  <a:extLst>
                    <a:ext uri="{9D8B030D-6E8A-4147-A177-3AD203B41FA5}">
                      <a16:colId xmlns:a16="http://schemas.microsoft.com/office/drawing/2014/main" val="20004"/>
                    </a:ext>
                  </a:extLst>
                </a:gridCol>
              </a:tblGrid>
              <a:tr h="187960">
                <a:tc gridSpan="5">
                  <a:txBody>
                    <a:bodyPr/>
                    <a:lstStyle/>
                    <a:p>
                      <a:pPr marL="27940">
                        <a:lnSpc>
                          <a:spcPts val="1180"/>
                        </a:lnSpc>
                        <a:tabLst>
                          <a:tab pos="4022725" algn="l"/>
                        </a:tabLst>
                      </a:pPr>
                      <a:r>
                        <a:rPr sz="1575" b="1" spc="-30" baseline="-7936" dirty="0">
                          <a:solidFill>
                            <a:srgbClr val="336E9F"/>
                          </a:solidFill>
                          <a:latin typeface="Arial" panose="020B0604020202020204" pitchFamily="34" charset="0"/>
                          <a:cs typeface="Arial" panose="020B0604020202020204" pitchFamily="34" charset="0"/>
                        </a:rPr>
                        <a:t>YOUR</a:t>
                      </a:r>
                      <a:r>
                        <a:rPr sz="1575" b="1" spc="-82" baseline="-7936" dirty="0">
                          <a:solidFill>
                            <a:srgbClr val="336E9F"/>
                          </a:solidFill>
                          <a:latin typeface="Arial" panose="020B0604020202020204" pitchFamily="34" charset="0"/>
                          <a:cs typeface="Arial" panose="020B0604020202020204" pitchFamily="34" charset="0"/>
                        </a:rPr>
                        <a:t> </a:t>
                      </a:r>
                      <a:r>
                        <a:rPr sz="1575" b="1" spc="-15" baseline="-7936" dirty="0">
                          <a:solidFill>
                            <a:srgbClr val="336E9F"/>
                          </a:solidFill>
                          <a:latin typeface="Arial" panose="020B0604020202020204" pitchFamily="34" charset="0"/>
                          <a:cs typeface="Arial" panose="020B0604020202020204" pitchFamily="34" charset="0"/>
                        </a:rPr>
                        <a:t>TREATMENT</a:t>
                      </a:r>
                      <a:r>
                        <a:rPr sz="1575" b="1" baseline="-7936" dirty="0">
                          <a:solidFill>
                            <a:srgbClr val="336E9F"/>
                          </a:solidFill>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Long-</a:t>
                      </a:r>
                      <a:r>
                        <a:rPr sz="850" dirty="0">
                          <a:latin typeface="Arial" panose="020B0604020202020204" pitchFamily="34" charset="0"/>
                          <a:cs typeface="Arial" panose="020B0604020202020204" pitchFamily="34" charset="0"/>
                        </a:rPr>
                        <a:t>term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condition</a:t>
                      </a:r>
                      <a:r>
                        <a:rPr sz="850" spc="-10" dirty="0">
                          <a:latin typeface="Arial" panose="020B0604020202020204" pitchFamily="34" charset="0"/>
                          <a:cs typeface="Arial" panose="020B0604020202020204" pitchFamily="34" charset="0"/>
                        </a:rPr>
                        <a:t> status</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panose="020B0604020202020204" pitchFamily="34" charset="0"/>
                          <a:cs typeface="Arial" panose="020B0604020202020204" pitchFamily="34" charset="0"/>
                        </a:rPr>
                        <a:t>Yes</a:t>
                      </a:r>
                      <a:endParaRPr sz="85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panose="020B0604020202020204" pitchFamily="34" charset="0"/>
                          <a:cs typeface="Arial" panose="020B0604020202020204" pitchFamily="34" charset="0"/>
                        </a:rPr>
                        <a:t>No</a:t>
                      </a:r>
                      <a:endParaRPr sz="85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Not</a:t>
                      </a:r>
                      <a:r>
                        <a:rPr sz="850" spc="-4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given</a:t>
                      </a:r>
                      <a:endParaRPr sz="85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34950">
                        <a:lnSpc>
                          <a:spcPts val="860"/>
                        </a:lnSpc>
                        <a:spcBef>
                          <a:spcPts val="155"/>
                        </a:spcBef>
                      </a:pPr>
                      <a:r>
                        <a:rPr sz="850" dirty="0">
                          <a:latin typeface="Arial" panose="020B0604020202020204" pitchFamily="34" charset="0"/>
                          <a:cs typeface="Arial" panose="020B0604020202020204" pitchFamily="34" charset="0"/>
                        </a:rPr>
                        <a:t>Q41_1.</a:t>
                      </a:r>
                      <a:r>
                        <a:rPr sz="850" spc="-3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Beforehand</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had</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enough </a:t>
                      </a:r>
                      <a:r>
                        <a:rPr sz="850" dirty="0">
                          <a:latin typeface="Arial" panose="020B0604020202020204" pitchFamily="34" charset="0"/>
                          <a:cs typeface="Arial" panose="020B0604020202020204" pitchFamily="34" charset="0"/>
                        </a:rPr>
                        <a:t>understandable</a:t>
                      </a:r>
                      <a:r>
                        <a:rPr sz="850" spc="-4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information</a:t>
                      </a:r>
                      <a:r>
                        <a:rPr sz="850" spc="-4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4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surgery</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94%</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92%</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234950">
                        <a:lnSpc>
                          <a:spcPts val="860"/>
                        </a:lnSpc>
                        <a:spcBef>
                          <a:spcPts val="155"/>
                        </a:spcBef>
                      </a:pPr>
                      <a:r>
                        <a:rPr sz="850" dirty="0">
                          <a:latin typeface="Arial" panose="020B0604020202020204" pitchFamily="34" charset="0"/>
                          <a:cs typeface="Arial" panose="020B0604020202020204" pitchFamily="34" charset="0"/>
                        </a:rPr>
                        <a:t>Q41_2.</a:t>
                      </a:r>
                      <a:r>
                        <a:rPr sz="850" spc="-3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Beforehand</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had</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enough </a:t>
                      </a:r>
                      <a:r>
                        <a:rPr sz="850" dirty="0">
                          <a:latin typeface="Arial" panose="020B0604020202020204" pitchFamily="34" charset="0"/>
                          <a:cs typeface="Arial" panose="020B0604020202020204" pitchFamily="34" charset="0"/>
                        </a:rPr>
                        <a:t>understandable</a:t>
                      </a:r>
                      <a:r>
                        <a:rPr sz="850" spc="-4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information</a:t>
                      </a:r>
                      <a:r>
                        <a:rPr sz="850" spc="-4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4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chemotherapy</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91%</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95%</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92%</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234950">
                        <a:lnSpc>
                          <a:spcPts val="860"/>
                        </a:lnSpc>
                        <a:spcBef>
                          <a:spcPts val="155"/>
                        </a:spcBef>
                      </a:pPr>
                      <a:r>
                        <a:rPr sz="850" dirty="0">
                          <a:latin typeface="Arial" panose="020B0604020202020204" pitchFamily="34" charset="0"/>
                          <a:cs typeface="Arial" panose="020B0604020202020204" pitchFamily="34" charset="0"/>
                        </a:rPr>
                        <a:t>Q41_3.</a:t>
                      </a:r>
                      <a:r>
                        <a:rPr sz="850" spc="-3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Beforehand</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had</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enough </a:t>
                      </a:r>
                      <a:r>
                        <a:rPr sz="850" dirty="0">
                          <a:latin typeface="Arial" panose="020B0604020202020204" pitchFamily="34" charset="0"/>
                          <a:cs typeface="Arial" panose="020B0604020202020204" pitchFamily="34" charset="0"/>
                        </a:rPr>
                        <a:t>understandable</a:t>
                      </a:r>
                      <a:r>
                        <a:rPr sz="850" spc="-4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information</a:t>
                      </a:r>
                      <a:r>
                        <a:rPr sz="850" spc="-4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4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radiotherapy</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91%</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92%</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223520">
                        <a:lnSpc>
                          <a:spcPts val="860"/>
                        </a:lnSpc>
                        <a:spcBef>
                          <a:spcPts val="155"/>
                        </a:spcBef>
                      </a:pPr>
                      <a:r>
                        <a:rPr sz="850" dirty="0">
                          <a:latin typeface="Arial" panose="020B0604020202020204" pitchFamily="34" charset="0"/>
                          <a:cs typeface="Arial" panose="020B0604020202020204" pitchFamily="34" charset="0"/>
                        </a:rPr>
                        <a:t>Q41_4.</a:t>
                      </a:r>
                      <a:r>
                        <a:rPr sz="850" spc="-3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Beforehand</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had</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enough </a:t>
                      </a:r>
                      <a:r>
                        <a:rPr sz="850" dirty="0">
                          <a:latin typeface="Arial" panose="020B0604020202020204" pitchFamily="34" charset="0"/>
                          <a:cs typeface="Arial" panose="020B0604020202020204" pitchFamily="34" charset="0"/>
                        </a:rPr>
                        <a:t>understandable</a:t>
                      </a:r>
                      <a:r>
                        <a:rPr sz="850" spc="-4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information</a:t>
                      </a:r>
                      <a:r>
                        <a:rPr sz="850" spc="-4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4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hormone</a:t>
                      </a:r>
                      <a:r>
                        <a:rPr sz="850" spc="-4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therapy</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91%</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5430">
                <a:tc>
                  <a:txBody>
                    <a:bodyPr/>
                    <a:lstStyle/>
                    <a:p>
                      <a:pPr marL="27940" marR="234950">
                        <a:lnSpc>
                          <a:spcPts val="860"/>
                        </a:lnSpc>
                        <a:spcBef>
                          <a:spcPts val="155"/>
                        </a:spcBef>
                      </a:pPr>
                      <a:r>
                        <a:rPr sz="850" dirty="0">
                          <a:latin typeface="Arial" panose="020B0604020202020204" pitchFamily="34" charset="0"/>
                          <a:cs typeface="Arial" panose="020B0604020202020204" pitchFamily="34" charset="0"/>
                        </a:rPr>
                        <a:t>Q41_5.</a:t>
                      </a:r>
                      <a:r>
                        <a:rPr sz="850" spc="-3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Beforehand</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had</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enough </a:t>
                      </a:r>
                      <a:r>
                        <a:rPr sz="850" dirty="0">
                          <a:latin typeface="Arial" panose="020B0604020202020204" pitchFamily="34" charset="0"/>
                          <a:cs typeface="Arial" panose="020B0604020202020204" pitchFamily="34" charset="0"/>
                        </a:rPr>
                        <a:t>understandable</a:t>
                      </a:r>
                      <a:r>
                        <a:rPr sz="850" spc="-4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information</a:t>
                      </a:r>
                      <a:r>
                        <a:rPr sz="850" spc="-4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4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immunotherapy</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92%</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65430">
                <a:tc>
                  <a:txBody>
                    <a:bodyPr/>
                    <a:lstStyle/>
                    <a:p>
                      <a:pPr marL="27940" marR="37465">
                        <a:lnSpc>
                          <a:spcPts val="860"/>
                        </a:lnSpc>
                        <a:spcBef>
                          <a:spcPts val="155"/>
                        </a:spcBef>
                      </a:pPr>
                      <a:r>
                        <a:rPr sz="850" dirty="0">
                          <a:latin typeface="Arial" panose="020B0604020202020204" pitchFamily="34" charset="0"/>
                          <a:cs typeface="Arial" panose="020B0604020202020204" pitchFamily="34" charset="0"/>
                        </a:rPr>
                        <a:t>Q42_1.</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had</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enough</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understandable </a:t>
                      </a:r>
                      <a:r>
                        <a:rPr sz="850" dirty="0">
                          <a:latin typeface="Arial" panose="020B0604020202020204" pitchFamily="34" charset="0"/>
                          <a:cs typeface="Arial" panose="020B0604020202020204" pitchFamily="34" charset="0"/>
                        </a:rPr>
                        <a:t>information</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response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surgery</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7"/>
                  </a:ext>
                </a:extLst>
              </a:tr>
              <a:tr h="265430">
                <a:tc>
                  <a:txBody>
                    <a:bodyPr/>
                    <a:lstStyle/>
                    <a:p>
                      <a:pPr marL="27940" marR="37465">
                        <a:lnSpc>
                          <a:spcPts val="860"/>
                        </a:lnSpc>
                        <a:spcBef>
                          <a:spcPts val="155"/>
                        </a:spcBef>
                      </a:pPr>
                      <a:r>
                        <a:rPr sz="850" dirty="0">
                          <a:latin typeface="Arial" panose="020B0604020202020204" pitchFamily="34" charset="0"/>
                          <a:cs typeface="Arial" panose="020B0604020202020204" pitchFamily="34" charset="0"/>
                        </a:rPr>
                        <a:t>Q42_2.</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had</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enough</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understandable </a:t>
                      </a:r>
                      <a:r>
                        <a:rPr sz="850" dirty="0">
                          <a:latin typeface="Arial" panose="020B0604020202020204" pitchFamily="34" charset="0"/>
                          <a:cs typeface="Arial" panose="020B0604020202020204" pitchFamily="34" charset="0"/>
                        </a:rPr>
                        <a:t>information</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response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chemotherapy</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92%</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265430">
                <a:tc>
                  <a:txBody>
                    <a:bodyPr/>
                    <a:lstStyle/>
                    <a:p>
                      <a:pPr marL="27940" marR="37465">
                        <a:lnSpc>
                          <a:spcPts val="860"/>
                        </a:lnSpc>
                        <a:spcBef>
                          <a:spcPts val="155"/>
                        </a:spcBef>
                      </a:pPr>
                      <a:r>
                        <a:rPr sz="850" dirty="0">
                          <a:latin typeface="Arial" panose="020B0604020202020204" pitchFamily="34" charset="0"/>
                          <a:cs typeface="Arial" panose="020B0604020202020204" pitchFamily="34" charset="0"/>
                        </a:rPr>
                        <a:t>Q42_3.</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had</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enough</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understandable </a:t>
                      </a:r>
                      <a:r>
                        <a:rPr sz="850" dirty="0">
                          <a:latin typeface="Arial" panose="020B0604020202020204" pitchFamily="34" charset="0"/>
                          <a:cs typeface="Arial" panose="020B0604020202020204" pitchFamily="34" charset="0"/>
                        </a:rPr>
                        <a:t>information</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response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radiotherapy</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265430">
                <a:tc>
                  <a:txBody>
                    <a:bodyPr/>
                    <a:lstStyle/>
                    <a:p>
                      <a:pPr marL="27940" marR="37465">
                        <a:lnSpc>
                          <a:spcPts val="860"/>
                        </a:lnSpc>
                        <a:spcBef>
                          <a:spcPts val="155"/>
                        </a:spcBef>
                      </a:pPr>
                      <a:r>
                        <a:rPr sz="850" dirty="0">
                          <a:latin typeface="Arial" panose="020B0604020202020204" pitchFamily="34" charset="0"/>
                          <a:cs typeface="Arial" panose="020B0604020202020204" pitchFamily="34" charset="0"/>
                        </a:rPr>
                        <a:t>Q42_4.</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had</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enough</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understandable </a:t>
                      </a:r>
                      <a:r>
                        <a:rPr sz="850" dirty="0">
                          <a:latin typeface="Arial" panose="020B0604020202020204" pitchFamily="34" charset="0"/>
                          <a:cs typeface="Arial" panose="020B0604020202020204" pitchFamily="34" charset="0"/>
                        </a:rPr>
                        <a:t>information</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response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hormone</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therapy</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76%</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91%</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0"/>
                  </a:ext>
                </a:extLst>
              </a:tr>
              <a:tr h="265430">
                <a:tc>
                  <a:txBody>
                    <a:bodyPr/>
                    <a:lstStyle/>
                    <a:p>
                      <a:pPr marL="27940" marR="37465">
                        <a:lnSpc>
                          <a:spcPts val="860"/>
                        </a:lnSpc>
                        <a:spcBef>
                          <a:spcPts val="155"/>
                        </a:spcBef>
                      </a:pPr>
                      <a:r>
                        <a:rPr sz="850" dirty="0">
                          <a:latin typeface="Arial" panose="020B0604020202020204" pitchFamily="34" charset="0"/>
                          <a:cs typeface="Arial" panose="020B0604020202020204" pitchFamily="34" charset="0"/>
                        </a:rPr>
                        <a:t>Q42_5.</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had</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enough</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understandable </a:t>
                      </a:r>
                      <a:r>
                        <a:rPr sz="850" dirty="0">
                          <a:latin typeface="Arial" panose="020B0604020202020204" pitchFamily="34" charset="0"/>
                          <a:cs typeface="Arial" panose="020B0604020202020204" pitchFamily="34" charset="0"/>
                        </a:rPr>
                        <a:t>information</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response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immunotherapy</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65%</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74%</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1"/>
                  </a:ext>
                </a:extLst>
              </a:tr>
              <a:tr h="264795">
                <a:tc>
                  <a:txBody>
                    <a:bodyPr/>
                    <a:lstStyle/>
                    <a:p>
                      <a:pPr marL="27940" marR="79375">
                        <a:lnSpc>
                          <a:spcPts val="860"/>
                        </a:lnSpc>
                        <a:spcBef>
                          <a:spcPts val="155"/>
                        </a:spcBef>
                      </a:pPr>
                      <a:r>
                        <a:rPr sz="850" dirty="0">
                          <a:latin typeface="Arial" panose="020B0604020202020204" pitchFamily="34" charset="0"/>
                          <a:cs typeface="Arial" panose="020B0604020202020204" pitchFamily="34" charset="0"/>
                        </a:rPr>
                        <a:t>Q43.</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felt</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length</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waiting</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time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at</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clinic</a:t>
                      </a:r>
                      <a:r>
                        <a:rPr sz="850" spc="-15"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and </a:t>
                      </a:r>
                      <a:r>
                        <a:rPr sz="850" dirty="0">
                          <a:latin typeface="Arial" panose="020B0604020202020204" pitchFamily="34" charset="0"/>
                          <a:cs typeface="Arial" panose="020B0604020202020204" pitchFamily="34" charset="0"/>
                        </a:rPr>
                        <a:t>day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unit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for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cancer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treatment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right</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77%</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78%</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2"/>
                  </a:ext>
                </a:extLst>
              </a:tr>
            </a:tbl>
          </a:graphicData>
        </a:graphic>
      </p:graphicFrame>
      <p:graphicFrame>
        <p:nvGraphicFramePr>
          <p:cNvPr id="5" name="ltc_status_tbl_section10"/>
          <p:cNvGraphicFramePr>
            <a:graphicFrameLocks noGrp="1"/>
          </p:cNvGraphicFramePr>
          <p:nvPr>
            <p:extLst>
              <p:ext uri="{D42A27DB-BD31-4B8C-83A1-F6EECF244321}">
                <p14:modId xmlns:p14="http://schemas.microsoft.com/office/powerpoint/2010/main" val="1520208355"/>
              </p:ext>
            </p:extLst>
          </p:nvPr>
        </p:nvGraphicFramePr>
        <p:xfrm>
          <a:off x="429133" y="5235097"/>
          <a:ext cx="6773143" cy="199390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995044">
                  <a:extLst>
                    <a:ext uri="{9D8B030D-6E8A-4147-A177-3AD203B41FA5}">
                      <a16:colId xmlns:a16="http://schemas.microsoft.com/office/drawing/2014/main" val="20001"/>
                    </a:ext>
                  </a:extLst>
                </a:gridCol>
                <a:gridCol w="995045">
                  <a:extLst>
                    <a:ext uri="{9D8B030D-6E8A-4147-A177-3AD203B41FA5}">
                      <a16:colId xmlns:a16="http://schemas.microsoft.com/office/drawing/2014/main" val="20002"/>
                    </a:ext>
                  </a:extLst>
                </a:gridCol>
                <a:gridCol w="995045">
                  <a:extLst>
                    <a:ext uri="{9D8B030D-6E8A-4147-A177-3AD203B41FA5}">
                      <a16:colId xmlns:a16="http://schemas.microsoft.com/office/drawing/2014/main" val="20003"/>
                    </a:ext>
                  </a:extLst>
                </a:gridCol>
                <a:gridCol w="994409">
                  <a:extLst>
                    <a:ext uri="{9D8B030D-6E8A-4147-A177-3AD203B41FA5}">
                      <a16:colId xmlns:a16="http://schemas.microsoft.com/office/drawing/2014/main" val="20004"/>
                    </a:ext>
                  </a:extLst>
                </a:gridCol>
              </a:tblGrid>
              <a:tr h="188595">
                <a:tc gridSpan="5">
                  <a:txBody>
                    <a:bodyPr/>
                    <a:lstStyle/>
                    <a:p>
                      <a:pPr marL="27940">
                        <a:lnSpc>
                          <a:spcPct val="100000"/>
                        </a:lnSpc>
                        <a:spcBef>
                          <a:spcPts val="45"/>
                        </a:spcBef>
                        <a:tabLst>
                          <a:tab pos="4022725" algn="l"/>
                        </a:tabLst>
                      </a:pPr>
                      <a:r>
                        <a:rPr sz="1050" b="1" spc="-20" dirty="0">
                          <a:solidFill>
                            <a:srgbClr val="336E9F"/>
                          </a:solidFill>
                          <a:latin typeface="Arial" panose="020B0604020202020204" pitchFamily="34" charset="0"/>
                          <a:cs typeface="Arial" panose="020B0604020202020204" pitchFamily="34" charset="0"/>
                        </a:rPr>
                        <a:t>IMMEDIATE</a:t>
                      </a:r>
                      <a:r>
                        <a:rPr sz="1050" b="1" spc="-5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AND</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LONG</a:t>
                      </a:r>
                      <a:r>
                        <a:rPr lang="en-GB" sz="1050" b="1" spc="-45" dirty="0">
                          <a:solidFill>
                            <a:srgbClr val="336E9F"/>
                          </a:solidFill>
                          <a:latin typeface="Arial" panose="020B0604020202020204" pitchFamily="34" charset="0"/>
                          <a:cs typeface="Arial" panose="020B0604020202020204" pitchFamily="34" charset="0"/>
                        </a:rPr>
                        <a:t>-</a:t>
                      </a:r>
                      <a:r>
                        <a:rPr sz="1050" b="1" spc="-20" dirty="0">
                          <a:solidFill>
                            <a:srgbClr val="336E9F"/>
                          </a:solidFill>
                          <a:latin typeface="Arial" panose="020B0604020202020204" pitchFamily="34" charset="0"/>
                          <a:cs typeface="Arial" panose="020B0604020202020204" pitchFamily="34" charset="0"/>
                        </a:rPr>
                        <a:t>TERM</a:t>
                      </a:r>
                      <a:r>
                        <a:rPr sz="1050" b="1" spc="-5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SIDE</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EFFECTS</a:t>
                      </a:r>
                      <a:r>
                        <a:rPr sz="1050" b="1" dirty="0">
                          <a:solidFill>
                            <a:srgbClr val="336E9F"/>
                          </a:solidFill>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Long-</a:t>
                      </a:r>
                      <a:r>
                        <a:rPr sz="1275" baseline="9803" dirty="0">
                          <a:latin typeface="Arial" panose="020B0604020202020204" pitchFamily="34" charset="0"/>
                          <a:cs typeface="Arial" panose="020B0604020202020204" pitchFamily="34" charset="0"/>
                        </a:rPr>
                        <a:t>term</a:t>
                      </a:r>
                      <a:r>
                        <a:rPr sz="1275" spc="-22" baseline="9803" dirty="0">
                          <a:latin typeface="Arial" panose="020B0604020202020204" pitchFamily="34" charset="0"/>
                          <a:cs typeface="Arial" panose="020B0604020202020204" pitchFamily="34" charset="0"/>
                        </a:rPr>
                        <a:t> </a:t>
                      </a:r>
                      <a:r>
                        <a:rPr sz="1275" baseline="9803" dirty="0">
                          <a:latin typeface="Arial" panose="020B0604020202020204" pitchFamily="34" charset="0"/>
                          <a:cs typeface="Arial" panose="020B0604020202020204" pitchFamily="34" charset="0"/>
                        </a:rPr>
                        <a:t>condition</a:t>
                      </a:r>
                      <a:r>
                        <a:rPr sz="1275" spc="-15" baseline="9803" dirty="0">
                          <a:latin typeface="Arial" panose="020B0604020202020204" pitchFamily="34" charset="0"/>
                          <a:cs typeface="Arial" panose="020B0604020202020204" pitchFamily="34" charset="0"/>
                        </a:rPr>
                        <a:t> status</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panose="020B0604020202020204" pitchFamily="34" charset="0"/>
                          <a:cs typeface="Arial" panose="020B0604020202020204" pitchFamily="34" charset="0"/>
                        </a:rPr>
                        <a:t>Yes</a:t>
                      </a:r>
                      <a:endParaRPr sz="85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panose="020B0604020202020204" pitchFamily="34" charset="0"/>
                          <a:cs typeface="Arial" panose="020B0604020202020204" pitchFamily="34" charset="0"/>
                        </a:rPr>
                        <a:t>No</a:t>
                      </a:r>
                      <a:endParaRPr sz="85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Not</a:t>
                      </a:r>
                      <a:r>
                        <a:rPr sz="850" spc="-4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given</a:t>
                      </a:r>
                      <a:endParaRPr sz="85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374650">
                <a:tc>
                  <a:txBody>
                    <a:bodyPr/>
                    <a:lstStyle/>
                    <a:p>
                      <a:pPr marL="27940" marR="433705">
                        <a:lnSpc>
                          <a:spcPts val="860"/>
                        </a:lnSpc>
                        <a:spcBef>
                          <a:spcPts val="155"/>
                        </a:spcBef>
                      </a:pPr>
                      <a:r>
                        <a:rPr sz="850" dirty="0">
                          <a:latin typeface="Arial" panose="020B0604020202020204" pitchFamily="34" charset="0"/>
                          <a:cs typeface="Arial" panose="020B0604020202020204" pitchFamily="34" charset="0"/>
                        </a:rPr>
                        <a:t>Q44.</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Possible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side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effects</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from</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treatment</a:t>
                      </a:r>
                      <a:r>
                        <a:rPr sz="850" spc="-20" dirty="0">
                          <a:latin typeface="Arial" panose="020B0604020202020204" pitchFamily="34" charset="0"/>
                          <a:cs typeface="Arial" panose="020B0604020202020204" pitchFamily="34" charset="0"/>
                        </a:rPr>
                        <a:t> were </a:t>
                      </a:r>
                      <a:r>
                        <a:rPr sz="850" dirty="0">
                          <a:latin typeface="Arial" panose="020B0604020202020204" pitchFamily="34" charset="0"/>
                          <a:cs typeface="Arial" panose="020B0604020202020204" pitchFamily="34" charset="0"/>
                        </a:rPr>
                        <a:t>definitely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explained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could understand</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77%</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84%</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79%</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79%</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67945">
                        <a:lnSpc>
                          <a:spcPts val="860"/>
                        </a:lnSpc>
                        <a:spcBef>
                          <a:spcPts val="155"/>
                        </a:spcBef>
                      </a:pPr>
                      <a:r>
                        <a:rPr sz="850" dirty="0">
                          <a:latin typeface="Arial" panose="020B0604020202020204" pitchFamily="34" charset="0"/>
                          <a:cs typeface="Arial" panose="020B0604020202020204" pitchFamily="34" charset="0"/>
                        </a:rPr>
                        <a:t>Q45.</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always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offered</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practical</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advice</a:t>
                      </a:r>
                      <a:r>
                        <a:rPr sz="850" spc="-25" dirty="0">
                          <a:latin typeface="Arial" panose="020B0604020202020204" pitchFamily="34" charset="0"/>
                          <a:cs typeface="Arial" panose="020B0604020202020204" pitchFamily="34" charset="0"/>
                        </a:rPr>
                        <a:t> on </a:t>
                      </a:r>
                      <a:r>
                        <a:rPr sz="850" dirty="0">
                          <a:latin typeface="Arial" panose="020B0604020202020204" pitchFamily="34" charset="0"/>
                          <a:cs typeface="Arial" panose="020B0604020202020204" pitchFamily="34" charset="0"/>
                        </a:rPr>
                        <a:t>dealing</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with</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immediate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side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effects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from</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treatment</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75%</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72%</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77%</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650">
                <a:tc>
                  <a:txBody>
                    <a:bodyPr/>
                    <a:lstStyle/>
                    <a:p>
                      <a:pPr marL="27940" marR="181610">
                        <a:lnSpc>
                          <a:spcPts val="860"/>
                        </a:lnSpc>
                        <a:spcBef>
                          <a:spcPts val="155"/>
                        </a:spcBef>
                      </a:pPr>
                      <a:r>
                        <a:rPr sz="850" dirty="0">
                          <a:latin typeface="Arial" panose="020B0604020202020204" pitchFamily="34" charset="0"/>
                          <a:cs typeface="Arial" panose="020B0604020202020204" pitchFamily="34" charset="0"/>
                        </a:rPr>
                        <a:t>Q46.</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given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information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that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they</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could </a:t>
                      </a:r>
                      <a:r>
                        <a:rPr sz="850" dirty="0">
                          <a:latin typeface="Arial" panose="020B0604020202020204" pitchFamily="34" charset="0"/>
                          <a:cs typeface="Arial" panose="020B0604020202020204" pitchFamily="34" charset="0"/>
                        </a:rPr>
                        <a:t>access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support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dealing</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with</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immediate</a:t>
                      </a:r>
                      <a:r>
                        <a:rPr sz="850" spc="-20" dirty="0">
                          <a:latin typeface="Arial" panose="020B0604020202020204" pitchFamily="34" charset="0"/>
                          <a:cs typeface="Arial" panose="020B0604020202020204" pitchFamily="34" charset="0"/>
                        </a:rPr>
                        <a:t> side </a:t>
                      </a:r>
                      <a:r>
                        <a:rPr sz="850" dirty="0">
                          <a:latin typeface="Arial" panose="020B0604020202020204" pitchFamily="34" charset="0"/>
                          <a:cs typeface="Arial" panose="020B0604020202020204" pitchFamily="34" charset="0"/>
                        </a:rPr>
                        <a:t>effects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from</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treatment</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87%</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94%</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86%</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90%</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374650">
                <a:tc>
                  <a:txBody>
                    <a:bodyPr/>
                    <a:lstStyle/>
                    <a:p>
                      <a:pPr marL="27940" marR="127635" algn="just">
                        <a:lnSpc>
                          <a:spcPts val="860"/>
                        </a:lnSpc>
                        <a:spcBef>
                          <a:spcPts val="155"/>
                        </a:spcBef>
                      </a:pPr>
                      <a:r>
                        <a:rPr sz="850" dirty="0">
                          <a:latin typeface="Arial" panose="020B0604020202020204" pitchFamily="34" charset="0"/>
                          <a:cs typeface="Arial" panose="020B0604020202020204" pitchFamily="34" charset="0"/>
                        </a:rPr>
                        <a:t>Q47.</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felt</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possible</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long-</a:t>
                      </a:r>
                      <a:r>
                        <a:rPr sz="850" dirty="0">
                          <a:latin typeface="Arial" panose="020B0604020202020204" pitchFamily="34" charset="0"/>
                          <a:cs typeface="Arial" panose="020B0604020202020204" pitchFamily="34" charset="0"/>
                        </a:rPr>
                        <a:t>term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side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effects</a:t>
                      </a:r>
                      <a:r>
                        <a:rPr sz="850" spc="-15" dirty="0">
                          <a:latin typeface="Arial" panose="020B0604020202020204" pitchFamily="34" charset="0"/>
                          <a:cs typeface="Arial" panose="020B0604020202020204" pitchFamily="34" charset="0"/>
                        </a:rPr>
                        <a:t> </a:t>
                      </a:r>
                      <a:r>
                        <a:rPr sz="850" spc="-20" dirty="0">
                          <a:latin typeface="Arial" panose="020B0604020202020204" pitchFamily="34" charset="0"/>
                          <a:cs typeface="Arial" panose="020B0604020202020204" pitchFamily="34" charset="0"/>
                        </a:rPr>
                        <a:t>were </a:t>
                      </a:r>
                      <a:r>
                        <a:rPr sz="850" dirty="0">
                          <a:latin typeface="Arial" panose="020B0604020202020204" pitchFamily="34" charset="0"/>
                          <a:cs typeface="Arial" panose="020B0604020202020204" pitchFamily="34" charset="0"/>
                        </a:rPr>
                        <a:t>definitely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explained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could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understand</a:t>
                      </a:r>
                      <a:r>
                        <a:rPr sz="850" spc="-25" dirty="0">
                          <a:latin typeface="Arial" panose="020B0604020202020204" pitchFamily="34" charset="0"/>
                          <a:cs typeface="Arial" panose="020B0604020202020204" pitchFamily="34" charset="0"/>
                        </a:rPr>
                        <a:t> in </a:t>
                      </a:r>
                      <a:r>
                        <a:rPr sz="850" dirty="0">
                          <a:latin typeface="Arial" panose="020B0604020202020204" pitchFamily="34" charset="0"/>
                          <a:cs typeface="Arial" panose="020B0604020202020204" pitchFamily="34" charset="0"/>
                        </a:rPr>
                        <a:t>advance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treatment</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63%</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75%</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70%</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68%</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6065">
                <a:tc>
                  <a:txBody>
                    <a:bodyPr/>
                    <a:lstStyle/>
                    <a:p>
                      <a:pPr marL="27940" marR="121920">
                        <a:lnSpc>
                          <a:spcPts val="860"/>
                        </a:lnSpc>
                        <a:spcBef>
                          <a:spcPts val="155"/>
                        </a:spcBef>
                      </a:pPr>
                      <a:r>
                        <a:rPr sz="850" dirty="0">
                          <a:latin typeface="Arial" panose="020B0604020202020204" pitchFamily="34" charset="0"/>
                          <a:cs typeface="Arial" panose="020B0604020202020204" pitchFamily="34" charset="0"/>
                        </a:rPr>
                        <a:t>Q48.</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able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discuss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options</a:t>
                      </a:r>
                      <a:r>
                        <a:rPr sz="850" spc="-2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for </a:t>
                      </a:r>
                      <a:r>
                        <a:rPr sz="850" dirty="0">
                          <a:latin typeface="Arial" panose="020B0604020202020204" pitchFamily="34" charset="0"/>
                          <a:cs typeface="Arial" panose="020B0604020202020204" pitchFamily="34" charset="0"/>
                        </a:rPr>
                        <a:t>managing</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impact</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any</a:t>
                      </a:r>
                      <a:r>
                        <a:rPr sz="850" spc="-10" dirty="0">
                          <a:latin typeface="Arial" panose="020B0604020202020204" pitchFamily="34" charset="0"/>
                          <a:cs typeface="Arial" panose="020B0604020202020204" pitchFamily="34" charset="0"/>
                        </a:rPr>
                        <a:t> long-</a:t>
                      </a:r>
                      <a:r>
                        <a:rPr sz="850" dirty="0">
                          <a:latin typeface="Arial" panose="020B0604020202020204" pitchFamily="34" charset="0"/>
                          <a:cs typeface="Arial" panose="020B0604020202020204" pitchFamily="34" charset="0"/>
                        </a:rPr>
                        <a:t>term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side</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effects</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58%</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67%</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62%</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6" name="ltc_status_tbl_section11"/>
          <p:cNvGraphicFramePr>
            <a:graphicFrameLocks noGrp="1"/>
          </p:cNvGraphicFramePr>
          <p:nvPr>
            <p:extLst>
              <p:ext uri="{D42A27DB-BD31-4B8C-83A1-F6EECF244321}">
                <p14:modId xmlns:p14="http://schemas.microsoft.com/office/powerpoint/2010/main" val="2875325553"/>
              </p:ext>
            </p:extLst>
          </p:nvPr>
        </p:nvGraphicFramePr>
        <p:xfrm>
          <a:off x="429133" y="7443002"/>
          <a:ext cx="6773143" cy="97853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995044">
                  <a:extLst>
                    <a:ext uri="{9D8B030D-6E8A-4147-A177-3AD203B41FA5}">
                      <a16:colId xmlns:a16="http://schemas.microsoft.com/office/drawing/2014/main" val="20001"/>
                    </a:ext>
                  </a:extLst>
                </a:gridCol>
                <a:gridCol w="995045">
                  <a:extLst>
                    <a:ext uri="{9D8B030D-6E8A-4147-A177-3AD203B41FA5}">
                      <a16:colId xmlns:a16="http://schemas.microsoft.com/office/drawing/2014/main" val="20002"/>
                    </a:ext>
                  </a:extLst>
                </a:gridCol>
                <a:gridCol w="995045">
                  <a:extLst>
                    <a:ext uri="{9D8B030D-6E8A-4147-A177-3AD203B41FA5}">
                      <a16:colId xmlns:a16="http://schemas.microsoft.com/office/drawing/2014/main" val="20003"/>
                    </a:ext>
                  </a:extLst>
                </a:gridCol>
                <a:gridCol w="994409">
                  <a:extLst>
                    <a:ext uri="{9D8B030D-6E8A-4147-A177-3AD203B41FA5}">
                      <a16:colId xmlns:a16="http://schemas.microsoft.com/office/drawing/2014/main" val="20004"/>
                    </a:ext>
                  </a:extLst>
                </a:gridCol>
              </a:tblGrid>
              <a:tr h="187960">
                <a:tc gridSpan="5">
                  <a:txBody>
                    <a:bodyPr/>
                    <a:lstStyle/>
                    <a:p>
                      <a:pPr marL="27940">
                        <a:lnSpc>
                          <a:spcPts val="1180"/>
                        </a:lnSpc>
                        <a:tabLst>
                          <a:tab pos="4022725" algn="l"/>
                        </a:tabLst>
                      </a:pPr>
                      <a:r>
                        <a:rPr sz="1575" b="1" spc="-30" baseline="-7936" dirty="0">
                          <a:solidFill>
                            <a:srgbClr val="336E9F"/>
                          </a:solidFill>
                          <a:latin typeface="Arial"/>
                          <a:cs typeface="Arial"/>
                        </a:rPr>
                        <a:t>SUPPORT</a:t>
                      </a:r>
                      <a:r>
                        <a:rPr sz="1575" b="1" spc="-52" baseline="-7936" dirty="0">
                          <a:solidFill>
                            <a:srgbClr val="336E9F"/>
                          </a:solidFill>
                          <a:latin typeface="Arial"/>
                          <a:cs typeface="Arial"/>
                        </a:rPr>
                        <a:t> </a:t>
                      </a:r>
                      <a:r>
                        <a:rPr sz="1575" b="1" spc="-30" baseline="-7936" dirty="0">
                          <a:solidFill>
                            <a:srgbClr val="336E9F"/>
                          </a:solidFill>
                          <a:latin typeface="Arial"/>
                          <a:cs typeface="Arial"/>
                        </a:rPr>
                        <a:t>WHILE</a:t>
                      </a:r>
                      <a:r>
                        <a:rPr sz="1575" b="1" spc="-44" baseline="-7936" dirty="0">
                          <a:solidFill>
                            <a:srgbClr val="336E9F"/>
                          </a:solidFill>
                          <a:latin typeface="Arial"/>
                          <a:cs typeface="Arial"/>
                        </a:rPr>
                        <a:t> </a:t>
                      </a:r>
                      <a:r>
                        <a:rPr sz="1575" b="1" spc="-15" baseline="-7936" dirty="0">
                          <a:solidFill>
                            <a:srgbClr val="336E9F"/>
                          </a:solidFill>
                          <a:latin typeface="Arial"/>
                          <a:cs typeface="Arial"/>
                        </a:rPr>
                        <a:t>AT</a:t>
                      </a:r>
                      <a:r>
                        <a:rPr sz="1575" b="1" spc="-44" baseline="-7936" dirty="0">
                          <a:solidFill>
                            <a:srgbClr val="336E9F"/>
                          </a:solidFill>
                          <a:latin typeface="Arial"/>
                          <a:cs typeface="Arial"/>
                        </a:rPr>
                        <a:t> </a:t>
                      </a:r>
                      <a:r>
                        <a:rPr sz="1575" b="1" spc="-30" baseline="-7936" dirty="0">
                          <a:solidFill>
                            <a:srgbClr val="336E9F"/>
                          </a:solidFill>
                          <a:latin typeface="Arial"/>
                          <a:cs typeface="Arial"/>
                        </a:rPr>
                        <a:t>HOME</a:t>
                      </a:r>
                      <a:r>
                        <a:rPr sz="1575" b="1" baseline="-7936" dirty="0">
                          <a:solidFill>
                            <a:srgbClr val="336E9F"/>
                          </a:solidFill>
                          <a:latin typeface="Arial"/>
                          <a:cs typeface="Arial"/>
                        </a:rPr>
                        <a:t>	</a:t>
                      </a:r>
                      <a:r>
                        <a:rPr sz="850" spc="-10" dirty="0">
                          <a:latin typeface="Arial"/>
                          <a:cs typeface="Arial"/>
                        </a:rPr>
                        <a:t>Long-</a:t>
                      </a:r>
                      <a:r>
                        <a:rPr sz="850" dirty="0">
                          <a:latin typeface="Arial"/>
                          <a:cs typeface="Arial"/>
                        </a:rPr>
                        <a:t>term</a:t>
                      </a:r>
                      <a:r>
                        <a:rPr sz="850" spc="-15" dirty="0">
                          <a:latin typeface="Arial"/>
                          <a:cs typeface="Arial"/>
                        </a:rPr>
                        <a:t> </a:t>
                      </a:r>
                      <a:r>
                        <a:rPr sz="850" dirty="0">
                          <a:latin typeface="Arial"/>
                          <a:cs typeface="Arial"/>
                        </a:rPr>
                        <a:t>condition</a:t>
                      </a:r>
                      <a:r>
                        <a:rPr sz="850" spc="-10" dirty="0">
                          <a:latin typeface="Arial"/>
                          <a:cs typeface="Arial"/>
                        </a:rPr>
                        <a:t> status</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a:cs typeface="Arial"/>
                        </a:rPr>
                        <a:t>Yes</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a:cs typeface="Arial"/>
                        </a:rPr>
                        <a:t>No</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Not</a:t>
                      </a:r>
                      <a:r>
                        <a:rPr sz="850" spc="-45" dirty="0">
                          <a:latin typeface="Arial"/>
                          <a:cs typeface="Arial"/>
                        </a:rPr>
                        <a:t> </a:t>
                      </a:r>
                      <a:r>
                        <a:rPr sz="850" spc="-10" dirty="0">
                          <a:latin typeface="Arial"/>
                          <a:cs typeface="Arial"/>
                        </a:rPr>
                        <a:t>given</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a:cs typeface="Arial"/>
                        </a:rPr>
                        <a:t>All</a:t>
                      </a: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49530">
                        <a:lnSpc>
                          <a:spcPts val="860"/>
                        </a:lnSpc>
                        <a:spcBef>
                          <a:spcPts val="155"/>
                        </a:spcBef>
                      </a:pPr>
                      <a:r>
                        <a:rPr sz="850" dirty="0">
                          <a:latin typeface="Arial"/>
                          <a:cs typeface="Arial"/>
                        </a:rPr>
                        <a:t>Q49.</a:t>
                      </a:r>
                      <a:r>
                        <a:rPr sz="850" spc="-20"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team</a:t>
                      </a:r>
                      <a:r>
                        <a:rPr sz="850" spc="-15" dirty="0">
                          <a:latin typeface="Arial"/>
                          <a:cs typeface="Arial"/>
                        </a:rPr>
                        <a:t> </a:t>
                      </a:r>
                      <a:r>
                        <a:rPr sz="850" dirty="0">
                          <a:latin typeface="Arial"/>
                          <a:cs typeface="Arial"/>
                        </a:rPr>
                        <a:t>gave</a:t>
                      </a:r>
                      <a:r>
                        <a:rPr sz="850" spc="-20" dirty="0">
                          <a:latin typeface="Arial"/>
                          <a:cs typeface="Arial"/>
                        </a:rPr>
                        <a:t> </a:t>
                      </a:r>
                      <a:r>
                        <a:rPr sz="850" dirty="0">
                          <a:latin typeface="Arial"/>
                          <a:cs typeface="Arial"/>
                        </a:rPr>
                        <a:t>family,</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someone</a:t>
                      </a:r>
                      <a:r>
                        <a:rPr sz="850" spc="-20" dirty="0">
                          <a:latin typeface="Arial"/>
                          <a:cs typeface="Arial"/>
                        </a:rPr>
                        <a:t> </a:t>
                      </a:r>
                      <a:r>
                        <a:rPr sz="850" dirty="0">
                          <a:latin typeface="Arial"/>
                          <a:cs typeface="Arial"/>
                        </a:rPr>
                        <a:t>close,</a:t>
                      </a:r>
                      <a:r>
                        <a:rPr sz="850" spc="-20" dirty="0">
                          <a:latin typeface="Arial"/>
                          <a:cs typeface="Arial"/>
                        </a:rPr>
                        <a:t> </a:t>
                      </a:r>
                      <a:r>
                        <a:rPr sz="850" dirty="0">
                          <a:latin typeface="Arial"/>
                          <a:cs typeface="Arial"/>
                        </a:rPr>
                        <a:t>all</a:t>
                      </a:r>
                      <a:r>
                        <a:rPr sz="850" spc="-15" dirty="0">
                          <a:latin typeface="Arial"/>
                          <a:cs typeface="Arial"/>
                        </a:rPr>
                        <a:t> </a:t>
                      </a:r>
                      <a:r>
                        <a:rPr sz="850" spc="-25" dirty="0">
                          <a:latin typeface="Arial"/>
                          <a:cs typeface="Arial"/>
                        </a:rPr>
                        <a:t>the </a:t>
                      </a:r>
                      <a:r>
                        <a:rPr sz="850" dirty="0">
                          <a:latin typeface="Arial"/>
                          <a:cs typeface="Arial"/>
                        </a:rPr>
                        <a:t>information</a:t>
                      </a:r>
                      <a:r>
                        <a:rPr sz="850" spc="-20" dirty="0">
                          <a:latin typeface="Arial"/>
                          <a:cs typeface="Arial"/>
                        </a:rPr>
                        <a:t> </a:t>
                      </a:r>
                      <a:r>
                        <a:rPr sz="850" dirty="0">
                          <a:latin typeface="Arial"/>
                          <a:cs typeface="Arial"/>
                        </a:rPr>
                        <a:t>needed</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help</a:t>
                      </a:r>
                      <a:r>
                        <a:rPr sz="850" spc="-15"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for</a:t>
                      </a:r>
                      <a:r>
                        <a:rPr sz="850" spc="-20"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at</a:t>
                      </a:r>
                      <a:r>
                        <a:rPr sz="850" spc="-20" dirty="0">
                          <a:latin typeface="Arial"/>
                          <a:cs typeface="Arial"/>
                        </a:rPr>
                        <a:t> home</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5285">
                <a:tc>
                  <a:txBody>
                    <a:bodyPr/>
                    <a:lstStyle/>
                    <a:p>
                      <a:pPr marL="27940" marR="133985">
                        <a:lnSpc>
                          <a:spcPts val="860"/>
                        </a:lnSpc>
                        <a:spcBef>
                          <a:spcPts val="155"/>
                        </a:spcBef>
                      </a:pPr>
                      <a:r>
                        <a:rPr sz="850" dirty="0">
                          <a:latin typeface="Arial"/>
                          <a:cs typeface="Arial"/>
                        </a:rPr>
                        <a:t>Q50.</a:t>
                      </a:r>
                      <a:r>
                        <a:rPr sz="850" spc="-30" dirty="0">
                          <a:latin typeface="Arial"/>
                          <a:cs typeface="Arial"/>
                        </a:rPr>
                        <a:t> </a:t>
                      </a:r>
                      <a:r>
                        <a:rPr sz="850" dirty="0">
                          <a:latin typeface="Arial"/>
                          <a:cs typeface="Arial"/>
                        </a:rPr>
                        <a:t>During</a:t>
                      </a:r>
                      <a:r>
                        <a:rPr sz="850" spc="-25" dirty="0">
                          <a:latin typeface="Arial"/>
                          <a:cs typeface="Arial"/>
                        </a:rPr>
                        <a:t> </a:t>
                      </a:r>
                      <a:r>
                        <a:rPr sz="850" dirty="0">
                          <a:latin typeface="Arial"/>
                          <a:cs typeface="Arial"/>
                        </a:rPr>
                        <a:t>treatment,</a:t>
                      </a:r>
                      <a:r>
                        <a:rPr sz="850" spc="-25" dirty="0">
                          <a:latin typeface="Arial"/>
                          <a:cs typeface="Arial"/>
                        </a:rPr>
                        <a:t> </a:t>
                      </a:r>
                      <a:r>
                        <a:rPr sz="850" dirty="0">
                          <a:latin typeface="Arial"/>
                          <a:cs typeface="Arial"/>
                        </a:rPr>
                        <a:t>the</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definitely</a:t>
                      </a:r>
                      <a:r>
                        <a:rPr sz="850" spc="-25" dirty="0">
                          <a:latin typeface="Arial"/>
                          <a:cs typeface="Arial"/>
                        </a:rPr>
                        <a:t> got </a:t>
                      </a:r>
                      <a:r>
                        <a:rPr sz="850" dirty="0">
                          <a:latin typeface="Arial"/>
                          <a:cs typeface="Arial"/>
                        </a:rPr>
                        <a:t>enough</a:t>
                      </a:r>
                      <a:r>
                        <a:rPr sz="850" spc="-25"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and</a:t>
                      </a:r>
                      <a:r>
                        <a:rPr sz="850" spc="-25" dirty="0">
                          <a:latin typeface="Arial"/>
                          <a:cs typeface="Arial"/>
                        </a:rPr>
                        <a:t> </a:t>
                      </a:r>
                      <a:r>
                        <a:rPr sz="850" dirty="0">
                          <a:latin typeface="Arial"/>
                          <a:cs typeface="Arial"/>
                        </a:rPr>
                        <a:t>support</a:t>
                      </a:r>
                      <a:r>
                        <a:rPr sz="850" spc="-20" dirty="0">
                          <a:latin typeface="Arial"/>
                          <a:cs typeface="Arial"/>
                        </a:rPr>
                        <a:t> </a:t>
                      </a:r>
                      <a:r>
                        <a:rPr sz="850" dirty="0">
                          <a:latin typeface="Arial"/>
                          <a:cs typeface="Arial"/>
                        </a:rPr>
                        <a:t>at</a:t>
                      </a:r>
                      <a:r>
                        <a:rPr sz="850" spc="-20" dirty="0">
                          <a:latin typeface="Arial"/>
                          <a:cs typeface="Arial"/>
                        </a:rPr>
                        <a:t> </a:t>
                      </a:r>
                      <a:r>
                        <a:rPr sz="850" dirty="0">
                          <a:latin typeface="Arial"/>
                          <a:cs typeface="Arial"/>
                        </a:rPr>
                        <a:t>home</a:t>
                      </a:r>
                      <a:r>
                        <a:rPr sz="850" spc="-25" dirty="0">
                          <a:latin typeface="Arial"/>
                          <a:cs typeface="Arial"/>
                        </a:rPr>
                        <a:t> </a:t>
                      </a:r>
                      <a:r>
                        <a:rPr sz="850" dirty="0">
                          <a:latin typeface="Arial"/>
                          <a:cs typeface="Arial"/>
                        </a:rPr>
                        <a:t>from</a:t>
                      </a:r>
                      <a:r>
                        <a:rPr sz="850" spc="-20" dirty="0">
                          <a:latin typeface="Arial"/>
                          <a:cs typeface="Arial"/>
                        </a:rPr>
                        <a:t> </a:t>
                      </a:r>
                      <a:r>
                        <a:rPr sz="850" dirty="0">
                          <a:latin typeface="Arial"/>
                          <a:cs typeface="Arial"/>
                        </a:rPr>
                        <a:t>community</a:t>
                      </a:r>
                      <a:r>
                        <a:rPr sz="850" spc="-20" dirty="0">
                          <a:latin typeface="Arial"/>
                          <a:cs typeface="Arial"/>
                        </a:rPr>
                        <a:t> </a:t>
                      </a:r>
                      <a:r>
                        <a:rPr sz="850" spc="-25" dirty="0">
                          <a:latin typeface="Arial"/>
                          <a:cs typeface="Arial"/>
                        </a:rPr>
                        <a:t>or </a:t>
                      </a:r>
                      <a:r>
                        <a:rPr sz="850" dirty="0">
                          <a:latin typeface="Arial"/>
                          <a:cs typeface="Arial"/>
                        </a:rPr>
                        <a:t>voluntary</a:t>
                      </a:r>
                      <a:r>
                        <a:rPr sz="850" spc="-35" dirty="0">
                          <a:latin typeface="Arial"/>
                          <a:cs typeface="Arial"/>
                        </a:rPr>
                        <a:t> </a:t>
                      </a:r>
                      <a:r>
                        <a:rPr sz="850" spc="-10" dirty="0">
                          <a:latin typeface="Arial"/>
                          <a:cs typeface="Arial"/>
                        </a:rPr>
                        <a:t>services</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58%</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63%</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62%</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60%</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7" name="ltc_status_tbl_section12"/>
          <p:cNvGraphicFramePr>
            <a:graphicFrameLocks noGrp="1"/>
          </p:cNvGraphicFramePr>
          <p:nvPr>
            <p:extLst>
              <p:ext uri="{D42A27DB-BD31-4B8C-83A1-F6EECF244321}">
                <p14:modId xmlns:p14="http://schemas.microsoft.com/office/powerpoint/2010/main" val="4035300752"/>
              </p:ext>
            </p:extLst>
          </p:nvPr>
        </p:nvGraphicFramePr>
        <p:xfrm>
          <a:off x="429133" y="8615971"/>
          <a:ext cx="6773143" cy="86931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995044">
                  <a:extLst>
                    <a:ext uri="{9D8B030D-6E8A-4147-A177-3AD203B41FA5}">
                      <a16:colId xmlns:a16="http://schemas.microsoft.com/office/drawing/2014/main" val="20001"/>
                    </a:ext>
                  </a:extLst>
                </a:gridCol>
                <a:gridCol w="995045">
                  <a:extLst>
                    <a:ext uri="{9D8B030D-6E8A-4147-A177-3AD203B41FA5}">
                      <a16:colId xmlns:a16="http://schemas.microsoft.com/office/drawing/2014/main" val="20002"/>
                    </a:ext>
                  </a:extLst>
                </a:gridCol>
                <a:gridCol w="995045">
                  <a:extLst>
                    <a:ext uri="{9D8B030D-6E8A-4147-A177-3AD203B41FA5}">
                      <a16:colId xmlns:a16="http://schemas.microsoft.com/office/drawing/2014/main" val="20003"/>
                    </a:ext>
                  </a:extLst>
                </a:gridCol>
                <a:gridCol w="994409">
                  <a:extLst>
                    <a:ext uri="{9D8B030D-6E8A-4147-A177-3AD203B41FA5}">
                      <a16:colId xmlns:a16="http://schemas.microsoft.com/office/drawing/2014/main" val="20004"/>
                    </a:ext>
                  </a:extLst>
                </a:gridCol>
              </a:tblGrid>
              <a:tr h="187960">
                <a:tc gridSpan="5">
                  <a:txBody>
                    <a:bodyPr/>
                    <a:lstStyle/>
                    <a:p>
                      <a:pPr marL="27940">
                        <a:lnSpc>
                          <a:spcPts val="1180"/>
                        </a:lnSpc>
                        <a:tabLst>
                          <a:tab pos="4022725" algn="l"/>
                        </a:tabLst>
                      </a:pPr>
                      <a:r>
                        <a:rPr sz="1575" b="1" spc="-30" baseline="-7936" dirty="0">
                          <a:solidFill>
                            <a:srgbClr val="336E9F"/>
                          </a:solidFill>
                          <a:latin typeface="Arial"/>
                          <a:cs typeface="Arial"/>
                        </a:rPr>
                        <a:t>CARE</a:t>
                      </a:r>
                      <a:r>
                        <a:rPr sz="1575" b="1" spc="-82" baseline="-7936" dirty="0">
                          <a:solidFill>
                            <a:srgbClr val="336E9F"/>
                          </a:solidFill>
                          <a:latin typeface="Arial"/>
                          <a:cs typeface="Arial"/>
                        </a:rPr>
                        <a:t> </a:t>
                      </a:r>
                      <a:r>
                        <a:rPr sz="1575" b="1" spc="-15" baseline="-7936" dirty="0">
                          <a:solidFill>
                            <a:srgbClr val="336E9F"/>
                          </a:solidFill>
                          <a:latin typeface="Arial"/>
                          <a:cs typeface="Arial"/>
                        </a:rPr>
                        <a:t>FROM</a:t>
                      </a:r>
                      <a:r>
                        <a:rPr sz="1575" b="1" spc="-89" baseline="-7936" dirty="0">
                          <a:solidFill>
                            <a:srgbClr val="336E9F"/>
                          </a:solidFill>
                          <a:latin typeface="Arial"/>
                          <a:cs typeface="Arial"/>
                        </a:rPr>
                        <a:t> </a:t>
                      </a:r>
                      <a:r>
                        <a:rPr sz="1575" b="1" spc="-30" baseline="-7936" dirty="0">
                          <a:solidFill>
                            <a:srgbClr val="336E9F"/>
                          </a:solidFill>
                          <a:latin typeface="Arial"/>
                          <a:cs typeface="Arial"/>
                        </a:rPr>
                        <a:t>YOUR</a:t>
                      </a:r>
                      <a:r>
                        <a:rPr sz="1575" b="1" spc="-82" baseline="-7936" dirty="0">
                          <a:solidFill>
                            <a:srgbClr val="336E9F"/>
                          </a:solidFill>
                          <a:latin typeface="Arial"/>
                          <a:cs typeface="Arial"/>
                        </a:rPr>
                        <a:t> </a:t>
                      </a:r>
                      <a:r>
                        <a:rPr sz="1575" b="1" baseline="-7936" dirty="0">
                          <a:solidFill>
                            <a:srgbClr val="336E9F"/>
                          </a:solidFill>
                          <a:latin typeface="Arial"/>
                          <a:cs typeface="Arial"/>
                        </a:rPr>
                        <a:t>GP</a:t>
                      </a:r>
                      <a:r>
                        <a:rPr sz="1575" b="1" spc="-82" baseline="-7936" dirty="0">
                          <a:solidFill>
                            <a:srgbClr val="336E9F"/>
                          </a:solidFill>
                          <a:latin typeface="Arial"/>
                          <a:cs typeface="Arial"/>
                        </a:rPr>
                        <a:t> </a:t>
                      </a:r>
                      <a:r>
                        <a:rPr sz="1575" b="1" spc="-15" baseline="-7936" dirty="0">
                          <a:solidFill>
                            <a:srgbClr val="336E9F"/>
                          </a:solidFill>
                          <a:latin typeface="Arial"/>
                          <a:cs typeface="Arial"/>
                        </a:rPr>
                        <a:t>PRACTICE</a:t>
                      </a:r>
                      <a:r>
                        <a:rPr sz="1575" b="1" baseline="-7936" dirty="0">
                          <a:solidFill>
                            <a:srgbClr val="336E9F"/>
                          </a:solidFill>
                          <a:latin typeface="Arial"/>
                          <a:cs typeface="Arial"/>
                        </a:rPr>
                        <a:t>	</a:t>
                      </a:r>
                      <a:r>
                        <a:rPr sz="850" spc="-10" dirty="0">
                          <a:latin typeface="Arial"/>
                          <a:cs typeface="Arial"/>
                        </a:rPr>
                        <a:t>Long-</a:t>
                      </a:r>
                      <a:r>
                        <a:rPr sz="850" dirty="0">
                          <a:latin typeface="Arial"/>
                          <a:cs typeface="Arial"/>
                        </a:rPr>
                        <a:t>term</a:t>
                      </a:r>
                      <a:r>
                        <a:rPr sz="850" spc="-15" dirty="0">
                          <a:latin typeface="Arial"/>
                          <a:cs typeface="Arial"/>
                        </a:rPr>
                        <a:t> </a:t>
                      </a:r>
                      <a:r>
                        <a:rPr sz="850" dirty="0">
                          <a:latin typeface="Arial"/>
                          <a:cs typeface="Arial"/>
                        </a:rPr>
                        <a:t>condition</a:t>
                      </a:r>
                      <a:r>
                        <a:rPr sz="850" spc="-10" dirty="0">
                          <a:latin typeface="Arial"/>
                          <a:cs typeface="Arial"/>
                        </a:rPr>
                        <a:t> status</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a:cs typeface="Arial"/>
                        </a:rPr>
                        <a:t>Yes</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a:cs typeface="Arial"/>
                        </a:rPr>
                        <a:t>No</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Not</a:t>
                      </a:r>
                      <a:r>
                        <a:rPr sz="850" spc="-45" dirty="0">
                          <a:latin typeface="Arial"/>
                          <a:cs typeface="Arial"/>
                        </a:rPr>
                        <a:t> </a:t>
                      </a:r>
                      <a:r>
                        <a:rPr sz="850" spc="-10" dirty="0">
                          <a:latin typeface="Arial"/>
                          <a:cs typeface="Arial"/>
                        </a:rPr>
                        <a:t>given</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a:cs typeface="Arial"/>
                        </a:rPr>
                        <a:t>All</a:t>
                      </a: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53365">
                        <a:lnSpc>
                          <a:spcPts val="860"/>
                        </a:lnSpc>
                        <a:spcBef>
                          <a:spcPts val="155"/>
                        </a:spcBef>
                      </a:pPr>
                      <a:r>
                        <a:rPr sz="850" dirty="0">
                          <a:latin typeface="Arial"/>
                          <a:cs typeface="Arial"/>
                        </a:rPr>
                        <a:t>Q51.</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definitely</a:t>
                      </a:r>
                      <a:r>
                        <a:rPr sz="850" spc="-25" dirty="0">
                          <a:latin typeface="Arial"/>
                          <a:cs typeface="Arial"/>
                        </a:rPr>
                        <a:t> </a:t>
                      </a:r>
                      <a:r>
                        <a:rPr sz="850" dirty="0">
                          <a:latin typeface="Arial"/>
                          <a:cs typeface="Arial"/>
                        </a:rPr>
                        <a:t>received</a:t>
                      </a:r>
                      <a:r>
                        <a:rPr sz="850" spc="-25"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right</a:t>
                      </a:r>
                      <a:r>
                        <a:rPr sz="850" spc="-25" dirty="0">
                          <a:latin typeface="Arial"/>
                          <a:cs typeface="Arial"/>
                        </a:rPr>
                        <a:t> </a:t>
                      </a:r>
                      <a:r>
                        <a:rPr sz="850" dirty="0">
                          <a:latin typeface="Arial"/>
                          <a:cs typeface="Arial"/>
                        </a:rPr>
                        <a:t>amount</a:t>
                      </a:r>
                      <a:r>
                        <a:rPr sz="850" spc="-25" dirty="0">
                          <a:latin typeface="Arial"/>
                          <a:cs typeface="Arial"/>
                        </a:rPr>
                        <a:t> of </a:t>
                      </a:r>
                      <a:r>
                        <a:rPr sz="850" dirty="0">
                          <a:latin typeface="Arial"/>
                          <a:cs typeface="Arial"/>
                        </a:rPr>
                        <a:t>support</a:t>
                      </a:r>
                      <a:r>
                        <a:rPr sz="850" spc="-20" dirty="0">
                          <a:latin typeface="Arial"/>
                          <a:cs typeface="Arial"/>
                        </a:rPr>
                        <a:t> </a:t>
                      </a:r>
                      <a:r>
                        <a:rPr sz="850" dirty="0">
                          <a:latin typeface="Arial"/>
                          <a:cs typeface="Arial"/>
                        </a:rPr>
                        <a:t>from</a:t>
                      </a:r>
                      <a:r>
                        <a:rPr sz="850" spc="-20" dirty="0">
                          <a:latin typeface="Arial"/>
                          <a:cs typeface="Arial"/>
                        </a:rPr>
                        <a:t> </a:t>
                      </a:r>
                      <a:r>
                        <a:rPr sz="850" dirty="0">
                          <a:latin typeface="Arial"/>
                          <a:cs typeface="Arial"/>
                        </a:rPr>
                        <a:t>their</a:t>
                      </a:r>
                      <a:r>
                        <a:rPr sz="850" spc="-20" dirty="0">
                          <a:latin typeface="Arial"/>
                          <a:cs typeface="Arial"/>
                        </a:rPr>
                        <a:t> </a:t>
                      </a:r>
                      <a:r>
                        <a:rPr sz="850" dirty="0">
                          <a:latin typeface="Arial"/>
                          <a:cs typeface="Arial"/>
                        </a:rPr>
                        <a:t>GP</a:t>
                      </a:r>
                      <a:r>
                        <a:rPr sz="850" spc="-20" dirty="0">
                          <a:latin typeface="Arial"/>
                          <a:cs typeface="Arial"/>
                        </a:rPr>
                        <a:t> </a:t>
                      </a:r>
                      <a:r>
                        <a:rPr sz="850" dirty="0">
                          <a:latin typeface="Arial"/>
                          <a:cs typeface="Arial"/>
                        </a:rPr>
                        <a:t>practice</a:t>
                      </a:r>
                      <a:r>
                        <a:rPr sz="850" spc="-20" dirty="0">
                          <a:latin typeface="Arial"/>
                          <a:cs typeface="Arial"/>
                        </a:rPr>
                        <a:t> </a:t>
                      </a:r>
                      <a:r>
                        <a:rPr sz="850" dirty="0">
                          <a:latin typeface="Arial"/>
                          <a:cs typeface="Arial"/>
                        </a:rPr>
                        <a:t>during</a:t>
                      </a:r>
                      <a:r>
                        <a:rPr sz="850" spc="-20" dirty="0">
                          <a:latin typeface="Arial"/>
                          <a:cs typeface="Arial"/>
                        </a:rPr>
                        <a:t> </a:t>
                      </a:r>
                      <a:r>
                        <a:rPr sz="850" spc="-10" dirty="0">
                          <a:latin typeface="Arial"/>
                          <a:cs typeface="Arial"/>
                        </a:rPr>
                        <a:t>treatment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6065">
                <a:tc>
                  <a:txBody>
                    <a:bodyPr/>
                    <a:lstStyle/>
                    <a:p>
                      <a:pPr marL="27940" marR="187960">
                        <a:lnSpc>
                          <a:spcPts val="860"/>
                        </a:lnSpc>
                        <a:spcBef>
                          <a:spcPts val="155"/>
                        </a:spcBef>
                      </a:pPr>
                      <a:r>
                        <a:rPr sz="850" dirty="0">
                          <a:latin typeface="Arial"/>
                          <a:cs typeface="Arial"/>
                        </a:rPr>
                        <a:t>Q52.</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has</a:t>
                      </a:r>
                      <a:r>
                        <a:rPr sz="850" spc="-15" dirty="0">
                          <a:latin typeface="Arial"/>
                          <a:cs typeface="Arial"/>
                        </a:rPr>
                        <a:t> </a:t>
                      </a:r>
                      <a:r>
                        <a:rPr sz="850" dirty="0">
                          <a:latin typeface="Arial"/>
                          <a:cs typeface="Arial"/>
                        </a:rPr>
                        <a:t>had</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review</a:t>
                      </a:r>
                      <a:r>
                        <a:rPr sz="850" spc="-15"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cancer</a:t>
                      </a:r>
                      <a:r>
                        <a:rPr sz="850" spc="-15" dirty="0">
                          <a:latin typeface="Arial"/>
                          <a:cs typeface="Arial"/>
                        </a:rPr>
                        <a:t> </a:t>
                      </a:r>
                      <a:r>
                        <a:rPr sz="850" dirty="0">
                          <a:latin typeface="Arial"/>
                          <a:cs typeface="Arial"/>
                        </a:rPr>
                        <a:t>care</a:t>
                      </a:r>
                      <a:r>
                        <a:rPr sz="850" spc="-15" dirty="0">
                          <a:latin typeface="Arial"/>
                          <a:cs typeface="Arial"/>
                        </a:rPr>
                        <a:t> </a:t>
                      </a:r>
                      <a:r>
                        <a:rPr sz="850" dirty="0">
                          <a:latin typeface="Arial"/>
                          <a:cs typeface="Arial"/>
                        </a:rPr>
                        <a:t>by</a:t>
                      </a:r>
                      <a:r>
                        <a:rPr sz="850" spc="-20" dirty="0">
                          <a:latin typeface="Arial"/>
                          <a:cs typeface="Arial"/>
                        </a:rPr>
                        <a:t> </a:t>
                      </a:r>
                      <a:r>
                        <a:rPr sz="850" spc="-25" dirty="0">
                          <a:latin typeface="Arial"/>
                          <a:cs typeface="Arial"/>
                        </a:rPr>
                        <a:t>GP </a:t>
                      </a:r>
                      <a:r>
                        <a:rPr sz="850" spc="-10" dirty="0">
                          <a:latin typeface="Arial"/>
                          <a:cs typeface="Arial"/>
                        </a:rPr>
                        <a:t>practice</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25%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23%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23%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24%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sp>
        <p:nvSpPr>
          <p:cNvPr id="14" name="object 2">
            <a:extLst>
              <a:ext uri="{FF2B5EF4-FFF2-40B4-BE49-F238E27FC236}">
                <a16:creationId xmlns:a16="http://schemas.microsoft.com/office/drawing/2014/main" id="{84E56599-ED1C-A2ED-537D-FFD8ED8B343C}"/>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Indicates</a:t>
            </a:r>
            <a:r>
              <a:rPr sz="850" spc="-20" dirty="0">
                <a:latin typeface="Arial"/>
                <a:cs typeface="Arial"/>
              </a:rPr>
              <a:t> </a:t>
            </a:r>
            <a:r>
              <a:rPr sz="850" dirty="0">
                <a:latin typeface="Arial"/>
                <a:cs typeface="Arial"/>
              </a:rPr>
              <a:t>where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score</a:t>
            </a:r>
            <a:r>
              <a:rPr sz="850" spc="-20" dirty="0">
                <a:latin typeface="Arial"/>
                <a:cs typeface="Arial"/>
              </a:rPr>
              <a:t> </a:t>
            </a:r>
            <a:r>
              <a:rPr sz="850" dirty="0">
                <a:latin typeface="Arial"/>
                <a:cs typeface="Arial"/>
              </a:rPr>
              <a:t>is</a:t>
            </a:r>
            <a:r>
              <a:rPr sz="850" spc="-20" dirty="0">
                <a:latin typeface="Arial"/>
                <a:cs typeface="Arial"/>
              </a:rPr>
              <a:t> </a:t>
            </a:r>
            <a:r>
              <a:rPr sz="850" dirty="0">
                <a:latin typeface="Arial"/>
                <a:cs typeface="Arial"/>
              </a:rPr>
              <a:t>not</a:t>
            </a:r>
            <a:r>
              <a:rPr sz="850" spc="-15" dirty="0">
                <a:latin typeface="Arial"/>
                <a:cs typeface="Arial"/>
              </a:rPr>
              <a:t> </a:t>
            </a:r>
            <a:r>
              <a:rPr sz="850" dirty="0">
                <a:latin typeface="Arial"/>
                <a:cs typeface="Arial"/>
              </a:rPr>
              <a:t>available</a:t>
            </a:r>
            <a:r>
              <a:rPr sz="850" spc="-20" dirty="0">
                <a:latin typeface="Arial"/>
                <a:cs typeface="Arial"/>
              </a:rPr>
              <a:t> </a:t>
            </a:r>
            <a:r>
              <a:rPr sz="850" dirty="0">
                <a:latin typeface="Arial"/>
                <a:cs typeface="Arial"/>
              </a:rPr>
              <a:t>due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sp>
        <p:nvSpPr>
          <p:cNvPr id="2" name="txt_org_name">
            <a:extLst>
              <a:ext uri="{FF2B5EF4-FFF2-40B4-BE49-F238E27FC236}">
                <a16:creationId xmlns:a16="http://schemas.microsoft.com/office/drawing/2014/main" id="{421DED91-06F1-20AE-2A50-6C3CF9E43B4A}"/>
              </a:ext>
              <a:ext uri="{C183D7F6-B498-43B3-948B-1728B52AA6E4}">
                <adec:decorative xmlns:adec="http://schemas.microsoft.com/office/drawing/2017/decorative" val="1"/>
              </a:ext>
            </a:extLst>
          </p:cNvPr>
          <p:cNvSpPr txBox="1"/>
          <p:nvPr/>
        </p:nvSpPr>
        <p:spPr>
          <a:xfrm>
            <a:off x="4524343" y="622300"/>
            <a:ext cx="2754280" cy="276999"/>
          </a:xfrm>
          <a:prstGeom prst="rect">
            <a:avLst/>
          </a:prstGeom>
          <a:noFill/>
        </p:spPr>
        <p:txBody>
          <a:bodyPr wrap="none" rtlCol="0">
            <a:spAutoFit/>
          </a:bodyPr>
          <a:lstStyle/>
          <a:p>
            <a:pPr algn="r"/>
            <a:r>
              <a:rPr lang="en-GB" sz="1200" b="1">
                <a:solidFill>
                  <a:srgbClr val="336E9F"/>
                </a:solidFill>
                <a:latin typeface="Arial"/>
                <a:cs typeface="Arial"/>
              </a:rPr>
              <a:t>The Christie NHS Foundation Trust</a:t>
            </a:r>
            <a:endParaRPr lang="en-GB" sz="1200">
              <a:solidFill>
                <a:srgbClr val="336E9F"/>
              </a:solidFill>
            </a:endParaRPr>
          </a:p>
        </p:txBody>
      </p:sp>
      <p:sp>
        <p:nvSpPr>
          <p:cNvPr id="13" name="txt_survey">
            <a:extLst>
              <a:ext uri="{FF2B5EF4-FFF2-40B4-BE49-F238E27FC236}">
                <a16:creationId xmlns:a16="http://schemas.microsoft.com/office/drawing/2014/main" id="{C0133D01-56E2-BDA1-1E72-36763CAE753C}"/>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0" name="Group 9">
            <a:extLst>
              <a:ext uri="{FF2B5EF4-FFF2-40B4-BE49-F238E27FC236}">
                <a16:creationId xmlns:a16="http://schemas.microsoft.com/office/drawing/2014/main" id="{437FEDF8-B802-AA00-7F9F-E5EB750744E2}"/>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1" name="object 4">
              <a:hlinkClick r:id="rId2" action="ppaction://hlinksldjump"/>
              <a:extLst>
                <a:ext uri="{FF2B5EF4-FFF2-40B4-BE49-F238E27FC236}">
                  <a16:creationId xmlns:a16="http://schemas.microsoft.com/office/drawing/2014/main" id="{45201768-96D7-8E11-1276-F7CEBA54E67B}"/>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2" name="object 3">
              <a:hlinkClick r:id="rId2" action="ppaction://hlinksldjump"/>
              <a:extLst>
                <a:ext uri="{FF2B5EF4-FFF2-40B4-BE49-F238E27FC236}">
                  <a16:creationId xmlns:a16="http://schemas.microsoft.com/office/drawing/2014/main" id="{474D8A69-EF95-BBB2-50E5-A8B5E6E0B4C3}"/>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5" name="Slide Number Placeholder 1">
            <a:extLst>
              <a:ext uri="{FF2B5EF4-FFF2-40B4-BE49-F238E27FC236}">
                <a16:creationId xmlns:a16="http://schemas.microsoft.com/office/drawing/2014/main" id="{65D8C282-8881-ADF8-FACE-924EE0D0DF19}"/>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5FABA2BA-510A-4C52-9055-8C235712BFEB}" type="slidenum">
              <a:rPr lang="en-GB" spc="-25" smtClean="0"/>
              <a:t>45</a:t>
            </a:fld>
            <a:endParaRPr lang="en-GB" spc="-25" dirty="0"/>
          </a:p>
        </p:txBody>
      </p:sp>
      <p:sp>
        <p:nvSpPr>
          <p:cNvPr id="13" name="object 1">
            <a:extLst>
              <a:ext uri="{FF2B5EF4-FFF2-40B4-BE49-F238E27FC236}">
                <a16:creationId xmlns:a16="http://schemas.microsoft.com/office/drawing/2014/main" id="{99003ACA-3BD5-C661-BDA3-CD91ED7F24B2}"/>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Long-term condition status 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4" name="ltc_status_tbl_section13">
            <a:extLst>
              <a:ext uri="{C183D7F6-B498-43B3-948B-1728B52AA6E4}">
                <adec:decorative xmlns:adec="http://schemas.microsoft.com/office/drawing/2017/decorative" val="0"/>
              </a:ext>
            </a:extLst>
          </p:cNvPr>
          <p:cNvGraphicFramePr>
            <a:graphicFrameLocks noGrp="1"/>
          </p:cNvGraphicFramePr>
          <p:nvPr>
            <p:extLst>
              <p:ext uri="{D42A27DB-BD31-4B8C-83A1-F6EECF244321}">
                <p14:modId xmlns:p14="http://schemas.microsoft.com/office/powerpoint/2010/main" val="3913573545"/>
              </p:ext>
            </p:extLst>
          </p:nvPr>
        </p:nvGraphicFramePr>
        <p:xfrm>
          <a:off x="429133" y="1737454"/>
          <a:ext cx="6773143" cy="146240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995044">
                  <a:extLst>
                    <a:ext uri="{9D8B030D-6E8A-4147-A177-3AD203B41FA5}">
                      <a16:colId xmlns:a16="http://schemas.microsoft.com/office/drawing/2014/main" val="20001"/>
                    </a:ext>
                  </a:extLst>
                </a:gridCol>
                <a:gridCol w="995045">
                  <a:extLst>
                    <a:ext uri="{9D8B030D-6E8A-4147-A177-3AD203B41FA5}">
                      <a16:colId xmlns:a16="http://schemas.microsoft.com/office/drawing/2014/main" val="20002"/>
                    </a:ext>
                  </a:extLst>
                </a:gridCol>
                <a:gridCol w="995045">
                  <a:extLst>
                    <a:ext uri="{9D8B030D-6E8A-4147-A177-3AD203B41FA5}">
                      <a16:colId xmlns:a16="http://schemas.microsoft.com/office/drawing/2014/main" val="20003"/>
                    </a:ext>
                  </a:extLst>
                </a:gridCol>
                <a:gridCol w="994409">
                  <a:extLst>
                    <a:ext uri="{9D8B030D-6E8A-4147-A177-3AD203B41FA5}">
                      <a16:colId xmlns:a16="http://schemas.microsoft.com/office/drawing/2014/main" val="20004"/>
                    </a:ext>
                  </a:extLst>
                </a:gridCol>
              </a:tblGrid>
              <a:tr h="187960">
                <a:tc gridSpan="5">
                  <a:txBody>
                    <a:bodyPr/>
                    <a:lstStyle/>
                    <a:p>
                      <a:pPr marL="27940">
                        <a:lnSpc>
                          <a:spcPct val="100000"/>
                        </a:lnSpc>
                        <a:spcBef>
                          <a:spcPts val="45"/>
                        </a:spcBef>
                        <a:tabLst>
                          <a:tab pos="4022725" algn="l"/>
                        </a:tabLst>
                      </a:pPr>
                      <a:r>
                        <a:rPr sz="1050" b="1" spc="-20" dirty="0">
                          <a:solidFill>
                            <a:srgbClr val="336E9F"/>
                          </a:solidFill>
                          <a:latin typeface="Arial"/>
                          <a:cs typeface="Arial"/>
                        </a:rPr>
                        <a:t>LIVING</a:t>
                      </a:r>
                      <a:r>
                        <a:rPr sz="1050" b="1" spc="-40" dirty="0">
                          <a:solidFill>
                            <a:srgbClr val="336E9F"/>
                          </a:solidFill>
                          <a:latin typeface="Arial"/>
                          <a:cs typeface="Arial"/>
                        </a:rPr>
                        <a:t> </a:t>
                      </a:r>
                      <a:r>
                        <a:rPr sz="1050" b="1" spc="-10" dirty="0">
                          <a:solidFill>
                            <a:srgbClr val="336E9F"/>
                          </a:solidFill>
                          <a:latin typeface="Arial"/>
                          <a:cs typeface="Arial"/>
                        </a:rPr>
                        <a:t>WITH</a:t>
                      </a:r>
                      <a:r>
                        <a:rPr sz="1050" b="1" spc="-40" dirty="0">
                          <a:solidFill>
                            <a:srgbClr val="336E9F"/>
                          </a:solidFill>
                          <a:latin typeface="Arial"/>
                          <a:cs typeface="Arial"/>
                        </a:rPr>
                        <a:t> </a:t>
                      </a:r>
                      <a:r>
                        <a:rPr sz="1050" b="1" spc="-20" dirty="0">
                          <a:solidFill>
                            <a:srgbClr val="336E9F"/>
                          </a:solidFill>
                          <a:latin typeface="Arial"/>
                          <a:cs typeface="Arial"/>
                        </a:rPr>
                        <a:t>AND</a:t>
                      </a:r>
                      <a:r>
                        <a:rPr sz="1050" b="1" spc="-40" dirty="0">
                          <a:solidFill>
                            <a:srgbClr val="336E9F"/>
                          </a:solidFill>
                          <a:latin typeface="Arial"/>
                          <a:cs typeface="Arial"/>
                        </a:rPr>
                        <a:t> </a:t>
                      </a:r>
                      <a:r>
                        <a:rPr sz="1050" b="1" spc="-25" dirty="0">
                          <a:solidFill>
                            <a:srgbClr val="336E9F"/>
                          </a:solidFill>
                          <a:latin typeface="Arial"/>
                          <a:cs typeface="Arial"/>
                        </a:rPr>
                        <a:t>BEYOND</a:t>
                      </a:r>
                      <a:r>
                        <a:rPr sz="1050" b="1" spc="-40" dirty="0">
                          <a:solidFill>
                            <a:srgbClr val="336E9F"/>
                          </a:solidFill>
                          <a:latin typeface="Arial"/>
                          <a:cs typeface="Arial"/>
                        </a:rPr>
                        <a:t> </a:t>
                      </a:r>
                      <a:r>
                        <a:rPr sz="1050" b="1" spc="-10" dirty="0">
                          <a:solidFill>
                            <a:srgbClr val="336E9F"/>
                          </a:solidFill>
                          <a:latin typeface="Arial"/>
                          <a:cs typeface="Arial"/>
                        </a:rPr>
                        <a:t>CANCER</a:t>
                      </a:r>
                      <a:r>
                        <a:rPr sz="1050" b="1" dirty="0">
                          <a:solidFill>
                            <a:srgbClr val="336E9F"/>
                          </a:solidFill>
                          <a:latin typeface="Arial"/>
                          <a:cs typeface="Arial"/>
                        </a:rPr>
                        <a:t>	</a:t>
                      </a:r>
                      <a:r>
                        <a:rPr sz="1275" spc="-15" baseline="9803" dirty="0">
                          <a:latin typeface="Arial"/>
                          <a:cs typeface="Arial"/>
                        </a:rPr>
                        <a:t>Long-</a:t>
                      </a:r>
                      <a:r>
                        <a:rPr sz="1275" baseline="9803" dirty="0">
                          <a:latin typeface="Arial"/>
                          <a:cs typeface="Arial"/>
                        </a:rPr>
                        <a:t>term</a:t>
                      </a:r>
                      <a:r>
                        <a:rPr sz="1275" spc="-22" baseline="9803" dirty="0">
                          <a:latin typeface="Arial"/>
                          <a:cs typeface="Arial"/>
                        </a:rPr>
                        <a:t> </a:t>
                      </a:r>
                      <a:r>
                        <a:rPr sz="1275" baseline="9803" dirty="0">
                          <a:latin typeface="Arial"/>
                          <a:cs typeface="Arial"/>
                        </a:rPr>
                        <a:t>condition</a:t>
                      </a:r>
                      <a:r>
                        <a:rPr sz="1275" spc="-15" baseline="9803" dirty="0">
                          <a:latin typeface="Arial"/>
                          <a:cs typeface="Arial"/>
                        </a:rPr>
                        <a:t> status</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a:cs typeface="Arial"/>
                        </a:rPr>
                        <a:t>Yes</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a:cs typeface="Arial"/>
                        </a:rPr>
                        <a:t>No</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Not</a:t>
                      </a:r>
                      <a:r>
                        <a:rPr sz="850" spc="-45" dirty="0">
                          <a:latin typeface="Arial"/>
                          <a:cs typeface="Arial"/>
                        </a:rPr>
                        <a:t> </a:t>
                      </a:r>
                      <a:r>
                        <a:rPr sz="850" spc="-10" dirty="0">
                          <a:latin typeface="Arial"/>
                          <a:cs typeface="Arial"/>
                        </a:rPr>
                        <a:t>given</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a:cs typeface="Arial"/>
                        </a:rPr>
                        <a:t>All</a:t>
                      </a: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374650">
                <a:tc>
                  <a:txBody>
                    <a:bodyPr/>
                    <a:lstStyle/>
                    <a:p>
                      <a:pPr marL="27940" marR="85725">
                        <a:lnSpc>
                          <a:spcPts val="860"/>
                        </a:lnSpc>
                        <a:spcBef>
                          <a:spcPts val="155"/>
                        </a:spcBef>
                      </a:pPr>
                      <a:r>
                        <a:rPr sz="850" dirty="0">
                          <a:latin typeface="Arial"/>
                          <a:cs typeface="Arial"/>
                        </a:rPr>
                        <a:t>Q53.</a:t>
                      </a:r>
                      <a:r>
                        <a:rPr sz="850" spc="-25" dirty="0">
                          <a:latin typeface="Arial"/>
                          <a:cs typeface="Arial"/>
                        </a:rPr>
                        <a:t> </a:t>
                      </a:r>
                      <a:r>
                        <a:rPr sz="850" dirty="0">
                          <a:latin typeface="Arial"/>
                          <a:cs typeface="Arial"/>
                        </a:rPr>
                        <a:t>After</a:t>
                      </a:r>
                      <a:r>
                        <a:rPr sz="850" spc="-25" dirty="0">
                          <a:latin typeface="Arial"/>
                          <a:cs typeface="Arial"/>
                        </a:rPr>
                        <a:t> </a:t>
                      </a:r>
                      <a:r>
                        <a:rPr sz="850" dirty="0">
                          <a:latin typeface="Arial"/>
                          <a:cs typeface="Arial"/>
                        </a:rPr>
                        <a:t>treatment,</a:t>
                      </a:r>
                      <a:r>
                        <a:rPr sz="850" spc="-25" dirty="0">
                          <a:latin typeface="Arial"/>
                          <a:cs typeface="Arial"/>
                        </a:rPr>
                        <a:t> </a:t>
                      </a:r>
                      <a:r>
                        <a:rPr sz="850" dirty="0">
                          <a:latin typeface="Arial"/>
                          <a:cs typeface="Arial"/>
                        </a:rPr>
                        <a:t>the</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definitely</a:t>
                      </a:r>
                      <a:r>
                        <a:rPr sz="850" spc="-25" dirty="0">
                          <a:latin typeface="Arial"/>
                          <a:cs typeface="Arial"/>
                        </a:rPr>
                        <a:t> </a:t>
                      </a:r>
                      <a:r>
                        <a:rPr sz="850" dirty="0">
                          <a:latin typeface="Arial"/>
                          <a:cs typeface="Arial"/>
                        </a:rPr>
                        <a:t>could</a:t>
                      </a:r>
                      <a:r>
                        <a:rPr sz="850" spc="-25" dirty="0">
                          <a:latin typeface="Arial"/>
                          <a:cs typeface="Arial"/>
                        </a:rPr>
                        <a:t> get </a:t>
                      </a:r>
                      <a:r>
                        <a:rPr sz="850" dirty="0">
                          <a:latin typeface="Arial"/>
                          <a:cs typeface="Arial"/>
                        </a:rPr>
                        <a:t>enough</a:t>
                      </a:r>
                      <a:r>
                        <a:rPr sz="850" spc="-30" dirty="0">
                          <a:latin typeface="Arial"/>
                          <a:cs typeface="Arial"/>
                        </a:rPr>
                        <a:t> </a:t>
                      </a:r>
                      <a:r>
                        <a:rPr sz="850" dirty="0">
                          <a:latin typeface="Arial"/>
                          <a:cs typeface="Arial"/>
                        </a:rPr>
                        <a:t>emotional</a:t>
                      </a:r>
                      <a:r>
                        <a:rPr sz="850" spc="-25" dirty="0">
                          <a:latin typeface="Arial"/>
                          <a:cs typeface="Arial"/>
                        </a:rPr>
                        <a:t> </a:t>
                      </a:r>
                      <a:r>
                        <a:rPr sz="850" dirty="0">
                          <a:latin typeface="Arial"/>
                          <a:cs typeface="Arial"/>
                        </a:rPr>
                        <a:t>support</a:t>
                      </a:r>
                      <a:r>
                        <a:rPr sz="850" spc="-25" dirty="0">
                          <a:latin typeface="Arial"/>
                          <a:cs typeface="Arial"/>
                        </a:rPr>
                        <a:t> </a:t>
                      </a:r>
                      <a:r>
                        <a:rPr sz="850" dirty="0">
                          <a:latin typeface="Arial"/>
                          <a:cs typeface="Arial"/>
                        </a:rPr>
                        <a:t>at</a:t>
                      </a:r>
                      <a:r>
                        <a:rPr sz="850" spc="-25" dirty="0">
                          <a:latin typeface="Arial"/>
                          <a:cs typeface="Arial"/>
                        </a:rPr>
                        <a:t> </a:t>
                      </a:r>
                      <a:r>
                        <a:rPr sz="850" dirty="0">
                          <a:latin typeface="Arial"/>
                          <a:cs typeface="Arial"/>
                        </a:rPr>
                        <a:t>home</a:t>
                      </a:r>
                      <a:r>
                        <a:rPr sz="850" spc="-25" dirty="0">
                          <a:latin typeface="Arial"/>
                          <a:cs typeface="Arial"/>
                        </a:rPr>
                        <a:t> </a:t>
                      </a:r>
                      <a:r>
                        <a:rPr sz="850" dirty="0">
                          <a:latin typeface="Arial"/>
                          <a:cs typeface="Arial"/>
                        </a:rPr>
                        <a:t>from</a:t>
                      </a:r>
                      <a:r>
                        <a:rPr sz="850" spc="-25" dirty="0">
                          <a:latin typeface="Arial"/>
                          <a:cs typeface="Arial"/>
                        </a:rPr>
                        <a:t> </a:t>
                      </a:r>
                      <a:r>
                        <a:rPr sz="850" dirty="0">
                          <a:latin typeface="Arial"/>
                          <a:cs typeface="Arial"/>
                        </a:rPr>
                        <a:t>community</a:t>
                      </a:r>
                      <a:r>
                        <a:rPr sz="850" spc="-30" dirty="0">
                          <a:latin typeface="Arial"/>
                          <a:cs typeface="Arial"/>
                        </a:rPr>
                        <a:t> </a:t>
                      </a:r>
                      <a:r>
                        <a:rPr sz="850" spc="-25" dirty="0">
                          <a:latin typeface="Arial"/>
                          <a:cs typeface="Arial"/>
                        </a:rPr>
                        <a:t>or </a:t>
                      </a:r>
                      <a:r>
                        <a:rPr sz="850" dirty="0">
                          <a:latin typeface="Arial"/>
                          <a:cs typeface="Arial"/>
                        </a:rPr>
                        <a:t>voluntary</a:t>
                      </a:r>
                      <a:r>
                        <a:rPr sz="850" spc="-35" dirty="0">
                          <a:latin typeface="Arial"/>
                          <a:cs typeface="Arial"/>
                        </a:rPr>
                        <a:t> </a:t>
                      </a:r>
                      <a:r>
                        <a:rPr sz="850" spc="-10" dirty="0">
                          <a:latin typeface="Arial"/>
                          <a:cs typeface="Arial"/>
                        </a:rPr>
                        <a:t>services</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34%</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45%</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62%</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39%</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650">
                <a:tc>
                  <a:txBody>
                    <a:bodyPr/>
                    <a:lstStyle/>
                    <a:p>
                      <a:pPr marL="27940" marR="91440">
                        <a:lnSpc>
                          <a:spcPts val="860"/>
                        </a:lnSpc>
                        <a:spcBef>
                          <a:spcPts val="155"/>
                        </a:spcBef>
                      </a:pPr>
                      <a:r>
                        <a:rPr sz="850" dirty="0">
                          <a:latin typeface="Arial"/>
                          <a:cs typeface="Arial"/>
                        </a:rPr>
                        <a:t>Q54.</a:t>
                      </a:r>
                      <a:r>
                        <a:rPr sz="850" spc="-25"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right</a:t>
                      </a:r>
                      <a:r>
                        <a:rPr sz="850" spc="-20" dirty="0">
                          <a:latin typeface="Arial"/>
                          <a:cs typeface="Arial"/>
                        </a:rPr>
                        <a:t> </a:t>
                      </a:r>
                      <a:r>
                        <a:rPr sz="850" dirty="0">
                          <a:latin typeface="Arial"/>
                          <a:cs typeface="Arial"/>
                        </a:rPr>
                        <a:t>amount</a:t>
                      </a:r>
                      <a:r>
                        <a:rPr sz="850" spc="-25"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information</a:t>
                      </a:r>
                      <a:r>
                        <a:rPr sz="850" spc="-20" dirty="0">
                          <a:latin typeface="Arial"/>
                          <a:cs typeface="Arial"/>
                        </a:rPr>
                        <a:t> </a:t>
                      </a:r>
                      <a:r>
                        <a:rPr sz="850" dirty="0">
                          <a:latin typeface="Arial"/>
                          <a:cs typeface="Arial"/>
                        </a:rPr>
                        <a:t>and</a:t>
                      </a:r>
                      <a:r>
                        <a:rPr sz="850" spc="-20" dirty="0">
                          <a:latin typeface="Arial"/>
                          <a:cs typeface="Arial"/>
                        </a:rPr>
                        <a:t> </a:t>
                      </a:r>
                      <a:r>
                        <a:rPr sz="850" dirty="0">
                          <a:latin typeface="Arial"/>
                          <a:cs typeface="Arial"/>
                        </a:rPr>
                        <a:t>support</a:t>
                      </a:r>
                      <a:r>
                        <a:rPr sz="850" spc="-25" dirty="0">
                          <a:latin typeface="Arial"/>
                          <a:cs typeface="Arial"/>
                        </a:rPr>
                        <a:t> was </a:t>
                      </a:r>
                      <a:r>
                        <a:rPr sz="850" dirty="0">
                          <a:latin typeface="Arial"/>
                          <a:cs typeface="Arial"/>
                        </a:rPr>
                        <a:t>offered</a:t>
                      </a:r>
                      <a:r>
                        <a:rPr sz="850" spc="-25"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between</a:t>
                      </a:r>
                      <a:r>
                        <a:rPr sz="850" spc="-25" dirty="0">
                          <a:latin typeface="Arial"/>
                          <a:cs typeface="Arial"/>
                        </a:rPr>
                        <a:t> </a:t>
                      </a:r>
                      <a:r>
                        <a:rPr sz="850" dirty="0">
                          <a:latin typeface="Arial"/>
                          <a:cs typeface="Arial"/>
                        </a:rPr>
                        <a:t>final</a:t>
                      </a:r>
                      <a:r>
                        <a:rPr sz="850" spc="-20" dirty="0">
                          <a:latin typeface="Arial"/>
                          <a:cs typeface="Arial"/>
                        </a:rPr>
                        <a:t> </a:t>
                      </a:r>
                      <a:r>
                        <a:rPr sz="850" dirty="0">
                          <a:latin typeface="Arial"/>
                          <a:cs typeface="Arial"/>
                        </a:rPr>
                        <a:t>treatment</a:t>
                      </a:r>
                      <a:r>
                        <a:rPr sz="850" spc="-20" dirty="0">
                          <a:latin typeface="Arial"/>
                          <a:cs typeface="Arial"/>
                        </a:rPr>
                        <a:t> </a:t>
                      </a:r>
                      <a:r>
                        <a:rPr sz="850" dirty="0">
                          <a:latin typeface="Arial"/>
                          <a:cs typeface="Arial"/>
                        </a:rPr>
                        <a:t>and</a:t>
                      </a:r>
                      <a:r>
                        <a:rPr sz="850" spc="-20" dirty="0">
                          <a:latin typeface="Arial"/>
                          <a:cs typeface="Arial"/>
                        </a:rPr>
                        <a:t> </a:t>
                      </a:r>
                      <a:r>
                        <a:rPr sz="850" spc="-25" dirty="0">
                          <a:latin typeface="Arial"/>
                          <a:cs typeface="Arial"/>
                        </a:rPr>
                        <a:t>the </a:t>
                      </a:r>
                      <a:r>
                        <a:rPr sz="850" dirty="0">
                          <a:latin typeface="Arial"/>
                          <a:cs typeface="Arial"/>
                        </a:rPr>
                        <a:t>follow</a:t>
                      </a:r>
                      <a:r>
                        <a:rPr sz="850" spc="-20" dirty="0">
                          <a:latin typeface="Arial"/>
                          <a:cs typeface="Arial"/>
                        </a:rPr>
                        <a:t> </a:t>
                      </a:r>
                      <a:r>
                        <a:rPr sz="850" dirty="0">
                          <a:latin typeface="Arial"/>
                          <a:cs typeface="Arial"/>
                        </a:rPr>
                        <a:t>up</a:t>
                      </a:r>
                      <a:r>
                        <a:rPr sz="850" spc="-15" dirty="0">
                          <a:latin typeface="Arial"/>
                          <a:cs typeface="Arial"/>
                        </a:rPr>
                        <a:t> </a:t>
                      </a:r>
                      <a:r>
                        <a:rPr sz="850" spc="-10" dirty="0">
                          <a:latin typeface="Arial"/>
                          <a:cs typeface="Arial"/>
                        </a:rPr>
                        <a:t>appointment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80%</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88%</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88%</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83%</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5285">
                <a:tc>
                  <a:txBody>
                    <a:bodyPr/>
                    <a:lstStyle/>
                    <a:p>
                      <a:pPr marL="27940" marR="301625" algn="just">
                        <a:lnSpc>
                          <a:spcPts val="860"/>
                        </a:lnSpc>
                        <a:spcBef>
                          <a:spcPts val="155"/>
                        </a:spcBef>
                      </a:pPr>
                      <a:r>
                        <a:rPr sz="850" dirty="0">
                          <a:latin typeface="Arial"/>
                          <a:cs typeface="Arial"/>
                        </a:rPr>
                        <a:t>Q55.</a:t>
                      </a:r>
                      <a:r>
                        <a:rPr sz="850" spc="-30"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was</a:t>
                      </a:r>
                      <a:r>
                        <a:rPr sz="850" spc="-25" dirty="0">
                          <a:latin typeface="Arial"/>
                          <a:cs typeface="Arial"/>
                        </a:rPr>
                        <a:t> </a:t>
                      </a:r>
                      <a:r>
                        <a:rPr sz="850" dirty="0">
                          <a:latin typeface="Arial"/>
                          <a:cs typeface="Arial"/>
                        </a:rPr>
                        <a:t>given</a:t>
                      </a:r>
                      <a:r>
                        <a:rPr sz="850" spc="-25" dirty="0">
                          <a:latin typeface="Arial"/>
                          <a:cs typeface="Arial"/>
                        </a:rPr>
                        <a:t> </a:t>
                      </a:r>
                      <a:r>
                        <a:rPr sz="850" dirty="0">
                          <a:latin typeface="Arial"/>
                          <a:cs typeface="Arial"/>
                        </a:rPr>
                        <a:t>enough</a:t>
                      </a:r>
                      <a:r>
                        <a:rPr sz="850" spc="-25" dirty="0">
                          <a:latin typeface="Arial"/>
                          <a:cs typeface="Arial"/>
                        </a:rPr>
                        <a:t> </a:t>
                      </a:r>
                      <a:r>
                        <a:rPr sz="850" dirty="0">
                          <a:latin typeface="Arial"/>
                          <a:cs typeface="Arial"/>
                        </a:rPr>
                        <a:t>information</a:t>
                      </a:r>
                      <a:r>
                        <a:rPr sz="850" spc="-25" dirty="0">
                          <a:latin typeface="Arial"/>
                          <a:cs typeface="Arial"/>
                        </a:rPr>
                        <a:t> </a:t>
                      </a:r>
                      <a:r>
                        <a:rPr sz="850" spc="-10" dirty="0">
                          <a:latin typeface="Arial"/>
                          <a:cs typeface="Arial"/>
                        </a:rPr>
                        <a:t>about </a:t>
                      </a:r>
                      <a:r>
                        <a:rPr sz="850" dirty="0">
                          <a:latin typeface="Arial"/>
                          <a:cs typeface="Arial"/>
                        </a:rPr>
                        <a:t>the</a:t>
                      </a:r>
                      <a:r>
                        <a:rPr sz="850" spc="-25" dirty="0">
                          <a:latin typeface="Arial"/>
                          <a:cs typeface="Arial"/>
                        </a:rPr>
                        <a:t> </a:t>
                      </a:r>
                      <a:r>
                        <a:rPr sz="850" dirty="0">
                          <a:latin typeface="Arial"/>
                          <a:cs typeface="Arial"/>
                        </a:rPr>
                        <a:t>possibility</a:t>
                      </a:r>
                      <a:r>
                        <a:rPr sz="850" spc="-20" dirty="0">
                          <a:latin typeface="Arial"/>
                          <a:cs typeface="Arial"/>
                        </a:rPr>
                        <a:t> </a:t>
                      </a:r>
                      <a:r>
                        <a:rPr sz="850" dirty="0">
                          <a:latin typeface="Arial"/>
                          <a:cs typeface="Arial"/>
                        </a:rPr>
                        <a:t>and</a:t>
                      </a:r>
                      <a:r>
                        <a:rPr sz="850" spc="-20" dirty="0">
                          <a:latin typeface="Arial"/>
                          <a:cs typeface="Arial"/>
                        </a:rPr>
                        <a:t> </a:t>
                      </a:r>
                      <a:r>
                        <a:rPr sz="850" dirty="0">
                          <a:latin typeface="Arial"/>
                          <a:cs typeface="Arial"/>
                        </a:rPr>
                        <a:t>signs</a:t>
                      </a:r>
                      <a:r>
                        <a:rPr sz="850" spc="-20"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cancer</a:t>
                      </a:r>
                      <a:r>
                        <a:rPr sz="850" spc="-20" dirty="0">
                          <a:latin typeface="Arial"/>
                          <a:cs typeface="Arial"/>
                        </a:rPr>
                        <a:t> </a:t>
                      </a:r>
                      <a:r>
                        <a:rPr sz="850" dirty="0">
                          <a:latin typeface="Arial"/>
                          <a:cs typeface="Arial"/>
                        </a:rPr>
                        <a:t>coming</a:t>
                      </a:r>
                      <a:r>
                        <a:rPr sz="850" spc="-20" dirty="0">
                          <a:latin typeface="Arial"/>
                          <a:cs typeface="Arial"/>
                        </a:rPr>
                        <a:t> </a:t>
                      </a:r>
                      <a:r>
                        <a:rPr sz="850" dirty="0">
                          <a:latin typeface="Arial"/>
                          <a:cs typeface="Arial"/>
                        </a:rPr>
                        <a:t>back</a:t>
                      </a:r>
                      <a:r>
                        <a:rPr sz="850" spc="-20" dirty="0">
                          <a:latin typeface="Arial"/>
                          <a:cs typeface="Arial"/>
                        </a:rPr>
                        <a:t> </a:t>
                      </a:r>
                      <a:r>
                        <a:rPr sz="850" spc="-25" dirty="0">
                          <a:latin typeface="Arial"/>
                          <a:cs typeface="Arial"/>
                        </a:rPr>
                        <a:t>or </a:t>
                      </a:r>
                      <a:r>
                        <a:rPr sz="850" spc="-10" dirty="0">
                          <a:latin typeface="Arial"/>
                          <a:cs typeface="Arial"/>
                        </a:rPr>
                        <a:t>spreading</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68%</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74%</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75%</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71%</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5" name="ltc_status_tbl_section14"/>
          <p:cNvGraphicFramePr>
            <a:graphicFrameLocks noGrp="1"/>
          </p:cNvGraphicFramePr>
          <p:nvPr>
            <p:extLst>
              <p:ext uri="{D42A27DB-BD31-4B8C-83A1-F6EECF244321}">
                <p14:modId xmlns:p14="http://schemas.microsoft.com/office/powerpoint/2010/main" val="3938791968"/>
              </p:ext>
            </p:extLst>
          </p:nvPr>
        </p:nvGraphicFramePr>
        <p:xfrm>
          <a:off x="429133" y="3400613"/>
          <a:ext cx="6773143" cy="123825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995044">
                  <a:extLst>
                    <a:ext uri="{9D8B030D-6E8A-4147-A177-3AD203B41FA5}">
                      <a16:colId xmlns:a16="http://schemas.microsoft.com/office/drawing/2014/main" val="20001"/>
                    </a:ext>
                  </a:extLst>
                </a:gridCol>
                <a:gridCol w="995045">
                  <a:extLst>
                    <a:ext uri="{9D8B030D-6E8A-4147-A177-3AD203B41FA5}">
                      <a16:colId xmlns:a16="http://schemas.microsoft.com/office/drawing/2014/main" val="20002"/>
                    </a:ext>
                  </a:extLst>
                </a:gridCol>
                <a:gridCol w="995045">
                  <a:extLst>
                    <a:ext uri="{9D8B030D-6E8A-4147-A177-3AD203B41FA5}">
                      <a16:colId xmlns:a16="http://schemas.microsoft.com/office/drawing/2014/main" val="20003"/>
                    </a:ext>
                  </a:extLst>
                </a:gridCol>
                <a:gridCol w="994409">
                  <a:extLst>
                    <a:ext uri="{9D8B030D-6E8A-4147-A177-3AD203B41FA5}">
                      <a16:colId xmlns:a16="http://schemas.microsoft.com/office/drawing/2014/main" val="20004"/>
                    </a:ext>
                  </a:extLst>
                </a:gridCol>
              </a:tblGrid>
              <a:tr h="188595">
                <a:tc gridSpan="5">
                  <a:txBody>
                    <a:bodyPr/>
                    <a:lstStyle/>
                    <a:p>
                      <a:pPr marL="27940">
                        <a:lnSpc>
                          <a:spcPts val="1180"/>
                        </a:lnSpc>
                        <a:tabLst>
                          <a:tab pos="4022725" algn="l"/>
                        </a:tabLst>
                      </a:pPr>
                      <a:r>
                        <a:rPr sz="1575" b="1" spc="-30" baseline="-7936" dirty="0">
                          <a:solidFill>
                            <a:srgbClr val="336E9F"/>
                          </a:solidFill>
                          <a:latin typeface="Arial" panose="020B0604020202020204" pitchFamily="34" charset="0"/>
                          <a:cs typeface="Arial" panose="020B0604020202020204" pitchFamily="34" charset="0"/>
                        </a:rPr>
                        <a:t>YOUR</a:t>
                      </a:r>
                      <a:r>
                        <a:rPr sz="1575" b="1" spc="-60" baseline="-7936" dirty="0">
                          <a:solidFill>
                            <a:srgbClr val="336E9F"/>
                          </a:solidFill>
                          <a:latin typeface="Arial" panose="020B0604020202020204" pitchFamily="34" charset="0"/>
                          <a:cs typeface="Arial" panose="020B0604020202020204" pitchFamily="34" charset="0"/>
                        </a:rPr>
                        <a:t> </a:t>
                      </a:r>
                      <a:r>
                        <a:rPr sz="1575" b="1" spc="-30" baseline="-7936" dirty="0">
                          <a:solidFill>
                            <a:srgbClr val="336E9F"/>
                          </a:solidFill>
                          <a:latin typeface="Arial" panose="020B0604020202020204" pitchFamily="34" charset="0"/>
                          <a:cs typeface="Arial" panose="020B0604020202020204" pitchFamily="34" charset="0"/>
                        </a:rPr>
                        <a:t>OVERALL</a:t>
                      </a:r>
                      <a:r>
                        <a:rPr sz="1575" b="1" spc="-60" baseline="-7936" dirty="0">
                          <a:solidFill>
                            <a:srgbClr val="336E9F"/>
                          </a:solidFill>
                          <a:latin typeface="Arial" panose="020B0604020202020204" pitchFamily="34" charset="0"/>
                          <a:cs typeface="Arial" panose="020B0604020202020204" pitchFamily="34" charset="0"/>
                        </a:rPr>
                        <a:t> </a:t>
                      </a:r>
                      <a:r>
                        <a:rPr sz="1575" b="1" spc="-30" baseline="-7936" dirty="0">
                          <a:solidFill>
                            <a:srgbClr val="336E9F"/>
                          </a:solidFill>
                          <a:latin typeface="Arial" panose="020B0604020202020204" pitchFamily="34" charset="0"/>
                          <a:cs typeface="Arial" panose="020B0604020202020204" pitchFamily="34" charset="0"/>
                        </a:rPr>
                        <a:t>NHS</a:t>
                      </a:r>
                      <a:r>
                        <a:rPr sz="1575" b="1" spc="-52" baseline="-7936" dirty="0">
                          <a:solidFill>
                            <a:srgbClr val="336E9F"/>
                          </a:solidFill>
                          <a:latin typeface="Arial" panose="020B0604020202020204" pitchFamily="34" charset="0"/>
                          <a:cs typeface="Arial" panose="020B0604020202020204" pitchFamily="34" charset="0"/>
                        </a:rPr>
                        <a:t> </a:t>
                      </a:r>
                      <a:r>
                        <a:rPr sz="1575" b="1" spc="-30" baseline="-7936" dirty="0">
                          <a:solidFill>
                            <a:srgbClr val="336E9F"/>
                          </a:solidFill>
                          <a:latin typeface="Arial" panose="020B0604020202020204" pitchFamily="34" charset="0"/>
                          <a:cs typeface="Arial" panose="020B0604020202020204" pitchFamily="34" charset="0"/>
                        </a:rPr>
                        <a:t>CARE</a:t>
                      </a:r>
                      <a:r>
                        <a:rPr sz="1575" b="1" baseline="-7936" dirty="0">
                          <a:solidFill>
                            <a:srgbClr val="336E9F"/>
                          </a:solidFill>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Long-</a:t>
                      </a:r>
                      <a:r>
                        <a:rPr sz="850" dirty="0">
                          <a:latin typeface="Arial" panose="020B0604020202020204" pitchFamily="34" charset="0"/>
                          <a:cs typeface="Arial" panose="020B0604020202020204" pitchFamily="34" charset="0"/>
                        </a:rPr>
                        <a:t>term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condition</a:t>
                      </a:r>
                      <a:r>
                        <a:rPr sz="850" spc="-10" dirty="0">
                          <a:latin typeface="Arial" panose="020B0604020202020204" pitchFamily="34" charset="0"/>
                          <a:cs typeface="Arial" panose="020B0604020202020204" pitchFamily="34" charset="0"/>
                        </a:rPr>
                        <a:t> status</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panose="020B0604020202020204" pitchFamily="34" charset="0"/>
                          <a:cs typeface="Arial" panose="020B0604020202020204" pitchFamily="34" charset="0"/>
                        </a:rPr>
                        <a:t>Yes</a:t>
                      </a:r>
                      <a:endParaRPr sz="85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panose="020B0604020202020204" pitchFamily="34" charset="0"/>
                          <a:cs typeface="Arial" panose="020B0604020202020204" pitchFamily="34" charset="0"/>
                        </a:rPr>
                        <a:t>No</a:t>
                      </a:r>
                      <a:endParaRPr sz="85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Not</a:t>
                      </a:r>
                      <a:r>
                        <a:rPr sz="850" spc="-4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given</a:t>
                      </a:r>
                      <a:endParaRPr sz="85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184150">
                <a:tc>
                  <a:txBody>
                    <a:bodyPr/>
                    <a:lstStyle/>
                    <a:p>
                      <a:pPr marL="27940">
                        <a:lnSpc>
                          <a:spcPct val="100000"/>
                        </a:lnSpc>
                        <a:spcBef>
                          <a:spcPts val="105"/>
                        </a:spcBef>
                      </a:pPr>
                      <a:r>
                        <a:rPr sz="850" dirty="0">
                          <a:latin typeface="Arial" panose="020B0604020202020204" pitchFamily="34" charset="0"/>
                          <a:cs typeface="Arial" panose="020B0604020202020204" pitchFamily="34" charset="0"/>
                        </a:rPr>
                        <a:t>Q</a:t>
                      </a:r>
                      <a:r>
                        <a:rPr lang="en-GB" sz="850" dirty="0">
                          <a:latin typeface="Arial" panose="020B0604020202020204" pitchFamily="34" charset="0"/>
                          <a:cs typeface="Arial" panose="020B0604020202020204" pitchFamily="34" charset="0"/>
                        </a:rPr>
                        <a:t>56</a:t>
                      </a:r>
                      <a:r>
                        <a:rPr sz="850" dirty="0">
                          <a:latin typeface="Arial" panose="020B0604020202020204" pitchFamily="34" charset="0"/>
                          <a:cs typeface="Arial" panose="020B0604020202020204" pitchFamily="34" charset="0"/>
                        </a:rPr>
                        <a: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whole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team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worked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well</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together</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90%</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91%</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95%</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91%</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184150">
                <a:tc>
                  <a:txBody>
                    <a:bodyPr/>
                    <a:lstStyle/>
                    <a:p>
                      <a:pPr marL="27940">
                        <a:lnSpc>
                          <a:spcPct val="100000"/>
                        </a:lnSpc>
                        <a:spcBef>
                          <a:spcPts val="105"/>
                        </a:spcBef>
                      </a:pPr>
                      <a:r>
                        <a:rPr sz="850" dirty="0">
                          <a:latin typeface="Arial" panose="020B0604020202020204" pitchFamily="34" charset="0"/>
                          <a:cs typeface="Arial" panose="020B0604020202020204" pitchFamily="34" charset="0"/>
                        </a:rPr>
                        <a:t>Q57.</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Administration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very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good</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or</a:t>
                      </a:r>
                      <a:r>
                        <a:rPr sz="850" spc="-20" dirty="0">
                          <a:latin typeface="Arial" panose="020B0604020202020204" pitchFamily="34" charset="0"/>
                          <a:cs typeface="Arial" panose="020B0604020202020204" pitchFamily="34" charset="0"/>
                        </a:rPr>
                        <a:t> good</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88%</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90%</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91%</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89%</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93675">
                        <a:lnSpc>
                          <a:spcPts val="860"/>
                        </a:lnSpc>
                        <a:spcBef>
                          <a:spcPts val="155"/>
                        </a:spcBef>
                      </a:pPr>
                      <a:r>
                        <a:rPr sz="850" dirty="0">
                          <a:latin typeface="Arial" panose="020B0604020202020204" pitchFamily="34" charset="0"/>
                          <a:cs typeface="Arial" panose="020B0604020202020204" pitchFamily="34" charset="0"/>
                        </a:rPr>
                        <a:t>Q58.</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Cancer</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research</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opportunities</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were</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discussed </a:t>
                      </a:r>
                      <a:r>
                        <a:rPr sz="850" dirty="0">
                          <a:latin typeface="Arial" panose="020B0604020202020204" pitchFamily="34" charset="0"/>
                          <a:cs typeface="Arial" panose="020B0604020202020204" pitchFamily="34" charset="0"/>
                        </a:rPr>
                        <a:t>with</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patient</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54%</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56%</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55%</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6065">
                <a:tc>
                  <a:txBody>
                    <a:bodyPr/>
                    <a:lstStyle/>
                    <a:p>
                      <a:pPr marL="27940" marR="89535">
                        <a:lnSpc>
                          <a:spcPts val="860"/>
                        </a:lnSpc>
                        <a:spcBef>
                          <a:spcPts val="155"/>
                        </a:spcBef>
                      </a:pPr>
                      <a:r>
                        <a:rPr sz="850" dirty="0">
                          <a:latin typeface="Arial" panose="020B0604020202020204" pitchFamily="34" charset="0"/>
                          <a:cs typeface="Arial" panose="020B0604020202020204" pitchFamily="34" charset="0"/>
                        </a:rPr>
                        <a:t>Q59.</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average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rating</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scored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from</a:t>
                      </a:r>
                      <a:r>
                        <a:rPr sz="850" spc="-20" dirty="0">
                          <a:latin typeface="Arial" panose="020B0604020202020204" pitchFamily="34" charset="0"/>
                          <a:cs typeface="Arial" panose="020B0604020202020204" pitchFamily="34" charset="0"/>
                        </a:rPr>
                        <a:t> very </a:t>
                      </a:r>
                      <a:r>
                        <a:rPr sz="850" dirty="0">
                          <a:latin typeface="Arial" panose="020B0604020202020204" pitchFamily="34" charset="0"/>
                          <a:cs typeface="Arial" panose="020B0604020202020204" pitchFamily="34" charset="0"/>
                        </a:rPr>
                        <a:t>poor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very</a:t>
                      </a:r>
                      <a:r>
                        <a:rPr sz="850" spc="-15" dirty="0">
                          <a:latin typeface="Arial" panose="020B0604020202020204" pitchFamily="34" charset="0"/>
                          <a:cs typeface="Arial" panose="020B0604020202020204" pitchFamily="34" charset="0"/>
                        </a:rPr>
                        <a:t> </a:t>
                      </a:r>
                      <a:r>
                        <a:rPr sz="850" spc="-20" dirty="0">
                          <a:latin typeface="Arial" panose="020B0604020202020204" pitchFamily="34" charset="0"/>
                          <a:cs typeface="Arial" panose="020B0604020202020204" pitchFamily="34" charset="0"/>
                        </a:rPr>
                        <a:t>good</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9.1</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9.1</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bl>
          </a:graphicData>
        </a:graphic>
      </p:graphicFrame>
      <p:sp>
        <p:nvSpPr>
          <p:cNvPr id="12" name="object 2">
            <a:extLst>
              <a:ext uri="{FF2B5EF4-FFF2-40B4-BE49-F238E27FC236}">
                <a16:creationId xmlns:a16="http://schemas.microsoft.com/office/drawing/2014/main" id="{7282B633-4F4B-54F1-67D8-78426903F4F9}"/>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Indicates</a:t>
            </a:r>
            <a:r>
              <a:rPr sz="850" spc="-20" dirty="0">
                <a:latin typeface="Arial"/>
                <a:cs typeface="Arial"/>
              </a:rPr>
              <a:t> </a:t>
            </a:r>
            <a:r>
              <a:rPr sz="850" dirty="0">
                <a:latin typeface="Arial"/>
                <a:cs typeface="Arial"/>
              </a:rPr>
              <a:t>where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score</a:t>
            </a:r>
            <a:r>
              <a:rPr sz="850" spc="-20" dirty="0">
                <a:latin typeface="Arial"/>
                <a:cs typeface="Arial"/>
              </a:rPr>
              <a:t> </a:t>
            </a:r>
            <a:r>
              <a:rPr sz="850" dirty="0">
                <a:latin typeface="Arial"/>
                <a:cs typeface="Arial"/>
              </a:rPr>
              <a:t>is</a:t>
            </a:r>
            <a:r>
              <a:rPr sz="850" spc="-20" dirty="0">
                <a:latin typeface="Arial"/>
                <a:cs typeface="Arial"/>
              </a:rPr>
              <a:t> </a:t>
            </a:r>
            <a:r>
              <a:rPr sz="850" dirty="0">
                <a:latin typeface="Arial"/>
                <a:cs typeface="Arial"/>
              </a:rPr>
              <a:t>not</a:t>
            </a:r>
            <a:r>
              <a:rPr sz="850" spc="-15" dirty="0">
                <a:latin typeface="Arial"/>
                <a:cs typeface="Arial"/>
              </a:rPr>
              <a:t> </a:t>
            </a:r>
            <a:r>
              <a:rPr sz="850" dirty="0">
                <a:latin typeface="Arial"/>
                <a:cs typeface="Arial"/>
              </a:rPr>
              <a:t>available</a:t>
            </a:r>
            <a:r>
              <a:rPr sz="850" spc="-20" dirty="0">
                <a:latin typeface="Arial"/>
                <a:cs typeface="Arial"/>
              </a:rPr>
              <a:t> </a:t>
            </a:r>
            <a:r>
              <a:rPr sz="850" dirty="0">
                <a:latin typeface="Arial"/>
                <a:cs typeface="Arial"/>
              </a:rPr>
              <a:t>due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sp>
        <p:nvSpPr>
          <p:cNvPr id="2" name="txt_org_name">
            <a:extLst>
              <a:ext uri="{FF2B5EF4-FFF2-40B4-BE49-F238E27FC236}">
                <a16:creationId xmlns:a16="http://schemas.microsoft.com/office/drawing/2014/main" id="{F7CB09AD-D09E-654F-C4D7-D79DA316C2D5}"/>
              </a:ext>
              <a:ext uri="{C183D7F6-B498-43B3-948B-1728B52AA6E4}">
                <adec:decorative xmlns:adec="http://schemas.microsoft.com/office/drawing/2017/decorative" val="1"/>
              </a:ext>
            </a:extLst>
          </p:cNvPr>
          <p:cNvSpPr txBox="1"/>
          <p:nvPr/>
        </p:nvSpPr>
        <p:spPr>
          <a:xfrm>
            <a:off x="4524343" y="622300"/>
            <a:ext cx="2754280" cy="276999"/>
          </a:xfrm>
          <a:prstGeom prst="rect">
            <a:avLst/>
          </a:prstGeom>
          <a:noFill/>
        </p:spPr>
        <p:txBody>
          <a:bodyPr wrap="none" rtlCol="0">
            <a:spAutoFit/>
          </a:bodyPr>
          <a:lstStyle/>
          <a:p>
            <a:pPr algn="r"/>
            <a:r>
              <a:rPr lang="en-GB" sz="1200" b="1">
                <a:solidFill>
                  <a:srgbClr val="336E9F"/>
                </a:solidFill>
                <a:latin typeface="Arial"/>
                <a:cs typeface="Arial"/>
              </a:rPr>
              <a:t>The Christie NHS Foundation Trust</a:t>
            </a:r>
            <a:endParaRPr lang="en-GB" sz="1200">
              <a:solidFill>
                <a:srgbClr val="336E9F"/>
              </a:solidFill>
            </a:endParaRPr>
          </a:p>
        </p:txBody>
      </p:sp>
      <p:sp>
        <p:nvSpPr>
          <p:cNvPr id="11" name="txt_survey">
            <a:extLst>
              <a:ext uri="{FF2B5EF4-FFF2-40B4-BE49-F238E27FC236}">
                <a16:creationId xmlns:a16="http://schemas.microsoft.com/office/drawing/2014/main" id="{B1280AC4-F8B6-20C7-D8DB-593716F5C6AC}"/>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8" name="Group 7">
            <a:extLst>
              <a:ext uri="{FF2B5EF4-FFF2-40B4-BE49-F238E27FC236}">
                <a16:creationId xmlns:a16="http://schemas.microsoft.com/office/drawing/2014/main" id="{9F944CC7-24F0-CF7F-90F9-0B4933469596}"/>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9" name="object 4">
              <a:hlinkClick r:id="rId2" action="ppaction://hlinksldjump"/>
              <a:extLst>
                <a:ext uri="{FF2B5EF4-FFF2-40B4-BE49-F238E27FC236}">
                  <a16:creationId xmlns:a16="http://schemas.microsoft.com/office/drawing/2014/main" id="{C686F68A-A709-2C40-5E48-73F04BBF5F5C}"/>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0" name="object 3">
              <a:hlinkClick r:id="rId2" action="ppaction://hlinksldjump"/>
              <a:extLst>
                <a:ext uri="{FF2B5EF4-FFF2-40B4-BE49-F238E27FC236}">
                  <a16:creationId xmlns:a16="http://schemas.microsoft.com/office/drawing/2014/main" id="{3CBEDD84-FF19-CFE8-B9DC-CF50CED6245C}"/>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0BB0012-ABB0-44C8-37D7-4B92385EA794}"/>
            </a:ext>
          </a:extLst>
        </p:cNvPr>
        <p:cNvGrpSpPr/>
        <p:nvPr/>
      </p:nvGrpSpPr>
      <p:grpSpPr>
        <a:xfrm>
          <a:off x="0" y="0"/>
          <a:ext cx="0" cy="0"/>
          <a:chOff x="0" y="0"/>
          <a:chExt cx="0" cy="0"/>
        </a:xfrm>
      </p:grpSpPr>
      <p:sp>
        <p:nvSpPr>
          <p:cNvPr id="71" name="Slide Number Placeholder 1">
            <a:extLst>
              <a:ext uri="{FF2B5EF4-FFF2-40B4-BE49-F238E27FC236}">
                <a16:creationId xmlns:a16="http://schemas.microsoft.com/office/drawing/2014/main" id="{4BDCEC12-3F2C-6A93-A862-90BD105F6A6A}"/>
              </a:ext>
            </a:extLst>
          </p:cNvPr>
          <p:cNvSpPr>
            <a:spLocks noGrp="1"/>
          </p:cNvSpPr>
          <p:nvPr>
            <p:ph type="sldNum" sz="quarter" idx="7"/>
          </p:nvPr>
        </p:nvSpPr>
        <p:spPr>
          <a:xfrm>
            <a:off x="7054850" y="10358279"/>
            <a:ext cx="465390" cy="123111"/>
          </a:xfrm>
        </p:spPr>
        <p:txBody>
          <a:bodyPr/>
          <a:lstStyle/>
          <a:p>
            <a:pPr marL="93980" algn="l">
              <a:lnSpc>
                <a:spcPct val="100000"/>
              </a:lnSpc>
              <a:spcBef>
                <a:spcPts val="25"/>
              </a:spcBef>
            </a:pPr>
            <a:fld id="{5DAED856-2A6B-4887-ADA0-AD736983B93A}" type="slidenum">
              <a:rPr lang="en-GB" spc="-25" smtClean="0"/>
              <a:pPr marL="93980" algn="l">
                <a:lnSpc>
                  <a:spcPct val="100000"/>
                </a:lnSpc>
                <a:spcBef>
                  <a:spcPts val="25"/>
                </a:spcBef>
              </a:pPr>
              <a:t>46</a:t>
            </a:fld>
            <a:endParaRPr lang="en-GB" spc="-25"/>
          </a:p>
        </p:txBody>
      </p:sp>
      <p:sp>
        <p:nvSpPr>
          <p:cNvPr id="51" name="object 1">
            <a:extLst>
              <a:ext uri="{FF2B5EF4-FFF2-40B4-BE49-F238E27FC236}">
                <a16:creationId xmlns:a16="http://schemas.microsoft.com/office/drawing/2014/main" id="{45698FF1-C161-91FD-F2B9-D5F44ED1F78C}"/>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Year on year 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pSp>
        <p:nvGrpSpPr>
          <p:cNvPr id="69" name="Group 1">
            <a:extLst>
              <a:ext uri="{FF2B5EF4-FFF2-40B4-BE49-F238E27FC236}">
                <a16:creationId xmlns:a16="http://schemas.microsoft.com/office/drawing/2014/main" id="{9BB5705D-40BB-FE6B-1634-090D7D167AAA}"/>
              </a:ext>
              <a:ext uri="{C183D7F6-B498-43B3-948B-1728B52AA6E4}">
                <adec:decorative xmlns:adec="http://schemas.microsoft.com/office/drawing/2017/decorative" val="0"/>
              </a:ext>
            </a:extLst>
          </p:cNvPr>
          <p:cNvGrpSpPr/>
          <p:nvPr/>
        </p:nvGrpSpPr>
        <p:grpSpPr>
          <a:xfrm>
            <a:off x="428960" y="1198005"/>
            <a:ext cx="6696075" cy="361062"/>
            <a:chOff x="349101" y="166510"/>
            <a:chExt cx="6775785" cy="361062"/>
          </a:xfrm>
        </p:grpSpPr>
        <p:sp>
          <p:nvSpPr>
            <p:cNvPr id="21" name="object 5">
              <a:extLst>
                <a:ext uri="{FF2B5EF4-FFF2-40B4-BE49-F238E27FC236}">
                  <a16:creationId xmlns:a16="http://schemas.microsoft.com/office/drawing/2014/main" id="{3252A674-7DF3-5A8C-E95C-53F68E0F4C67}"/>
                </a:ext>
              </a:extLst>
            </p:cNvPr>
            <p:cNvSpPr txBox="1"/>
            <p:nvPr/>
          </p:nvSpPr>
          <p:spPr>
            <a:xfrm>
              <a:off x="5024240" y="232783"/>
              <a:ext cx="1859914" cy="250190"/>
            </a:xfrm>
            <a:prstGeom prst="rect">
              <a:avLst/>
            </a:prstGeom>
          </p:spPr>
          <p:txBody>
            <a:bodyPr vert="horz" wrap="square" lIns="0" tIns="31750" rIns="0" bIns="0" rtlCol="0">
              <a:spAutoFit/>
            </a:bodyPr>
            <a:lstStyle/>
            <a:p>
              <a:pPr marL="0" marR="5080" lvl="0" indent="0" defTabSz="914400" eaLnBrk="1" fontAlgn="auto" latinLnBrk="0" hangingPunct="1">
                <a:lnSpc>
                  <a:spcPts val="810"/>
                </a:lnSpc>
                <a:spcBef>
                  <a:spcPts val="250"/>
                </a:spcBef>
                <a:spcAft>
                  <a:spcPts val="0"/>
                </a:spcAft>
                <a:buClrTx/>
                <a:buSzTx/>
                <a:buFontTx/>
                <a:buNone/>
                <a:tabLst/>
                <a:defRPr/>
              </a:pPr>
              <a:r>
                <a:rPr kumimoji="0" sz="800" b="0" i="0" u="none" strike="noStrike" kern="0" cap="none" spc="0" normalizeH="0" baseline="0" noProof="0" dirty="0">
                  <a:ln>
                    <a:noFill/>
                  </a:ln>
                  <a:solidFill>
                    <a:sysClr val="windowText" lastClr="000000"/>
                  </a:solidFill>
                  <a:effectLst/>
                  <a:uLnTx/>
                  <a:uFillTx/>
                  <a:latin typeface="Arial"/>
                  <a:cs typeface="Arial"/>
                </a:rPr>
                <a:t>The</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are</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unadjusted</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and</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based</a:t>
              </a:r>
              <a:r>
                <a:rPr kumimoji="0" sz="800" b="0" i="0" u="none" strike="noStrike" kern="0" cap="none" spc="-25" normalizeH="0" baseline="0" noProof="0" dirty="0">
                  <a:ln>
                    <a:noFill/>
                  </a:ln>
                  <a:solidFill>
                    <a:sysClr val="windowText" lastClr="000000"/>
                  </a:solidFill>
                  <a:effectLst/>
                  <a:uLnTx/>
                  <a:uFillTx/>
                  <a:latin typeface="Arial"/>
                  <a:cs typeface="Arial"/>
                </a:rPr>
                <a:t> on</a:t>
              </a:r>
              <a:r>
                <a:rPr kumimoji="0" sz="800" b="0" i="0" u="none" strike="noStrike" kern="0" cap="none" spc="0" normalizeH="0" baseline="0" noProof="0" dirty="0">
                  <a:ln>
                    <a:noFill/>
                  </a:ln>
                  <a:solidFill>
                    <a:sysClr val="windowText" lastClr="000000"/>
                  </a:solidFill>
                  <a:effectLst/>
                  <a:uLnTx/>
                  <a:uFillTx/>
                  <a:latin typeface="Arial"/>
                  <a:cs typeface="Arial"/>
                </a:rPr>
                <a:t> England</a:t>
              </a:r>
              <a:r>
                <a:rPr kumimoji="0" sz="800" b="0" i="0" u="none" strike="noStrike" kern="0" cap="none" spc="-3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10" normalizeH="0" baseline="0" noProof="0" dirty="0">
                  <a:ln>
                    <a:noFill/>
                  </a:ln>
                  <a:solidFill>
                    <a:sysClr val="windowText" lastClr="000000"/>
                  </a:solidFill>
                  <a:effectLst/>
                  <a:uLnTx/>
                  <a:uFillTx/>
                  <a:latin typeface="Arial"/>
                  <a:cs typeface="Arial"/>
                </a:rPr>
                <a:t>only.</a:t>
              </a:r>
              <a:endParaRPr kumimoji="0" sz="800" b="0" i="0" u="none" strike="noStrike" kern="0" cap="none" spc="0" normalizeH="0" baseline="0" noProof="0" dirty="0">
                <a:ln>
                  <a:noFill/>
                </a:ln>
                <a:solidFill>
                  <a:sysClr val="windowText" lastClr="000000"/>
                </a:solidFill>
                <a:effectLst/>
                <a:uLnTx/>
                <a:uFillTx/>
                <a:latin typeface="Arial"/>
                <a:cs typeface="Arial"/>
              </a:endParaRPr>
            </a:p>
          </p:txBody>
        </p:sp>
        <p:sp>
          <p:nvSpPr>
            <p:cNvPr id="67" name="object 4">
              <a:extLst>
                <a:ext uri="{FF2B5EF4-FFF2-40B4-BE49-F238E27FC236}">
                  <a16:creationId xmlns:a16="http://schemas.microsoft.com/office/drawing/2014/main" id="{7E4783E5-CAE2-9CA3-DFCC-742276826F2C}"/>
                </a:ext>
              </a:extLst>
            </p:cNvPr>
            <p:cNvSpPr txBox="1"/>
            <p:nvPr/>
          </p:nvSpPr>
          <p:spPr>
            <a:xfrm>
              <a:off x="2940050" y="256306"/>
              <a:ext cx="1697347" cy="215444"/>
            </a:xfrm>
            <a:prstGeom prst="rect">
              <a:avLst/>
            </a:prstGeom>
            <a:noFill/>
          </p:spPr>
          <p:txBody>
            <a:bodyPr wrap="square">
              <a:spAutoFit/>
            </a:bodyPr>
            <a:lstStyle/>
            <a:p>
              <a:pPr marL="0" marR="0" lvl="0" indent="0" defTabSz="914400" eaLnBrk="1" fontAlgn="auto" latinLnBrk="0" hangingPunct="1">
                <a:lnSpc>
                  <a:spcPct val="100000"/>
                </a:lnSpc>
                <a:spcBef>
                  <a:spcPts val="215"/>
                </a:spcBef>
                <a:spcAft>
                  <a:spcPts val="0"/>
                </a:spcAft>
                <a:buClrTx/>
                <a:buSzTx/>
                <a:buFontTx/>
                <a:buNone/>
                <a:tabLst/>
                <a:defRPr/>
              </a:pPr>
              <a:r>
                <a:rPr lang="en-GB" sz="800" spc="260" dirty="0">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No</a:t>
              </a:r>
              <a:r>
                <a:rPr kumimoji="0" lang="en-GB" sz="1200" b="0" i="0" u="none" strike="noStrike" kern="0" cap="none" spc="-22"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score</a:t>
              </a:r>
              <a:r>
                <a:rPr kumimoji="0" lang="en-GB" sz="1200" b="0" i="0" u="none" strike="noStrike" kern="0" cap="none" spc="-15"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available</a:t>
              </a:r>
              <a:r>
                <a:rPr kumimoji="0" lang="en-GB" sz="1200" b="0" i="0" u="none" strike="noStrike" kern="0" cap="none" spc="-15" normalizeH="0" baseline="3472" noProof="0" dirty="0">
                  <a:ln>
                    <a:noFill/>
                  </a:ln>
                  <a:solidFill>
                    <a:sysClr val="windowText" lastClr="000000"/>
                  </a:solidFill>
                  <a:effectLst/>
                  <a:uLnTx/>
                  <a:uFillTx/>
                  <a:latin typeface="Arial"/>
                  <a:cs typeface="Arial"/>
                </a:rPr>
                <a:t>.</a:t>
              </a:r>
              <a:endParaRPr kumimoji="0" lang="en-GB" sz="1200" b="0" i="0" u="none" strike="noStrike" kern="0" cap="none" spc="0" normalizeH="0" baseline="3472" noProof="0" dirty="0">
                <a:ln>
                  <a:noFill/>
                </a:ln>
                <a:solidFill>
                  <a:sysClr val="windowText" lastClr="000000"/>
                </a:solidFill>
                <a:effectLst/>
                <a:uLnTx/>
                <a:uFillTx/>
                <a:latin typeface="Arial"/>
                <a:cs typeface="Arial"/>
              </a:endParaRPr>
            </a:p>
          </p:txBody>
        </p:sp>
        <p:sp>
          <p:nvSpPr>
            <p:cNvPr id="64" name="object 3">
              <a:extLst>
                <a:ext uri="{FF2B5EF4-FFF2-40B4-BE49-F238E27FC236}">
                  <a16:creationId xmlns:a16="http://schemas.microsoft.com/office/drawing/2014/main" id="{DA1C6C0B-7259-1A76-D963-69181F691ABA}"/>
                </a:ext>
              </a:extLst>
            </p:cNvPr>
            <p:cNvSpPr txBox="1"/>
            <p:nvPr/>
          </p:nvSpPr>
          <p:spPr>
            <a:xfrm>
              <a:off x="497504" y="228020"/>
              <a:ext cx="2518746" cy="117098"/>
            </a:xfrm>
            <a:prstGeom prst="rect">
              <a:avLst/>
            </a:prstGeom>
          </p:spPr>
          <p:txBody>
            <a:bodyPr vert="horz" wrap="square" lIns="0" tIns="31750" rIns="0" bIns="0" rtlCol="0">
              <a:spAutoFit/>
            </a:bodyPr>
            <a:lstStyle/>
            <a:p>
              <a:pPr marL="143510" marR="324485" indent="-144145" algn="l">
                <a:lnSpc>
                  <a:spcPts val="810"/>
                </a:lnSpc>
                <a:spcBef>
                  <a:spcPts val="250"/>
                </a:spcBef>
              </a:pPr>
              <a:r>
                <a:rPr sz="1200" baseline="3472" dirty="0">
                  <a:latin typeface="Arial"/>
                  <a:cs typeface="Arial"/>
                </a:rPr>
                <a:t>*</a:t>
              </a:r>
              <a:r>
                <a:rPr sz="1200" spc="254" baseline="3472" dirty="0">
                  <a:latin typeface="Arial"/>
                  <a:cs typeface="Arial"/>
                </a:rPr>
                <a:t>  </a:t>
              </a:r>
              <a:r>
                <a:rPr sz="800" dirty="0">
                  <a:latin typeface="Arial"/>
                  <a:cs typeface="Arial"/>
                </a:rPr>
                <a:t>Indicates</a:t>
              </a:r>
              <a:r>
                <a:rPr sz="800" spc="-10" dirty="0">
                  <a:latin typeface="Arial"/>
                  <a:cs typeface="Arial"/>
                </a:rPr>
                <a:t> </a:t>
              </a:r>
              <a:r>
                <a:rPr sz="800" dirty="0">
                  <a:latin typeface="Arial"/>
                  <a:cs typeface="Arial"/>
                </a:rPr>
                <a:t>where</a:t>
              </a:r>
              <a:r>
                <a:rPr sz="800" spc="-10" dirty="0">
                  <a:latin typeface="Arial"/>
                  <a:cs typeface="Arial"/>
                </a:rPr>
                <a:t> </a:t>
              </a:r>
              <a:r>
                <a:rPr sz="800" dirty="0">
                  <a:latin typeface="Arial"/>
                  <a:cs typeface="Arial"/>
                </a:rPr>
                <a:t>a</a:t>
              </a:r>
              <a:r>
                <a:rPr sz="800" spc="-10" dirty="0">
                  <a:latin typeface="Arial"/>
                  <a:cs typeface="Arial"/>
                </a:rPr>
                <a:t> </a:t>
              </a:r>
              <a:r>
                <a:rPr sz="800" dirty="0">
                  <a:latin typeface="Arial"/>
                  <a:cs typeface="Arial"/>
                </a:rPr>
                <a:t>score</a:t>
              </a:r>
              <a:r>
                <a:rPr lang="en-GB" sz="800" spc="-10" dirty="0">
                  <a:latin typeface="Arial"/>
                  <a:cs typeface="Arial"/>
                </a:rPr>
                <a:t> </a:t>
              </a:r>
              <a:r>
                <a:rPr sz="800" dirty="0">
                  <a:latin typeface="Arial"/>
                  <a:cs typeface="Arial"/>
                </a:rPr>
                <a:t>is</a:t>
              </a:r>
              <a:r>
                <a:rPr sz="800" spc="-10" dirty="0">
                  <a:latin typeface="Arial"/>
                  <a:cs typeface="Arial"/>
                </a:rPr>
                <a:t> </a:t>
              </a:r>
              <a:r>
                <a:rPr sz="800" spc="-25" dirty="0">
                  <a:latin typeface="Arial"/>
                  <a:cs typeface="Arial"/>
                </a:rPr>
                <a:t>not</a:t>
              </a:r>
              <a:r>
                <a:rPr lang="en-GB" sz="800" dirty="0">
                  <a:latin typeface="Arial"/>
                  <a:cs typeface="Arial"/>
                </a:rPr>
                <a:t> </a:t>
              </a:r>
              <a:r>
                <a:rPr sz="800" dirty="0">
                  <a:latin typeface="Arial"/>
                  <a:cs typeface="Arial"/>
                </a:rPr>
                <a:t>available</a:t>
              </a:r>
              <a:r>
                <a:rPr sz="800" spc="-25" dirty="0">
                  <a:latin typeface="Arial"/>
                  <a:cs typeface="Arial"/>
                </a:rPr>
                <a:t> </a:t>
              </a:r>
              <a:r>
                <a:rPr sz="800" dirty="0">
                  <a:latin typeface="Arial"/>
                  <a:cs typeface="Arial"/>
                </a:rPr>
                <a:t>due</a:t>
              </a:r>
              <a:r>
                <a:rPr sz="800" spc="-25" dirty="0">
                  <a:latin typeface="Arial"/>
                  <a:cs typeface="Arial"/>
                </a:rPr>
                <a:t> </a:t>
              </a:r>
              <a:r>
                <a:rPr sz="800" dirty="0">
                  <a:latin typeface="Arial"/>
                  <a:cs typeface="Arial"/>
                </a:rPr>
                <a:t>to</a:t>
              </a:r>
              <a:r>
                <a:rPr lang="en-GB" sz="800" spc="-25" dirty="0">
                  <a:latin typeface="Arial"/>
                  <a:cs typeface="Arial"/>
                </a:rPr>
                <a:t> </a:t>
              </a:r>
              <a:r>
                <a:rPr sz="800" dirty="0">
                  <a:latin typeface="Arial"/>
                  <a:cs typeface="Arial"/>
                </a:rPr>
                <a:t>suppression</a:t>
              </a:r>
              <a:r>
                <a:rPr sz="800" spc="-25" dirty="0">
                  <a:latin typeface="Arial"/>
                  <a:cs typeface="Arial"/>
                </a:rPr>
                <a:t> </a:t>
              </a:r>
              <a:r>
                <a:rPr sz="800" dirty="0">
                  <a:latin typeface="Arial"/>
                  <a:cs typeface="Arial"/>
                </a:rPr>
                <a:t>or</a:t>
              </a:r>
              <a:r>
                <a:rPr sz="800" spc="-25" dirty="0">
                  <a:latin typeface="Arial"/>
                  <a:cs typeface="Arial"/>
                </a:rPr>
                <a:t> </a:t>
              </a:r>
              <a:r>
                <a:rPr sz="800" spc="-50" dirty="0">
                  <a:latin typeface="Arial"/>
                  <a:cs typeface="Arial"/>
                </a:rPr>
                <a:t>a</a:t>
              </a:r>
              <a:r>
                <a:rPr lang="en-GB" sz="800" spc="-50" dirty="0">
                  <a:latin typeface="Arial"/>
                  <a:cs typeface="Arial"/>
                </a:rPr>
                <a:t> </a:t>
              </a:r>
              <a:r>
                <a:rPr lang="en-GB" sz="1200" baseline="6944" dirty="0">
                  <a:latin typeface="Arial"/>
                  <a:cs typeface="Arial"/>
                </a:rPr>
                <a:t>low</a:t>
              </a:r>
              <a:r>
                <a:rPr lang="en-GB" sz="1200" spc="-15" baseline="6944" dirty="0">
                  <a:latin typeface="Arial"/>
                  <a:cs typeface="Arial"/>
                </a:rPr>
                <a:t> </a:t>
              </a:r>
              <a:r>
                <a:rPr lang="en-GB" sz="1200" baseline="6944" dirty="0">
                  <a:latin typeface="Arial"/>
                  <a:cs typeface="Arial"/>
                </a:rPr>
                <a:t>base</a:t>
              </a:r>
              <a:r>
                <a:rPr lang="en-GB" sz="1200" spc="-15" baseline="6944" dirty="0">
                  <a:latin typeface="Arial"/>
                  <a:cs typeface="Arial"/>
                </a:rPr>
                <a:t> size.</a:t>
              </a:r>
              <a:r>
                <a:rPr lang="en-GB" sz="1200" baseline="6944" dirty="0">
                  <a:latin typeface="Arial"/>
                  <a:cs typeface="Arial"/>
                </a:rPr>
                <a:t>	</a:t>
              </a:r>
              <a:endParaRPr lang="en-GB" sz="800" dirty="0">
                <a:latin typeface="Arial"/>
                <a:cs typeface="Arial"/>
              </a:endParaRPr>
            </a:p>
          </p:txBody>
        </p:sp>
        <p:sp>
          <p:nvSpPr>
            <p:cNvPr id="65" name="object 2">
              <a:extLst>
                <a:ext uri="{FF2B5EF4-FFF2-40B4-BE49-F238E27FC236}">
                  <a16:creationId xmlns:a16="http://schemas.microsoft.com/office/drawing/2014/main" id="{C6248AAF-CECE-354D-CCA6-6D517E53315F}"/>
                </a:ext>
              </a:extLst>
            </p:cNvPr>
            <p:cNvSpPr/>
            <p:nvPr/>
          </p:nvSpPr>
          <p:spPr>
            <a:xfrm>
              <a:off x="349101" y="166510"/>
              <a:ext cx="6775785" cy="361062"/>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23" name="object 6">
            <a:extLst>
              <a:ext uri="{FF2B5EF4-FFF2-40B4-BE49-F238E27FC236}">
                <a16:creationId xmlns:a16="http://schemas.microsoft.com/office/drawing/2014/main" id="{2EBF97D0-E482-23B2-0862-B8F45538B8B8}"/>
              </a:ext>
            </a:extLst>
          </p:cNvPr>
          <p:cNvSpPr txBox="1"/>
          <p:nvPr/>
        </p:nvSpPr>
        <p:spPr>
          <a:xfrm>
            <a:off x="435050" y="1674146"/>
            <a:ext cx="6696000" cy="167354"/>
          </a:xfrm>
          <a:prstGeom prst="rect">
            <a:avLst/>
          </a:prstGeom>
          <a:ln w="6350">
            <a:solidFill>
              <a:srgbClr val="939598"/>
            </a:solidFill>
          </a:ln>
        </p:spPr>
        <p:txBody>
          <a:bodyPr vert="horz" wrap="square" lIns="0" tIns="5715" rIns="0" bIns="0" rtlCol="0">
            <a:spAutoFit/>
          </a:bodyPr>
          <a:lstStyle/>
          <a:p>
            <a:pPr marL="27940" marR="0" lvl="0" indent="0" defTabSz="914400" eaLnBrk="1" fontAlgn="auto" latinLnBrk="0" hangingPunct="1">
              <a:lnSpc>
                <a:spcPct val="100000"/>
              </a:lnSpc>
              <a:spcBef>
                <a:spcPts val="45"/>
              </a:spcBef>
              <a:spcAft>
                <a:spcPts val="0"/>
              </a:spcAft>
              <a:buClrTx/>
              <a:buSzTx/>
              <a:buFontTx/>
              <a:buNone/>
              <a:tabLst/>
              <a:defRPr/>
            </a:pPr>
            <a:r>
              <a:rPr kumimoji="0" sz="1050" b="1" i="0" u="none" strike="noStrike" kern="0" cap="none" spc="-20" normalizeH="0" baseline="0" noProof="0" dirty="0">
                <a:ln>
                  <a:noFill/>
                </a:ln>
                <a:solidFill>
                  <a:srgbClr val="336E9F"/>
                </a:solidFill>
                <a:effectLst/>
                <a:uLnTx/>
                <a:uFillTx/>
                <a:latin typeface="Arial"/>
                <a:cs typeface="Arial"/>
              </a:rPr>
              <a:t>SUPPORT</a:t>
            </a:r>
            <a:r>
              <a:rPr kumimoji="0" sz="1050" b="1" i="0" u="none" strike="noStrike" kern="0" cap="none" spc="-50" normalizeH="0" baseline="0" noProof="0" dirty="0">
                <a:ln>
                  <a:noFill/>
                </a:ln>
                <a:solidFill>
                  <a:srgbClr val="336E9F"/>
                </a:solidFill>
                <a:effectLst/>
                <a:uLnTx/>
                <a:uFillTx/>
                <a:latin typeface="Arial"/>
                <a:cs typeface="Arial"/>
              </a:rPr>
              <a:t> </a:t>
            </a:r>
            <a:r>
              <a:rPr kumimoji="0" sz="1050" b="1" i="0" u="none" strike="noStrike" kern="0" cap="none" spc="-10" normalizeH="0" baseline="0" noProof="0" dirty="0">
                <a:ln>
                  <a:noFill/>
                </a:ln>
                <a:solidFill>
                  <a:srgbClr val="336E9F"/>
                </a:solidFill>
                <a:effectLst/>
                <a:uLnTx/>
                <a:uFillTx/>
                <a:latin typeface="Arial"/>
                <a:cs typeface="Arial"/>
              </a:rPr>
              <a:t>FROM</a:t>
            </a:r>
            <a:r>
              <a:rPr kumimoji="0" sz="1050" b="1" i="0" u="none" strike="noStrike" kern="0" cap="none" spc="-50" normalizeH="0" baseline="0" noProof="0" dirty="0">
                <a:ln>
                  <a:noFill/>
                </a:ln>
                <a:solidFill>
                  <a:srgbClr val="336E9F"/>
                </a:solidFill>
                <a:effectLst/>
                <a:uLnTx/>
                <a:uFillTx/>
                <a:latin typeface="Arial"/>
                <a:cs typeface="Arial"/>
              </a:rPr>
              <a:t> </a:t>
            </a:r>
            <a:r>
              <a:rPr kumimoji="0" sz="1050" b="1" i="0" u="none" strike="noStrike" kern="0" cap="none" spc="-20" normalizeH="0" baseline="0" noProof="0" dirty="0">
                <a:ln>
                  <a:noFill/>
                </a:ln>
                <a:solidFill>
                  <a:srgbClr val="336E9F"/>
                </a:solidFill>
                <a:effectLst/>
                <a:uLnTx/>
                <a:uFillTx/>
                <a:latin typeface="Arial"/>
                <a:cs typeface="Arial"/>
              </a:rPr>
              <a:t>YOUR</a:t>
            </a:r>
            <a:r>
              <a:rPr kumimoji="0" sz="1050" b="1" i="0" u="none" strike="noStrike" kern="0" cap="none" spc="-45" normalizeH="0" baseline="0" noProof="0" dirty="0">
                <a:ln>
                  <a:noFill/>
                </a:ln>
                <a:solidFill>
                  <a:srgbClr val="336E9F"/>
                </a:solidFill>
                <a:effectLst/>
                <a:uLnTx/>
                <a:uFillTx/>
                <a:latin typeface="Arial"/>
                <a:cs typeface="Arial"/>
              </a:rPr>
              <a:t> </a:t>
            </a:r>
            <a:r>
              <a:rPr kumimoji="0" sz="1050" b="1" i="0" u="none" strike="noStrike" kern="0" cap="none" spc="0" normalizeH="0" baseline="0" noProof="0" dirty="0">
                <a:ln>
                  <a:noFill/>
                </a:ln>
                <a:solidFill>
                  <a:srgbClr val="336E9F"/>
                </a:solidFill>
                <a:effectLst/>
                <a:uLnTx/>
                <a:uFillTx/>
                <a:latin typeface="Arial"/>
                <a:cs typeface="Arial"/>
              </a:rPr>
              <a:t>GP</a:t>
            </a:r>
            <a:r>
              <a:rPr kumimoji="0" sz="1050" b="1" i="0" u="none" strike="noStrike" kern="0" cap="none" spc="-50" normalizeH="0" baseline="0" noProof="0" dirty="0">
                <a:ln>
                  <a:noFill/>
                </a:ln>
                <a:solidFill>
                  <a:srgbClr val="336E9F"/>
                </a:solidFill>
                <a:effectLst/>
                <a:uLnTx/>
                <a:uFillTx/>
                <a:latin typeface="Arial"/>
                <a:cs typeface="Arial"/>
              </a:rPr>
              <a:t> </a:t>
            </a:r>
            <a:r>
              <a:rPr kumimoji="0" sz="1050" b="1" i="0" u="none" strike="noStrike" kern="0" cap="none" spc="-10" normalizeH="0" baseline="0" noProof="0" dirty="0">
                <a:ln>
                  <a:noFill/>
                </a:ln>
                <a:solidFill>
                  <a:srgbClr val="336E9F"/>
                </a:solidFill>
                <a:effectLst/>
                <a:uLnTx/>
                <a:uFillTx/>
                <a:latin typeface="Arial"/>
                <a:cs typeface="Arial"/>
              </a:rPr>
              <a:t>PRACTICE</a:t>
            </a:r>
            <a:endParaRPr kumimoji="0" sz="1050" b="0" i="0" u="none" strike="noStrike" kern="0" cap="none" spc="0" normalizeH="0" baseline="0" noProof="0" dirty="0">
              <a:ln>
                <a:noFill/>
              </a:ln>
              <a:solidFill>
                <a:sysClr val="windowText" lastClr="000000"/>
              </a:solidFill>
              <a:effectLst/>
              <a:uLnTx/>
              <a:uFillTx/>
              <a:latin typeface="Arial"/>
              <a:cs typeface="Arial"/>
            </a:endParaRPr>
          </a:p>
        </p:txBody>
      </p:sp>
      <p:sp>
        <p:nvSpPr>
          <p:cNvPr id="27" name="text_q02">
            <a:extLst>
              <a:ext uri="{FF2B5EF4-FFF2-40B4-BE49-F238E27FC236}">
                <a16:creationId xmlns:a16="http://schemas.microsoft.com/office/drawing/2014/main" id="{C3F16D88-C384-5BAB-2F7F-8DAF6807F2B7}"/>
              </a:ext>
            </a:extLst>
          </p:cNvPr>
          <p:cNvSpPr txBox="1"/>
          <p:nvPr/>
        </p:nvSpPr>
        <p:spPr>
          <a:xfrm>
            <a:off x="476781" y="1771014"/>
            <a:ext cx="6595390" cy="218008"/>
          </a:xfrm>
          <a:prstGeom prst="rect">
            <a:avLst/>
          </a:prstGeom>
        </p:spPr>
        <p:txBody>
          <a:bodyPr vert="horz" wrap="square" lIns="0" tIns="86360" rIns="0" bIns="0" rtlCol="0" anchor="ctr">
            <a:spAutoFit/>
          </a:bodyPr>
          <a:lstStyle/>
          <a:p>
            <a:pPr marL="12700" marR="0" lvl="0" indent="0" algn="l" defTabSz="914400" eaLnBrk="1" fontAlgn="auto" latinLnBrk="0" hangingPunct="1">
              <a:lnSpc>
                <a:spcPct val="100000"/>
              </a:lnSpc>
              <a:spcBef>
                <a:spcPts val="680"/>
              </a:spcBef>
              <a:spcAft>
                <a:spcPts val="0"/>
              </a:spcAft>
              <a:buClrTx/>
              <a:buSzTx/>
              <a:buFontTx/>
              <a:buNone/>
              <a:tabLst/>
              <a:defRPr/>
            </a:pPr>
            <a:r>
              <a:rPr kumimoji="0" sz="850" b="0" i="0" u="none" strike="noStrike" kern="0" cap="none" spc="0" normalizeH="0" baseline="0" noProof="0" dirty="0">
                <a:ln>
                  <a:noFill/>
                </a:ln>
                <a:solidFill>
                  <a:sysClr val="windowText" lastClr="000000"/>
                </a:solidFill>
                <a:effectLst/>
                <a:uLnTx/>
                <a:uFillTx/>
                <a:latin typeface="Arial"/>
                <a:cs typeface="Arial"/>
              </a:rPr>
              <a:t>Q2.</a:t>
            </a:r>
            <a:r>
              <a:rPr kumimoji="0" sz="850" b="0" i="0" u="none" strike="noStrike" kern="0" cap="none" spc="-25"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Patient</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only</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spoke</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to</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primary</a:t>
            </a:r>
            <a:r>
              <a:rPr kumimoji="0" sz="850" b="0" i="0" u="none" strike="noStrike" kern="0" cap="none" spc="-25"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care</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professional</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once</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or</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twice</a:t>
            </a:r>
            <a:r>
              <a:rPr kumimoji="0" sz="850" b="0" i="0" u="none" strike="noStrike" kern="0" cap="none" spc="-25"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before</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cancer</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10" normalizeH="0" baseline="0" noProof="0" dirty="0">
                <a:ln>
                  <a:noFill/>
                </a:ln>
                <a:solidFill>
                  <a:sysClr val="windowText" lastClr="000000"/>
                </a:solidFill>
                <a:effectLst/>
                <a:uLnTx/>
                <a:uFillTx/>
                <a:latin typeface="Arial"/>
                <a:cs typeface="Arial"/>
              </a:rPr>
              <a:t>diagnosis</a:t>
            </a:r>
            <a:endParaRPr kumimoji="0" sz="850" b="0" i="0" u="none" strike="noStrike" kern="0" cap="none" spc="0" normalizeH="0" baseline="0" noProof="0" dirty="0">
              <a:ln>
                <a:noFill/>
              </a:ln>
              <a:solidFill>
                <a:sysClr val="windowText" lastClr="000000"/>
              </a:solidFill>
              <a:effectLst/>
              <a:uLnTx/>
              <a:uFillTx/>
              <a:latin typeface="Arial"/>
              <a:cs typeface="Arial"/>
            </a:endParaRPr>
          </a:p>
        </p:txBody>
      </p:sp>
      <p:sp>
        <p:nvSpPr>
          <p:cNvPr id="39" name="text_q03">
            <a:extLst>
              <a:ext uri="{FF2B5EF4-FFF2-40B4-BE49-F238E27FC236}">
                <a16:creationId xmlns:a16="http://schemas.microsoft.com/office/drawing/2014/main" id="{A6274D00-47E7-8C10-E62C-FAD9E64BCB15}"/>
              </a:ext>
            </a:extLst>
          </p:cNvPr>
          <p:cNvSpPr txBox="1"/>
          <p:nvPr/>
        </p:nvSpPr>
        <p:spPr>
          <a:xfrm>
            <a:off x="483860" y="3433071"/>
            <a:ext cx="4321175" cy="423193"/>
          </a:xfrm>
          <a:prstGeom prst="rect">
            <a:avLst/>
          </a:prstGeom>
        </p:spPr>
        <p:txBody>
          <a:bodyPr vert="horz" wrap="square" lIns="0" tIns="86360" rIns="0" bIns="0" rtlCol="0">
            <a:spAutoFit/>
          </a:bodyPr>
          <a:lstStyle/>
          <a:p>
            <a:pPr marL="0" marR="0" lvl="0" indent="0" defTabSz="914400" eaLnBrk="1" fontAlgn="auto" latinLnBrk="0" hangingPunct="1">
              <a:lnSpc>
                <a:spcPct val="100000"/>
              </a:lnSpc>
              <a:spcBef>
                <a:spcPts val="680"/>
              </a:spcBef>
              <a:spcAft>
                <a:spcPts val="0"/>
              </a:spcAft>
              <a:buClrTx/>
              <a:buSzTx/>
              <a:buFontTx/>
              <a:buNone/>
              <a:tabLst/>
              <a:defRPr/>
            </a:pPr>
            <a:r>
              <a:rPr kumimoji="0" sz="850" b="0" i="0" u="none" strike="noStrike" kern="0" cap="none" spc="0" normalizeH="0" baseline="0" noProof="0" dirty="0">
                <a:ln>
                  <a:noFill/>
                </a:ln>
                <a:solidFill>
                  <a:sysClr val="windowText" lastClr="000000"/>
                </a:solidFill>
                <a:effectLst/>
                <a:uLnTx/>
                <a:uFillTx/>
                <a:latin typeface="Arial"/>
                <a:cs typeface="Arial"/>
              </a:rPr>
              <a:t>Q3.</a:t>
            </a:r>
            <a:r>
              <a:rPr kumimoji="0" sz="850" b="0" i="0" u="none" strike="noStrike" kern="0" cap="none" spc="-25"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Referral</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for</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diagnosis</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was</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explained</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in</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a</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way</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the</a:t>
            </a:r>
            <a:r>
              <a:rPr kumimoji="0" sz="850" b="0" i="0" u="none" strike="noStrike" kern="0" cap="none" spc="-25"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patient</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could</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completely</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10" normalizeH="0" baseline="0" noProof="0" dirty="0">
                <a:ln>
                  <a:noFill/>
                </a:ln>
                <a:solidFill>
                  <a:sysClr val="windowText" lastClr="000000"/>
                </a:solidFill>
                <a:effectLst/>
                <a:uLnTx/>
                <a:uFillTx/>
                <a:latin typeface="Arial"/>
                <a:cs typeface="Arial"/>
              </a:rPr>
              <a:t>understand</a:t>
            </a:r>
            <a:endParaRPr kumimoji="0" sz="750" b="0" i="0" u="none" strike="noStrike" kern="0" cap="none" spc="0" normalizeH="0" baseline="0" noProof="0" dirty="0">
              <a:ln>
                <a:noFill/>
              </a:ln>
              <a:solidFill>
                <a:sysClr val="windowText" lastClr="000000"/>
              </a:solidFill>
              <a:effectLst/>
              <a:uLnTx/>
              <a:uFillTx/>
              <a:latin typeface="Arial"/>
              <a:cs typeface="Arial"/>
            </a:endParaRPr>
          </a:p>
          <a:p>
            <a:pPr marL="57785" marR="0" lvl="0" indent="0" defTabSz="914400" eaLnBrk="1" fontAlgn="auto" latinLnBrk="0" hangingPunct="1">
              <a:lnSpc>
                <a:spcPct val="100000"/>
              </a:lnSpc>
              <a:spcBef>
                <a:spcPts val="670"/>
              </a:spcBef>
              <a:spcAft>
                <a:spcPts val="0"/>
              </a:spcAft>
              <a:buClrTx/>
              <a:buSzTx/>
              <a:buFontTx/>
              <a:buNone/>
              <a:tabLst/>
              <a:defRPr/>
            </a:pPr>
            <a:endParaRPr kumimoji="0" sz="750" b="0" i="0" u="none" strike="noStrike" kern="0" cap="none" spc="0" normalizeH="0" baseline="0" noProof="0" dirty="0">
              <a:ln>
                <a:noFill/>
              </a:ln>
              <a:solidFill>
                <a:sysClr val="windowText" lastClr="000000"/>
              </a:solidFill>
              <a:effectLst/>
              <a:uLnTx/>
              <a:uFillTx/>
              <a:latin typeface="Arial"/>
              <a:cs typeface="Arial"/>
            </a:endParaRPr>
          </a:p>
        </p:txBody>
      </p:sp>
      <p:sp>
        <p:nvSpPr>
          <p:cNvPr id="54" name="object 9">
            <a:extLst>
              <a:ext uri="{FF2B5EF4-FFF2-40B4-BE49-F238E27FC236}">
                <a16:creationId xmlns:a16="http://schemas.microsoft.com/office/drawing/2014/main" id="{9547FA48-FED3-821D-09BF-25A4AF487A18}"/>
              </a:ext>
            </a:extLst>
          </p:cNvPr>
          <p:cNvSpPr txBox="1"/>
          <p:nvPr/>
        </p:nvSpPr>
        <p:spPr>
          <a:xfrm>
            <a:off x="435050" y="5114589"/>
            <a:ext cx="6696000" cy="167354"/>
          </a:xfrm>
          <a:prstGeom prst="rect">
            <a:avLst/>
          </a:prstGeom>
          <a:ln w="6350">
            <a:solidFill>
              <a:srgbClr val="939598"/>
            </a:solidFill>
          </a:ln>
        </p:spPr>
        <p:txBody>
          <a:bodyPr vert="horz" wrap="square" lIns="0" tIns="5715" rIns="0" bIns="0" rtlCol="0">
            <a:spAutoFit/>
          </a:bodyPr>
          <a:lstStyle/>
          <a:p>
            <a:pPr marL="27940" marR="0" lvl="0" indent="0" defTabSz="914400" eaLnBrk="1" fontAlgn="auto" latinLnBrk="0" hangingPunct="1">
              <a:lnSpc>
                <a:spcPct val="100000"/>
              </a:lnSpc>
              <a:spcBef>
                <a:spcPts val="45"/>
              </a:spcBef>
              <a:spcAft>
                <a:spcPts val="0"/>
              </a:spcAft>
              <a:buClrTx/>
              <a:buSzTx/>
              <a:buFontTx/>
              <a:buNone/>
              <a:tabLst/>
              <a:defRPr/>
            </a:pPr>
            <a:r>
              <a:rPr kumimoji="0" sz="1050" b="1" i="0" u="none" strike="noStrike" kern="0" cap="none" spc="-20" normalizeH="0" baseline="0" noProof="0" dirty="0">
                <a:ln>
                  <a:noFill/>
                </a:ln>
                <a:solidFill>
                  <a:srgbClr val="336E9F"/>
                </a:solidFill>
                <a:effectLst/>
                <a:uLnTx/>
                <a:uFillTx/>
                <a:latin typeface="Arial"/>
                <a:cs typeface="Arial"/>
              </a:rPr>
              <a:t>DIAGNOSTIC </a:t>
            </a:r>
            <a:r>
              <a:rPr kumimoji="0" sz="1050" b="1" i="0" u="none" strike="noStrike" kern="0" cap="none" spc="-10" normalizeH="0" baseline="0" noProof="0" dirty="0">
                <a:ln>
                  <a:noFill/>
                </a:ln>
                <a:solidFill>
                  <a:srgbClr val="336E9F"/>
                </a:solidFill>
                <a:effectLst/>
                <a:uLnTx/>
                <a:uFillTx/>
                <a:latin typeface="Arial"/>
                <a:cs typeface="Arial"/>
              </a:rPr>
              <a:t>TESTS</a:t>
            </a:r>
            <a:endParaRPr kumimoji="0" sz="1050" b="0" i="0" u="none" strike="noStrike" kern="0" cap="none" spc="0" normalizeH="0" baseline="0" noProof="0" dirty="0">
              <a:ln>
                <a:noFill/>
              </a:ln>
              <a:solidFill>
                <a:sysClr val="windowText" lastClr="000000"/>
              </a:solidFill>
              <a:effectLst/>
              <a:uLnTx/>
              <a:uFillTx/>
              <a:latin typeface="Arial"/>
              <a:cs typeface="Arial"/>
            </a:endParaRPr>
          </a:p>
        </p:txBody>
      </p:sp>
      <p:sp>
        <p:nvSpPr>
          <p:cNvPr id="59" name="text_q05">
            <a:extLst>
              <a:ext uri="{FF2B5EF4-FFF2-40B4-BE49-F238E27FC236}">
                <a16:creationId xmlns:a16="http://schemas.microsoft.com/office/drawing/2014/main" id="{0DF17C94-5792-E3D2-E69B-9AE16DC8BD48}"/>
              </a:ext>
            </a:extLst>
          </p:cNvPr>
          <p:cNvSpPr txBox="1"/>
          <p:nvPr/>
        </p:nvSpPr>
        <p:spPr>
          <a:xfrm>
            <a:off x="501650" y="5225774"/>
            <a:ext cx="4027486"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kumimoji="0" sz="850" b="0" i="0" u="none" strike="noStrike" kern="0" cap="none" spc="0" normalizeH="0" baseline="0" noProof="0" dirty="0">
                <a:ln>
                  <a:noFill/>
                </a:ln>
                <a:solidFill>
                  <a:sysClr val="windowText" lastClr="000000"/>
                </a:solidFill>
                <a:effectLst/>
                <a:uLnTx/>
                <a:uFillTx/>
                <a:latin typeface="Arial"/>
                <a:cs typeface="Arial"/>
              </a:rPr>
              <a:t>Q5.</a:t>
            </a:r>
            <a:r>
              <a:rPr kumimoji="0" sz="850" b="0" i="0" u="none" strike="noStrike" kern="0" cap="none" spc="-25"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Patient</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received</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all</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the</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information</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needed</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about</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the</a:t>
            </a:r>
            <a:r>
              <a:rPr kumimoji="0" sz="850" b="0" i="0" u="none" strike="noStrike" kern="0" cap="none" spc="-25"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diagnostic</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test</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in</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10" normalizeH="0" baseline="0" noProof="0" dirty="0">
                <a:ln>
                  <a:noFill/>
                </a:ln>
                <a:solidFill>
                  <a:sysClr val="windowText" lastClr="000000"/>
                </a:solidFill>
                <a:effectLst/>
                <a:uLnTx/>
                <a:uFillTx/>
                <a:latin typeface="Arial"/>
                <a:cs typeface="Arial"/>
              </a:rPr>
              <a:t>advance</a:t>
            </a:r>
            <a:endParaRPr kumimoji="0" sz="850" b="0" i="0" u="none" strike="noStrike" kern="0" cap="none" spc="0" normalizeH="0" baseline="0" noProof="0" dirty="0">
              <a:ln>
                <a:noFill/>
              </a:ln>
              <a:solidFill>
                <a:sysClr val="windowText" lastClr="000000"/>
              </a:solidFill>
              <a:effectLst/>
              <a:uLnTx/>
              <a:uFillTx/>
              <a:latin typeface="Arial"/>
              <a:cs typeface="Arial"/>
            </a:endParaRPr>
          </a:p>
        </p:txBody>
      </p:sp>
      <p:sp>
        <p:nvSpPr>
          <p:cNvPr id="100" name="text_q06">
            <a:extLst>
              <a:ext uri="{FF2B5EF4-FFF2-40B4-BE49-F238E27FC236}">
                <a16:creationId xmlns:a16="http://schemas.microsoft.com/office/drawing/2014/main" id="{626911E8-D65B-E8C4-61C3-3E5EAEF2D19C}"/>
              </a:ext>
            </a:extLst>
          </p:cNvPr>
          <p:cNvSpPr txBox="1"/>
          <p:nvPr/>
        </p:nvSpPr>
        <p:spPr>
          <a:xfrm>
            <a:off x="502181" y="6870700"/>
            <a:ext cx="6637093"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kumimoji="0" sz="850" b="0" i="0" u="none" strike="noStrike" kern="0" cap="none" spc="0" normalizeH="0" baseline="0" noProof="0" dirty="0">
                <a:ln>
                  <a:noFill/>
                </a:ln>
                <a:solidFill>
                  <a:sysClr val="windowText" lastClr="000000"/>
                </a:solidFill>
                <a:effectLst/>
                <a:uLnTx/>
                <a:uFillTx/>
                <a:latin typeface="Arial"/>
                <a:cs typeface="Arial"/>
              </a:rPr>
              <a:t>Q</a:t>
            </a:r>
            <a:r>
              <a:rPr kumimoji="0" lang="en-GB" sz="850" b="0" i="0" u="none" strike="noStrike" kern="0" cap="none" spc="0" normalizeH="0" baseline="0" noProof="0" dirty="0">
                <a:ln>
                  <a:noFill/>
                </a:ln>
                <a:solidFill>
                  <a:sysClr val="windowText" lastClr="000000"/>
                </a:solidFill>
                <a:effectLst/>
                <a:uLnTx/>
                <a:uFillTx/>
                <a:latin typeface="Arial"/>
                <a:cs typeface="Arial"/>
              </a:rPr>
              <a:t>6</a:t>
            </a:r>
            <a:r>
              <a:rPr kumimoji="0" sz="850" b="0" i="0" u="none" strike="noStrike" kern="0" cap="none" spc="0" normalizeH="0" baseline="0" noProof="0" dirty="0">
                <a:ln>
                  <a:noFill/>
                </a:ln>
                <a:solidFill>
                  <a:sysClr val="windowText" lastClr="000000"/>
                </a:solidFill>
                <a:effectLst/>
                <a:uLnTx/>
                <a:uFillTx/>
                <a:latin typeface="Arial"/>
                <a:cs typeface="Arial"/>
              </a:rPr>
              <a:t>.</a:t>
            </a:r>
            <a:r>
              <a:rPr kumimoji="0"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Diagnostic test staff appeared to completely have all the information they needed about the patient </a:t>
            </a:r>
            <a:endParaRPr kumimoji="0" sz="850" b="0" i="0" u="none" strike="noStrike" kern="0" cap="none" spc="0" normalizeH="0" baseline="0" noProof="0" dirty="0">
              <a:ln>
                <a:noFill/>
              </a:ln>
              <a:solidFill>
                <a:sysClr val="windowText" lastClr="000000"/>
              </a:solidFill>
              <a:effectLst/>
              <a:uLnTx/>
              <a:uFillTx/>
              <a:latin typeface="Arial"/>
              <a:cs typeface="Arial"/>
            </a:endParaRPr>
          </a:p>
        </p:txBody>
      </p:sp>
      <p:sp>
        <p:nvSpPr>
          <p:cNvPr id="111" name="text_q07">
            <a:extLst>
              <a:ext uri="{FF2B5EF4-FFF2-40B4-BE49-F238E27FC236}">
                <a16:creationId xmlns:a16="http://schemas.microsoft.com/office/drawing/2014/main" id="{6201CFB0-E3D3-D2EE-7E04-6E9000C23F34}"/>
              </a:ext>
              <a:ext uri="{C183D7F6-B498-43B3-948B-1728B52AA6E4}">
                <adec:decorative xmlns:adec="http://schemas.microsoft.com/office/drawing/2017/decorative" val="0"/>
              </a:ext>
            </a:extLst>
          </p:cNvPr>
          <p:cNvSpPr txBox="1"/>
          <p:nvPr/>
        </p:nvSpPr>
        <p:spPr>
          <a:xfrm>
            <a:off x="497020" y="8547889"/>
            <a:ext cx="4032116"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kumimoji="0" lang="en-GB" sz="850" b="0" i="0" u="none" strike="noStrike" kern="0" cap="none" spc="0" normalizeH="0" baseline="0" noProof="0" dirty="0">
                <a:ln>
                  <a:noFill/>
                </a:ln>
                <a:solidFill>
                  <a:sysClr val="windowText" lastClr="000000"/>
                </a:solidFill>
                <a:effectLst/>
                <a:uLnTx/>
                <a:uFillTx/>
                <a:latin typeface="Arial"/>
                <a:cs typeface="Arial"/>
              </a:rPr>
              <a:t>Q7. Patient felt the length of time waiting for diagnostic test results was about right</a:t>
            </a:r>
            <a:endParaRPr kumimoji="0" sz="850" b="0" i="0" u="none" strike="noStrike" kern="0" cap="none" spc="0" normalizeH="0" baseline="0" noProof="0" dirty="0">
              <a:ln>
                <a:noFill/>
              </a:ln>
              <a:solidFill>
                <a:sysClr val="windowText" lastClr="000000"/>
              </a:solidFill>
              <a:effectLst/>
              <a:highlight>
                <a:srgbClr val="FFFF00"/>
              </a:highlight>
              <a:uLnTx/>
              <a:uFillTx/>
              <a:latin typeface="Arial"/>
              <a:cs typeface="Arial"/>
            </a:endParaRPr>
          </a:p>
        </p:txBody>
      </p:sp>
      <p:graphicFrame>
        <p:nvGraphicFramePr>
          <p:cNvPr id="25" name="his_years_q07">
            <a:extLst>
              <a:ext uri="{FF2B5EF4-FFF2-40B4-BE49-F238E27FC236}">
                <a16:creationId xmlns:a16="http://schemas.microsoft.com/office/drawing/2014/main" id="{D453C1F6-F5CB-EF77-5F2B-3DEDC2EEB00F}"/>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4224254227"/>
              </p:ext>
            </p:extLst>
          </p:nvPr>
        </p:nvGraphicFramePr>
        <p:xfrm>
          <a:off x="1585850" y="9788064"/>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7" name="chart_his_q07">
            <a:extLst>
              <a:ext uri="{FF2B5EF4-FFF2-40B4-BE49-F238E27FC236}">
                <a16:creationId xmlns:a16="http://schemas.microsoft.com/office/drawing/2014/main" id="{E0E32324-EF5A-BAE8-9C85-C40E0CE90904}"/>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122173490"/>
              </p:ext>
            </p:extLst>
          </p:nvPr>
        </p:nvGraphicFramePr>
        <p:xfrm>
          <a:off x="360680" y="8826561"/>
          <a:ext cx="6694169" cy="1180317"/>
        </p:xfrm>
        <a:graphic>
          <a:graphicData uri="http://schemas.openxmlformats.org/drawingml/2006/chart">
            <c:chart xmlns:c="http://schemas.openxmlformats.org/drawingml/2006/chart" xmlns:r="http://schemas.openxmlformats.org/officeDocument/2006/relationships" r:id="rId2"/>
          </a:graphicData>
        </a:graphic>
      </p:graphicFrame>
      <p:sp>
        <p:nvSpPr>
          <p:cNvPr id="14" name="object 12">
            <a:extLst>
              <a:ext uri="{FF2B5EF4-FFF2-40B4-BE49-F238E27FC236}">
                <a16:creationId xmlns:a16="http://schemas.microsoft.com/office/drawing/2014/main" id="{E236C8AA-9DDA-D9B2-503E-62D60B9B8424}"/>
              </a:ext>
              <a:ext uri="{C183D7F6-B498-43B3-948B-1728B52AA6E4}">
                <adec:decorative xmlns:adec="http://schemas.microsoft.com/office/drawing/2017/decorative" val="1"/>
              </a:ext>
            </a:extLst>
          </p:cNvPr>
          <p:cNvSpPr/>
          <p:nvPr/>
        </p:nvSpPr>
        <p:spPr>
          <a:xfrm>
            <a:off x="435050" y="856085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22" name="his_years_q06">
            <a:extLst>
              <a:ext uri="{FF2B5EF4-FFF2-40B4-BE49-F238E27FC236}">
                <a16:creationId xmlns:a16="http://schemas.microsoft.com/office/drawing/2014/main" id="{E81DFD44-560C-728B-3403-42B85ABA38B8}"/>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597193346"/>
              </p:ext>
            </p:extLst>
          </p:nvPr>
        </p:nvGraphicFramePr>
        <p:xfrm>
          <a:off x="1585850" y="8113483"/>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6" name="chart_his_q06">
            <a:extLst>
              <a:ext uri="{FF2B5EF4-FFF2-40B4-BE49-F238E27FC236}">
                <a16:creationId xmlns:a16="http://schemas.microsoft.com/office/drawing/2014/main" id="{8B3ED5BD-DBD4-6CC1-4CC4-94F20672729B}"/>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274017854"/>
              </p:ext>
            </p:extLst>
          </p:nvPr>
        </p:nvGraphicFramePr>
        <p:xfrm>
          <a:off x="360680" y="7151101"/>
          <a:ext cx="6694169" cy="1180317"/>
        </p:xfrm>
        <a:graphic>
          <a:graphicData uri="http://schemas.openxmlformats.org/drawingml/2006/chart">
            <c:chart xmlns:c="http://schemas.openxmlformats.org/drawingml/2006/chart" xmlns:r="http://schemas.openxmlformats.org/officeDocument/2006/relationships" r:id="rId3"/>
          </a:graphicData>
        </a:graphic>
      </p:graphicFrame>
      <p:sp>
        <p:nvSpPr>
          <p:cNvPr id="13" name="object 11">
            <a:extLst>
              <a:ext uri="{FF2B5EF4-FFF2-40B4-BE49-F238E27FC236}">
                <a16:creationId xmlns:a16="http://schemas.microsoft.com/office/drawing/2014/main" id="{0FF9B079-9B77-D247-9C1F-FDA103E226FC}"/>
              </a:ext>
              <a:ext uri="{C183D7F6-B498-43B3-948B-1728B52AA6E4}">
                <adec:decorative xmlns:adec="http://schemas.microsoft.com/office/drawing/2017/decorative" val="1"/>
              </a:ext>
            </a:extLst>
          </p:cNvPr>
          <p:cNvSpPr/>
          <p:nvPr/>
        </p:nvSpPr>
        <p:spPr>
          <a:xfrm>
            <a:off x="435050" y="6917040"/>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19" name="his_years_q05">
            <a:extLst>
              <a:ext uri="{FF2B5EF4-FFF2-40B4-BE49-F238E27FC236}">
                <a16:creationId xmlns:a16="http://schemas.microsoft.com/office/drawing/2014/main" id="{3E79BC96-ED0A-4661-8014-32D8CFDA83A7}"/>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459911549"/>
              </p:ext>
            </p:extLst>
          </p:nvPr>
        </p:nvGraphicFramePr>
        <p:xfrm>
          <a:off x="1585850" y="6472835"/>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26" name="chart_his_q05">
            <a:extLst>
              <a:ext uri="{FF2B5EF4-FFF2-40B4-BE49-F238E27FC236}">
                <a16:creationId xmlns:a16="http://schemas.microsoft.com/office/drawing/2014/main" id="{250B6B81-1887-4139-CA0C-21A274C6808D}"/>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4093408387"/>
              </p:ext>
            </p:extLst>
          </p:nvPr>
        </p:nvGraphicFramePr>
        <p:xfrm>
          <a:off x="360680" y="5510081"/>
          <a:ext cx="6694169" cy="1180317"/>
        </p:xfrm>
        <a:graphic>
          <a:graphicData uri="http://schemas.openxmlformats.org/drawingml/2006/chart">
            <c:chart xmlns:c="http://schemas.openxmlformats.org/drawingml/2006/chart" xmlns:r="http://schemas.openxmlformats.org/officeDocument/2006/relationships" r:id="rId4"/>
          </a:graphicData>
        </a:graphic>
      </p:graphicFrame>
      <p:sp>
        <p:nvSpPr>
          <p:cNvPr id="11" name="object 10">
            <a:extLst>
              <a:ext uri="{FF2B5EF4-FFF2-40B4-BE49-F238E27FC236}">
                <a16:creationId xmlns:a16="http://schemas.microsoft.com/office/drawing/2014/main" id="{042C6773-623D-31E9-37E4-8F8BC9B501D2}"/>
              </a:ext>
              <a:ext uri="{C183D7F6-B498-43B3-948B-1728B52AA6E4}">
                <adec:decorative xmlns:adec="http://schemas.microsoft.com/office/drawing/2017/decorative" val="1"/>
              </a:ext>
            </a:extLst>
          </p:cNvPr>
          <p:cNvSpPr/>
          <p:nvPr/>
        </p:nvSpPr>
        <p:spPr>
          <a:xfrm>
            <a:off x="436557" y="5281943"/>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15" name="his_years_q03">
            <a:extLst>
              <a:ext uri="{FF2B5EF4-FFF2-40B4-BE49-F238E27FC236}">
                <a16:creationId xmlns:a16="http://schemas.microsoft.com/office/drawing/2014/main" id="{87F5F779-9A4C-9755-765C-7DC23E09752E}"/>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898448663"/>
              </p:ext>
            </p:extLst>
          </p:nvPr>
        </p:nvGraphicFramePr>
        <p:xfrm>
          <a:off x="1585850" y="4672777"/>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0" name="chart_his_q03">
            <a:extLst>
              <a:ext uri="{FF2B5EF4-FFF2-40B4-BE49-F238E27FC236}">
                <a16:creationId xmlns:a16="http://schemas.microsoft.com/office/drawing/2014/main" id="{83B12BC6-3E0D-0ECB-6139-1ED565607C7F}"/>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311059634"/>
              </p:ext>
            </p:extLst>
          </p:nvPr>
        </p:nvGraphicFramePr>
        <p:xfrm>
          <a:off x="360681" y="3709183"/>
          <a:ext cx="6694169" cy="1180317"/>
        </p:xfrm>
        <a:graphic>
          <a:graphicData uri="http://schemas.openxmlformats.org/drawingml/2006/chart">
            <c:chart xmlns:c="http://schemas.openxmlformats.org/drawingml/2006/chart" xmlns:r="http://schemas.openxmlformats.org/officeDocument/2006/relationships" r:id="rId5"/>
          </a:graphicData>
        </a:graphic>
      </p:graphicFrame>
      <p:sp>
        <p:nvSpPr>
          <p:cNvPr id="8" name="object 8">
            <a:extLst>
              <a:ext uri="{FF2B5EF4-FFF2-40B4-BE49-F238E27FC236}">
                <a16:creationId xmlns:a16="http://schemas.microsoft.com/office/drawing/2014/main" id="{56BF1D26-3E09-43A8-FD0C-17968A7A5CAD}"/>
              </a:ext>
              <a:ext uri="{C183D7F6-B498-43B3-948B-1728B52AA6E4}">
                <adec:decorative xmlns:adec="http://schemas.microsoft.com/office/drawing/2017/decorative" val="1"/>
              </a:ext>
            </a:extLst>
          </p:cNvPr>
          <p:cNvSpPr/>
          <p:nvPr/>
        </p:nvSpPr>
        <p:spPr>
          <a:xfrm>
            <a:off x="429035" y="348531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7" name="his_years_q02">
            <a:extLst>
              <a:ext uri="{FF2B5EF4-FFF2-40B4-BE49-F238E27FC236}">
                <a16:creationId xmlns:a16="http://schemas.microsoft.com/office/drawing/2014/main" id="{A5DCDAB5-1E37-0E60-B01A-2819E4D4BB8E}"/>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8286947"/>
              </p:ext>
            </p:extLst>
          </p:nvPr>
        </p:nvGraphicFramePr>
        <p:xfrm>
          <a:off x="1585850" y="2995254"/>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96" name="chart_his_q02">
            <a:extLst>
              <a:ext uri="{FF2B5EF4-FFF2-40B4-BE49-F238E27FC236}">
                <a16:creationId xmlns:a16="http://schemas.microsoft.com/office/drawing/2014/main" id="{6C121FDE-8725-E26E-3302-522C338C1563}"/>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573563475"/>
              </p:ext>
            </p:extLst>
          </p:nvPr>
        </p:nvGraphicFramePr>
        <p:xfrm>
          <a:off x="360681" y="2033751"/>
          <a:ext cx="6694169" cy="1180317"/>
        </p:xfrm>
        <a:graphic>
          <a:graphicData uri="http://schemas.openxmlformats.org/drawingml/2006/chart">
            <c:chart xmlns:c="http://schemas.openxmlformats.org/drawingml/2006/chart" xmlns:r="http://schemas.openxmlformats.org/officeDocument/2006/relationships" r:id="rId6"/>
          </a:graphicData>
        </a:graphic>
      </p:graphicFrame>
      <p:sp>
        <p:nvSpPr>
          <p:cNvPr id="6" name="object 7">
            <a:extLst>
              <a:ext uri="{FF2B5EF4-FFF2-40B4-BE49-F238E27FC236}">
                <a16:creationId xmlns:a16="http://schemas.microsoft.com/office/drawing/2014/main" id="{E5E57115-2277-A8B7-478E-122F7FD8285B}"/>
              </a:ext>
              <a:ext uri="{C183D7F6-B498-43B3-948B-1728B52AA6E4}">
                <adec:decorative xmlns:adec="http://schemas.microsoft.com/office/drawing/2017/decorative" val="1"/>
              </a:ext>
            </a:extLst>
          </p:cNvPr>
          <p:cNvSpPr/>
          <p:nvPr/>
        </p:nvSpPr>
        <p:spPr>
          <a:xfrm>
            <a:off x="435050" y="1841500"/>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xt_org_name">
            <a:extLst>
              <a:ext uri="{FF2B5EF4-FFF2-40B4-BE49-F238E27FC236}">
                <a16:creationId xmlns:a16="http://schemas.microsoft.com/office/drawing/2014/main" id="{FFBA706D-E939-813C-9132-2D524C9C7F7F}"/>
              </a:ext>
              <a:ext uri="{C183D7F6-B498-43B3-948B-1728B52AA6E4}">
                <adec:decorative xmlns:adec="http://schemas.microsoft.com/office/drawing/2017/decorative" val="1"/>
              </a:ext>
            </a:extLst>
          </p:cNvPr>
          <p:cNvSpPr txBox="1"/>
          <p:nvPr/>
        </p:nvSpPr>
        <p:spPr>
          <a:xfrm>
            <a:off x="4524343" y="622300"/>
            <a:ext cx="2754280" cy="276999"/>
          </a:xfrm>
          <a:prstGeom prst="rect">
            <a:avLst/>
          </a:prstGeom>
          <a:noFill/>
        </p:spPr>
        <p:txBody>
          <a:bodyPr wrap="none" rtlCol="0">
            <a:spAutoFit/>
          </a:bodyPr>
          <a:lstStyle/>
          <a:p>
            <a:pPr algn="r"/>
            <a:r>
              <a:rPr lang="en-GB" sz="1200" b="1">
                <a:solidFill>
                  <a:srgbClr val="336E9F"/>
                </a:solidFill>
                <a:latin typeface="Arial"/>
                <a:cs typeface="Arial"/>
              </a:rPr>
              <a:t>The Christie NHS Foundation Trust</a:t>
            </a:r>
            <a:endParaRPr lang="en-GB" sz="1200">
              <a:solidFill>
                <a:srgbClr val="336E9F"/>
              </a:solidFill>
            </a:endParaRPr>
          </a:p>
        </p:txBody>
      </p:sp>
      <p:sp>
        <p:nvSpPr>
          <p:cNvPr id="9" name="txt_survey">
            <a:extLst>
              <a:ext uri="{FF2B5EF4-FFF2-40B4-BE49-F238E27FC236}">
                <a16:creationId xmlns:a16="http://schemas.microsoft.com/office/drawing/2014/main" id="{AB94E1B7-FFBC-62F7-B5E4-88E0E3E5FC91}"/>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2" name="Group 11">
            <a:extLst>
              <a:ext uri="{FF2B5EF4-FFF2-40B4-BE49-F238E27FC236}">
                <a16:creationId xmlns:a16="http://schemas.microsoft.com/office/drawing/2014/main" id="{B732AC87-A94F-C48C-D679-9D723D2DF1CA}"/>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8" name="object 4">
              <a:hlinkClick r:id="rId7" action="ppaction://hlinksldjump"/>
              <a:extLst>
                <a:ext uri="{FF2B5EF4-FFF2-40B4-BE49-F238E27FC236}">
                  <a16:creationId xmlns:a16="http://schemas.microsoft.com/office/drawing/2014/main" id="{DA5B9F4C-F790-10B5-0865-805501E54906}"/>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20" name="object 3">
              <a:hlinkClick r:id="rId7" action="ppaction://hlinksldjump"/>
              <a:extLst>
                <a:ext uri="{FF2B5EF4-FFF2-40B4-BE49-F238E27FC236}">
                  <a16:creationId xmlns:a16="http://schemas.microsoft.com/office/drawing/2014/main" id="{67F82EFB-EB99-9041-7EC1-AAF163B018FA}"/>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323731904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73895D4-ACC1-C4F7-F758-0398E9E65A58}"/>
            </a:ext>
          </a:extLst>
        </p:cNvPr>
        <p:cNvGrpSpPr/>
        <p:nvPr/>
      </p:nvGrpSpPr>
      <p:grpSpPr>
        <a:xfrm>
          <a:off x="0" y="0"/>
          <a:ext cx="0" cy="0"/>
          <a:chOff x="0" y="0"/>
          <a:chExt cx="0" cy="0"/>
        </a:xfrm>
      </p:grpSpPr>
      <p:sp>
        <p:nvSpPr>
          <p:cNvPr id="83" name="Slide Number Placeholder 1">
            <a:extLst>
              <a:ext uri="{FF2B5EF4-FFF2-40B4-BE49-F238E27FC236}">
                <a16:creationId xmlns:a16="http://schemas.microsoft.com/office/drawing/2014/main" id="{FAF98454-D2BE-A47B-A987-FC7A819C51B2}"/>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6034258D-1B64-464C-8D86-ECF8812D52F2}" type="slidenum">
              <a:rPr lang="en-GB" spc="-25" smtClean="0"/>
              <a:t>47</a:t>
            </a:fld>
            <a:endParaRPr lang="en-GB" spc="-25" dirty="0"/>
          </a:p>
        </p:txBody>
      </p:sp>
      <p:sp>
        <p:nvSpPr>
          <p:cNvPr id="25" name="object 1">
            <a:extLst>
              <a:ext uri="{FF2B5EF4-FFF2-40B4-BE49-F238E27FC236}">
                <a16:creationId xmlns:a16="http://schemas.microsoft.com/office/drawing/2014/main" id="{EEF5E5D0-FA3E-1A2A-2E92-76645A0C777A}"/>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Year on year 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33" name="his_years_q14">
            <a:extLst>
              <a:ext uri="{FF2B5EF4-FFF2-40B4-BE49-F238E27FC236}">
                <a16:creationId xmlns:a16="http://schemas.microsoft.com/office/drawing/2014/main" id="{D0D5AE65-253C-F366-0867-431F35AEAE07}"/>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864693676"/>
              </p:ext>
            </p:extLst>
          </p:nvPr>
        </p:nvGraphicFramePr>
        <p:xfrm>
          <a:off x="1585849" y="9549698"/>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26" name="chart_his_q14">
            <a:extLst>
              <a:ext uri="{FF2B5EF4-FFF2-40B4-BE49-F238E27FC236}">
                <a16:creationId xmlns:a16="http://schemas.microsoft.com/office/drawing/2014/main" id="{FDF84F4D-AC35-54A2-7879-2F90D6256AB9}"/>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551197722"/>
              </p:ext>
            </p:extLst>
          </p:nvPr>
        </p:nvGraphicFramePr>
        <p:xfrm>
          <a:off x="360681" y="8585983"/>
          <a:ext cx="6694169" cy="1180317"/>
        </p:xfrm>
        <a:graphic>
          <a:graphicData uri="http://schemas.openxmlformats.org/drawingml/2006/chart">
            <c:chart xmlns:c="http://schemas.openxmlformats.org/drawingml/2006/chart" xmlns:r="http://schemas.openxmlformats.org/officeDocument/2006/relationships" r:id="rId2"/>
          </a:graphicData>
        </a:graphic>
      </p:graphicFrame>
      <p:sp>
        <p:nvSpPr>
          <p:cNvPr id="47" name="text_q08">
            <a:extLst>
              <a:ext uri="{FF2B5EF4-FFF2-40B4-BE49-F238E27FC236}">
                <a16:creationId xmlns:a16="http://schemas.microsoft.com/office/drawing/2014/main" id="{3C12F59E-D493-CD2E-E5CE-B33FAD33D47E}"/>
              </a:ext>
            </a:extLst>
          </p:cNvPr>
          <p:cNvSpPr txBox="1"/>
          <p:nvPr/>
        </p:nvSpPr>
        <p:spPr>
          <a:xfrm>
            <a:off x="455762" y="1646907"/>
            <a:ext cx="4970680" cy="423193"/>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kumimoji="0" lang="en-GB" sz="850" b="0" i="0" u="none" strike="noStrike" kern="0" cap="none" spc="0" normalizeH="0" baseline="0" noProof="0" dirty="0">
                <a:ln>
                  <a:noFill/>
                </a:ln>
                <a:solidFill>
                  <a:sysClr val="windowText" lastClr="000000"/>
                </a:solidFill>
                <a:effectLst/>
                <a:uLnTx/>
                <a:uFillTx/>
                <a:latin typeface="Arial"/>
                <a:cs typeface="Arial"/>
              </a:rPr>
              <a:t>Q8.</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Diagnostic</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test</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results</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were</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explained</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in</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a</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way</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the</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patient</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could</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completely</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10" normalizeH="0" baseline="0" noProof="0" dirty="0">
                <a:ln>
                  <a:noFill/>
                </a:ln>
                <a:solidFill>
                  <a:sysClr val="windowText" lastClr="000000"/>
                </a:solidFill>
                <a:effectLst/>
                <a:uLnTx/>
                <a:uFillTx/>
                <a:latin typeface="Arial"/>
                <a:cs typeface="Arial"/>
              </a:rPr>
              <a:t>understand</a:t>
            </a:r>
            <a:endParaRPr kumimoji="0" lang="en-GB" sz="850" b="0" i="0" u="none" strike="noStrike" kern="0" cap="none" spc="0" normalizeH="0" baseline="0" noProof="0" dirty="0">
              <a:ln>
                <a:noFill/>
              </a:ln>
              <a:solidFill>
                <a:sysClr val="windowText" lastClr="000000"/>
              </a:solidFill>
              <a:effectLst/>
              <a:uLnTx/>
              <a:uFillTx/>
              <a:latin typeface="Arial"/>
              <a:cs typeface="Arial"/>
            </a:endParaRPr>
          </a:p>
          <a:p>
            <a:pPr marL="57785" marR="0" lvl="0" indent="0" defTabSz="914400" eaLnBrk="1" fontAlgn="auto" latinLnBrk="0" hangingPunct="1">
              <a:lnSpc>
                <a:spcPct val="100000"/>
              </a:lnSpc>
              <a:spcBef>
                <a:spcPts val="670"/>
              </a:spcBef>
              <a:spcAft>
                <a:spcPts val="0"/>
              </a:spcAft>
              <a:buClrTx/>
              <a:buSzTx/>
              <a:buFontTx/>
              <a:buNone/>
              <a:tabLst/>
              <a:defRPr/>
            </a:pPr>
            <a:endParaRPr kumimoji="0" sz="750" b="0" i="0" u="none" strike="noStrike" kern="0" cap="none" spc="0" normalizeH="0" baseline="0" noProof="0" dirty="0">
              <a:ln>
                <a:noFill/>
              </a:ln>
              <a:solidFill>
                <a:sysClr val="windowText" lastClr="000000"/>
              </a:solidFill>
              <a:effectLst/>
              <a:uLnTx/>
              <a:uFillTx/>
              <a:latin typeface="Arial"/>
              <a:cs typeface="Arial"/>
            </a:endParaRPr>
          </a:p>
        </p:txBody>
      </p:sp>
      <p:sp>
        <p:nvSpPr>
          <p:cNvPr id="39" name="text_q09">
            <a:extLst>
              <a:ext uri="{FF2B5EF4-FFF2-40B4-BE49-F238E27FC236}">
                <a16:creationId xmlns:a16="http://schemas.microsoft.com/office/drawing/2014/main" id="{CFB63CBE-AD2A-BBB2-073D-A984CAA5878C}"/>
              </a:ext>
            </a:extLst>
          </p:cNvPr>
          <p:cNvSpPr txBox="1"/>
          <p:nvPr/>
        </p:nvSpPr>
        <p:spPr>
          <a:xfrm>
            <a:off x="460565" y="3244702"/>
            <a:ext cx="4321175" cy="218008"/>
          </a:xfrm>
          <a:prstGeom prst="rect">
            <a:avLst/>
          </a:prstGeom>
        </p:spPr>
        <p:txBody>
          <a:bodyPr vert="horz" wrap="square" lIns="0" tIns="86360" rIns="0" bIns="0" rtlCol="0">
            <a:spAutoFit/>
          </a:bodyPr>
          <a:lstStyle/>
          <a:p>
            <a:pPr marL="0" marR="0" lvl="0" indent="0" defTabSz="914400" eaLnBrk="1" fontAlgn="auto" latinLnBrk="0" hangingPunct="1">
              <a:lnSpc>
                <a:spcPct val="100000"/>
              </a:lnSpc>
              <a:spcBef>
                <a:spcPts val="680"/>
              </a:spcBef>
              <a:spcAft>
                <a:spcPts val="0"/>
              </a:spcAft>
              <a:buClrTx/>
              <a:buSzTx/>
              <a:buFontTx/>
              <a:buNone/>
              <a:tabLst/>
              <a:defRPr/>
            </a:pPr>
            <a:r>
              <a:rPr kumimoji="0" lang="en-GB" sz="850" b="0" i="0" u="none" strike="noStrike" kern="0" cap="none" spc="0" normalizeH="0" baseline="0" noProof="0" dirty="0">
                <a:ln>
                  <a:noFill/>
                </a:ln>
                <a:solidFill>
                  <a:sysClr val="windowText" lastClr="000000"/>
                </a:solidFill>
                <a:effectLst/>
                <a:uLnTx/>
                <a:uFillTx/>
                <a:latin typeface="Arial"/>
                <a:cs typeface="Arial"/>
              </a:rPr>
              <a:t>Q9.</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Enough</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privacy</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was</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always</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given</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to</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the</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patient</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when</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receiving</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diagnostic</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test</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10" normalizeH="0" baseline="0" noProof="0" dirty="0">
                <a:ln>
                  <a:noFill/>
                </a:ln>
                <a:solidFill>
                  <a:sysClr val="windowText" lastClr="000000"/>
                </a:solidFill>
                <a:effectLst/>
                <a:uLnTx/>
                <a:uFillTx/>
                <a:latin typeface="Arial"/>
                <a:cs typeface="Arial"/>
              </a:rPr>
              <a:t>results</a:t>
            </a:r>
            <a:endParaRPr kumimoji="0" lang="en-GB" sz="850" b="0" i="0" u="none" strike="noStrike" kern="0" cap="none" spc="0" normalizeH="0" baseline="0" noProof="0" dirty="0">
              <a:ln>
                <a:noFill/>
              </a:ln>
              <a:solidFill>
                <a:sysClr val="windowText" lastClr="000000"/>
              </a:solidFill>
              <a:effectLst/>
              <a:uLnTx/>
              <a:uFillTx/>
              <a:latin typeface="Arial"/>
              <a:cs typeface="Arial"/>
            </a:endParaRPr>
          </a:p>
        </p:txBody>
      </p:sp>
      <p:sp>
        <p:nvSpPr>
          <p:cNvPr id="54" name="object 8">
            <a:extLst>
              <a:ext uri="{FF2B5EF4-FFF2-40B4-BE49-F238E27FC236}">
                <a16:creationId xmlns:a16="http://schemas.microsoft.com/office/drawing/2014/main" id="{33EA4CF7-58BE-316D-F89A-AF8E43EBD222}"/>
              </a:ext>
            </a:extLst>
          </p:cNvPr>
          <p:cNvSpPr txBox="1"/>
          <p:nvPr/>
        </p:nvSpPr>
        <p:spPr>
          <a:xfrm>
            <a:off x="425450" y="4918848"/>
            <a:ext cx="6696000" cy="167354"/>
          </a:xfrm>
          <a:prstGeom prst="rect">
            <a:avLst/>
          </a:prstGeom>
          <a:ln w="6350">
            <a:solidFill>
              <a:srgbClr val="939598"/>
            </a:solidFill>
          </a:ln>
        </p:spPr>
        <p:txBody>
          <a:bodyPr vert="horz" wrap="square" lIns="0" tIns="5715" rIns="0" bIns="0" rtlCol="0">
            <a:spAutoFit/>
          </a:bodyPr>
          <a:lstStyle/>
          <a:p>
            <a:pPr marL="12700" marR="0" lvl="0" indent="0" defTabSz="914400" eaLnBrk="1" fontAlgn="auto" latinLnBrk="0" hangingPunct="1">
              <a:lnSpc>
                <a:spcPct val="100000"/>
              </a:lnSpc>
              <a:spcBef>
                <a:spcPts val="405"/>
              </a:spcBef>
              <a:spcAft>
                <a:spcPts val="0"/>
              </a:spcAft>
              <a:buClrTx/>
              <a:buSzTx/>
              <a:buFontTx/>
              <a:buNone/>
              <a:tabLst/>
              <a:defRPr/>
            </a:pPr>
            <a:r>
              <a:rPr kumimoji="0" lang="en-GB" sz="1050" b="1" i="0" u="none" strike="noStrike" kern="0" cap="none" spc="-20" normalizeH="0" baseline="0" noProof="0" dirty="0">
                <a:ln>
                  <a:noFill/>
                </a:ln>
                <a:solidFill>
                  <a:srgbClr val="336E9F"/>
                </a:solidFill>
                <a:effectLst/>
                <a:uLnTx/>
                <a:uFillTx/>
                <a:latin typeface="Arial"/>
                <a:cs typeface="Arial"/>
              </a:rPr>
              <a:t>FINDING</a:t>
            </a:r>
            <a:r>
              <a:rPr kumimoji="0" lang="en-GB" sz="1050" b="1" i="0" u="none" strike="noStrike" kern="0" cap="none" spc="-45" normalizeH="0" baseline="0" noProof="0" dirty="0">
                <a:ln>
                  <a:noFill/>
                </a:ln>
                <a:solidFill>
                  <a:srgbClr val="336E9F"/>
                </a:solidFill>
                <a:effectLst/>
                <a:uLnTx/>
                <a:uFillTx/>
                <a:latin typeface="Arial"/>
                <a:cs typeface="Arial"/>
              </a:rPr>
              <a:t> </a:t>
            </a:r>
            <a:r>
              <a:rPr kumimoji="0" lang="en-GB" sz="1050" b="1" i="0" u="none" strike="noStrike" kern="0" cap="none" spc="-10" normalizeH="0" baseline="0" noProof="0" dirty="0">
                <a:ln>
                  <a:noFill/>
                </a:ln>
                <a:solidFill>
                  <a:srgbClr val="336E9F"/>
                </a:solidFill>
                <a:effectLst/>
                <a:uLnTx/>
                <a:uFillTx/>
                <a:latin typeface="Arial"/>
                <a:cs typeface="Arial"/>
              </a:rPr>
              <a:t>OUT</a:t>
            </a:r>
            <a:r>
              <a:rPr kumimoji="0" lang="en-GB" sz="1050" b="1" i="0" u="none" strike="noStrike" kern="0" cap="none" spc="-40" normalizeH="0" baseline="0" noProof="0" dirty="0">
                <a:ln>
                  <a:noFill/>
                </a:ln>
                <a:solidFill>
                  <a:srgbClr val="336E9F"/>
                </a:solidFill>
                <a:effectLst/>
                <a:uLnTx/>
                <a:uFillTx/>
                <a:latin typeface="Arial"/>
                <a:cs typeface="Arial"/>
              </a:rPr>
              <a:t> </a:t>
            </a:r>
            <a:r>
              <a:rPr kumimoji="0" lang="en-GB" sz="1050" b="1" i="0" u="none" strike="noStrike" kern="0" cap="none" spc="-20" normalizeH="0" baseline="0" noProof="0" dirty="0">
                <a:ln>
                  <a:noFill/>
                </a:ln>
                <a:solidFill>
                  <a:srgbClr val="336E9F"/>
                </a:solidFill>
                <a:effectLst/>
                <a:uLnTx/>
                <a:uFillTx/>
                <a:latin typeface="Arial"/>
                <a:cs typeface="Arial"/>
              </a:rPr>
              <a:t>THAT</a:t>
            </a:r>
            <a:r>
              <a:rPr kumimoji="0" lang="en-GB" sz="1050" b="1" i="0" u="none" strike="noStrike" kern="0" cap="none" spc="-45" normalizeH="0" baseline="0" noProof="0" dirty="0">
                <a:ln>
                  <a:noFill/>
                </a:ln>
                <a:solidFill>
                  <a:srgbClr val="336E9F"/>
                </a:solidFill>
                <a:effectLst/>
                <a:uLnTx/>
                <a:uFillTx/>
                <a:latin typeface="Arial"/>
                <a:cs typeface="Arial"/>
              </a:rPr>
              <a:t> </a:t>
            </a:r>
            <a:r>
              <a:rPr kumimoji="0" lang="en-GB" sz="1050" b="1" i="0" u="none" strike="noStrike" kern="0" cap="none" spc="-10" normalizeH="0" baseline="0" noProof="0" dirty="0">
                <a:ln>
                  <a:noFill/>
                </a:ln>
                <a:solidFill>
                  <a:srgbClr val="336E9F"/>
                </a:solidFill>
                <a:effectLst/>
                <a:uLnTx/>
                <a:uFillTx/>
                <a:latin typeface="Arial"/>
                <a:cs typeface="Arial"/>
              </a:rPr>
              <a:t>YOU</a:t>
            </a:r>
            <a:r>
              <a:rPr kumimoji="0" lang="en-GB" sz="1050" b="1" i="0" u="none" strike="noStrike" kern="0" cap="none" spc="-40" normalizeH="0" baseline="0" noProof="0" dirty="0">
                <a:ln>
                  <a:noFill/>
                </a:ln>
                <a:solidFill>
                  <a:srgbClr val="336E9F"/>
                </a:solidFill>
                <a:effectLst/>
                <a:uLnTx/>
                <a:uFillTx/>
                <a:latin typeface="Arial"/>
                <a:cs typeface="Arial"/>
              </a:rPr>
              <a:t> </a:t>
            </a:r>
            <a:r>
              <a:rPr kumimoji="0" lang="en-GB" sz="1050" b="1" i="0" u="none" strike="noStrike" kern="0" cap="none" spc="-20" normalizeH="0" baseline="0" noProof="0" dirty="0">
                <a:ln>
                  <a:noFill/>
                </a:ln>
                <a:solidFill>
                  <a:srgbClr val="336E9F"/>
                </a:solidFill>
                <a:effectLst/>
                <a:uLnTx/>
                <a:uFillTx/>
                <a:latin typeface="Arial"/>
                <a:cs typeface="Arial"/>
              </a:rPr>
              <a:t>HAD</a:t>
            </a:r>
            <a:r>
              <a:rPr kumimoji="0" lang="en-GB" sz="1050" b="1" i="0" u="none" strike="noStrike" kern="0" cap="none" spc="-45" normalizeH="0" baseline="0" noProof="0" dirty="0">
                <a:ln>
                  <a:noFill/>
                </a:ln>
                <a:solidFill>
                  <a:srgbClr val="336E9F"/>
                </a:solidFill>
                <a:effectLst/>
                <a:uLnTx/>
                <a:uFillTx/>
                <a:latin typeface="Arial"/>
                <a:cs typeface="Arial"/>
              </a:rPr>
              <a:t> </a:t>
            </a:r>
            <a:r>
              <a:rPr kumimoji="0" lang="en-GB" sz="1050" b="1" i="0" u="none" strike="noStrike" kern="0" cap="none" spc="-10" normalizeH="0" baseline="0" noProof="0" dirty="0">
                <a:ln>
                  <a:noFill/>
                </a:ln>
                <a:solidFill>
                  <a:srgbClr val="336E9F"/>
                </a:solidFill>
                <a:effectLst/>
                <a:uLnTx/>
                <a:uFillTx/>
                <a:latin typeface="Arial"/>
                <a:cs typeface="Arial"/>
              </a:rPr>
              <a:t>CANCER</a:t>
            </a:r>
            <a:endParaRPr kumimoji="0" lang="en-GB" sz="1050" b="0" i="0" u="none" strike="noStrike" kern="0" cap="none" spc="0" normalizeH="0" baseline="0" noProof="0" dirty="0">
              <a:ln>
                <a:noFill/>
              </a:ln>
              <a:solidFill>
                <a:sysClr val="windowText" lastClr="000000"/>
              </a:solidFill>
              <a:effectLst/>
              <a:uLnTx/>
              <a:uFillTx/>
              <a:latin typeface="Arial"/>
              <a:cs typeface="Arial"/>
            </a:endParaRPr>
          </a:p>
        </p:txBody>
      </p:sp>
      <p:sp>
        <p:nvSpPr>
          <p:cNvPr id="59" name="text_q12">
            <a:extLst>
              <a:ext uri="{FF2B5EF4-FFF2-40B4-BE49-F238E27FC236}">
                <a16:creationId xmlns:a16="http://schemas.microsoft.com/office/drawing/2014/main" id="{E0567596-FEB3-8A86-AD80-C4EDDD0B8B7B}"/>
              </a:ext>
            </a:extLst>
          </p:cNvPr>
          <p:cNvSpPr txBox="1"/>
          <p:nvPr/>
        </p:nvSpPr>
        <p:spPr>
          <a:xfrm>
            <a:off x="457082" y="5024271"/>
            <a:ext cx="4824000" cy="348813"/>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250"/>
              </a:spcBef>
              <a:spcAft>
                <a:spcPts val="0"/>
              </a:spcAft>
              <a:buClrTx/>
              <a:buSzTx/>
              <a:buFontTx/>
              <a:buNone/>
              <a:tabLst/>
              <a:defRPr/>
            </a:pPr>
            <a:r>
              <a:rPr kumimoji="0" lang="en-GB" sz="850" b="0" i="0" u="none" strike="noStrike" kern="0" cap="none" spc="0" normalizeH="0" baseline="0" noProof="0" dirty="0">
                <a:ln>
                  <a:noFill/>
                </a:ln>
                <a:solidFill>
                  <a:sysClr val="windowText" lastClr="000000"/>
                </a:solidFill>
                <a:effectLst/>
                <a:uLnTx/>
                <a:uFillTx/>
                <a:latin typeface="Arial"/>
                <a:cs typeface="Arial"/>
              </a:rPr>
              <a:t>Q12.</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Patient</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was</a:t>
            </a:r>
            <a:r>
              <a:rPr kumimoji="0" lang="en-GB" sz="850" b="0" i="0" u="none" strike="noStrike" kern="0" cap="none" spc="-1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told</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they</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could</a:t>
            </a:r>
            <a:r>
              <a:rPr kumimoji="0" lang="en-GB" sz="850" b="0" i="0" u="none" strike="noStrike" kern="0" cap="none" spc="-1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have</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a</a:t>
            </a:r>
            <a:r>
              <a:rPr kumimoji="0" lang="en-GB" sz="850" b="0" i="0" u="none" strike="noStrike" kern="0" cap="none" spc="-1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family</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member,</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carer</a:t>
            </a:r>
            <a:r>
              <a:rPr kumimoji="0" lang="en-GB" sz="850" b="0" i="0" u="none" strike="noStrike" kern="0" cap="none" spc="-1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or</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friend</a:t>
            </a:r>
            <a:r>
              <a:rPr kumimoji="0" lang="en-GB" sz="850" b="0" i="0" u="none" strike="noStrike" kern="0" cap="none" spc="-1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with</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them</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when</a:t>
            </a:r>
            <a:r>
              <a:rPr kumimoji="0" lang="en-GB" sz="850" b="0" i="0" u="none" strike="noStrike" kern="0" cap="none" spc="-1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told</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10" normalizeH="0" baseline="0" noProof="0" dirty="0">
                <a:ln>
                  <a:noFill/>
                </a:ln>
                <a:solidFill>
                  <a:sysClr val="windowText" lastClr="000000"/>
                </a:solidFill>
                <a:effectLst/>
                <a:uLnTx/>
                <a:uFillTx/>
                <a:latin typeface="Arial"/>
                <a:cs typeface="Arial"/>
              </a:rPr>
              <a:t>diagnosis</a:t>
            </a:r>
            <a:endParaRPr kumimoji="0" lang="en-GB" sz="850" b="0" i="0" u="none" strike="noStrike" kern="0" cap="none" spc="0" normalizeH="0" baseline="0" noProof="0" dirty="0">
              <a:ln>
                <a:noFill/>
              </a:ln>
              <a:solidFill>
                <a:sysClr val="windowText" lastClr="000000"/>
              </a:solidFill>
              <a:effectLst/>
              <a:uLnTx/>
              <a:uFillTx/>
              <a:latin typeface="Arial"/>
              <a:cs typeface="Arial"/>
            </a:endParaRPr>
          </a:p>
        </p:txBody>
      </p:sp>
      <p:sp>
        <p:nvSpPr>
          <p:cNvPr id="100" name="text_q13">
            <a:extLst>
              <a:ext uri="{FF2B5EF4-FFF2-40B4-BE49-F238E27FC236}">
                <a16:creationId xmlns:a16="http://schemas.microsoft.com/office/drawing/2014/main" id="{6FD1BC8A-BE5A-D65F-4035-CBC351FEEF34}"/>
              </a:ext>
            </a:extLst>
          </p:cNvPr>
          <p:cNvSpPr txBox="1"/>
          <p:nvPr/>
        </p:nvSpPr>
        <p:spPr>
          <a:xfrm>
            <a:off x="454692" y="6655273"/>
            <a:ext cx="6695346" cy="222199"/>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0"/>
              </a:spcBef>
              <a:spcAft>
                <a:spcPts val="0"/>
              </a:spcAft>
              <a:buClrTx/>
              <a:buSzTx/>
              <a:buFontTx/>
              <a:buNone/>
              <a:tabLst/>
              <a:defRPr/>
            </a:pPr>
            <a:r>
              <a:rPr kumimoji="0" lang="en-GB" sz="850" b="0" i="0" u="none" strike="noStrike" kern="0" cap="none" spc="0" normalizeH="0" baseline="0" noProof="0" dirty="0">
                <a:ln>
                  <a:noFill/>
                </a:ln>
                <a:solidFill>
                  <a:sysClr val="windowText" lastClr="000000"/>
                </a:solidFill>
                <a:effectLst/>
                <a:uLnTx/>
                <a:uFillTx/>
                <a:latin typeface="Arial"/>
                <a:cs typeface="Arial"/>
              </a:rPr>
              <a:t>Q13.</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Patient</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was</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definitely</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told</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sensitively</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that</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they</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had</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10" normalizeH="0" baseline="0" noProof="0" dirty="0">
                <a:ln>
                  <a:noFill/>
                </a:ln>
                <a:solidFill>
                  <a:sysClr val="windowText" lastClr="000000"/>
                </a:solidFill>
                <a:effectLst/>
                <a:uLnTx/>
                <a:uFillTx/>
                <a:latin typeface="Arial"/>
                <a:cs typeface="Arial"/>
              </a:rPr>
              <a:t>cancer</a:t>
            </a:r>
            <a:endParaRPr kumimoji="0" lang="en-GB" sz="850" b="0" i="0" u="none" strike="noStrike" kern="0" cap="none" spc="0" normalizeH="0" baseline="0" noProof="0" dirty="0">
              <a:ln>
                <a:noFill/>
              </a:ln>
              <a:solidFill>
                <a:sysClr val="windowText" lastClr="000000"/>
              </a:solidFill>
              <a:effectLst/>
              <a:uLnTx/>
              <a:uFillTx/>
              <a:latin typeface="Arial"/>
              <a:cs typeface="Arial"/>
            </a:endParaRPr>
          </a:p>
        </p:txBody>
      </p:sp>
      <p:sp>
        <p:nvSpPr>
          <p:cNvPr id="111" name="text_q14">
            <a:extLst>
              <a:ext uri="{FF2B5EF4-FFF2-40B4-BE49-F238E27FC236}">
                <a16:creationId xmlns:a16="http://schemas.microsoft.com/office/drawing/2014/main" id="{7100B4DB-0B5B-89E5-DC46-C5FAD5B2C813}"/>
              </a:ext>
            </a:extLst>
          </p:cNvPr>
          <p:cNvSpPr txBox="1"/>
          <p:nvPr/>
        </p:nvSpPr>
        <p:spPr>
          <a:xfrm>
            <a:off x="457659" y="8302962"/>
            <a:ext cx="4053779" cy="221212"/>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kumimoji="0" lang="en-GB" sz="850" b="0" i="0" u="none" strike="noStrike" kern="0" cap="none" spc="0" normalizeH="0" baseline="0" noProof="0" dirty="0">
                <a:ln>
                  <a:noFill/>
                </a:ln>
                <a:solidFill>
                  <a:sysClr val="windowText" lastClr="000000"/>
                </a:solidFill>
                <a:effectLst/>
                <a:uLnTx/>
                <a:uFillTx/>
                <a:latin typeface="Arial"/>
                <a:cs typeface="Arial"/>
              </a:rPr>
              <a:t>Q14.</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Cancer</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diagnosis</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explained</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in</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a</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way</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the</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patient</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could</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completely</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10" normalizeH="0" baseline="0" noProof="0" dirty="0">
                <a:ln>
                  <a:noFill/>
                </a:ln>
                <a:solidFill>
                  <a:sysClr val="windowText" lastClr="000000"/>
                </a:solidFill>
                <a:effectLst/>
                <a:uLnTx/>
                <a:uFillTx/>
                <a:latin typeface="Arial"/>
                <a:cs typeface="Arial"/>
              </a:rPr>
              <a:t>understand</a:t>
            </a:r>
            <a:endParaRPr kumimoji="0" lang="en-GB" sz="850" b="0" i="0" u="none" strike="noStrike" kern="0" cap="none" spc="0" normalizeH="0" baseline="0" noProof="0" dirty="0">
              <a:ln>
                <a:noFill/>
              </a:ln>
              <a:solidFill>
                <a:sysClr val="windowText" lastClr="000000"/>
              </a:solidFill>
              <a:effectLst/>
              <a:uLnTx/>
              <a:uFillTx/>
              <a:latin typeface="Arial"/>
              <a:cs typeface="Arial"/>
            </a:endParaRPr>
          </a:p>
        </p:txBody>
      </p:sp>
      <p:sp>
        <p:nvSpPr>
          <p:cNvPr id="23" name="object 11">
            <a:extLst>
              <a:ext uri="{FF2B5EF4-FFF2-40B4-BE49-F238E27FC236}">
                <a16:creationId xmlns:a16="http://schemas.microsoft.com/office/drawing/2014/main" id="{20CCD20B-8706-5C3E-5F53-FC65E7EA5ACE}"/>
              </a:ext>
              <a:ext uri="{C183D7F6-B498-43B3-948B-1728B52AA6E4}">
                <adec:decorative xmlns:adec="http://schemas.microsoft.com/office/drawing/2017/decorative" val="1"/>
              </a:ext>
            </a:extLst>
          </p:cNvPr>
          <p:cNvSpPr/>
          <p:nvPr/>
        </p:nvSpPr>
        <p:spPr>
          <a:xfrm>
            <a:off x="425450" y="8352086"/>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1" name="his_years_q13">
            <a:extLst>
              <a:ext uri="{FF2B5EF4-FFF2-40B4-BE49-F238E27FC236}">
                <a16:creationId xmlns:a16="http://schemas.microsoft.com/office/drawing/2014/main" id="{C312DA1B-FCAB-D060-CD82-5647B48DA9CC}"/>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070342303"/>
              </p:ext>
            </p:extLst>
          </p:nvPr>
        </p:nvGraphicFramePr>
        <p:xfrm>
          <a:off x="1586393" y="7908403"/>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2" name="chart_his_q13">
            <a:extLst>
              <a:ext uri="{FF2B5EF4-FFF2-40B4-BE49-F238E27FC236}">
                <a16:creationId xmlns:a16="http://schemas.microsoft.com/office/drawing/2014/main" id="{5350257F-DF1A-32C2-9828-9BABC12E72F5}"/>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695780224"/>
              </p:ext>
            </p:extLst>
          </p:nvPr>
        </p:nvGraphicFramePr>
        <p:xfrm>
          <a:off x="360681" y="6948551"/>
          <a:ext cx="6694169" cy="1180317"/>
        </p:xfrm>
        <a:graphic>
          <a:graphicData uri="http://schemas.openxmlformats.org/drawingml/2006/chart">
            <c:chart xmlns:c="http://schemas.openxmlformats.org/drawingml/2006/chart" xmlns:r="http://schemas.openxmlformats.org/officeDocument/2006/relationships" r:id="rId3"/>
          </a:graphicData>
        </a:graphic>
      </p:graphicFrame>
      <p:sp>
        <p:nvSpPr>
          <p:cNvPr id="21" name="object 10">
            <a:extLst>
              <a:ext uri="{FF2B5EF4-FFF2-40B4-BE49-F238E27FC236}">
                <a16:creationId xmlns:a16="http://schemas.microsoft.com/office/drawing/2014/main" id="{62A32F76-DD4A-E59F-FD0A-F1C6D38E74E3}"/>
              </a:ext>
              <a:ext uri="{C183D7F6-B498-43B3-948B-1728B52AA6E4}">
                <adec:decorative xmlns:adec="http://schemas.microsoft.com/office/drawing/2017/decorative" val="1"/>
              </a:ext>
            </a:extLst>
          </p:cNvPr>
          <p:cNvSpPr/>
          <p:nvPr/>
        </p:nvSpPr>
        <p:spPr>
          <a:xfrm>
            <a:off x="425450" y="6718300"/>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19" name="his_years_q12">
            <a:extLst>
              <a:ext uri="{FF2B5EF4-FFF2-40B4-BE49-F238E27FC236}">
                <a16:creationId xmlns:a16="http://schemas.microsoft.com/office/drawing/2014/main" id="{33BDBACB-BD6F-A15A-EE77-51E339A6E794}"/>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602274737"/>
              </p:ext>
            </p:extLst>
          </p:nvPr>
        </p:nvGraphicFramePr>
        <p:xfrm>
          <a:off x="1585850" y="6270895"/>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3" name="chart_his_q12">
            <a:extLst>
              <a:ext uri="{FF2B5EF4-FFF2-40B4-BE49-F238E27FC236}">
                <a16:creationId xmlns:a16="http://schemas.microsoft.com/office/drawing/2014/main" id="{2778D0D2-BAA6-BD49-A161-C7ED2A81B920}"/>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67998025"/>
              </p:ext>
            </p:extLst>
          </p:nvPr>
        </p:nvGraphicFramePr>
        <p:xfrm>
          <a:off x="360681" y="5309383"/>
          <a:ext cx="6694169" cy="1180317"/>
        </p:xfrm>
        <a:graphic>
          <a:graphicData uri="http://schemas.openxmlformats.org/drawingml/2006/chart">
            <c:chart xmlns:c="http://schemas.openxmlformats.org/drawingml/2006/chart" xmlns:r="http://schemas.openxmlformats.org/officeDocument/2006/relationships" r:id="rId4"/>
          </a:graphicData>
        </a:graphic>
      </p:graphicFrame>
      <p:sp>
        <p:nvSpPr>
          <p:cNvPr id="14" name="object 9">
            <a:extLst>
              <a:ext uri="{FF2B5EF4-FFF2-40B4-BE49-F238E27FC236}">
                <a16:creationId xmlns:a16="http://schemas.microsoft.com/office/drawing/2014/main" id="{7225F60C-D0E7-CE57-9093-49746DDBC473}"/>
              </a:ext>
              <a:ext uri="{C183D7F6-B498-43B3-948B-1728B52AA6E4}">
                <adec:decorative xmlns:adec="http://schemas.microsoft.com/office/drawing/2017/decorative" val="1"/>
              </a:ext>
            </a:extLst>
          </p:cNvPr>
          <p:cNvSpPr/>
          <p:nvPr/>
        </p:nvSpPr>
        <p:spPr>
          <a:xfrm>
            <a:off x="425450" y="5086269"/>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17" name="his_years_q09">
            <a:extLst>
              <a:ext uri="{FF2B5EF4-FFF2-40B4-BE49-F238E27FC236}">
                <a16:creationId xmlns:a16="http://schemas.microsoft.com/office/drawing/2014/main" id="{3BD53331-8F52-4946-B2F4-6E35B25F5767}"/>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608265364"/>
              </p:ext>
            </p:extLst>
          </p:nvPr>
        </p:nvGraphicFramePr>
        <p:xfrm>
          <a:off x="1586393" y="4502699"/>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22" name="chart_his_q09">
            <a:extLst>
              <a:ext uri="{FF2B5EF4-FFF2-40B4-BE49-F238E27FC236}">
                <a16:creationId xmlns:a16="http://schemas.microsoft.com/office/drawing/2014/main" id="{46711E10-6FFE-0552-59F7-1874295006A8}"/>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451480332"/>
              </p:ext>
            </p:extLst>
          </p:nvPr>
        </p:nvGraphicFramePr>
        <p:xfrm>
          <a:off x="360679" y="3541019"/>
          <a:ext cx="6694169" cy="1180317"/>
        </p:xfrm>
        <a:graphic>
          <a:graphicData uri="http://schemas.openxmlformats.org/drawingml/2006/chart">
            <c:chart xmlns:c="http://schemas.openxmlformats.org/drawingml/2006/chart" xmlns:r="http://schemas.openxmlformats.org/officeDocument/2006/relationships" r:id="rId5"/>
          </a:graphicData>
        </a:graphic>
      </p:graphicFrame>
      <p:sp>
        <p:nvSpPr>
          <p:cNvPr id="12" name="object 7">
            <a:extLst>
              <a:ext uri="{FF2B5EF4-FFF2-40B4-BE49-F238E27FC236}">
                <a16:creationId xmlns:a16="http://schemas.microsoft.com/office/drawing/2014/main" id="{CE773F93-591C-0404-ABB9-A8047DAD8EDE}"/>
              </a:ext>
              <a:ext uri="{C183D7F6-B498-43B3-948B-1728B52AA6E4}">
                <adec:decorative xmlns:adec="http://schemas.microsoft.com/office/drawing/2017/decorative" val="1"/>
              </a:ext>
            </a:extLst>
          </p:cNvPr>
          <p:cNvSpPr/>
          <p:nvPr/>
        </p:nvSpPr>
        <p:spPr>
          <a:xfrm>
            <a:off x="425450" y="3301102"/>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15" name="his_years_q08">
            <a:extLst>
              <a:ext uri="{FF2B5EF4-FFF2-40B4-BE49-F238E27FC236}">
                <a16:creationId xmlns:a16="http://schemas.microsoft.com/office/drawing/2014/main" id="{ACB07D0A-B9EA-71BC-DE34-CB03BD192851}"/>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761197038"/>
              </p:ext>
            </p:extLst>
          </p:nvPr>
        </p:nvGraphicFramePr>
        <p:xfrm>
          <a:off x="1585850" y="2891435"/>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29" name="chart_his_q08">
            <a:extLst>
              <a:ext uri="{FF2B5EF4-FFF2-40B4-BE49-F238E27FC236}">
                <a16:creationId xmlns:a16="http://schemas.microsoft.com/office/drawing/2014/main" id="{94ED61EC-D099-B1A4-26A7-F977C9499462}"/>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549435174"/>
              </p:ext>
            </p:extLst>
          </p:nvPr>
        </p:nvGraphicFramePr>
        <p:xfrm>
          <a:off x="360680" y="1930115"/>
          <a:ext cx="6694169" cy="1180317"/>
        </p:xfrm>
        <a:graphic>
          <a:graphicData uri="http://schemas.openxmlformats.org/drawingml/2006/chart">
            <c:chart xmlns:c="http://schemas.openxmlformats.org/drawingml/2006/chart" xmlns:r="http://schemas.openxmlformats.org/officeDocument/2006/relationships" r:id="rId6"/>
          </a:graphicData>
        </a:graphic>
      </p:graphicFrame>
      <p:sp>
        <p:nvSpPr>
          <p:cNvPr id="3" name="object 6">
            <a:extLst>
              <a:ext uri="{FF2B5EF4-FFF2-40B4-BE49-F238E27FC236}">
                <a16:creationId xmlns:a16="http://schemas.microsoft.com/office/drawing/2014/main" id="{51EA48DC-7F3D-C0D4-81D1-D83EC07712E3}"/>
              </a:ext>
              <a:ext uri="{C183D7F6-B498-43B3-948B-1728B52AA6E4}">
                <adec:decorative xmlns:adec="http://schemas.microsoft.com/office/drawing/2017/decorative" val="1"/>
              </a:ext>
            </a:extLst>
          </p:cNvPr>
          <p:cNvSpPr/>
          <p:nvPr/>
        </p:nvSpPr>
        <p:spPr>
          <a:xfrm>
            <a:off x="428814" y="1686007"/>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4" name="Group 1">
            <a:extLst>
              <a:ext uri="{FF2B5EF4-FFF2-40B4-BE49-F238E27FC236}">
                <a16:creationId xmlns:a16="http://schemas.microsoft.com/office/drawing/2014/main" id="{3402FC5B-D156-389C-913E-9B76C31EB5BC}"/>
              </a:ext>
              <a:ext uri="{C183D7F6-B498-43B3-948B-1728B52AA6E4}">
                <adec:decorative xmlns:adec="http://schemas.microsoft.com/office/drawing/2017/decorative" val="1"/>
              </a:ext>
            </a:extLst>
          </p:cNvPr>
          <p:cNvGrpSpPr/>
          <p:nvPr/>
        </p:nvGrpSpPr>
        <p:grpSpPr>
          <a:xfrm>
            <a:off x="428960" y="1198005"/>
            <a:ext cx="6696075" cy="361062"/>
            <a:chOff x="349101" y="166510"/>
            <a:chExt cx="6775785" cy="361062"/>
          </a:xfrm>
        </p:grpSpPr>
        <p:sp>
          <p:nvSpPr>
            <p:cNvPr id="5" name="object 5">
              <a:extLst>
                <a:ext uri="{FF2B5EF4-FFF2-40B4-BE49-F238E27FC236}">
                  <a16:creationId xmlns:a16="http://schemas.microsoft.com/office/drawing/2014/main" id="{0E99F057-5A64-80BA-4B60-AFED04F210E5}"/>
                </a:ext>
              </a:extLst>
            </p:cNvPr>
            <p:cNvSpPr txBox="1"/>
            <p:nvPr/>
          </p:nvSpPr>
          <p:spPr>
            <a:xfrm>
              <a:off x="5024240" y="232783"/>
              <a:ext cx="1859914" cy="250190"/>
            </a:xfrm>
            <a:prstGeom prst="rect">
              <a:avLst/>
            </a:prstGeom>
          </p:spPr>
          <p:txBody>
            <a:bodyPr vert="horz" wrap="square" lIns="0" tIns="31750" rIns="0" bIns="0" rtlCol="0">
              <a:spAutoFit/>
            </a:bodyPr>
            <a:lstStyle/>
            <a:p>
              <a:pPr marL="0" marR="5080" lvl="0" indent="0" defTabSz="914400" eaLnBrk="1" fontAlgn="auto" latinLnBrk="0" hangingPunct="1">
                <a:lnSpc>
                  <a:spcPts val="810"/>
                </a:lnSpc>
                <a:spcBef>
                  <a:spcPts val="250"/>
                </a:spcBef>
                <a:spcAft>
                  <a:spcPts val="0"/>
                </a:spcAft>
                <a:buClrTx/>
                <a:buSzTx/>
                <a:buFontTx/>
                <a:buNone/>
                <a:tabLst/>
                <a:defRPr/>
              </a:pPr>
              <a:r>
                <a:rPr kumimoji="0" sz="800" b="0" i="0" u="none" strike="noStrike" kern="0" cap="none" spc="0" normalizeH="0" baseline="0" noProof="0" dirty="0">
                  <a:ln>
                    <a:noFill/>
                  </a:ln>
                  <a:solidFill>
                    <a:sysClr val="windowText" lastClr="000000"/>
                  </a:solidFill>
                  <a:effectLst/>
                  <a:uLnTx/>
                  <a:uFillTx/>
                  <a:latin typeface="Arial"/>
                  <a:cs typeface="Arial"/>
                </a:rPr>
                <a:t>The</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are</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unadjusted</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and</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based</a:t>
              </a:r>
              <a:r>
                <a:rPr kumimoji="0" sz="800" b="0" i="0" u="none" strike="noStrike" kern="0" cap="none" spc="-25" normalizeH="0" baseline="0" noProof="0" dirty="0">
                  <a:ln>
                    <a:noFill/>
                  </a:ln>
                  <a:solidFill>
                    <a:sysClr val="windowText" lastClr="000000"/>
                  </a:solidFill>
                  <a:effectLst/>
                  <a:uLnTx/>
                  <a:uFillTx/>
                  <a:latin typeface="Arial"/>
                  <a:cs typeface="Arial"/>
                </a:rPr>
                <a:t> on</a:t>
              </a:r>
              <a:r>
                <a:rPr kumimoji="0" sz="800" b="0" i="0" u="none" strike="noStrike" kern="0" cap="none" spc="0" normalizeH="0" baseline="0" noProof="0" dirty="0">
                  <a:ln>
                    <a:noFill/>
                  </a:ln>
                  <a:solidFill>
                    <a:sysClr val="windowText" lastClr="000000"/>
                  </a:solidFill>
                  <a:effectLst/>
                  <a:uLnTx/>
                  <a:uFillTx/>
                  <a:latin typeface="Arial"/>
                  <a:cs typeface="Arial"/>
                </a:rPr>
                <a:t> England</a:t>
              </a:r>
              <a:r>
                <a:rPr kumimoji="0" sz="800" b="0" i="0" u="none" strike="noStrike" kern="0" cap="none" spc="-3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10" normalizeH="0" baseline="0" noProof="0" dirty="0">
                  <a:ln>
                    <a:noFill/>
                  </a:ln>
                  <a:solidFill>
                    <a:sysClr val="windowText" lastClr="000000"/>
                  </a:solidFill>
                  <a:effectLst/>
                  <a:uLnTx/>
                  <a:uFillTx/>
                  <a:latin typeface="Arial"/>
                  <a:cs typeface="Arial"/>
                </a:rPr>
                <a:t>only.</a:t>
              </a:r>
              <a:endParaRPr kumimoji="0" sz="800" b="0" i="0" u="none" strike="noStrike" kern="0" cap="none" spc="0" normalizeH="0" baseline="0" noProof="0" dirty="0">
                <a:ln>
                  <a:noFill/>
                </a:ln>
                <a:solidFill>
                  <a:sysClr val="windowText" lastClr="000000"/>
                </a:solidFill>
                <a:effectLst/>
                <a:uLnTx/>
                <a:uFillTx/>
                <a:latin typeface="Arial"/>
                <a:cs typeface="Arial"/>
              </a:endParaRPr>
            </a:p>
          </p:txBody>
        </p:sp>
        <p:sp>
          <p:nvSpPr>
            <p:cNvPr id="6" name="object 4">
              <a:extLst>
                <a:ext uri="{FF2B5EF4-FFF2-40B4-BE49-F238E27FC236}">
                  <a16:creationId xmlns:a16="http://schemas.microsoft.com/office/drawing/2014/main" id="{D9B9709B-EA38-F975-7451-27A37B23BD16}"/>
                </a:ext>
              </a:extLst>
            </p:cNvPr>
            <p:cNvSpPr txBox="1"/>
            <p:nvPr/>
          </p:nvSpPr>
          <p:spPr>
            <a:xfrm>
              <a:off x="2940050" y="256306"/>
              <a:ext cx="1697347" cy="215444"/>
            </a:xfrm>
            <a:prstGeom prst="rect">
              <a:avLst/>
            </a:prstGeom>
            <a:noFill/>
          </p:spPr>
          <p:txBody>
            <a:bodyPr wrap="square">
              <a:spAutoFit/>
            </a:bodyPr>
            <a:lstStyle/>
            <a:p>
              <a:pPr marL="0" marR="0" lvl="0" indent="0" defTabSz="914400" eaLnBrk="1" fontAlgn="auto" latinLnBrk="0" hangingPunct="1">
                <a:lnSpc>
                  <a:spcPct val="100000"/>
                </a:lnSpc>
                <a:spcBef>
                  <a:spcPts val="215"/>
                </a:spcBef>
                <a:spcAft>
                  <a:spcPts val="0"/>
                </a:spcAft>
                <a:buClrTx/>
                <a:buSzTx/>
                <a:buFontTx/>
                <a:buNone/>
                <a:tabLst/>
                <a:defRPr/>
              </a:pPr>
              <a:r>
                <a:rPr lang="en-GB" sz="800" spc="260" dirty="0">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No</a:t>
              </a:r>
              <a:r>
                <a:rPr kumimoji="0" lang="en-GB" sz="1200" b="0" i="0" u="none" strike="noStrike" kern="0" cap="none" spc="-22"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score</a:t>
              </a:r>
              <a:r>
                <a:rPr kumimoji="0" lang="en-GB" sz="1200" b="0" i="0" u="none" strike="noStrike" kern="0" cap="none" spc="-15"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available</a:t>
              </a:r>
              <a:r>
                <a:rPr kumimoji="0" lang="en-GB" sz="1200" b="0" i="0" u="none" strike="noStrike" kern="0" cap="none" spc="-15" normalizeH="0" baseline="3472" noProof="0" dirty="0">
                  <a:ln>
                    <a:noFill/>
                  </a:ln>
                  <a:solidFill>
                    <a:sysClr val="windowText" lastClr="000000"/>
                  </a:solidFill>
                  <a:effectLst/>
                  <a:uLnTx/>
                  <a:uFillTx/>
                  <a:latin typeface="Arial"/>
                  <a:cs typeface="Arial"/>
                </a:rPr>
                <a:t>.</a:t>
              </a:r>
              <a:endParaRPr kumimoji="0" lang="en-GB" sz="1200" b="0" i="0" u="none" strike="noStrike" kern="0" cap="none" spc="0" normalizeH="0" baseline="3472" noProof="0" dirty="0">
                <a:ln>
                  <a:noFill/>
                </a:ln>
                <a:solidFill>
                  <a:sysClr val="windowText" lastClr="000000"/>
                </a:solidFill>
                <a:effectLst/>
                <a:uLnTx/>
                <a:uFillTx/>
                <a:latin typeface="Arial"/>
                <a:cs typeface="Arial"/>
              </a:endParaRPr>
            </a:p>
          </p:txBody>
        </p:sp>
        <p:sp>
          <p:nvSpPr>
            <p:cNvPr id="10" name="object 3">
              <a:extLst>
                <a:ext uri="{FF2B5EF4-FFF2-40B4-BE49-F238E27FC236}">
                  <a16:creationId xmlns:a16="http://schemas.microsoft.com/office/drawing/2014/main" id="{1C0D49A1-21C5-BE66-1485-3611CBE3A9F2}"/>
                </a:ext>
              </a:extLst>
            </p:cNvPr>
            <p:cNvSpPr txBox="1"/>
            <p:nvPr/>
          </p:nvSpPr>
          <p:spPr>
            <a:xfrm>
              <a:off x="497504" y="228020"/>
              <a:ext cx="2518746" cy="117098"/>
            </a:xfrm>
            <a:prstGeom prst="rect">
              <a:avLst/>
            </a:prstGeom>
          </p:spPr>
          <p:txBody>
            <a:bodyPr vert="horz" wrap="square" lIns="0" tIns="31750" rIns="0" bIns="0" rtlCol="0">
              <a:spAutoFit/>
            </a:bodyPr>
            <a:lstStyle/>
            <a:p>
              <a:pPr marL="143510" marR="324485" indent="-144145" algn="l">
                <a:lnSpc>
                  <a:spcPts val="810"/>
                </a:lnSpc>
                <a:spcBef>
                  <a:spcPts val="250"/>
                </a:spcBef>
              </a:pPr>
              <a:r>
                <a:rPr sz="1200" baseline="3472" dirty="0">
                  <a:latin typeface="Arial"/>
                  <a:cs typeface="Arial"/>
                </a:rPr>
                <a:t>*</a:t>
              </a:r>
              <a:r>
                <a:rPr sz="1200" spc="254" baseline="3472" dirty="0">
                  <a:latin typeface="Arial"/>
                  <a:cs typeface="Arial"/>
                </a:rPr>
                <a:t>  </a:t>
              </a:r>
              <a:r>
                <a:rPr sz="800" dirty="0">
                  <a:latin typeface="Arial"/>
                  <a:cs typeface="Arial"/>
                </a:rPr>
                <a:t>Indicates</a:t>
              </a:r>
              <a:r>
                <a:rPr sz="800" spc="-10" dirty="0">
                  <a:latin typeface="Arial"/>
                  <a:cs typeface="Arial"/>
                </a:rPr>
                <a:t> </a:t>
              </a:r>
              <a:r>
                <a:rPr sz="800" dirty="0">
                  <a:latin typeface="Arial"/>
                  <a:cs typeface="Arial"/>
                </a:rPr>
                <a:t>where</a:t>
              </a:r>
              <a:r>
                <a:rPr sz="800" spc="-10" dirty="0">
                  <a:latin typeface="Arial"/>
                  <a:cs typeface="Arial"/>
                </a:rPr>
                <a:t> </a:t>
              </a:r>
              <a:r>
                <a:rPr sz="800" dirty="0">
                  <a:latin typeface="Arial"/>
                  <a:cs typeface="Arial"/>
                </a:rPr>
                <a:t>a</a:t>
              </a:r>
              <a:r>
                <a:rPr sz="800" spc="-10" dirty="0">
                  <a:latin typeface="Arial"/>
                  <a:cs typeface="Arial"/>
                </a:rPr>
                <a:t> </a:t>
              </a:r>
              <a:r>
                <a:rPr sz="800" dirty="0">
                  <a:latin typeface="Arial"/>
                  <a:cs typeface="Arial"/>
                </a:rPr>
                <a:t>score</a:t>
              </a:r>
              <a:r>
                <a:rPr lang="en-GB" sz="800" spc="-10" dirty="0">
                  <a:latin typeface="Arial"/>
                  <a:cs typeface="Arial"/>
                </a:rPr>
                <a:t> </a:t>
              </a:r>
              <a:r>
                <a:rPr sz="800" dirty="0">
                  <a:latin typeface="Arial"/>
                  <a:cs typeface="Arial"/>
                </a:rPr>
                <a:t>is</a:t>
              </a:r>
              <a:r>
                <a:rPr sz="800" spc="-10" dirty="0">
                  <a:latin typeface="Arial"/>
                  <a:cs typeface="Arial"/>
                </a:rPr>
                <a:t> </a:t>
              </a:r>
              <a:r>
                <a:rPr sz="800" spc="-25" dirty="0">
                  <a:latin typeface="Arial"/>
                  <a:cs typeface="Arial"/>
                </a:rPr>
                <a:t>not</a:t>
              </a:r>
              <a:r>
                <a:rPr lang="en-GB" sz="800" dirty="0">
                  <a:latin typeface="Arial"/>
                  <a:cs typeface="Arial"/>
                </a:rPr>
                <a:t> </a:t>
              </a:r>
              <a:r>
                <a:rPr sz="800" dirty="0">
                  <a:latin typeface="Arial"/>
                  <a:cs typeface="Arial"/>
                </a:rPr>
                <a:t>available</a:t>
              </a:r>
              <a:r>
                <a:rPr sz="800" spc="-25" dirty="0">
                  <a:latin typeface="Arial"/>
                  <a:cs typeface="Arial"/>
                </a:rPr>
                <a:t> </a:t>
              </a:r>
              <a:r>
                <a:rPr sz="800" dirty="0">
                  <a:latin typeface="Arial"/>
                  <a:cs typeface="Arial"/>
                </a:rPr>
                <a:t>due</a:t>
              </a:r>
              <a:r>
                <a:rPr sz="800" spc="-25" dirty="0">
                  <a:latin typeface="Arial"/>
                  <a:cs typeface="Arial"/>
                </a:rPr>
                <a:t> </a:t>
              </a:r>
              <a:r>
                <a:rPr sz="800" dirty="0">
                  <a:latin typeface="Arial"/>
                  <a:cs typeface="Arial"/>
                </a:rPr>
                <a:t>to</a:t>
              </a:r>
              <a:r>
                <a:rPr lang="en-GB" sz="800" spc="-25" dirty="0">
                  <a:latin typeface="Arial"/>
                  <a:cs typeface="Arial"/>
                </a:rPr>
                <a:t> </a:t>
              </a:r>
              <a:r>
                <a:rPr sz="800" dirty="0">
                  <a:latin typeface="Arial"/>
                  <a:cs typeface="Arial"/>
                </a:rPr>
                <a:t>suppression</a:t>
              </a:r>
              <a:r>
                <a:rPr sz="800" spc="-25" dirty="0">
                  <a:latin typeface="Arial"/>
                  <a:cs typeface="Arial"/>
                </a:rPr>
                <a:t> </a:t>
              </a:r>
              <a:r>
                <a:rPr sz="800" dirty="0">
                  <a:latin typeface="Arial"/>
                  <a:cs typeface="Arial"/>
                </a:rPr>
                <a:t>or</a:t>
              </a:r>
              <a:r>
                <a:rPr sz="800" spc="-25" dirty="0">
                  <a:latin typeface="Arial"/>
                  <a:cs typeface="Arial"/>
                </a:rPr>
                <a:t> </a:t>
              </a:r>
              <a:r>
                <a:rPr sz="800" spc="-50" dirty="0">
                  <a:latin typeface="Arial"/>
                  <a:cs typeface="Arial"/>
                </a:rPr>
                <a:t>a</a:t>
              </a:r>
              <a:r>
                <a:rPr lang="en-GB" sz="800" spc="-50" dirty="0">
                  <a:latin typeface="Arial"/>
                  <a:cs typeface="Arial"/>
                </a:rPr>
                <a:t> </a:t>
              </a:r>
              <a:r>
                <a:rPr lang="en-GB" sz="1200" baseline="6944" dirty="0">
                  <a:latin typeface="Arial"/>
                  <a:cs typeface="Arial"/>
                </a:rPr>
                <a:t>low</a:t>
              </a:r>
              <a:r>
                <a:rPr lang="en-GB" sz="1200" spc="-15" baseline="6944" dirty="0">
                  <a:latin typeface="Arial"/>
                  <a:cs typeface="Arial"/>
                </a:rPr>
                <a:t> </a:t>
              </a:r>
              <a:r>
                <a:rPr lang="en-GB" sz="1200" baseline="6944" dirty="0">
                  <a:latin typeface="Arial"/>
                  <a:cs typeface="Arial"/>
                </a:rPr>
                <a:t>base</a:t>
              </a:r>
              <a:r>
                <a:rPr lang="en-GB" sz="1200" spc="-15" baseline="6944" dirty="0">
                  <a:latin typeface="Arial"/>
                  <a:cs typeface="Arial"/>
                </a:rPr>
                <a:t> size.</a:t>
              </a:r>
              <a:r>
                <a:rPr lang="en-GB" sz="1200" baseline="6944" dirty="0">
                  <a:latin typeface="Arial"/>
                  <a:cs typeface="Arial"/>
                </a:rPr>
                <a:t>	</a:t>
              </a:r>
              <a:endParaRPr lang="en-GB" sz="800" dirty="0">
                <a:latin typeface="Arial"/>
                <a:cs typeface="Arial"/>
              </a:endParaRPr>
            </a:p>
          </p:txBody>
        </p:sp>
        <p:sp>
          <p:nvSpPr>
            <p:cNvPr id="24" name="object 2">
              <a:extLst>
                <a:ext uri="{FF2B5EF4-FFF2-40B4-BE49-F238E27FC236}">
                  <a16:creationId xmlns:a16="http://schemas.microsoft.com/office/drawing/2014/main" id="{2D8D0405-8421-6BF7-26C3-DD8084A0AF5A}"/>
                </a:ext>
              </a:extLst>
            </p:cNvPr>
            <p:cNvSpPr/>
            <p:nvPr/>
          </p:nvSpPr>
          <p:spPr>
            <a:xfrm>
              <a:off x="349101" y="166510"/>
              <a:ext cx="6775785" cy="361062"/>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27" name="txt_org_name">
            <a:extLst>
              <a:ext uri="{FF2B5EF4-FFF2-40B4-BE49-F238E27FC236}">
                <a16:creationId xmlns:a16="http://schemas.microsoft.com/office/drawing/2014/main" id="{89629DC2-0F90-96D1-0F11-38486AF19461}"/>
              </a:ext>
              <a:ext uri="{C183D7F6-B498-43B3-948B-1728B52AA6E4}">
                <adec:decorative xmlns:adec="http://schemas.microsoft.com/office/drawing/2017/decorative" val="1"/>
              </a:ext>
            </a:extLst>
          </p:cNvPr>
          <p:cNvSpPr txBox="1"/>
          <p:nvPr/>
        </p:nvSpPr>
        <p:spPr>
          <a:xfrm>
            <a:off x="4524343" y="622300"/>
            <a:ext cx="2754280" cy="276999"/>
          </a:xfrm>
          <a:prstGeom prst="rect">
            <a:avLst/>
          </a:prstGeom>
          <a:noFill/>
        </p:spPr>
        <p:txBody>
          <a:bodyPr wrap="none" rtlCol="0">
            <a:spAutoFit/>
          </a:bodyPr>
          <a:lstStyle/>
          <a:p>
            <a:pPr algn="r"/>
            <a:r>
              <a:rPr lang="en-GB" sz="1200" b="1">
                <a:solidFill>
                  <a:srgbClr val="336E9F"/>
                </a:solidFill>
                <a:latin typeface="Arial"/>
                <a:cs typeface="Arial"/>
              </a:rPr>
              <a:t>The Christie NHS Foundation Trust</a:t>
            </a:r>
            <a:endParaRPr lang="en-GB" sz="1200">
              <a:solidFill>
                <a:srgbClr val="336E9F"/>
              </a:solidFill>
            </a:endParaRPr>
          </a:p>
        </p:txBody>
      </p:sp>
      <p:sp>
        <p:nvSpPr>
          <p:cNvPr id="28" name="txt_survey">
            <a:extLst>
              <a:ext uri="{FF2B5EF4-FFF2-40B4-BE49-F238E27FC236}">
                <a16:creationId xmlns:a16="http://schemas.microsoft.com/office/drawing/2014/main" id="{8220C6CF-3B71-AECD-A585-20B2E32BA88F}"/>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1" name="Group 10">
            <a:extLst>
              <a:ext uri="{FF2B5EF4-FFF2-40B4-BE49-F238E27FC236}">
                <a16:creationId xmlns:a16="http://schemas.microsoft.com/office/drawing/2014/main" id="{76FCE434-B6A6-9C67-D7B8-B06EB63B9ABC}"/>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6" name="object 4">
              <a:hlinkClick r:id="rId7" action="ppaction://hlinksldjump"/>
              <a:extLst>
                <a:ext uri="{FF2B5EF4-FFF2-40B4-BE49-F238E27FC236}">
                  <a16:creationId xmlns:a16="http://schemas.microsoft.com/office/drawing/2014/main" id="{FB48C4A7-6028-EA38-9A50-9EDE56A5DFE8}"/>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8" name="object 3">
              <a:hlinkClick r:id="rId7" action="ppaction://hlinksldjump"/>
              <a:extLst>
                <a:ext uri="{FF2B5EF4-FFF2-40B4-BE49-F238E27FC236}">
                  <a16:creationId xmlns:a16="http://schemas.microsoft.com/office/drawing/2014/main" id="{8C6BE5F1-4041-C783-6AEE-1B5599B0C776}"/>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236173011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28D7140-F825-D57F-D0A1-723E0F78908E}"/>
            </a:ext>
          </a:extLst>
        </p:cNvPr>
        <p:cNvGrpSpPr/>
        <p:nvPr/>
      </p:nvGrpSpPr>
      <p:grpSpPr>
        <a:xfrm>
          <a:off x="0" y="0"/>
          <a:ext cx="0" cy="0"/>
          <a:chOff x="0" y="0"/>
          <a:chExt cx="0" cy="0"/>
        </a:xfrm>
      </p:grpSpPr>
      <p:sp>
        <p:nvSpPr>
          <p:cNvPr id="83" name="Slide Number Placeholder 1">
            <a:extLst>
              <a:ext uri="{FF2B5EF4-FFF2-40B4-BE49-F238E27FC236}">
                <a16:creationId xmlns:a16="http://schemas.microsoft.com/office/drawing/2014/main" id="{0C45A8F9-C5D0-2BCF-DED4-8895FC3EE5E5}"/>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6034258D-1B64-464C-8D86-ECF8812D52F2}" type="slidenum">
              <a:rPr lang="en-GB" spc="-25" smtClean="0"/>
              <a:t>48</a:t>
            </a:fld>
            <a:endParaRPr lang="en-GB" spc="-25" dirty="0"/>
          </a:p>
        </p:txBody>
      </p:sp>
      <p:sp>
        <p:nvSpPr>
          <p:cNvPr id="25" name="object 1">
            <a:extLst>
              <a:ext uri="{FF2B5EF4-FFF2-40B4-BE49-F238E27FC236}">
                <a16:creationId xmlns:a16="http://schemas.microsoft.com/office/drawing/2014/main" id="{B68ED21A-0A50-2ADF-6FCC-D34E87E660ED}"/>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Year on year 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15" name="his_years_q19">
            <a:extLst>
              <a:ext uri="{FF2B5EF4-FFF2-40B4-BE49-F238E27FC236}">
                <a16:creationId xmlns:a16="http://schemas.microsoft.com/office/drawing/2014/main" id="{F2D26FFF-7D18-036A-F471-C13D3222E6F0}"/>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4043024699"/>
              </p:ext>
            </p:extLst>
          </p:nvPr>
        </p:nvGraphicFramePr>
        <p:xfrm>
          <a:off x="1585849" y="9549698"/>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3" name="chart_his_q19">
            <a:extLst>
              <a:ext uri="{FF2B5EF4-FFF2-40B4-BE49-F238E27FC236}">
                <a16:creationId xmlns:a16="http://schemas.microsoft.com/office/drawing/2014/main" id="{DC13F97D-6F84-45AF-1A03-F95941D9E6C2}"/>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867118941"/>
              </p:ext>
            </p:extLst>
          </p:nvPr>
        </p:nvGraphicFramePr>
        <p:xfrm>
          <a:off x="360679" y="8588195"/>
          <a:ext cx="6694169" cy="1180317"/>
        </p:xfrm>
        <a:graphic>
          <a:graphicData uri="http://schemas.openxmlformats.org/drawingml/2006/chart">
            <c:chart xmlns:c="http://schemas.openxmlformats.org/drawingml/2006/chart" xmlns:r="http://schemas.openxmlformats.org/officeDocument/2006/relationships" r:id="rId2"/>
          </a:graphicData>
        </a:graphic>
      </p:graphicFrame>
      <p:sp>
        <p:nvSpPr>
          <p:cNvPr id="23" name="object 11">
            <a:extLst>
              <a:ext uri="{FF2B5EF4-FFF2-40B4-BE49-F238E27FC236}">
                <a16:creationId xmlns:a16="http://schemas.microsoft.com/office/drawing/2014/main" id="{A028EC1B-B827-766D-27B3-61F97EFC8065}"/>
              </a:ext>
              <a:ext uri="{C183D7F6-B498-43B3-948B-1728B52AA6E4}">
                <adec:decorative xmlns:adec="http://schemas.microsoft.com/office/drawing/2017/decorative" val="1"/>
              </a:ext>
            </a:extLst>
          </p:cNvPr>
          <p:cNvSpPr/>
          <p:nvPr/>
        </p:nvSpPr>
        <p:spPr>
          <a:xfrm>
            <a:off x="425450" y="8352086"/>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17" name="his_years_q18">
            <a:extLst>
              <a:ext uri="{FF2B5EF4-FFF2-40B4-BE49-F238E27FC236}">
                <a16:creationId xmlns:a16="http://schemas.microsoft.com/office/drawing/2014/main" id="{9A16BBF3-3250-B128-BF51-E3DA1331683A}"/>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176891339"/>
              </p:ext>
            </p:extLst>
          </p:nvPr>
        </p:nvGraphicFramePr>
        <p:xfrm>
          <a:off x="1586393" y="7908403"/>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22" name="chart_his_q18">
            <a:extLst>
              <a:ext uri="{FF2B5EF4-FFF2-40B4-BE49-F238E27FC236}">
                <a16:creationId xmlns:a16="http://schemas.microsoft.com/office/drawing/2014/main" id="{D37F1285-B95C-9335-B119-E7705D180B63}"/>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353629913"/>
              </p:ext>
            </p:extLst>
          </p:nvPr>
        </p:nvGraphicFramePr>
        <p:xfrm>
          <a:off x="360681" y="6946900"/>
          <a:ext cx="6694169" cy="1180317"/>
        </p:xfrm>
        <a:graphic>
          <a:graphicData uri="http://schemas.openxmlformats.org/drawingml/2006/chart">
            <c:chart xmlns:c="http://schemas.openxmlformats.org/drawingml/2006/chart" xmlns:r="http://schemas.openxmlformats.org/officeDocument/2006/relationships" r:id="rId3"/>
          </a:graphicData>
        </a:graphic>
      </p:graphicFrame>
      <p:sp>
        <p:nvSpPr>
          <p:cNvPr id="21" name="object 10">
            <a:extLst>
              <a:ext uri="{FF2B5EF4-FFF2-40B4-BE49-F238E27FC236}">
                <a16:creationId xmlns:a16="http://schemas.microsoft.com/office/drawing/2014/main" id="{47AD5EDD-F3A8-F23E-75AE-231E1F07E47B}"/>
              </a:ext>
              <a:ext uri="{C183D7F6-B498-43B3-948B-1728B52AA6E4}">
                <adec:decorative xmlns:adec="http://schemas.microsoft.com/office/drawing/2017/decorative" val="1"/>
              </a:ext>
            </a:extLst>
          </p:cNvPr>
          <p:cNvSpPr/>
          <p:nvPr/>
        </p:nvSpPr>
        <p:spPr>
          <a:xfrm>
            <a:off x="425450" y="6718300"/>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19" name="his_years_q17">
            <a:extLst>
              <a:ext uri="{FF2B5EF4-FFF2-40B4-BE49-F238E27FC236}">
                <a16:creationId xmlns:a16="http://schemas.microsoft.com/office/drawing/2014/main" id="{3D02B0CA-8139-A707-42A4-5140339CDF00}"/>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962491926"/>
              </p:ext>
            </p:extLst>
          </p:nvPr>
        </p:nvGraphicFramePr>
        <p:xfrm>
          <a:off x="1585850" y="6270895"/>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1" name="chart_his_q17">
            <a:extLst>
              <a:ext uri="{FF2B5EF4-FFF2-40B4-BE49-F238E27FC236}">
                <a16:creationId xmlns:a16="http://schemas.microsoft.com/office/drawing/2014/main" id="{EC00D5EF-A53B-5F33-C44C-C6D42AE3E706}"/>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20010613"/>
              </p:ext>
            </p:extLst>
          </p:nvPr>
        </p:nvGraphicFramePr>
        <p:xfrm>
          <a:off x="360681" y="5309383"/>
          <a:ext cx="6694169" cy="1180317"/>
        </p:xfrm>
        <a:graphic>
          <a:graphicData uri="http://schemas.openxmlformats.org/drawingml/2006/chart">
            <c:chart xmlns:c="http://schemas.openxmlformats.org/drawingml/2006/chart" xmlns:r="http://schemas.openxmlformats.org/officeDocument/2006/relationships" r:id="rId4"/>
          </a:graphicData>
        </a:graphic>
      </p:graphicFrame>
      <p:sp>
        <p:nvSpPr>
          <p:cNvPr id="14" name="object 9">
            <a:extLst>
              <a:ext uri="{FF2B5EF4-FFF2-40B4-BE49-F238E27FC236}">
                <a16:creationId xmlns:a16="http://schemas.microsoft.com/office/drawing/2014/main" id="{C9530199-E157-82A4-CA71-142026D2AAC8}"/>
              </a:ext>
              <a:ext uri="{C183D7F6-B498-43B3-948B-1728B52AA6E4}">
                <adec:decorative xmlns:adec="http://schemas.microsoft.com/office/drawing/2017/decorative" val="1"/>
              </a:ext>
            </a:extLst>
          </p:cNvPr>
          <p:cNvSpPr/>
          <p:nvPr/>
        </p:nvSpPr>
        <p:spPr>
          <a:xfrm>
            <a:off x="425450" y="5086269"/>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1" name="his_years_q16">
            <a:extLst>
              <a:ext uri="{FF2B5EF4-FFF2-40B4-BE49-F238E27FC236}">
                <a16:creationId xmlns:a16="http://schemas.microsoft.com/office/drawing/2014/main" id="{B542D130-5084-A8B5-8ABD-6F73C241FD16}"/>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909259173"/>
              </p:ext>
            </p:extLst>
          </p:nvPr>
        </p:nvGraphicFramePr>
        <p:xfrm>
          <a:off x="1586393" y="4502699"/>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20" name="chart_his_q16">
            <a:extLst>
              <a:ext uri="{FF2B5EF4-FFF2-40B4-BE49-F238E27FC236}">
                <a16:creationId xmlns:a16="http://schemas.microsoft.com/office/drawing/2014/main" id="{59F5ADB4-4DD0-82D5-10CC-FF833EC029BF}"/>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003893934"/>
              </p:ext>
            </p:extLst>
          </p:nvPr>
        </p:nvGraphicFramePr>
        <p:xfrm>
          <a:off x="360679" y="3541196"/>
          <a:ext cx="6694169" cy="1180317"/>
        </p:xfrm>
        <a:graphic>
          <a:graphicData uri="http://schemas.openxmlformats.org/drawingml/2006/chart">
            <c:chart xmlns:c="http://schemas.openxmlformats.org/drawingml/2006/chart" xmlns:r="http://schemas.openxmlformats.org/officeDocument/2006/relationships" r:id="rId5"/>
          </a:graphicData>
        </a:graphic>
      </p:graphicFrame>
      <p:sp>
        <p:nvSpPr>
          <p:cNvPr id="12" name="object 7">
            <a:extLst>
              <a:ext uri="{FF2B5EF4-FFF2-40B4-BE49-F238E27FC236}">
                <a16:creationId xmlns:a16="http://schemas.microsoft.com/office/drawing/2014/main" id="{9F8F1E73-88F6-6B54-4C45-CDA909114D20}"/>
              </a:ext>
              <a:ext uri="{C183D7F6-B498-43B3-948B-1728B52AA6E4}">
                <adec:decorative xmlns:adec="http://schemas.microsoft.com/office/drawing/2017/decorative" val="1"/>
              </a:ext>
            </a:extLst>
          </p:cNvPr>
          <p:cNvSpPr/>
          <p:nvPr/>
        </p:nvSpPr>
        <p:spPr>
          <a:xfrm>
            <a:off x="425450" y="3301102"/>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3" name="his_years_q15">
            <a:extLst>
              <a:ext uri="{FF2B5EF4-FFF2-40B4-BE49-F238E27FC236}">
                <a16:creationId xmlns:a16="http://schemas.microsoft.com/office/drawing/2014/main" id="{8F3D2283-8CED-8BC7-ED3A-9E0B59D9414D}"/>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833488498"/>
              </p:ext>
            </p:extLst>
          </p:nvPr>
        </p:nvGraphicFramePr>
        <p:xfrm>
          <a:off x="1585850" y="2891435"/>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2" name="chart_his_q15">
            <a:extLst>
              <a:ext uri="{FF2B5EF4-FFF2-40B4-BE49-F238E27FC236}">
                <a16:creationId xmlns:a16="http://schemas.microsoft.com/office/drawing/2014/main" id="{EAE61E5C-167B-534E-711F-AABD9A5801CA}"/>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465103949"/>
              </p:ext>
            </p:extLst>
          </p:nvPr>
        </p:nvGraphicFramePr>
        <p:xfrm>
          <a:off x="360680" y="1929932"/>
          <a:ext cx="6694169" cy="1180317"/>
        </p:xfrm>
        <a:graphic>
          <a:graphicData uri="http://schemas.openxmlformats.org/drawingml/2006/chart">
            <c:chart xmlns:c="http://schemas.openxmlformats.org/drawingml/2006/chart" xmlns:r="http://schemas.openxmlformats.org/officeDocument/2006/relationships" r:id="rId6"/>
          </a:graphicData>
        </a:graphic>
      </p:graphicFrame>
      <p:sp>
        <p:nvSpPr>
          <p:cNvPr id="47" name="text_q15">
            <a:extLst>
              <a:ext uri="{FF2B5EF4-FFF2-40B4-BE49-F238E27FC236}">
                <a16:creationId xmlns:a16="http://schemas.microsoft.com/office/drawing/2014/main" id="{0B9C89A0-B00F-5E2C-C840-76CCB1B667BE}"/>
              </a:ext>
            </a:extLst>
          </p:cNvPr>
          <p:cNvSpPr txBox="1"/>
          <p:nvPr/>
        </p:nvSpPr>
        <p:spPr>
          <a:xfrm>
            <a:off x="455762" y="1646907"/>
            <a:ext cx="4970680" cy="423193"/>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Q15.</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5" dirty="0">
                <a:latin typeface="Arial"/>
                <a:cs typeface="Arial"/>
              </a:rPr>
              <a:t> </a:t>
            </a:r>
            <a:r>
              <a:rPr lang="en-GB" sz="850" dirty="0">
                <a:latin typeface="Arial"/>
                <a:cs typeface="Arial"/>
              </a:rPr>
              <a:t>definitely</a:t>
            </a:r>
            <a:r>
              <a:rPr lang="en-GB" sz="850" spc="-20" dirty="0">
                <a:latin typeface="Arial"/>
                <a:cs typeface="Arial"/>
              </a:rPr>
              <a:t> </a:t>
            </a:r>
            <a:r>
              <a:rPr lang="en-GB" sz="850" dirty="0">
                <a:latin typeface="Arial"/>
                <a:cs typeface="Arial"/>
              </a:rPr>
              <a:t>told</a:t>
            </a:r>
            <a:r>
              <a:rPr lang="en-GB" sz="850" spc="-20" dirty="0">
                <a:latin typeface="Arial"/>
                <a:cs typeface="Arial"/>
              </a:rPr>
              <a:t> </a:t>
            </a:r>
            <a:r>
              <a:rPr lang="en-GB" sz="850" dirty="0">
                <a:latin typeface="Arial"/>
                <a:cs typeface="Arial"/>
              </a:rPr>
              <a:t>about</a:t>
            </a:r>
            <a:r>
              <a:rPr lang="en-GB" sz="850" spc="-25" dirty="0">
                <a:latin typeface="Arial"/>
                <a:cs typeface="Arial"/>
              </a:rPr>
              <a:t> </a:t>
            </a:r>
            <a:r>
              <a:rPr lang="en-GB" sz="850" dirty="0">
                <a:latin typeface="Arial"/>
                <a:cs typeface="Arial"/>
              </a:rPr>
              <a:t>their</a:t>
            </a:r>
            <a:r>
              <a:rPr lang="en-GB" sz="850" spc="-20" dirty="0">
                <a:latin typeface="Arial"/>
                <a:cs typeface="Arial"/>
              </a:rPr>
              <a:t> </a:t>
            </a:r>
            <a:r>
              <a:rPr lang="en-GB" sz="850" dirty="0">
                <a:latin typeface="Arial"/>
                <a:cs typeface="Arial"/>
              </a:rPr>
              <a:t>diagnosis</a:t>
            </a:r>
            <a:r>
              <a:rPr lang="en-GB" sz="850" spc="-25" dirty="0">
                <a:latin typeface="Arial"/>
                <a:cs typeface="Arial"/>
              </a:rPr>
              <a:t> </a:t>
            </a:r>
            <a:r>
              <a:rPr lang="en-GB" sz="850" dirty="0">
                <a:latin typeface="Arial"/>
                <a:cs typeface="Arial"/>
              </a:rPr>
              <a:t>in</a:t>
            </a:r>
            <a:r>
              <a:rPr lang="en-GB" sz="850" spc="-20" dirty="0">
                <a:latin typeface="Arial"/>
                <a:cs typeface="Arial"/>
              </a:rPr>
              <a:t> </a:t>
            </a:r>
            <a:r>
              <a:rPr lang="en-GB" sz="850" dirty="0">
                <a:latin typeface="Arial"/>
                <a:cs typeface="Arial"/>
              </a:rPr>
              <a:t>an</a:t>
            </a:r>
            <a:r>
              <a:rPr lang="en-GB" sz="850" spc="-20" dirty="0">
                <a:latin typeface="Arial"/>
                <a:cs typeface="Arial"/>
              </a:rPr>
              <a:t> </a:t>
            </a:r>
            <a:r>
              <a:rPr lang="en-GB" sz="850" dirty="0">
                <a:latin typeface="Arial"/>
                <a:cs typeface="Arial"/>
              </a:rPr>
              <a:t>appropriate</a:t>
            </a:r>
            <a:r>
              <a:rPr lang="en-GB" sz="850" spc="-25" dirty="0">
                <a:latin typeface="Arial"/>
                <a:cs typeface="Arial"/>
              </a:rPr>
              <a:t> </a:t>
            </a:r>
            <a:r>
              <a:rPr lang="en-GB" sz="850" spc="-10" dirty="0">
                <a:latin typeface="Arial"/>
                <a:cs typeface="Arial"/>
              </a:rPr>
              <a:t>place</a:t>
            </a:r>
            <a:endParaRPr lang="en-GB" sz="850" dirty="0">
              <a:latin typeface="Arial"/>
              <a:cs typeface="Arial"/>
            </a:endParaRPr>
          </a:p>
          <a:p>
            <a:pPr marL="57785" marR="0" lvl="0" indent="0" defTabSz="914400" eaLnBrk="1" fontAlgn="auto" latinLnBrk="0" hangingPunct="1">
              <a:lnSpc>
                <a:spcPct val="100000"/>
              </a:lnSpc>
              <a:spcBef>
                <a:spcPts val="670"/>
              </a:spcBef>
              <a:spcAft>
                <a:spcPts val="0"/>
              </a:spcAft>
              <a:buClrTx/>
              <a:buSzTx/>
              <a:buFontTx/>
              <a:buNone/>
              <a:tabLst/>
              <a:defRPr/>
            </a:pPr>
            <a:endParaRPr kumimoji="0" sz="750" b="0" i="0" u="none" strike="noStrike" kern="0" cap="none" spc="0" normalizeH="0" baseline="0" noProof="0" dirty="0">
              <a:ln>
                <a:noFill/>
              </a:ln>
              <a:solidFill>
                <a:sysClr val="windowText" lastClr="000000"/>
              </a:solidFill>
              <a:effectLst/>
              <a:uLnTx/>
              <a:uFillTx/>
              <a:latin typeface="Arial"/>
              <a:cs typeface="Arial"/>
            </a:endParaRPr>
          </a:p>
        </p:txBody>
      </p:sp>
      <p:sp>
        <p:nvSpPr>
          <p:cNvPr id="39" name="text_q16">
            <a:extLst>
              <a:ext uri="{FF2B5EF4-FFF2-40B4-BE49-F238E27FC236}">
                <a16:creationId xmlns:a16="http://schemas.microsoft.com/office/drawing/2014/main" id="{66F3D8A4-41B8-7A38-0B31-BC9F2C9C0EF8}"/>
              </a:ext>
            </a:extLst>
          </p:cNvPr>
          <p:cNvSpPr txBox="1"/>
          <p:nvPr/>
        </p:nvSpPr>
        <p:spPr>
          <a:xfrm>
            <a:off x="460565" y="3244702"/>
            <a:ext cx="4321175"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Q16.</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told</a:t>
            </a:r>
            <a:r>
              <a:rPr lang="en-GB" sz="850" spc="-20" dirty="0">
                <a:latin typeface="Arial"/>
                <a:cs typeface="Arial"/>
              </a:rPr>
              <a:t> </a:t>
            </a:r>
            <a:r>
              <a:rPr lang="en-GB" sz="850" dirty="0">
                <a:latin typeface="Arial"/>
                <a:cs typeface="Arial"/>
              </a:rPr>
              <a:t>they</a:t>
            </a:r>
            <a:r>
              <a:rPr lang="en-GB" sz="850" spc="-15" dirty="0">
                <a:latin typeface="Arial"/>
                <a:cs typeface="Arial"/>
              </a:rPr>
              <a:t> </a:t>
            </a:r>
            <a:r>
              <a:rPr lang="en-GB" sz="850" dirty="0">
                <a:latin typeface="Arial"/>
                <a:cs typeface="Arial"/>
              </a:rPr>
              <a:t>could</a:t>
            </a:r>
            <a:r>
              <a:rPr lang="en-GB" sz="850" spc="-20" dirty="0">
                <a:latin typeface="Arial"/>
                <a:cs typeface="Arial"/>
              </a:rPr>
              <a:t> </a:t>
            </a:r>
            <a:r>
              <a:rPr lang="en-GB" sz="850" dirty="0">
                <a:latin typeface="Arial"/>
                <a:cs typeface="Arial"/>
              </a:rPr>
              <a:t>go</a:t>
            </a:r>
            <a:r>
              <a:rPr lang="en-GB" sz="850" spc="-20" dirty="0">
                <a:latin typeface="Arial"/>
                <a:cs typeface="Arial"/>
              </a:rPr>
              <a:t> </a:t>
            </a:r>
            <a:r>
              <a:rPr lang="en-GB" sz="850" dirty="0">
                <a:latin typeface="Arial"/>
                <a:cs typeface="Arial"/>
              </a:rPr>
              <a:t>back</a:t>
            </a:r>
            <a:r>
              <a:rPr lang="en-GB" sz="850" spc="-20" dirty="0">
                <a:latin typeface="Arial"/>
                <a:cs typeface="Arial"/>
              </a:rPr>
              <a:t> </a:t>
            </a:r>
            <a:r>
              <a:rPr lang="en-GB" sz="850" dirty="0">
                <a:latin typeface="Arial"/>
                <a:cs typeface="Arial"/>
              </a:rPr>
              <a:t>later</a:t>
            </a:r>
            <a:r>
              <a:rPr lang="en-GB" sz="850" spc="-15" dirty="0">
                <a:latin typeface="Arial"/>
                <a:cs typeface="Arial"/>
              </a:rPr>
              <a:t> </a:t>
            </a:r>
            <a:r>
              <a:rPr lang="en-GB" sz="850" dirty="0">
                <a:latin typeface="Arial"/>
                <a:cs typeface="Arial"/>
              </a:rPr>
              <a:t>for</a:t>
            </a:r>
            <a:r>
              <a:rPr lang="en-GB" sz="850" spc="-20" dirty="0">
                <a:latin typeface="Arial"/>
                <a:cs typeface="Arial"/>
              </a:rPr>
              <a:t> </a:t>
            </a:r>
            <a:r>
              <a:rPr lang="en-GB" sz="850" dirty="0">
                <a:latin typeface="Arial"/>
                <a:cs typeface="Arial"/>
              </a:rPr>
              <a:t>more</a:t>
            </a:r>
            <a:r>
              <a:rPr lang="en-GB" sz="850" spc="-20" dirty="0">
                <a:latin typeface="Arial"/>
                <a:cs typeface="Arial"/>
              </a:rPr>
              <a:t> </a:t>
            </a:r>
            <a:r>
              <a:rPr lang="en-GB" sz="850" dirty="0">
                <a:latin typeface="Arial"/>
                <a:cs typeface="Arial"/>
              </a:rPr>
              <a:t>information</a:t>
            </a:r>
            <a:r>
              <a:rPr lang="en-GB" sz="850" spc="-20" dirty="0">
                <a:latin typeface="Arial"/>
                <a:cs typeface="Arial"/>
              </a:rPr>
              <a:t> </a:t>
            </a:r>
            <a:r>
              <a:rPr lang="en-GB" sz="850" dirty="0">
                <a:latin typeface="Arial"/>
                <a:cs typeface="Arial"/>
              </a:rPr>
              <a:t>about</a:t>
            </a:r>
            <a:r>
              <a:rPr lang="en-GB" sz="850" spc="-20" dirty="0">
                <a:latin typeface="Arial"/>
                <a:cs typeface="Arial"/>
              </a:rPr>
              <a:t> </a:t>
            </a:r>
            <a:r>
              <a:rPr lang="en-GB" sz="850" dirty="0">
                <a:latin typeface="Arial"/>
                <a:cs typeface="Arial"/>
              </a:rPr>
              <a:t>their</a:t>
            </a:r>
            <a:r>
              <a:rPr lang="en-GB" sz="850" spc="-15" dirty="0">
                <a:latin typeface="Arial"/>
                <a:cs typeface="Arial"/>
              </a:rPr>
              <a:t> </a:t>
            </a:r>
            <a:r>
              <a:rPr lang="en-GB" sz="850" spc="-10" dirty="0">
                <a:latin typeface="Arial"/>
                <a:cs typeface="Arial"/>
              </a:rPr>
              <a:t>diagnosis</a:t>
            </a:r>
            <a:endParaRPr lang="en-GB" sz="850" dirty="0">
              <a:latin typeface="Arial"/>
              <a:cs typeface="Arial"/>
            </a:endParaRPr>
          </a:p>
        </p:txBody>
      </p:sp>
      <p:sp>
        <p:nvSpPr>
          <p:cNvPr id="54" name="object 8">
            <a:extLst>
              <a:ext uri="{FF2B5EF4-FFF2-40B4-BE49-F238E27FC236}">
                <a16:creationId xmlns:a16="http://schemas.microsoft.com/office/drawing/2014/main" id="{FCA7B71C-2F6E-32AF-E2BC-54C00207BBC7}"/>
              </a:ext>
            </a:extLst>
          </p:cNvPr>
          <p:cNvSpPr txBox="1"/>
          <p:nvPr/>
        </p:nvSpPr>
        <p:spPr>
          <a:xfrm>
            <a:off x="425450" y="4918848"/>
            <a:ext cx="6696000" cy="167354"/>
          </a:xfrm>
          <a:prstGeom prst="rect">
            <a:avLst/>
          </a:prstGeom>
          <a:ln w="6350">
            <a:solidFill>
              <a:srgbClr val="939598"/>
            </a:solidFill>
          </a:ln>
        </p:spPr>
        <p:txBody>
          <a:bodyPr vert="horz" wrap="square" lIns="0" tIns="5715" rIns="0" bIns="0" rtlCol="0">
            <a:spAutoFit/>
          </a:bodyPr>
          <a:lstStyle/>
          <a:p>
            <a:pPr marL="12700" marR="0" lvl="0" indent="0" defTabSz="914400" eaLnBrk="1" fontAlgn="auto" latinLnBrk="0" hangingPunct="1">
              <a:lnSpc>
                <a:spcPct val="100000"/>
              </a:lnSpc>
              <a:spcBef>
                <a:spcPts val="405"/>
              </a:spcBef>
              <a:spcAft>
                <a:spcPts val="0"/>
              </a:spcAft>
              <a:buClrTx/>
              <a:buSzTx/>
              <a:buFontTx/>
              <a:buNone/>
              <a:tabLst/>
              <a:defRPr/>
            </a:pPr>
            <a:r>
              <a:rPr lang="en-GB" sz="1050" b="1" spc="-20" dirty="0">
                <a:solidFill>
                  <a:srgbClr val="336E9F"/>
                </a:solidFill>
                <a:latin typeface="Arial"/>
                <a:cs typeface="Arial"/>
              </a:rPr>
              <a:t>SUPPORT FROM A MAIN CONTACT PERSON</a:t>
            </a:r>
          </a:p>
        </p:txBody>
      </p:sp>
      <p:sp>
        <p:nvSpPr>
          <p:cNvPr id="59" name="text_q17">
            <a:extLst>
              <a:ext uri="{FF2B5EF4-FFF2-40B4-BE49-F238E27FC236}">
                <a16:creationId xmlns:a16="http://schemas.microsoft.com/office/drawing/2014/main" id="{1C5B413C-714C-FC09-9E37-893F3BBDB091}"/>
              </a:ext>
            </a:extLst>
          </p:cNvPr>
          <p:cNvSpPr txBox="1"/>
          <p:nvPr/>
        </p:nvSpPr>
        <p:spPr>
          <a:xfrm>
            <a:off x="457082" y="5024271"/>
            <a:ext cx="4824000" cy="387286"/>
          </a:xfrm>
          <a:prstGeom prst="rect">
            <a:avLst/>
          </a:prstGeom>
        </p:spPr>
        <p:txBody>
          <a:bodyPr vert="horz" wrap="square" lIns="0" tIns="86360" rIns="0" bIns="0" rtlCol="0">
            <a:spAutoFit/>
          </a:bodyPr>
          <a:lstStyle/>
          <a:p>
            <a:pPr marL="12700">
              <a:spcBef>
                <a:spcPts val="250"/>
              </a:spcBef>
              <a:defRPr/>
            </a:pPr>
            <a:r>
              <a:rPr lang="en-GB" sz="850" dirty="0">
                <a:latin typeface="Arial"/>
                <a:cs typeface="Arial"/>
              </a:rPr>
              <a:t>Q17.</a:t>
            </a:r>
            <a:r>
              <a:rPr lang="en-GB" sz="850" spc="-20"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had</a:t>
            </a:r>
            <a:r>
              <a:rPr lang="en-GB" sz="850" spc="-20" dirty="0">
                <a:latin typeface="Arial"/>
                <a:cs typeface="Arial"/>
              </a:rPr>
              <a:t> </a:t>
            </a:r>
            <a:r>
              <a:rPr lang="en-GB" sz="850" dirty="0">
                <a:latin typeface="Arial"/>
                <a:cs typeface="Arial"/>
              </a:rPr>
              <a:t>a</a:t>
            </a:r>
            <a:r>
              <a:rPr lang="en-GB" sz="850" spc="-15" dirty="0">
                <a:latin typeface="Arial"/>
                <a:cs typeface="Arial"/>
              </a:rPr>
              <a:t> </a:t>
            </a:r>
            <a:r>
              <a:rPr lang="en-GB" sz="850" dirty="0">
                <a:latin typeface="Arial"/>
                <a:cs typeface="Arial"/>
              </a:rPr>
              <a:t>main</a:t>
            </a:r>
            <a:r>
              <a:rPr lang="en-GB" sz="850" spc="-15" dirty="0">
                <a:latin typeface="Arial"/>
                <a:cs typeface="Arial"/>
              </a:rPr>
              <a:t> </a:t>
            </a:r>
            <a:r>
              <a:rPr lang="en-GB" sz="850" dirty="0">
                <a:latin typeface="Arial"/>
                <a:cs typeface="Arial"/>
              </a:rPr>
              <a:t>point</a:t>
            </a:r>
            <a:r>
              <a:rPr lang="en-GB" sz="850" spc="-20" dirty="0">
                <a:latin typeface="Arial"/>
                <a:cs typeface="Arial"/>
              </a:rPr>
              <a:t> </a:t>
            </a:r>
            <a:r>
              <a:rPr lang="en-GB" sz="850" dirty="0">
                <a:latin typeface="Arial"/>
                <a:cs typeface="Arial"/>
              </a:rPr>
              <a:t>of</a:t>
            </a:r>
            <a:r>
              <a:rPr lang="en-GB" sz="850" spc="-15" dirty="0">
                <a:latin typeface="Arial"/>
                <a:cs typeface="Arial"/>
              </a:rPr>
              <a:t> </a:t>
            </a:r>
            <a:r>
              <a:rPr lang="en-GB" sz="850" dirty="0">
                <a:latin typeface="Arial"/>
                <a:cs typeface="Arial"/>
              </a:rPr>
              <a:t>contact</a:t>
            </a:r>
            <a:r>
              <a:rPr lang="en-GB" sz="850" spc="-20" dirty="0">
                <a:latin typeface="Arial"/>
                <a:cs typeface="Arial"/>
              </a:rPr>
              <a:t> </a:t>
            </a:r>
            <a:r>
              <a:rPr lang="en-GB" sz="850" dirty="0">
                <a:latin typeface="Arial"/>
                <a:cs typeface="Arial"/>
              </a:rPr>
              <a:t>within</a:t>
            </a:r>
            <a:r>
              <a:rPr lang="en-GB" sz="850" spc="-15" dirty="0">
                <a:latin typeface="Arial"/>
                <a:cs typeface="Arial"/>
              </a:rPr>
              <a:t> </a:t>
            </a:r>
            <a:r>
              <a:rPr lang="en-GB" sz="850" dirty="0">
                <a:latin typeface="Arial"/>
                <a:cs typeface="Arial"/>
              </a:rPr>
              <a:t>the</a:t>
            </a:r>
            <a:r>
              <a:rPr lang="en-GB" sz="850" spc="-15" dirty="0">
                <a:latin typeface="Arial"/>
                <a:cs typeface="Arial"/>
              </a:rPr>
              <a:t> </a:t>
            </a:r>
            <a:r>
              <a:rPr lang="en-GB" sz="850" dirty="0">
                <a:latin typeface="Arial"/>
                <a:cs typeface="Arial"/>
              </a:rPr>
              <a:t>care</a:t>
            </a:r>
            <a:r>
              <a:rPr lang="en-GB" sz="850" spc="-20" dirty="0">
                <a:latin typeface="Arial"/>
                <a:cs typeface="Arial"/>
              </a:rPr>
              <a:t> team</a:t>
            </a:r>
            <a:endParaRPr lang="en-GB" sz="850" dirty="0">
              <a:latin typeface="Arial"/>
              <a:cs typeface="Arial"/>
            </a:endParaRPr>
          </a:p>
          <a:p>
            <a:pPr marL="12700" marR="0" lvl="0" indent="0" defTabSz="914400" eaLnBrk="1" fontAlgn="auto" latinLnBrk="0" hangingPunct="1">
              <a:lnSpc>
                <a:spcPct val="100000"/>
              </a:lnSpc>
              <a:spcBef>
                <a:spcPts val="250"/>
              </a:spcBef>
              <a:spcAft>
                <a:spcPts val="0"/>
              </a:spcAft>
              <a:buClrTx/>
              <a:buSzTx/>
              <a:buFontTx/>
              <a:buNone/>
              <a:tabLst/>
              <a:defRPr/>
            </a:pPr>
            <a:endParaRPr kumimoji="0" lang="en-GB" sz="850" b="0" i="0" u="none" strike="noStrike" kern="0" cap="none" spc="0" normalizeH="0" baseline="0" noProof="0" dirty="0">
              <a:ln>
                <a:noFill/>
              </a:ln>
              <a:solidFill>
                <a:sysClr val="windowText" lastClr="000000"/>
              </a:solidFill>
              <a:effectLst/>
              <a:uLnTx/>
              <a:uFillTx/>
              <a:latin typeface="Arial"/>
              <a:cs typeface="Arial"/>
            </a:endParaRPr>
          </a:p>
        </p:txBody>
      </p:sp>
      <p:sp>
        <p:nvSpPr>
          <p:cNvPr id="100" name="text_q18">
            <a:extLst>
              <a:ext uri="{FF2B5EF4-FFF2-40B4-BE49-F238E27FC236}">
                <a16:creationId xmlns:a16="http://schemas.microsoft.com/office/drawing/2014/main" id="{26F4819A-8C0F-56EA-2F4F-12A37D183FF4}"/>
              </a:ext>
            </a:extLst>
          </p:cNvPr>
          <p:cNvSpPr txBox="1"/>
          <p:nvPr/>
        </p:nvSpPr>
        <p:spPr>
          <a:xfrm>
            <a:off x="454692" y="6655273"/>
            <a:ext cx="6695346" cy="222199"/>
          </a:xfrm>
          <a:prstGeom prst="rect">
            <a:avLst/>
          </a:prstGeom>
        </p:spPr>
        <p:txBody>
          <a:bodyPr vert="horz" wrap="square" lIns="0" tIns="86360" rIns="0" bIns="0" rtlCol="0">
            <a:spAutoFit/>
          </a:bodyPr>
          <a:lstStyle/>
          <a:p>
            <a:pPr marL="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Q18.</a:t>
            </a:r>
            <a:r>
              <a:rPr lang="en-GB" sz="850" spc="-20"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found</a:t>
            </a:r>
            <a:r>
              <a:rPr lang="en-GB" sz="850" spc="-20" dirty="0">
                <a:latin typeface="Arial"/>
                <a:cs typeface="Arial"/>
              </a:rPr>
              <a:t> </a:t>
            </a:r>
            <a:r>
              <a:rPr lang="en-GB" sz="850" dirty="0">
                <a:latin typeface="Arial"/>
                <a:cs typeface="Arial"/>
              </a:rPr>
              <a:t>it</a:t>
            </a:r>
            <a:r>
              <a:rPr lang="en-GB" sz="850" spc="-15" dirty="0">
                <a:latin typeface="Arial"/>
                <a:cs typeface="Arial"/>
              </a:rPr>
              <a:t> </a:t>
            </a:r>
            <a:r>
              <a:rPr lang="en-GB" sz="850" dirty="0">
                <a:latin typeface="Arial"/>
                <a:cs typeface="Arial"/>
              </a:rPr>
              <a:t>very</a:t>
            </a:r>
            <a:r>
              <a:rPr lang="en-GB" sz="850" spc="-20" dirty="0">
                <a:latin typeface="Arial"/>
                <a:cs typeface="Arial"/>
              </a:rPr>
              <a:t> </a:t>
            </a:r>
            <a:r>
              <a:rPr lang="en-GB" sz="850" dirty="0">
                <a:latin typeface="Arial"/>
                <a:cs typeface="Arial"/>
              </a:rPr>
              <a:t>or</a:t>
            </a:r>
            <a:r>
              <a:rPr lang="en-GB" sz="850" spc="-15" dirty="0">
                <a:latin typeface="Arial"/>
                <a:cs typeface="Arial"/>
              </a:rPr>
              <a:t> </a:t>
            </a:r>
            <a:r>
              <a:rPr lang="en-GB" sz="850" dirty="0">
                <a:latin typeface="Arial"/>
                <a:cs typeface="Arial"/>
              </a:rPr>
              <a:t>quite</a:t>
            </a:r>
            <a:r>
              <a:rPr lang="en-GB" sz="850" spc="-20" dirty="0">
                <a:latin typeface="Arial"/>
                <a:cs typeface="Arial"/>
              </a:rPr>
              <a:t> </a:t>
            </a:r>
            <a:r>
              <a:rPr lang="en-GB" sz="850" dirty="0">
                <a:latin typeface="Arial"/>
                <a:cs typeface="Arial"/>
              </a:rPr>
              <a:t>easy</a:t>
            </a:r>
            <a:r>
              <a:rPr lang="en-GB" sz="850" spc="-15" dirty="0">
                <a:latin typeface="Arial"/>
                <a:cs typeface="Arial"/>
              </a:rPr>
              <a:t> </a:t>
            </a:r>
            <a:r>
              <a:rPr lang="en-GB" sz="850" dirty="0">
                <a:latin typeface="Arial"/>
                <a:cs typeface="Arial"/>
              </a:rPr>
              <a:t>to</a:t>
            </a:r>
            <a:r>
              <a:rPr lang="en-GB" sz="850" spc="-15" dirty="0">
                <a:latin typeface="Arial"/>
                <a:cs typeface="Arial"/>
              </a:rPr>
              <a:t> </a:t>
            </a:r>
            <a:r>
              <a:rPr lang="en-GB" sz="850" dirty="0">
                <a:latin typeface="Arial"/>
                <a:cs typeface="Arial"/>
              </a:rPr>
              <a:t>contact</a:t>
            </a:r>
            <a:r>
              <a:rPr lang="en-GB" sz="850" spc="-20" dirty="0">
                <a:latin typeface="Arial"/>
                <a:cs typeface="Arial"/>
              </a:rPr>
              <a:t> </a:t>
            </a:r>
            <a:r>
              <a:rPr lang="en-GB" sz="850" dirty="0">
                <a:latin typeface="Arial"/>
                <a:cs typeface="Arial"/>
              </a:rPr>
              <a:t>their</a:t>
            </a:r>
            <a:r>
              <a:rPr lang="en-GB" sz="850" spc="-15" dirty="0">
                <a:latin typeface="Arial"/>
                <a:cs typeface="Arial"/>
              </a:rPr>
              <a:t> </a:t>
            </a:r>
            <a:r>
              <a:rPr lang="en-GB" sz="850" dirty="0">
                <a:latin typeface="Arial"/>
                <a:cs typeface="Arial"/>
              </a:rPr>
              <a:t>main</a:t>
            </a:r>
            <a:r>
              <a:rPr lang="en-GB" sz="850" spc="-20" dirty="0">
                <a:latin typeface="Arial"/>
                <a:cs typeface="Arial"/>
              </a:rPr>
              <a:t> </a:t>
            </a:r>
            <a:r>
              <a:rPr lang="en-GB" sz="850" dirty="0">
                <a:latin typeface="Arial"/>
                <a:cs typeface="Arial"/>
              </a:rPr>
              <a:t>contact</a:t>
            </a:r>
            <a:r>
              <a:rPr lang="en-GB" sz="850" spc="-15" dirty="0">
                <a:latin typeface="Arial"/>
                <a:cs typeface="Arial"/>
              </a:rPr>
              <a:t> </a:t>
            </a:r>
            <a:r>
              <a:rPr lang="en-GB" sz="850" spc="-10" dirty="0">
                <a:latin typeface="Arial"/>
                <a:cs typeface="Arial"/>
              </a:rPr>
              <a:t>person</a:t>
            </a:r>
            <a:endParaRPr lang="en-GB" sz="850" dirty="0">
              <a:latin typeface="Arial"/>
              <a:cs typeface="Arial"/>
            </a:endParaRPr>
          </a:p>
        </p:txBody>
      </p:sp>
      <p:sp>
        <p:nvSpPr>
          <p:cNvPr id="111" name="text_q19">
            <a:extLst>
              <a:ext uri="{FF2B5EF4-FFF2-40B4-BE49-F238E27FC236}">
                <a16:creationId xmlns:a16="http://schemas.microsoft.com/office/drawing/2014/main" id="{E70E9C66-05D7-5D6B-263C-65D0956C8770}"/>
              </a:ext>
            </a:extLst>
          </p:cNvPr>
          <p:cNvSpPr txBox="1"/>
          <p:nvPr/>
        </p:nvSpPr>
        <p:spPr>
          <a:xfrm>
            <a:off x="457659" y="8302962"/>
            <a:ext cx="4053779" cy="221212"/>
          </a:xfrm>
          <a:prstGeom prst="rect">
            <a:avLst/>
          </a:prstGeom>
        </p:spPr>
        <p:txBody>
          <a:bodyPr vert="horz" wrap="square" lIns="0" tIns="86360" rIns="0" bIns="0" rtlCol="0">
            <a:spAutoFit/>
          </a:bodyPr>
          <a:lstStyle/>
          <a:p>
            <a:pPr marL="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Q19.</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found</a:t>
            </a:r>
            <a:r>
              <a:rPr lang="en-GB" sz="850" spc="-20" dirty="0">
                <a:latin typeface="Arial"/>
                <a:cs typeface="Arial"/>
              </a:rPr>
              <a:t> </a:t>
            </a:r>
            <a:r>
              <a:rPr lang="en-GB" sz="850" dirty="0">
                <a:latin typeface="Arial"/>
                <a:cs typeface="Arial"/>
              </a:rPr>
              <a:t>advice</a:t>
            </a:r>
            <a:r>
              <a:rPr lang="en-GB" sz="850" spc="-20" dirty="0">
                <a:latin typeface="Arial"/>
                <a:cs typeface="Arial"/>
              </a:rPr>
              <a:t> </a:t>
            </a:r>
            <a:r>
              <a:rPr lang="en-GB" sz="850" dirty="0">
                <a:latin typeface="Arial"/>
                <a:cs typeface="Arial"/>
              </a:rPr>
              <a:t>from</a:t>
            </a:r>
            <a:r>
              <a:rPr lang="en-GB" sz="850" spc="-20" dirty="0">
                <a:latin typeface="Arial"/>
                <a:cs typeface="Arial"/>
              </a:rPr>
              <a:t> </a:t>
            </a:r>
            <a:r>
              <a:rPr lang="en-GB" sz="850" dirty="0">
                <a:latin typeface="Arial"/>
                <a:cs typeface="Arial"/>
              </a:rPr>
              <a:t>main</a:t>
            </a:r>
            <a:r>
              <a:rPr lang="en-GB" sz="850" spc="-20" dirty="0">
                <a:latin typeface="Arial"/>
                <a:cs typeface="Arial"/>
              </a:rPr>
              <a:t> </a:t>
            </a:r>
            <a:r>
              <a:rPr lang="en-GB" sz="850" dirty="0">
                <a:latin typeface="Arial"/>
                <a:cs typeface="Arial"/>
              </a:rPr>
              <a:t>contact</a:t>
            </a:r>
            <a:r>
              <a:rPr lang="en-GB" sz="850" spc="-20" dirty="0">
                <a:latin typeface="Arial"/>
                <a:cs typeface="Arial"/>
              </a:rPr>
              <a:t> </a:t>
            </a:r>
            <a:r>
              <a:rPr lang="en-GB" sz="850" dirty="0">
                <a:latin typeface="Arial"/>
                <a:cs typeface="Arial"/>
              </a:rPr>
              <a:t>person</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very</a:t>
            </a:r>
            <a:r>
              <a:rPr lang="en-GB" sz="850" spc="-20" dirty="0">
                <a:latin typeface="Arial"/>
                <a:cs typeface="Arial"/>
              </a:rPr>
              <a:t> </a:t>
            </a:r>
            <a:r>
              <a:rPr lang="en-GB" sz="850" dirty="0">
                <a:latin typeface="Arial"/>
                <a:cs typeface="Arial"/>
              </a:rPr>
              <a:t>or</a:t>
            </a:r>
            <a:r>
              <a:rPr lang="en-GB" sz="850" spc="-20" dirty="0">
                <a:latin typeface="Arial"/>
                <a:cs typeface="Arial"/>
              </a:rPr>
              <a:t> </a:t>
            </a:r>
            <a:r>
              <a:rPr lang="en-GB" sz="850" dirty="0">
                <a:latin typeface="Arial"/>
                <a:cs typeface="Arial"/>
              </a:rPr>
              <a:t>quite</a:t>
            </a:r>
            <a:r>
              <a:rPr lang="en-GB" sz="850" spc="-20" dirty="0">
                <a:latin typeface="Arial"/>
                <a:cs typeface="Arial"/>
              </a:rPr>
              <a:t> </a:t>
            </a:r>
            <a:r>
              <a:rPr lang="en-GB" sz="850" spc="-10" dirty="0">
                <a:latin typeface="Arial"/>
                <a:cs typeface="Arial"/>
              </a:rPr>
              <a:t>helpful</a:t>
            </a:r>
            <a:endParaRPr lang="en-GB" sz="850" dirty="0">
              <a:latin typeface="Arial"/>
              <a:cs typeface="Arial"/>
            </a:endParaRPr>
          </a:p>
        </p:txBody>
      </p:sp>
      <p:sp>
        <p:nvSpPr>
          <p:cNvPr id="3" name="object 6">
            <a:extLst>
              <a:ext uri="{FF2B5EF4-FFF2-40B4-BE49-F238E27FC236}">
                <a16:creationId xmlns:a16="http://schemas.microsoft.com/office/drawing/2014/main" id="{DB4D6D6C-12AC-A2B4-D2B3-DBEB15271C7D}"/>
              </a:ext>
              <a:ext uri="{C183D7F6-B498-43B3-948B-1728B52AA6E4}">
                <adec:decorative xmlns:adec="http://schemas.microsoft.com/office/drawing/2017/decorative" val="1"/>
              </a:ext>
            </a:extLst>
          </p:cNvPr>
          <p:cNvSpPr/>
          <p:nvPr/>
        </p:nvSpPr>
        <p:spPr>
          <a:xfrm>
            <a:off x="428814" y="1686007"/>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4" name="Group 1">
            <a:extLst>
              <a:ext uri="{FF2B5EF4-FFF2-40B4-BE49-F238E27FC236}">
                <a16:creationId xmlns:a16="http://schemas.microsoft.com/office/drawing/2014/main" id="{D27E9453-0AA0-6827-15AA-14E32E83EDF7}"/>
              </a:ext>
              <a:ext uri="{C183D7F6-B498-43B3-948B-1728B52AA6E4}">
                <adec:decorative xmlns:adec="http://schemas.microsoft.com/office/drawing/2017/decorative" val="1"/>
              </a:ext>
            </a:extLst>
          </p:cNvPr>
          <p:cNvGrpSpPr/>
          <p:nvPr/>
        </p:nvGrpSpPr>
        <p:grpSpPr>
          <a:xfrm>
            <a:off x="428960" y="1198005"/>
            <a:ext cx="6696075" cy="361062"/>
            <a:chOff x="349101" y="166510"/>
            <a:chExt cx="6775785" cy="361062"/>
          </a:xfrm>
        </p:grpSpPr>
        <p:sp>
          <p:nvSpPr>
            <p:cNvPr id="5" name="object 5">
              <a:extLst>
                <a:ext uri="{FF2B5EF4-FFF2-40B4-BE49-F238E27FC236}">
                  <a16:creationId xmlns:a16="http://schemas.microsoft.com/office/drawing/2014/main" id="{2EBDF9EB-E8EC-6238-EBC9-2DC342788BD2}"/>
                </a:ext>
              </a:extLst>
            </p:cNvPr>
            <p:cNvSpPr txBox="1"/>
            <p:nvPr/>
          </p:nvSpPr>
          <p:spPr>
            <a:xfrm>
              <a:off x="5024240" y="232783"/>
              <a:ext cx="1859914" cy="250190"/>
            </a:xfrm>
            <a:prstGeom prst="rect">
              <a:avLst/>
            </a:prstGeom>
          </p:spPr>
          <p:txBody>
            <a:bodyPr vert="horz" wrap="square" lIns="0" tIns="31750" rIns="0" bIns="0" rtlCol="0">
              <a:spAutoFit/>
            </a:bodyPr>
            <a:lstStyle/>
            <a:p>
              <a:pPr marL="0" marR="5080" lvl="0" indent="0" defTabSz="914400" eaLnBrk="1" fontAlgn="auto" latinLnBrk="0" hangingPunct="1">
                <a:lnSpc>
                  <a:spcPts val="810"/>
                </a:lnSpc>
                <a:spcBef>
                  <a:spcPts val="250"/>
                </a:spcBef>
                <a:spcAft>
                  <a:spcPts val="0"/>
                </a:spcAft>
                <a:buClrTx/>
                <a:buSzTx/>
                <a:buFontTx/>
                <a:buNone/>
                <a:tabLst/>
                <a:defRPr/>
              </a:pPr>
              <a:r>
                <a:rPr kumimoji="0" sz="800" b="0" i="0" u="none" strike="noStrike" kern="0" cap="none" spc="0" normalizeH="0" baseline="0" noProof="0" dirty="0">
                  <a:ln>
                    <a:noFill/>
                  </a:ln>
                  <a:solidFill>
                    <a:sysClr val="windowText" lastClr="000000"/>
                  </a:solidFill>
                  <a:effectLst/>
                  <a:uLnTx/>
                  <a:uFillTx/>
                  <a:latin typeface="Arial"/>
                  <a:cs typeface="Arial"/>
                </a:rPr>
                <a:t>The</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are</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unadjusted</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and</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based</a:t>
              </a:r>
              <a:r>
                <a:rPr kumimoji="0" sz="800" b="0" i="0" u="none" strike="noStrike" kern="0" cap="none" spc="-25" normalizeH="0" baseline="0" noProof="0" dirty="0">
                  <a:ln>
                    <a:noFill/>
                  </a:ln>
                  <a:solidFill>
                    <a:sysClr val="windowText" lastClr="000000"/>
                  </a:solidFill>
                  <a:effectLst/>
                  <a:uLnTx/>
                  <a:uFillTx/>
                  <a:latin typeface="Arial"/>
                  <a:cs typeface="Arial"/>
                </a:rPr>
                <a:t> on</a:t>
              </a:r>
              <a:r>
                <a:rPr kumimoji="0" sz="800" b="0" i="0" u="none" strike="noStrike" kern="0" cap="none" spc="0" normalizeH="0" baseline="0" noProof="0" dirty="0">
                  <a:ln>
                    <a:noFill/>
                  </a:ln>
                  <a:solidFill>
                    <a:sysClr val="windowText" lastClr="000000"/>
                  </a:solidFill>
                  <a:effectLst/>
                  <a:uLnTx/>
                  <a:uFillTx/>
                  <a:latin typeface="Arial"/>
                  <a:cs typeface="Arial"/>
                </a:rPr>
                <a:t> England</a:t>
              </a:r>
              <a:r>
                <a:rPr kumimoji="0" sz="800" b="0" i="0" u="none" strike="noStrike" kern="0" cap="none" spc="-3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10" normalizeH="0" baseline="0" noProof="0" dirty="0">
                  <a:ln>
                    <a:noFill/>
                  </a:ln>
                  <a:solidFill>
                    <a:sysClr val="windowText" lastClr="000000"/>
                  </a:solidFill>
                  <a:effectLst/>
                  <a:uLnTx/>
                  <a:uFillTx/>
                  <a:latin typeface="Arial"/>
                  <a:cs typeface="Arial"/>
                </a:rPr>
                <a:t>only.</a:t>
              </a:r>
              <a:endParaRPr kumimoji="0" sz="800" b="0" i="0" u="none" strike="noStrike" kern="0" cap="none" spc="0" normalizeH="0" baseline="0" noProof="0" dirty="0">
                <a:ln>
                  <a:noFill/>
                </a:ln>
                <a:solidFill>
                  <a:sysClr val="windowText" lastClr="000000"/>
                </a:solidFill>
                <a:effectLst/>
                <a:uLnTx/>
                <a:uFillTx/>
                <a:latin typeface="Arial"/>
                <a:cs typeface="Arial"/>
              </a:endParaRPr>
            </a:p>
          </p:txBody>
        </p:sp>
        <p:sp>
          <p:nvSpPr>
            <p:cNvPr id="6" name="object 4">
              <a:extLst>
                <a:ext uri="{FF2B5EF4-FFF2-40B4-BE49-F238E27FC236}">
                  <a16:creationId xmlns:a16="http://schemas.microsoft.com/office/drawing/2014/main" id="{B5A566A3-79FD-8008-9B5A-9EE8ADB5052E}"/>
                </a:ext>
              </a:extLst>
            </p:cNvPr>
            <p:cNvSpPr txBox="1"/>
            <p:nvPr/>
          </p:nvSpPr>
          <p:spPr>
            <a:xfrm>
              <a:off x="2940050" y="256306"/>
              <a:ext cx="1697347" cy="215444"/>
            </a:xfrm>
            <a:prstGeom prst="rect">
              <a:avLst/>
            </a:prstGeom>
            <a:noFill/>
          </p:spPr>
          <p:txBody>
            <a:bodyPr wrap="square">
              <a:spAutoFit/>
            </a:bodyPr>
            <a:lstStyle/>
            <a:p>
              <a:pPr marL="0" marR="0" lvl="0" indent="0" defTabSz="914400" eaLnBrk="1" fontAlgn="auto" latinLnBrk="0" hangingPunct="1">
                <a:lnSpc>
                  <a:spcPct val="100000"/>
                </a:lnSpc>
                <a:spcBef>
                  <a:spcPts val="215"/>
                </a:spcBef>
                <a:spcAft>
                  <a:spcPts val="0"/>
                </a:spcAft>
                <a:buClrTx/>
                <a:buSzTx/>
                <a:buFontTx/>
                <a:buNone/>
                <a:tabLst/>
                <a:defRPr/>
              </a:pPr>
              <a:r>
                <a:rPr lang="en-GB" sz="800" spc="260" dirty="0">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No</a:t>
              </a:r>
              <a:r>
                <a:rPr kumimoji="0" lang="en-GB" sz="1200" b="0" i="0" u="none" strike="noStrike" kern="0" cap="none" spc="-22"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score</a:t>
              </a:r>
              <a:r>
                <a:rPr kumimoji="0" lang="en-GB" sz="1200" b="0" i="0" u="none" strike="noStrike" kern="0" cap="none" spc="-15"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available</a:t>
              </a:r>
              <a:r>
                <a:rPr kumimoji="0" lang="en-GB" sz="1200" b="0" i="0" u="none" strike="noStrike" kern="0" cap="none" spc="-15" normalizeH="0" baseline="3472" noProof="0" dirty="0">
                  <a:ln>
                    <a:noFill/>
                  </a:ln>
                  <a:solidFill>
                    <a:sysClr val="windowText" lastClr="000000"/>
                  </a:solidFill>
                  <a:effectLst/>
                  <a:uLnTx/>
                  <a:uFillTx/>
                  <a:latin typeface="Arial"/>
                  <a:cs typeface="Arial"/>
                </a:rPr>
                <a:t>.</a:t>
              </a:r>
              <a:endParaRPr kumimoji="0" lang="en-GB" sz="1200" b="0" i="0" u="none" strike="noStrike" kern="0" cap="none" spc="0" normalizeH="0" baseline="3472" noProof="0" dirty="0">
                <a:ln>
                  <a:noFill/>
                </a:ln>
                <a:solidFill>
                  <a:sysClr val="windowText" lastClr="000000"/>
                </a:solidFill>
                <a:effectLst/>
                <a:uLnTx/>
                <a:uFillTx/>
                <a:latin typeface="Arial"/>
                <a:cs typeface="Arial"/>
              </a:endParaRPr>
            </a:p>
          </p:txBody>
        </p:sp>
        <p:sp>
          <p:nvSpPr>
            <p:cNvPr id="10" name="object 3">
              <a:extLst>
                <a:ext uri="{FF2B5EF4-FFF2-40B4-BE49-F238E27FC236}">
                  <a16:creationId xmlns:a16="http://schemas.microsoft.com/office/drawing/2014/main" id="{CCCA16E9-7435-7A0F-52FF-905F0917B911}"/>
                </a:ext>
              </a:extLst>
            </p:cNvPr>
            <p:cNvSpPr txBox="1"/>
            <p:nvPr/>
          </p:nvSpPr>
          <p:spPr>
            <a:xfrm>
              <a:off x="497504" y="228020"/>
              <a:ext cx="2518746" cy="117098"/>
            </a:xfrm>
            <a:prstGeom prst="rect">
              <a:avLst/>
            </a:prstGeom>
          </p:spPr>
          <p:txBody>
            <a:bodyPr vert="horz" wrap="square" lIns="0" tIns="31750" rIns="0" bIns="0" rtlCol="0">
              <a:spAutoFit/>
            </a:bodyPr>
            <a:lstStyle/>
            <a:p>
              <a:pPr marL="143510" marR="324485" indent="-144145" algn="l">
                <a:lnSpc>
                  <a:spcPts val="810"/>
                </a:lnSpc>
                <a:spcBef>
                  <a:spcPts val="250"/>
                </a:spcBef>
              </a:pPr>
              <a:r>
                <a:rPr sz="1200" baseline="3472" dirty="0">
                  <a:latin typeface="Arial"/>
                  <a:cs typeface="Arial"/>
                </a:rPr>
                <a:t>*</a:t>
              </a:r>
              <a:r>
                <a:rPr sz="1200" spc="254" baseline="3472" dirty="0">
                  <a:latin typeface="Arial"/>
                  <a:cs typeface="Arial"/>
                </a:rPr>
                <a:t>  </a:t>
              </a:r>
              <a:r>
                <a:rPr sz="800" dirty="0">
                  <a:latin typeface="Arial"/>
                  <a:cs typeface="Arial"/>
                </a:rPr>
                <a:t>Indicates</a:t>
              </a:r>
              <a:r>
                <a:rPr sz="800" spc="-10" dirty="0">
                  <a:latin typeface="Arial"/>
                  <a:cs typeface="Arial"/>
                </a:rPr>
                <a:t> </a:t>
              </a:r>
              <a:r>
                <a:rPr sz="800" dirty="0">
                  <a:latin typeface="Arial"/>
                  <a:cs typeface="Arial"/>
                </a:rPr>
                <a:t>where</a:t>
              </a:r>
              <a:r>
                <a:rPr sz="800" spc="-10" dirty="0">
                  <a:latin typeface="Arial"/>
                  <a:cs typeface="Arial"/>
                </a:rPr>
                <a:t> </a:t>
              </a:r>
              <a:r>
                <a:rPr sz="800" dirty="0">
                  <a:latin typeface="Arial"/>
                  <a:cs typeface="Arial"/>
                </a:rPr>
                <a:t>a</a:t>
              </a:r>
              <a:r>
                <a:rPr sz="800" spc="-10" dirty="0">
                  <a:latin typeface="Arial"/>
                  <a:cs typeface="Arial"/>
                </a:rPr>
                <a:t> </a:t>
              </a:r>
              <a:r>
                <a:rPr sz="800" dirty="0">
                  <a:latin typeface="Arial"/>
                  <a:cs typeface="Arial"/>
                </a:rPr>
                <a:t>score</a:t>
              </a:r>
              <a:r>
                <a:rPr lang="en-GB" sz="800" spc="-10" dirty="0">
                  <a:latin typeface="Arial"/>
                  <a:cs typeface="Arial"/>
                </a:rPr>
                <a:t> </a:t>
              </a:r>
              <a:r>
                <a:rPr sz="800" dirty="0">
                  <a:latin typeface="Arial"/>
                  <a:cs typeface="Arial"/>
                </a:rPr>
                <a:t>is</a:t>
              </a:r>
              <a:r>
                <a:rPr sz="800" spc="-10" dirty="0">
                  <a:latin typeface="Arial"/>
                  <a:cs typeface="Arial"/>
                </a:rPr>
                <a:t> </a:t>
              </a:r>
              <a:r>
                <a:rPr sz="800" spc="-25" dirty="0">
                  <a:latin typeface="Arial"/>
                  <a:cs typeface="Arial"/>
                </a:rPr>
                <a:t>not</a:t>
              </a:r>
              <a:r>
                <a:rPr lang="en-GB" sz="800" dirty="0">
                  <a:latin typeface="Arial"/>
                  <a:cs typeface="Arial"/>
                </a:rPr>
                <a:t> </a:t>
              </a:r>
              <a:r>
                <a:rPr sz="800" dirty="0">
                  <a:latin typeface="Arial"/>
                  <a:cs typeface="Arial"/>
                </a:rPr>
                <a:t>available</a:t>
              </a:r>
              <a:r>
                <a:rPr sz="800" spc="-25" dirty="0">
                  <a:latin typeface="Arial"/>
                  <a:cs typeface="Arial"/>
                </a:rPr>
                <a:t> </a:t>
              </a:r>
              <a:r>
                <a:rPr sz="800" dirty="0">
                  <a:latin typeface="Arial"/>
                  <a:cs typeface="Arial"/>
                </a:rPr>
                <a:t>due</a:t>
              </a:r>
              <a:r>
                <a:rPr sz="800" spc="-25" dirty="0">
                  <a:latin typeface="Arial"/>
                  <a:cs typeface="Arial"/>
                </a:rPr>
                <a:t> </a:t>
              </a:r>
              <a:r>
                <a:rPr sz="800" dirty="0">
                  <a:latin typeface="Arial"/>
                  <a:cs typeface="Arial"/>
                </a:rPr>
                <a:t>to</a:t>
              </a:r>
              <a:r>
                <a:rPr lang="en-GB" sz="800" spc="-25" dirty="0">
                  <a:latin typeface="Arial"/>
                  <a:cs typeface="Arial"/>
                </a:rPr>
                <a:t> </a:t>
              </a:r>
              <a:r>
                <a:rPr sz="800" dirty="0">
                  <a:latin typeface="Arial"/>
                  <a:cs typeface="Arial"/>
                </a:rPr>
                <a:t>suppression</a:t>
              </a:r>
              <a:r>
                <a:rPr sz="800" spc="-25" dirty="0">
                  <a:latin typeface="Arial"/>
                  <a:cs typeface="Arial"/>
                </a:rPr>
                <a:t> </a:t>
              </a:r>
              <a:r>
                <a:rPr sz="800" dirty="0">
                  <a:latin typeface="Arial"/>
                  <a:cs typeface="Arial"/>
                </a:rPr>
                <a:t>or</a:t>
              </a:r>
              <a:r>
                <a:rPr sz="800" spc="-25" dirty="0">
                  <a:latin typeface="Arial"/>
                  <a:cs typeface="Arial"/>
                </a:rPr>
                <a:t> </a:t>
              </a:r>
              <a:r>
                <a:rPr sz="800" spc="-50" dirty="0">
                  <a:latin typeface="Arial"/>
                  <a:cs typeface="Arial"/>
                </a:rPr>
                <a:t>a</a:t>
              </a:r>
              <a:r>
                <a:rPr lang="en-GB" sz="800" spc="-50" dirty="0">
                  <a:latin typeface="Arial"/>
                  <a:cs typeface="Arial"/>
                </a:rPr>
                <a:t> </a:t>
              </a:r>
              <a:r>
                <a:rPr lang="en-GB" sz="1200" baseline="6944" dirty="0">
                  <a:latin typeface="Arial"/>
                  <a:cs typeface="Arial"/>
                </a:rPr>
                <a:t>low</a:t>
              </a:r>
              <a:r>
                <a:rPr lang="en-GB" sz="1200" spc="-15" baseline="6944" dirty="0">
                  <a:latin typeface="Arial"/>
                  <a:cs typeface="Arial"/>
                </a:rPr>
                <a:t> </a:t>
              </a:r>
              <a:r>
                <a:rPr lang="en-GB" sz="1200" baseline="6944" dirty="0">
                  <a:latin typeface="Arial"/>
                  <a:cs typeface="Arial"/>
                </a:rPr>
                <a:t>base</a:t>
              </a:r>
              <a:r>
                <a:rPr lang="en-GB" sz="1200" spc="-15" baseline="6944" dirty="0">
                  <a:latin typeface="Arial"/>
                  <a:cs typeface="Arial"/>
                </a:rPr>
                <a:t> size.</a:t>
              </a:r>
              <a:r>
                <a:rPr lang="en-GB" sz="1200" baseline="6944" dirty="0">
                  <a:latin typeface="Arial"/>
                  <a:cs typeface="Arial"/>
                </a:rPr>
                <a:t>	</a:t>
              </a:r>
              <a:endParaRPr lang="en-GB" sz="800" dirty="0">
                <a:latin typeface="Arial"/>
                <a:cs typeface="Arial"/>
              </a:endParaRPr>
            </a:p>
          </p:txBody>
        </p:sp>
        <p:sp>
          <p:nvSpPr>
            <p:cNvPr id="24" name="object 2">
              <a:extLst>
                <a:ext uri="{FF2B5EF4-FFF2-40B4-BE49-F238E27FC236}">
                  <a16:creationId xmlns:a16="http://schemas.microsoft.com/office/drawing/2014/main" id="{EEA32FCE-D308-C060-8364-228BE25A1E84}"/>
                </a:ext>
              </a:extLst>
            </p:cNvPr>
            <p:cNvSpPr/>
            <p:nvPr/>
          </p:nvSpPr>
          <p:spPr>
            <a:xfrm>
              <a:off x="349101" y="166510"/>
              <a:ext cx="6775785" cy="361062"/>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27" name="txt_org_name">
            <a:extLst>
              <a:ext uri="{FF2B5EF4-FFF2-40B4-BE49-F238E27FC236}">
                <a16:creationId xmlns:a16="http://schemas.microsoft.com/office/drawing/2014/main" id="{7D987F53-0522-FD84-EF51-8490C2CCF3AD}"/>
              </a:ext>
              <a:ext uri="{C183D7F6-B498-43B3-948B-1728B52AA6E4}">
                <adec:decorative xmlns:adec="http://schemas.microsoft.com/office/drawing/2017/decorative" val="1"/>
              </a:ext>
            </a:extLst>
          </p:cNvPr>
          <p:cNvSpPr txBox="1"/>
          <p:nvPr/>
        </p:nvSpPr>
        <p:spPr>
          <a:xfrm>
            <a:off x="4524343" y="622300"/>
            <a:ext cx="2754280" cy="276999"/>
          </a:xfrm>
          <a:prstGeom prst="rect">
            <a:avLst/>
          </a:prstGeom>
          <a:noFill/>
        </p:spPr>
        <p:txBody>
          <a:bodyPr wrap="none" rtlCol="0">
            <a:spAutoFit/>
          </a:bodyPr>
          <a:lstStyle/>
          <a:p>
            <a:pPr algn="r"/>
            <a:r>
              <a:rPr lang="en-GB" sz="1200" b="1">
                <a:solidFill>
                  <a:srgbClr val="336E9F"/>
                </a:solidFill>
                <a:latin typeface="Arial"/>
                <a:cs typeface="Arial"/>
              </a:rPr>
              <a:t>The Christie NHS Foundation Trust</a:t>
            </a:r>
            <a:endParaRPr lang="en-GB" sz="1200">
              <a:solidFill>
                <a:srgbClr val="336E9F"/>
              </a:solidFill>
            </a:endParaRPr>
          </a:p>
        </p:txBody>
      </p:sp>
      <p:sp>
        <p:nvSpPr>
          <p:cNvPr id="28" name="txt_survey">
            <a:extLst>
              <a:ext uri="{FF2B5EF4-FFF2-40B4-BE49-F238E27FC236}">
                <a16:creationId xmlns:a16="http://schemas.microsoft.com/office/drawing/2014/main" id="{DF2B4421-26E5-E452-C21D-EFBC919E23A0}"/>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6" name="Group 15">
            <a:extLst>
              <a:ext uri="{FF2B5EF4-FFF2-40B4-BE49-F238E27FC236}">
                <a16:creationId xmlns:a16="http://schemas.microsoft.com/office/drawing/2014/main" id="{6A2A2C8F-F501-0E3F-E256-C574BF4E8592}"/>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8" name="object 4">
              <a:hlinkClick r:id="rId7" action="ppaction://hlinksldjump"/>
              <a:extLst>
                <a:ext uri="{FF2B5EF4-FFF2-40B4-BE49-F238E27FC236}">
                  <a16:creationId xmlns:a16="http://schemas.microsoft.com/office/drawing/2014/main" id="{BFD8CF2E-2CB0-EFAD-2A50-CD3B2E77520A}"/>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26" name="object 3">
              <a:hlinkClick r:id="rId7" action="ppaction://hlinksldjump"/>
              <a:extLst>
                <a:ext uri="{FF2B5EF4-FFF2-40B4-BE49-F238E27FC236}">
                  <a16:creationId xmlns:a16="http://schemas.microsoft.com/office/drawing/2014/main" id="{442DFE49-8A37-10B4-AB20-9482DFF9189A}"/>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3230707766"/>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6447EFC-471E-5748-B4EC-149ACA7C4C46}"/>
            </a:ext>
          </a:extLst>
        </p:cNvPr>
        <p:cNvGrpSpPr/>
        <p:nvPr/>
      </p:nvGrpSpPr>
      <p:grpSpPr>
        <a:xfrm>
          <a:off x="0" y="0"/>
          <a:ext cx="0" cy="0"/>
          <a:chOff x="0" y="0"/>
          <a:chExt cx="0" cy="0"/>
        </a:xfrm>
      </p:grpSpPr>
      <p:sp>
        <p:nvSpPr>
          <p:cNvPr id="71" name="Slide Number Placeholder 1">
            <a:extLst>
              <a:ext uri="{FF2B5EF4-FFF2-40B4-BE49-F238E27FC236}">
                <a16:creationId xmlns:a16="http://schemas.microsoft.com/office/drawing/2014/main" id="{F8649CCB-D046-94C2-98DC-64A3634579EA}"/>
              </a:ext>
            </a:extLst>
          </p:cNvPr>
          <p:cNvSpPr>
            <a:spLocks noGrp="1"/>
          </p:cNvSpPr>
          <p:nvPr>
            <p:ph type="sldNum" sz="quarter" idx="7"/>
          </p:nvPr>
        </p:nvSpPr>
        <p:spPr>
          <a:xfrm>
            <a:off x="7054850" y="10358279"/>
            <a:ext cx="465390" cy="123111"/>
          </a:xfrm>
        </p:spPr>
        <p:txBody>
          <a:bodyPr/>
          <a:lstStyle/>
          <a:p>
            <a:pPr marL="93980" algn="l">
              <a:lnSpc>
                <a:spcPct val="100000"/>
              </a:lnSpc>
              <a:spcBef>
                <a:spcPts val="25"/>
              </a:spcBef>
            </a:pPr>
            <a:fld id="{5DAED856-2A6B-4887-ADA0-AD736983B93A}" type="slidenum">
              <a:rPr lang="en-GB" spc="-25" smtClean="0"/>
              <a:pPr marL="93980" algn="l">
                <a:lnSpc>
                  <a:spcPct val="100000"/>
                </a:lnSpc>
                <a:spcBef>
                  <a:spcPts val="25"/>
                </a:spcBef>
              </a:pPr>
              <a:t>49</a:t>
            </a:fld>
            <a:endParaRPr lang="en-GB" spc="-25"/>
          </a:p>
        </p:txBody>
      </p:sp>
      <p:sp>
        <p:nvSpPr>
          <p:cNvPr id="20" name="object 1">
            <a:extLst>
              <a:ext uri="{FF2B5EF4-FFF2-40B4-BE49-F238E27FC236}">
                <a16:creationId xmlns:a16="http://schemas.microsoft.com/office/drawing/2014/main" id="{D62ED841-7796-5CBE-C597-1315402FDB14}"/>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Year on year 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2" name="his_years_q24">
            <a:extLst>
              <a:ext uri="{FF2B5EF4-FFF2-40B4-BE49-F238E27FC236}">
                <a16:creationId xmlns:a16="http://schemas.microsoft.com/office/drawing/2014/main" id="{E49AF43A-8330-A6FF-717E-ED0D4CE8A1B3}"/>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470006164"/>
              </p:ext>
            </p:extLst>
          </p:nvPr>
        </p:nvGraphicFramePr>
        <p:xfrm>
          <a:off x="1585850" y="9776943"/>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7" name="chart_his_q24">
            <a:extLst>
              <a:ext uri="{FF2B5EF4-FFF2-40B4-BE49-F238E27FC236}">
                <a16:creationId xmlns:a16="http://schemas.microsoft.com/office/drawing/2014/main" id="{C4542C60-1C78-786E-0722-6869A53CE722}"/>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969685751"/>
              </p:ext>
            </p:extLst>
          </p:nvPr>
        </p:nvGraphicFramePr>
        <p:xfrm>
          <a:off x="360681" y="8814583"/>
          <a:ext cx="6694169" cy="1180317"/>
        </p:xfrm>
        <a:graphic>
          <a:graphicData uri="http://schemas.openxmlformats.org/drawingml/2006/chart">
            <c:chart xmlns:c="http://schemas.openxmlformats.org/drawingml/2006/chart" xmlns:r="http://schemas.openxmlformats.org/officeDocument/2006/relationships" r:id="rId2"/>
          </a:graphicData>
        </a:graphic>
      </p:graphicFrame>
      <p:sp>
        <p:nvSpPr>
          <p:cNvPr id="14" name="object 12">
            <a:extLst>
              <a:ext uri="{FF2B5EF4-FFF2-40B4-BE49-F238E27FC236}">
                <a16:creationId xmlns:a16="http://schemas.microsoft.com/office/drawing/2014/main" id="{33F32C2A-7983-7DB4-88A4-88F2FEAEED22}"/>
              </a:ext>
              <a:ext uri="{C183D7F6-B498-43B3-948B-1728B52AA6E4}">
                <adec:decorative xmlns:adec="http://schemas.microsoft.com/office/drawing/2017/decorative" val="1"/>
              </a:ext>
            </a:extLst>
          </p:cNvPr>
          <p:cNvSpPr/>
          <p:nvPr/>
        </p:nvSpPr>
        <p:spPr>
          <a:xfrm>
            <a:off x="435050" y="8585731"/>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55" name="his_years_q23">
            <a:extLst>
              <a:ext uri="{FF2B5EF4-FFF2-40B4-BE49-F238E27FC236}">
                <a16:creationId xmlns:a16="http://schemas.microsoft.com/office/drawing/2014/main" id="{F8AA1B7C-BB13-0B21-20F6-D18919469370}"/>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965952714"/>
              </p:ext>
            </p:extLst>
          </p:nvPr>
        </p:nvGraphicFramePr>
        <p:xfrm>
          <a:off x="1585850" y="7988240"/>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6" name="chart_his_q23">
            <a:extLst>
              <a:ext uri="{FF2B5EF4-FFF2-40B4-BE49-F238E27FC236}">
                <a16:creationId xmlns:a16="http://schemas.microsoft.com/office/drawing/2014/main" id="{4205EF05-5F32-3FFF-936F-2DA41EA900A0}"/>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341651686"/>
              </p:ext>
            </p:extLst>
          </p:nvPr>
        </p:nvGraphicFramePr>
        <p:xfrm>
          <a:off x="360681" y="7023100"/>
          <a:ext cx="6694169" cy="1180317"/>
        </p:xfrm>
        <a:graphic>
          <a:graphicData uri="http://schemas.openxmlformats.org/drawingml/2006/chart">
            <c:chart xmlns:c="http://schemas.openxmlformats.org/drawingml/2006/chart" xmlns:r="http://schemas.openxmlformats.org/officeDocument/2006/relationships" r:id="rId3"/>
          </a:graphicData>
        </a:graphic>
      </p:graphicFrame>
      <p:sp>
        <p:nvSpPr>
          <p:cNvPr id="13" name="object 10">
            <a:extLst>
              <a:ext uri="{FF2B5EF4-FFF2-40B4-BE49-F238E27FC236}">
                <a16:creationId xmlns:a16="http://schemas.microsoft.com/office/drawing/2014/main" id="{54B456A5-8240-986E-8718-2B0B8620F21E}"/>
              </a:ext>
              <a:ext uri="{C183D7F6-B498-43B3-948B-1728B52AA6E4}">
                <adec:decorative xmlns:adec="http://schemas.microsoft.com/office/drawing/2017/decorative" val="1"/>
              </a:ext>
            </a:extLst>
          </p:cNvPr>
          <p:cNvSpPr/>
          <p:nvPr/>
        </p:nvSpPr>
        <p:spPr>
          <a:xfrm>
            <a:off x="435374" y="6783908"/>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57" name="his_years_q22">
            <a:extLst>
              <a:ext uri="{FF2B5EF4-FFF2-40B4-BE49-F238E27FC236}">
                <a16:creationId xmlns:a16="http://schemas.microsoft.com/office/drawing/2014/main" id="{9675A9C9-E7B3-8764-5F06-D0FE66B5E2C4}"/>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53784278"/>
              </p:ext>
            </p:extLst>
          </p:nvPr>
        </p:nvGraphicFramePr>
        <p:xfrm>
          <a:off x="1585850" y="6347592"/>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2" name="chart_his_q22">
            <a:extLst>
              <a:ext uri="{FF2B5EF4-FFF2-40B4-BE49-F238E27FC236}">
                <a16:creationId xmlns:a16="http://schemas.microsoft.com/office/drawing/2014/main" id="{97D1D0E6-B53D-ED96-F2D5-D34426003554}"/>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790842279"/>
              </p:ext>
            </p:extLst>
          </p:nvPr>
        </p:nvGraphicFramePr>
        <p:xfrm>
          <a:off x="360681" y="5385583"/>
          <a:ext cx="6694169" cy="1180317"/>
        </p:xfrm>
        <a:graphic>
          <a:graphicData uri="http://schemas.openxmlformats.org/drawingml/2006/chart">
            <c:chart xmlns:c="http://schemas.openxmlformats.org/drawingml/2006/chart" xmlns:r="http://schemas.openxmlformats.org/officeDocument/2006/relationships" r:id="rId4"/>
          </a:graphicData>
        </a:graphic>
      </p:graphicFrame>
      <p:sp>
        <p:nvSpPr>
          <p:cNvPr id="11" name="object 9">
            <a:extLst>
              <a:ext uri="{FF2B5EF4-FFF2-40B4-BE49-F238E27FC236}">
                <a16:creationId xmlns:a16="http://schemas.microsoft.com/office/drawing/2014/main" id="{98DD4C1F-564A-B5B6-372E-78625429A505}"/>
              </a:ext>
              <a:ext uri="{C183D7F6-B498-43B3-948B-1728B52AA6E4}">
                <adec:decorative xmlns:adec="http://schemas.microsoft.com/office/drawing/2017/decorative" val="1"/>
              </a:ext>
            </a:extLst>
          </p:cNvPr>
          <p:cNvSpPr/>
          <p:nvPr/>
        </p:nvSpPr>
        <p:spPr>
          <a:xfrm>
            <a:off x="436881" y="512393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60" name="his_years_q21">
            <a:extLst>
              <a:ext uri="{FF2B5EF4-FFF2-40B4-BE49-F238E27FC236}">
                <a16:creationId xmlns:a16="http://schemas.microsoft.com/office/drawing/2014/main" id="{2C83A80C-2E12-09EB-A31C-FB69626C3574}"/>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235499044"/>
              </p:ext>
            </p:extLst>
          </p:nvPr>
        </p:nvGraphicFramePr>
        <p:xfrm>
          <a:off x="1585850" y="4672777"/>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7" name="chart_his_q21">
            <a:extLst>
              <a:ext uri="{FF2B5EF4-FFF2-40B4-BE49-F238E27FC236}">
                <a16:creationId xmlns:a16="http://schemas.microsoft.com/office/drawing/2014/main" id="{43B59579-43A7-9322-09E0-F30D7257E2DB}"/>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543754041"/>
              </p:ext>
            </p:extLst>
          </p:nvPr>
        </p:nvGraphicFramePr>
        <p:xfrm>
          <a:off x="360681" y="3709183"/>
          <a:ext cx="6694169" cy="1180317"/>
        </p:xfrm>
        <a:graphic>
          <a:graphicData uri="http://schemas.openxmlformats.org/drawingml/2006/chart">
            <c:chart xmlns:c="http://schemas.openxmlformats.org/drawingml/2006/chart" xmlns:r="http://schemas.openxmlformats.org/officeDocument/2006/relationships" r:id="rId5"/>
          </a:graphicData>
        </a:graphic>
      </p:graphicFrame>
      <p:sp>
        <p:nvSpPr>
          <p:cNvPr id="8" name="object 8">
            <a:extLst>
              <a:ext uri="{FF2B5EF4-FFF2-40B4-BE49-F238E27FC236}">
                <a16:creationId xmlns:a16="http://schemas.microsoft.com/office/drawing/2014/main" id="{F5829333-38FE-A984-CA8C-740323058032}"/>
              </a:ext>
              <a:ext uri="{C183D7F6-B498-43B3-948B-1728B52AA6E4}">
                <adec:decorative xmlns:adec="http://schemas.microsoft.com/office/drawing/2017/decorative" val="1"/>
              </a:ext>
            </a:extLst>
          </p:cNvPr>
          <p:cNvSpPr/>
          <p:nvPr/>
        </p:nvSpPr>
        <p:spPr>
          <a:xfrm>
            <a:off x="429035" y="348531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62" name="his_years_q20">
            <a:extLst>
              <a:ext uri="{FF2B5EF4-FFF2-40B4-BE49-F238E27FC236}">
                <a16:creationId xmlns:a16="http://schemas.microsoft.com/office/drawing/2014/main" id="{3A509741-AC6A-4EE1-5790-B17CACD23FCA}"/>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068405786"/>
              </p:ext>
            </p:extLst>
          </p:nvPr>
        </p:nvGraphicFramePr>
        <p:xfrm>
          <a:off x="1585850" y="2995254"/>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0" name="chart_his_q20">
            <a:extLst>
              <a:ext uri="{FF2B5EF4-FFF2-40B4-BE49-F238E27FC236}">
                <a16:creationId xmlns:a16="http://schemas.microsoft.com/office/drawing/2014/main" id="{D720746B-0164-D0BC-8478-5161DF2407E6}"/>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158664202"/>
              </p:ext>
            </p:extLst>
          </p:nvPr>
        </p:nvGraphicFramePr>
        <p:xfrm>
          <a:off x="360681" y="2033751"/>
          <a:ext cx="6694169" cy="1180317"/>
        </p:xfrm>
        <a:graphic>
          <a:graphicData uri="http://schemas.openxmlformats.org/drawingml/2006/chart">
            <c:chart xmlns:c="http://schemas.openxmlformats.org/drawingml/2006/chart" xmlns:r="http://schemas.openxmlformats.org/officeDocument/2006/relationships" r:id="rId6"/>
          </a:graphicData>
        </a:graphic>
      </p:graphicFrame>
      <p:sp>
        <p:nvSpPr>
          <p:cNvPr id="23" name="object 6">
            <a:extLst>
              <a:ext uri="{FF2B5EF4-FFF2-40B4-BE49-F238E27FC236}">
                <a16:creationId xmlns:a16="http://schemas.microsoft.com/office/drawing/2014/main" id="{1EE78CF7-C3FA-CFF5-FEEB-59AC6B62B679}"/>
              </a:ext>
            </a:extLst>
          </p:cNvPr>
          <p:cNvSpPr txBox="1"/>
          <p:nvPr/>
        </p:nvSpPr>
        <p:spPr>
          <a:xfrm>
            <a:off x="435050" y="1674146"/>
            <a:ext cx="6696000" cy="167354"/>
          </a:xfrm>
          <a:prstGeom prst="rect">
            <a:avLst/>
          </a:prstGeom>
          <a:ln w="6350">
            <a:solidFill>
              <a:srgbClr val="939598"/>
            </a:solidFill>
          </a:ln>
        </p:spPr>
        <p:txBody>
          <a:bodyPr vert="horz" wrap="square" lIns="0" tIns="5715" rIns="0" bIns="0" rtlCol="0">
            <a:spAutoFit/>
          </a:bodyPr>
          <a:lstStyle/>
          <a:p>
            <a:pPr marL="27940" marR="0" lvl="0" indent="0" defTabSz="914400" eaLnBrk="1" fontAlgn="auto" latinLnBrk="0" hangingPunct="1">
              <a:lnSpc>
                <a:spcPct val="100000"/>
              </a:lnSpc>
              <a:spcBef>
                <a:spcPts val="45"/>
              </a:spcBef>
              <a:spcAft>
                <a:spcPts val="0"/>
              </a:spcAft>
              <a:buClrTx/>
              <a:buSzTx/>
              <a:buFontTx/>
              <a:buNone/>
              <a:tabLst/>
              <a:defRPr/>
            </a:pPr>
            <a:r>
              <a:rPr lang="en-GB" sz="1050" b="1" spc="-25" dirty="0">
                <a:solidFill>
                  <a:srgbClr val="336E9F"/>
                </a:solidFill>
                <a:latin typeface="Arial"/>
                <a:cs typeface="Arial"/>
              </a:rPr>
              <a:t>DECIDING</a:t>
            </a:r>
            <a:r>
              <a:rPr lang="en-GB" sz="1050" b="1" spc="-50" dirty="0">
                <a:solidFill>
                  <a:srgbClr val="336E9F"/>
                </a:solidFill>
                <a:latin typeface="Arial"/>
                <a:cs typeface="Arial"/>
              </a:rPr>
              <a:t> </a:t>
            </a:r>
            <a:r>
              <a:rPr lang="en-GB" sz="1050" b="1" dirty="0">
                <a:solidFill>
                  <a:srgbClr val="336E9F"/>
                </a:solidFill>
                <a:latin typeface="Arial"/>
                <a:cs typeface="Arial"/>
              </a:rPr>
              <a:t>ON</a:t>
            </a:r>
            <a:r>
              <a:rPr lang="en-GB" sz="1050" b="1" spc="-55" dirty="0">
                <a:solidFill>
                  <a:srgbClr val="336E9F"/>
                </a:solidFill>
                <a:latin typeface="Arial"/>
                <a:cs typeface="Arial"/>
              </a:rPr>
              <a:t> </a:t>
            </a:r>
            <a:r>
              <a:rPr lang="en-GB" sz="1050" b="1" spc="-10" dirty="0">
                <a:solidFill>
                  <a:srgbClr val="336E9F"/>
                </a:solidFill>
                <a:latin typeface="Arial"/>
                <a:cs typeface="Arial"/>
              </a:rPr>
              <a:t>THE</a:t>
            </a:r>
            <a:r>
              <a:rPr lang="en-GB" sz="1050" b="1" spc="-50" dirty="0">
                <a:solidFill>
                  <a:srgbClr val="336E9F"/>
                </a:solidFill>
                <a:latin typeface="Arial"/>
                <a:cs typeface="Arial"/>
              </a:rPr>
              <a:t> </a:t>
            </a:r>
            <a:r>
              <a:rPr lang="en-GB" sz="1050" b="1" spc="-10" dirty="0">
                <a:solidFill>
                  <a:srgbClr val="336E9F"/>
                </a:solidFill>
                <a:latin typeface="Arial"/>
                <a:cs typeface="Arial"/>
              </a:rPr>
              <a:t>BEST</a:t>
            </a:r>
            <a:r>
              <a:rPr lang="en-GB" sz="1050" b="1" spc="-50" dirty="0">
                <a:solidFill>
                  <a:srgbClr val="336E9F"/>
                </a:solidFill>
                <a:latin typeface="Arial"/>
                <a:cs typeface="Arial"/>
              </a:rPr>
              <a:t> </a:t>
            </a:r>
            <a:r>
              <a:rPr lang="en-GB" sz="1050" b="1" spc="-10" dirty="0">
                <a:solidFill>
                  <a:srgbClr val="336E9F"/>
                </a:solidFill>
                <a:latin typeface="Arial"/>
                <a:cs typeface="Arial"/>
              </a:rPr>
              <a:t>TREATMENT</a:t>
            </a:r>
            <a:endParaRPr lang="en-GB" sz="1050" dirty="0">
              <a:latin typeface="Arial"/>
              <a:cs typeface="Arial"/>
            </a:endParaRPr>
          </a:p>
        </p:txBody>
      </p:sp>
      <p:sp>
        <p:nvSpPr>
          <p:cNvPr id="27" name="text_q20">
            <a:extLst>
              <a:ext uri="{FF2B5EF4-FFF2-40B4-BE49-F238E27FC236}">
                <a16:creationId xmlns:a16="http://schemas.microsoft.com/office/drawing/2014/main" id="{7E8F96C8-73B8-CC08-C99A-3FB26A0A8C3C}"/>
              </a:ext>
            </a:extLst>
          </p:cNvPr>
          <p:cNvSpPr txBox="1"/>
          <p:nvPr/>
        </p:nvSpPr>
        <p:spPr>
          <a:xfrm>
            <a:off x="476781" y="1771014"/>
            <a:ext cx="6595390" cy="218008"/>
          </a:xfrm>
          <a:prstGeom prst="rect">
            <a:avLst/>
          </a:prstGeom>
        </p:spPr>
        <p:txBody>
          <a:bodyPr vert="horz" wrap="square" lIns="0" tIns="86360" rIns="0" bIns="0" rtlCol="0" anchor="ctr">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Q20.</a:t>
            </a:r>
            <a:r>
              <a:rPr lang="en-GB" sz="850" spc="-25" dirty="0">
                <a:latin typeface="Arial"/>
                <a:cs typeface="Arial"/>
              </a:rPr>
              <a:t> </a:t>
            </a:r>
            <a:r>
              <a:rPr lang="en-GB" sz="850" dirty="0">
                <a:latin typeface="Arial"/>
                <a:cs typeface="Arial"/>
              </a:rPr>
              <a:t>Treatment</a:t>
            </a:r>
            <a:r>
              <a:rPr lang="en-GB" sz="850" spc="-20" dirty="0">
                <a:latin typeface="Arial"/>
                <a:cs typeface="Arial"/>
              </a:rPr>
              <a:t> </a:t>
            </a:r>
            <a:r>
              <a:rPr lang="en-GB" sz="850" dirty="0">
                <a:latin typeface="Arial"/>
                <a:cs typeface="Arial"/>
              </a:rPr>
              <a:t>options</a:t>
            </a:r>
            <a:r>
              <a:rPr lang="en-GB" sz="850" spc="-25" dirty="0">
                <a:latin typeface="Arial"/>
                <a:cs typeface="Arial"/>
              </a:rPr>
              <a:t> </a:t>
            </a:r>
            <a:r>
              <a:rPr lang="en-GB" sz="850" dirty="0">
                <a:latin typeface="Arial"/>
                <a:cs typeface="Arial"/>
              </a:rPr>
              <a:t>were</a:t>
            </a:r>
            <a:r>
              <a:rPr lang="en-GB" sz="850" spc="-20" dirty="0">
                <a:latin typeface="Arial"/>
                <a:cs typeface="Arial"/>
              </a:rPr>
              <a:t> </a:t>
            </a:r>
            <a:r>
              <a:rPr lang="en-GB" sz="850" dirty="0">
                <a:latin typeface="Arial"/>
                <a:cs typeface="Arial"/>
              </a:rPr>
              <a:t>explained</a:t>
            </a:r>
            <a:r>
              <a:rPr lang="en-GB" sz="850" spc="-25" dirty="0">
                <a:latin typeface="Arial"/>
                <a:cs typeface="Arial"/>
              </a:rPr>
              <a:t> </a:t>
            </a:r>
            <a:r>
              <a:rPr lang="en-GB" sz="850" dirty="0">
                <a:latin typeface="Arial"/>
                <a:cs typeface="Arial"/>
              </a:rPr>
              <a:t>in</a:t>
            </a:r>
            <a:r>
              <a:rPr lang="en-GB" sz="850" spc="-20" dirty="0">
                <a:latin typeface="Arial"/>
                <a:cs typeface="Arial"/>
              </a:rPr>
              <a:t> </a:t>
            </a:r>
            <a:r>
              <a:rPr lang="en-GB" sz="850" dirty="0">
                <a:latin typeface="Arial"/>
                <a:cs typeface="Arial"/>
              </a:rPr>
              <a:t>a</a:t>
            </a:r>
            <a:r>
              <a:rPr lang="en-GB" sz="850" spc="-20" dirty="0">
                <a:latin typeface="Arial"/>
                <a:cs typeface="Arial"/>
              </a:rPr>
              <a:t> </a:t>
            </a:r>
            <a:r>
              <a:rPr lang="en-GB" sz="850" dirty="0">
                <a:latin typeface="Arial"/>
                <a:cs typeface="Arial"/>
              </a:rPr>
              <a:t>way</a:t>
            </a:r>
            <a:r>
              <a:rPr lang="en-GB" sz="850" spc="-25"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25" dirty="0">
                <a:latin typeface="Arial"/>
                <a:cs typeface="Arial"/>
              </a:rPr>
              <a:t> </a:t>
            </a:r>
            <a:r>
              <a:rPr lang="en-GB" sz="850" dirty="0">
                <a:latin typeface="Arial"/>
                <a:cs typeface="Arial"/>
              </a:rPr>
              <a:t>could</a:t>
            </a:r>
            <a:r>
              <a:rPr lang="en-GB" sz="850" spc="-20" dirty="0">
                <a:latin typeface="Arial"/>
                <a:cs typeface="Arial"/>
              </a:rPr>
              <a:t> </a:t>
            </a:r>
            <a:r>
              <a:rPr lang="en-GB" sz="850" dirty="0">
                <a:latin typeface="Arial"/>
                <a:cs typeface="Arial"/>
              </a:rPr>
              <a:t>completely</a:t>
            </a:r>
            <a:r>
              <a:rPr lang="en-GB" sz="850" spc="-25" dirty="0">
                <a:latin typeface="Arial"/>
                <a:cs typeface="Arial"/>
              </a:rPr>
              <a:t> </a:t>
            </a:r>
            <a:r>
              <a:rPr lang="en-GB" sz="850" spc="-10" dirty="0">
                <a:latin typeface="Arial"/>
                <a:cs typeface="Arial"/>
              </a:rPr>
              <a:t>understand</a:t>
            </a:r>
            <a:endParaRPr lang="en-GB" sz="850" dirty="0">
              <a:latin typeface="Arial"/>
              <a:cs typeface="Arial"/>
            </a:endParaRPr>
          </a:p>
        </p:txBody>
      </p:sp>
      <p:sp>
        <p:nvSpPr>
          <p:cNvPr id="39" name="text_q21">
            <a:extLst>
              <a:ext uri="{FF2B5EF4-FFF2-40B4-BE49-F238E27FC236}">
                <a16:creationId xmlns:a16="http://schemas.microsoft.com/office/drawing/2014/main" id="{6D3E87B6-4A61-4D56-2A57-F6E9844C02DF}"/>
              </a:ext>
            </a:extLst>
          </p:cNvPr>
          <p:cNvSpPr txBox="1"/>
          <p:nvPr/>
        </p:nvSpPr>
        <p:spPr>
          <a:xfrm>
            <a:off x="483860" y="3433071"/>
            <a:ext cx="5367884" cy="423193"/>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Q21.</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definitely</a:t>
            </a:r>
            <a:r>
              <a:rPr lang="en-GB" sz="850" spc="-20" dirty="0">
                <a:latin typeface="Arial"/>
                <a:cs typeface="Arial"/>
              </a:rPr>
              <a:t> </a:t>
            </a:r>
            <a:r>
              <a:rPr lang="en-GB" sz="850" dirty="0">
                <a:latin typeface="Arial"/>
                <a:cs typeface="Arial"/>
              </a:rPr>
              <a:t>involved</a:t>
            </a:r>
            <a:r>
              <a:rPr lang="en-GB" sz="850" spc="-20" dirty="0">
                <a:latin typeface="Arial"/>
                <a:cs typeface="Arial"/>
              </a:rPr>
              <a:t> </a:t>
            </a:r>
            <a:r>
              <a:rPr lang="en-GB" sz="850" dirty="0">
                <a:latin typeface="Arial"/>
                <a:cs typeface="Arial"/>
              </a:rPr>
              <a:t>as</a:t>
            </a:r>
            <a:r>
              <a:rPr lang="en-GB" sz="850" spc="-15" dirty="0">
                <a:latin typeface="Arial"/>
                <a:cs typeface="Arial"/>
              </a:rPr>
              <a:t> </a:t>
            </a:r>
            <a:r>
              <a:rPr lang="en-GB" sz="850" dirty="0">
                <a:latin typeface="Arial"/>
                <a:cs typeface="Arial"/>
              </a:rPr>
              <a:t>much</a:t>
            </a:r>
            <a:r>
              <a:rPr lang="en-GB" sz="850" spc="-20" dirty="0">
                <a:latin typeface="Arial"/>
                <a:cs typeface="Arial"/>
              </a:rPr>
              <a:t> </a:t>
            </a:r>
            <a:r>
              <a:rPr lang="en-GB" sz="850" dirty="0">
                <a:latin typeface="Arial"/>
                <a:cs typeface="Arial"/>
              </a:rPr>
              <a:t>as</a:t>
            </a:r>
            <a:r>
              <a:rPr lang="en-GB" sz="850" spc="-20" dirty="0">
                <a:latin typeface="Arial"/>
                <a:cs typeface="Arial"/>
              </a:rPr>
              <a:t> </a:t>
            </a:r>
            <a:r>
              <a:rPr lang="en-GB" sz="850" dirty="0">
                <a:latin typeface="Arial"/>
                <a:cs typeface="Arial"/>
              </a:rPr>
              <a:t>they</a:t>
            </a:r>
            <a:r>
              <a:rPr lang="en-GB" sz="850" spc="-20" dirty="0">
                <a:latin typeface="Arial"/>
                <a:cs typeface="Arial"/>
              </a:rPr>
              <a:t> </a:t>
            </a:r>
            <a:r>
              <a:rPr lang="en-GB" sz="850" dirty="0">
                <a:latin typeface="Arial"/>
                <a:cs typeface="Arial"/>
              </a:rPr>
              <a:t>wanted</a:t>
            </a:r>
            <a:r>
              <a:rPr lang="en-GB" sz="850" spc="-20" dirty="0">
                <a:latin typeface="Arial"/>
                <a:cs typeface="Arial"/>
              </a:rPr>
              <a:t> </a:t>
            </a:r>
            <a:r>
              <a:rPr lang="en-GB" sz="850" dirty="0">
                <a:latin typeface="Arial"/>
                <a:cs typeface="Arial"/>
              </a:rPr>
              <a:t>to</a:t>
            </a:r>
            <a:r>
              <a:rPr lang="en-GB" sz="850" spc="-15" dirty="0">
                <a:latin typeface="Arial"/>
                <a:cs typeface="Arial"/>
              </a:rPr>
              <a:t> </a:t>
            </a:r>
            <a:r>
              <a:rPr lang="en-GB" sz="850" dirty="0">
                <a:latin typeface="Arial"/>
                <a:cs typeface="Arial"/>
              </a:rPr>
              <a:t>be</a:t>
            </a:r>
            <a:r>
              <a:rPr lang="en-GB" sz="850" spc="-20" dirty="0">
                <a:latin typeface="Arial"/>
                <a:cs typeface="Arial"/>
              </a:rPr>
              <a:t> </a:t>
            </a:r>
            <a:r>
              <a:rPr lang="en-GB" sz="850" dirty="0">
                <a:latin typeface="Arial"/>
                <a:cs typeface="Arial"/>
              </a:rPr>
              <a:t>in</a:t>
            </a:r>
            <a:r>
              <a:rPr lang="en-GB" sz="850" spc="-20" dirty="0">
                <a:latin typeface="Arial"/>
                <a:cs typeface="Arial"/>
              </a:rPr>
              <a:t> </a:t>
            </a:r>
            <a:r>
              <a:rPr lang="en-GB" sz="850" dirty="0">
                <a:latin typeface="Arial"/>
                <a:cs typeface="Arial"/>
              </a:rPr>
              <a:t>decisions</a:t>
            </a:r>
            <a:r>
              <a:rPr lang="en-GB" sz="850" spc="-20" dirty="0">
                <a:latin typeface="Arial"/>
                <a:cs typeface="Arial"/>
              </a:rPr>
              <a:t> </a:t>
            </a:r>
            <a:r>
              <a:rPr lang="en-GB" sz="850" dirty="0">
                <a:latin typeface="Arial"/>
                <a:cs typeface="Arial"/>
              </a:rPr>
              <a:t>about</a:t>
            </a:r>
            <a:r>
              <a:rPr lang="en-GB" sz="850" spc="-20" dirty="0">
                <a:latin typeface="Arial"/>
                <a:cs typeface="Arial"/>
              </a:rPr>
              <a:t> </a:t>
            </a:r>
            <a:r>
              <a:rPr lang="en-GB" sz="850" dirty="0">
                <a:latin typeface="Arial"/>
                <a:cs typeface="Arial"/>
              </a:rPr>
              <a:t>their</a:t>
            </a:r>
            <a:r>
              <a:rPr lang="en-GB" sz="850" spc="-15" dirty="0">
                <a:latin typeface="Arial"/>
                <a:cs typeface="Arial"/>
              </a:rPr>
              <a:t> </a:t>
            </a:r>
            <a:r>
              <a:rPr lang="en-GB" sz="850" spc="-10" dirty="0">
                <a:latin typeface="Arial"/>
                <a:cs typeface="Arial"/>
              </a:rPr>
              <a:t>treatment</a:t>
            </a:r>
            <a:endParaRPr lang="en-GB" sz="850" dirty="0">
              <a:latin typeface="Arial"/>
              <a:cs typeface="Arial"/>
            </a:endParaRPr>
          </a:p>
          <a:p>
            <a:pPr marL="57785" marR="0" lvl="0" indent="0" defTabSz="914400" eaLnBrk="1" fontAlgn="auto" latinLnBrk="0" hangingPunct="1">
              <a:lnSpc>
                <a:spcPct val="100000"/>
              </a:lnSpc>
              <a:spcBef>
                <a:spcPts val="670"/>
              </a:spcBef>
              <a:spcAft>
                <a:spcPts val="0"/>
              </a:spcAft>
              <a:buClrTx/>
              <a:buSzTx/>
              <a:buFontTx/>
              <a:buNone/>
              <a:tabLst/>
              <a:defRPr/>
            </a:pPr>
            <a:endParaRPr kumimoji="0" sz="750" b="0" i="0" u="none" strike="noStrike" kern="0" cap="none" spc="0" normalizeH="0" baseline="0" noProof="0" dirty="0">
              <a:ln>
                <a:noFill/>
              </a:ln>
              <a:solidFill>
                <a:sysClr val="windowText" lastClr="000000"/>
              </a:solidFill>
              <a:effectLst/>
              <a:uLnTx/>
              <a:uFillTx/>
              <a:latin typeface="Arial"/>
              <a:cs typeface="Arial"/>
            </a:endParaRPr>
          </a:p>
        </p:txBody>
      </p:sp>
      <p:sp>
        <p:nvSpPr>
          <p:cNvPr id="59" name="text_q22">
            <a:extLst>
              <a:ext uri="{FF2B5EF4-FFF2-40B4-BE49-F238E27FC236}">
                <a16:creationId xmlns:a16="http://schemas.microsoft.com/office/drawing/2014/main" id="{59FFDC5D-0449-E956-EAC4-6080C10B1C75}"/>
              </a:ext>
            </a:extLst>
          </p:cNvPr>
          <p:cNvSpPr txBox="1"/>
          <p:nvPr/>
        </p:nvSpPr>
        <p:spPr>
          <a:xfrm>
            <a:off x="501973" y="5067765"/>
            <a:ext cx="6617645" cy="218008"/>
          </a:xfrm>
          <a:prstGeom prst="rect">
            <a:avLst/>
          </a:prstGeom>
        </p:spPr>
        <p:txBody>
          <a:bodyPr vert="horz" wrap="square" lIns="0" tIns="86360" rIns="0" bIns="0" rtlCol="0">
            <a:spAutoFit/>
          </a:bodyPr>
          <a:lstStyle/>
          <a:p>
            <a:pPr marL="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Q22.</a:t>
            </a:r>
            <a:r>
              <a:rPr lang="en-GB" sz="850" spc="-25" dirty="0">
                <a:latin typeface="Arial"/>
                <a:cs typeface="Arial"/>
              </a:rPr>
              <a:t> </a:t>
            </a:r>
            <a:r>
              <a:rPr lang="en-GB" sz="850" dirty="0">
                <a:latin typeface="Arial"/>
                <a:cs typeface="Arial"/>
              </a:rPr>
              <a:t>Family</a:t>
            </a:r>
            <a:r>
              <a:rPr lang="en-GB" sz="850" spc="-20" dirty="0">
                <a:latin typeface="Arial"/>
                <a:cs typeface="Arial"/>
              </a:rPr>
              <a:t> </a:t>
            </a:r>
            <a:r>
              <a:rPr lang="en-GB" sz="850" dirty="0">
                <a:latin typeface="Arial"/>
                <a:cs typeface="Arial"/>
              </a:rPr>
              <a:t>and / or</a:t>
            </a:r>
            <a:r>
              <a:rPr lang="en-GB" sz="850" spc="-20" dirty="0">
                <a:latin typeface="Arial"/>
                <a:cs typeface="Arial"/>
              </a:rPr>
              <a:t> </a:t>
            </a:r>
            <a:r>
              <a:rPr lang="en-GB" sz="850" dirty="0">
                <a:latin typeface="Arial"/>
                <a:cs typeface="Arial"/>
              </a:rPr>
              <a:t>carers</a:t>
            </a:r>
            <a:r>
              <a:rPr lang="en-GB" sz="850" spc="-20" dirty="0">
                <a:latin typeface="Arial"/>
                <a:cs typeface="Arial"/>
              </a:rPr>
              <a:t> </a:t>
            </a:r>
            <a:r>
              <a:rPr lang="en-GB" sz="850" dirty="0">
                <a:latin typeface="Arial"/>
                <a:cs typeface="Arial"/>
              </a:rPr>
              <a:t>were</a:t>
            </a:r>
            <a:r>
              <a:rPr lang="en-GB" sz="850" spc="-20" dirty="0">
                <a:latin typeface="Arial"/>
                <a:cs typeface="Arial"/>
              </a:rPr>
              <a:t> </a:t>
            </a:r>
            <a:r>
              <a:rPr lang="en-GB" sz="850" dirty="0">
                <a:latin typeface="Arial"/>
                <a:cs typeface="Arial"/>
              </a:rPr>
              <a:t>definitely</a:t>
            </a:r>
            <a:r>
              <a:rPr lang="en-GB" sz="850" spc="-20" dirty="0">
                <a:latin typeface="Arial"/>
                <a:cs typeface="Arial"/>
              </a:rPr>
              <a:t> </a:t>
            </a:r>
            <a:r>
              <a:rPr lang="en-GB" sz="850" dirty="0">
                <a:latin typeface="Arial"/>
                <a:cs typeface="Arial"/>
              </a:rPr>
              <a:t>involved</a:t>
            </a:r>
            <a:r>
              <a:rPr lang="en-GB" sz="850" spc="-20" dirty="0">
                <a:latin typeface="Arial"/>
                <a:cs typeface="Arial"/>
              </a:rPr>
              <a:t> </a:t>
            </a:r>
            <a:r>
              <a:rPr lang="en-GB" sz="850" dirty="0">
                <a:latin typeface="Arial"/>
                <a:cs typeface="Arial"/>
              </a:rPr>
              <a:t>as</a:t>
            </a:r>
            <a:r>
              <a:rPr lang="en-GB" sz="850" spc="-25" dirty="0">
                <a:latin typeface="Arial"/>
                <a:cs typeface="Arial"/>
              </a:rPr>
              <a:t> </a:t>
            </a:r>
            <a:r>
              <a:rPr lang="en-GB" sz="850" dirty="0">
                <a:latin typeface="Arial"/>
                <a:cs typeface="Arial"/>
              </a:rPr>
              <a:t>much</a:t>
            </a:r>
            <a:r>
              <a:rPr lang="en-GB" sz="850" spc="-20" dirty="0">
                <a:latin typeface="Arial"/>
                <a:cs typeface="Arial"/>
              </a:rPr>
              <a:t> </a:t>
            </a:r>
            <a:r>
              <a:rPr lang="en-GB" sz="850" dirty="0">
                <a:latin typeface="Arial"/>
                <a:cs typeface="Arial"/>
              </a:rPr>
              <a:t>as</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wanted</a:t>
            </a:r>
            <a:r>
              <a:rPr lang="en-GB" sz="850" spc="-20" dirty="0">
                <a:latin typeface="Arial"/>
                <a:cs typeface="Arial"/>
              </a:rPr>
              <a:t> </a:t>
            </a:r>
            <a:r>
              <a:rPr lang="en-GB" sz="850" dirty="0">
                <a:latin typeface="Arial"/>
                <a:cs typeface="Arial"/>
              </a:rPr>
              <a:t>them</a:t>
            </a:r>
            <a:r>
              <a:rPr lang="en-GB" sz="850" spc="-20" dirty="0">
                <a:latin typeface="Arial"/>
                <a:cs typeface="Arial"/>
              </a:rPr>
              <a:t> </a:t>
            </a:r>
            <a:r>
              <a:rPr lang="en-GB" sz="850" dirty="0">
                <a:latin typeface="Arial"/>
                <a:cs typeface="Arial"/>
              </a:rPr>
              <a:t>to</a:t>
            </a:r>
            <a:r>
              <a:rPr lang="en-GB" sz="850" spc="-25" dirty="0">
                <a:latin typeface="Arial"/>
                <a:cs typeface="Arial"/>
              </a:rPr>
              <a:t> </a:t>
            </a:r>
            <a:r>
              <a:rPr lang="en-GB" sz="850" dirty="0">
                <a:latin typeface="Arial"/>
                <a:cs typeface="Arial"/>
              </a:rPr>
              <a:t>be</a:t>
            </a:r>
            <a:r>
              <a:rPr lang="en-GB" sz="850" spc="-20" dirty="0">
                <a:latin typeface="Arial"/>
                <a:cs typeface="Arial"/>
              </a:rPr>
              <a:t> </a:t>
            </a:r>
            <a:r>
              <a:rPr lang="en-GB" sz="850" dirty="0">
                <a:latin typeface="Arial"/>
                <a:cs typeface="Arial"/>
              </a:rPr>
              <a:t>in</a:t>
            </a:r>
            <a:r>
              <a:rPr lang="en-GB" sz="850" spc="-20" dirty="0">
                <a:latin typeface="Arial"/>
                <a:cs typeface="Arial"/>
              </a:rPr>
              <a:t> </a:t>
            </a:r>
            <a:r>
              <a:rPr lang="en-GB" sz="850" dirty="0">
                <a:latin typeface="Arial"/>
                <a:cs typeface="Arial"/>
              </a:rPr>
              <a:t>decisions</a:t>
            </a:r>
            <a:r>
              <a:rPr lang="en-GB" sz="850" spc="-20" dirty="0">
                <a:latin typeface="Arial"/>
                <a:cs typeface="Arial"/>
              </a:rPr>
              <a:t> </a:t>
            </a:r>
            <a:r>
              <a:rPr lang="en-GB" sz="850" dirty="0">
                <a:latin typeface="Arial"/>
                <a:cs typeface="Arial"/>
              </a:rPr>
              <a:t>about</a:t>
            </a:r>
            <a:r>
              <a:rPr lang="en-GB" sz="850" spc="-20" dirty="0">
                <a:latin typeface="Arial"/>
                <a:cs typeface="Arial"/>
              </a:rPr>
              <a:t> </a:t>
            </a:r>
            <a:r>
              <a:rPr lang="en-GB" sz="850" dirty="0">
                <a:latin typeface="Arial"/>
                <a:cs typeface="Arial"/>
              </a:rPr>
              <a:t>treatment</a:t>
            </a:r>
            <a:r>
              <a:rPr lang="en-GB" sz="850" spc="-20" dirty="0">
                <a:latin typeface="Arial"/>
                <a:cs typeface="Arial"/>
              </a:rPr>
              <a:t> </a:t>
            </a:r>
            <a:r>
              <a:rPr lang="en-GB" sz="850" spc="-10" dirty="0">
                <a:latin typeface="Arial"/>
                <a:cs typeface="Arial"/>
              </a:rPr>
              <a:t>options</a:t>
            </a:r>
            <a:endParaRPr lang="en-GB" sz="850" dirty="0">
              <a:latin typeface="Arial"/>
              <a:cs typeface="Arial"/>
            </a:endParaRPr>
          </a:p>
        </p:txBody>
      </p:sp>
      <p:sp>
        <p:nvSpPr>
          <p:cNvPr id="100" name="text_q23">
            <a:extLst>
              <a:ext uri="{FF2B5EF4-FFF2-40B4-BE49-F238E27FC236}">
                <a16:creationId xmlns:a16="http://schemas.microsoft.com/office/drawing/2014/main" id="{B4B4B05F-F180-49A7-4602-8B0A11CE2A75}"/>
              </a:ext>
            </a:extLst>
          </p:cNvPr>
          <p:cNvSpPr txBox="1"/>
          <p:nvPr/>
        </p:nvSpPr>
        <p:spPr>
          <a:xfrm>
            <a:off x="501973" y="6718300"/>
            <a:ext cx="6637093" cy="218008"/>
          </a:xfrm>
          <a:prstGeom prst="rect">
            <a:avLst/>
          </a:prstGeom>
        </p:spPr>
        <p:txBody>
          <a:bodyPr vert="horz" wrap="square" lIns="0" tIns="86360" rIns="0" bIns="0" rtlCol="0">
            <a:spAutoFit/>
          </a:bodyPr>
          <a:lstStyle/>
          <a:p>
            <a:pPr marL="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Q23.</a:t>
            </a:r>
            <a:r>
              <a:rPr lang="en-GB" sz="850" spc="-30" dirty="0">
                <a:latin typeface="Arial"/>
                <a:cs typeface="Arial"/>
              </a:rPr>
              <a:t> </a:t>
            </a:r>
            <a:r>
              <a:rPr lang="en-GB" sz="850" dirty="0">
                <a:latin typeface="Arial"/>
                <a:cs typeface="Arial"/>
              </a:rPr>
              <a:t>Patient</a:t>
            </a:r>
            <a:r>
              <a:rPr lang="en-GB" sz="850" spc="-25" dirty="0">
                <a:latin typeface="Arial"/>
                <a:cs typeface="Arial"/>
              </a:rPr>
              <a:t> </a:t>
            </a:r>
            <a:r>
              <a:rPr lang="en-GB" sz="850" dirty="0">
                <a:latin typeface="Arial"/>
                <a:cs typeface="Arial"/>
              </a:rPr>
              <a:t>could</a:t>
            </a:r>
            <a:r>
              <a:rPr lang="en-GB" sz="850" spc="-25" dirty="0">
                <a:latin typeface="Arial"/>
                <a:cs typeface="Arial"/>
              </a:rPr>
              <a:t> </a:t>
            </a:r>
            <a:r>
              <a:rPr lang="en-GB" sz="850" dirty="0">
                <a:latin typeface="Arial"/>
                <a:cs typeface="Arial"/>
              </a:rPr>
              <a:t>get</a:t>
            </a:r>
            <a:r>
              <a:rPr lang="en-GB" sz="850" spc="-25" dirty="0">
                <a:latin typeface="Arial"/>
                <a:cs typeface="Arial"/>
              </a:rPr>
              <a:t> </a:t>
            </a:r>
            <a:r>
              <a:rPr lang="en-GB" sz="850" dirty="0">
                <a:latin typeface="Arial"/>
                <a:cs typeface="Arial"/>
              </a:rPr>
              <a:t>further</a:t>
            </a:r>
            <a:r>
              <a:rPr lang="en-GB" sz="850" spc="-25" dirty="0">
                <a:latin typeface="Arial"/>
                <a:cs typeface="Arial"/>
              </a:rPr>
              <a:t> </a:t>
            </a:r>
            <a:r>
              <a:rPr lang="en-GB" sz="850" dirty="0">
                <a:latin typeface="Arial"/>
                <a:cs typeface="Arial"/>
              </a:rPr>
              <a:t>advice</a:t>
            </a:r>
            <a:r>
              <a:rPr lang="en-GB" sz="850" spc="-25" dirty="0">
                <a:latin typeface="Arial"/>
                <a:cs typeface="Arial"/>
              </a:rPr>
              <a:t> </a:t>
            </a:r>
            <a:r>
              <a:rPr lang="en-GB" sz="850" dirty="0">
                <a:latin typeface="Arial"/>
                <a:cs typeface="Arial"/>
              </a:rPr>
              <a:t>from</a:t>
            </a:r>
            <a:r>
              <a:rPr lang="en-GB" sz="850" spc="-25" dirty="0">
                <a:latin typeface="Arial"/>
                <a:cs typeface="Arial"/>
              </a:rPr>
              <a:t> </a:t>
            </a:r>
            <a:r>
              <a:rPr lang="en-GB" sz="850" dirty="0">
                <a:latin typeface="Arial"/>
                <a:cs typeface="Arial"/>
              </a:rPr>
              <a:t>a</a:t>
            </a:r>
            <a:r>
              <a:rPr lang="en-GB" sz="850" spc="-25" dirty="0">
                <a:latin typeface="Arial"/>
                <a:cs typeface="Arial"/>
              </a:rPr>
              <a:t> </a:t>
            </a:r>
            <a:r>
              <a:rPr lang="en-GB" sz="850" dirty="0">
                <a:latin typeface="Arial"/>
                <a:cs typeface="Arial"/>
              </a:rPr>
              <a:t>different</a:t>
            </a:r>
            <a:r>
              <a:rPr lang="en-GB" sz="850" spc="-25" dirty="0">
                <a:latin typeface="Arial"/>
                <a:cs typeface="Arial"/>
              </a:rPr>
              <a:t> </a:t>
            </a:r>
            <a:r>
              <a:rPr lang="en-GB" sz="850" dirty="0">
                <a:latin typeface="Arial"/>
                <a:cs typeface="Arial"/>
              </a:rPr>
              <a:t>healthcare</a:t>
            </a:r>
            <a:r>
              <a:rPr lang="en-GB" sz="850" spc="-25" dirty="0">
                <a:latin typeface="Arial"/>
                <a:cs typeface="Arial"/>
              </a:rPr>
              <a:t> </a:t>
            </a:r>
            <a:r>
              <a:rPr lang="en-GB" sz="850" dirty="0">
                <a:latin typeface="Arial"/>
                <a:cs typeface="Arial"/>
              </a:rPr>
              <a:t>professional</a:t>
            </a:r>
            <a:r>
              <a:rPr lang="en-GB" sz="850" spc="-25" dirty="0">
                <a:latin typeface="Arial"/>
                <a:cs typeface="Arial"/>
              </a:rPr>
              <a:t> </a:t>
            </a:r>
            <a:r>
              <a:rPr lang="en-GB" sz="850" dirty="0">
                <a:latin typeface="Arial"/>
                <a:cs typeface="Arial"/>
              </a:rPr>
              <a:t>before</a:t>
            </a:r>
            <a:r>
              <a:rPr lang="en-GB" sz="850" spc="-25" dirty="0">
                <a:latin typeface="Arial"/>
                <a:cs typeface="Arial"/>
              </a:rPr>
              <a:t> </a:t>
            </a:r>
            <a:r>
              <a:rPr lang="en-GB" sz="850" dirty="0">
                <a:latin typeface="Arial"/>
                <a:cs typeface="Arial"/>
              </a:rPr>
              <a:t>making</a:t>
            </a:r>
            <a:r>
              <a:rPr lang="en-GB" sz="850" spc="-25" dirty="0">
                <a:latin typeface="Arial"/>
                <a:cs typeface="Arial"/>
              </a:rPr>
              <a:t> </a:t>
            </a:r>
            <a:r>
              <a:rPr lang="en-GB" sz="850" dirty="0">
                <a:latin typeface="Arial"/>
                <a:cs typeface="Arial"/>
              </a:rPr>
              <a:t>decisions</a:t>
            </a:r>
            <a:r>
              <a:rPr lang="en-GB" sz="850" spc="-25" dirty="0">
                <a:latin typeface="Arial"/>
                <a:cs typeface="Arial"/>
              </a:rPr>
              <a:t> </a:t>
            </a:r>
            <a:r>
              <a:rPr lang="en-GB" sz="850" dirty="0">
                <a:latin typeface="Arial"/>
                <a:cs typeface="Arial"/>
              </a:rPr>
              <a:t>about</a:t>
            </a:r>
            <a:r>
              <a:rPr lang="en-GB" sz="850" spc="-25" dirty="0">
                <a:latin typeface="Arial"/>
                <a:cs typeface="Arial"/>
              </a:rPr>
              <a:t> </a:t>
            </a:r>
            <a:r>
              <a:rPr lang="en-GB" sz="850" dirty="0">
                <a:latin typeface="Arial"/>
                <a:cs typeface="Arial"/>
              </a:rPr>
              <a:t>their</a:t>
            </a:r>
            <a:r>
              <a:rPr lang="en-GB" sz="850" spc="-25" dirty="0">
                <a:latin typeface="Arial"/>
                <a:cs typeface="Arial"/>
              </a:rPr>
              <a:t> </a:t>
            </a:r>
            <a:r>
              <a:rPr lang="en-GB" sz="850" dirty="0">
                <a:latin typeface="Arial"/>
                <a:cs typeface="Arial"/>
              </a:rPr>
              <a:t>treatment</a:t>
            </a:r>
            <a:r>
              <a:rPr lang="en-GB" sz="850" spc="-25" dirty="0">
                <a:latin typeface="Arial"/>
                <a:cs typeface="Arial"/>
              </a:rPr>
              <a:t> </a:t>
            </a:r>
            <a:r>
              <a:rPr lang="en-GB" sz="850" spc="-10" dirty="0">
                <a:latin typeface="Arial"/>
                <a:cs typeface="Arial"/>
              </a:rPr>
              <a:t>options</a:t>
            </a:r>
            <a:endParaRPr lang="en-GB" sz="850" dirty="0">
              <a:latin typeface="Arial"/>
              <a:cs typeface="Arial"/>
            </a:endParaRPr>
          </a:p>
        </p:txBody>
      </p:sp>
      <p:sp>
        <p:nvSpPr>
          <p:cNvPr id="54" name="object 11">
            <a:extLst>
              <a:ext uri="{FF2B5EF4-FFF2-40B4-BE49-F238E27FC236}">
                <a16:creationId xmlns:a16="http://schemas.microsoft.com/office/drawing/2014/main" id="{EAF5A1FD-8324-A8AC-ED22-8DED0EEFE37B}"/>
              </a:ext>
            </a:extLst>
          </p:cNvPr>
          <p:cNvSpPr txBox="1"/>
          <p:nvPr/>
        </p:nvSpPr>
        <p:spPr>
          <a:xfrm>
            <a:off x="436881" y="8418377"/>
            <a:ext cx="6696000" cy="167354"/>
          </a:xfrm>
          <a:prstGeom prst="rect">
            <a:avLst/>
          </a:prstGeom>
          <a:ln w="6350">
            <a:solidFill>
              <a:srgbClr val="939598"/>
            </a:solidFill>
          </a:ln>
        </p:spPr>
        <p:txBody>
          <a:bodyPr vert="horz" wrap="square" lIns="0" tIns="5715" rIns="0" bIns="0" rtlCol="0">
            <a:spAutoFit/>
          </a:bodyPr>
          <a:lstStyle/>
          <a:p>
            <a:pPr marL="27940" marR="0" lvl="0" indent="0" defTabSz="914400" eaLnBrk="1" fontAlgn="auto" latinLnBrk="0" hangingPunct="1">
              <a:lnSpc>
                <a:spcPct val="100000"/>
              </a:lnSpc>
              <a:spcBef>
                <a:spcPts val="45"/>
              </a:spcBef>
              <a:spcAft>
                <a:spcPts val="0"/>
              </a:spcAft>
              <a:buClrTx/>
              <a:buSzTx/>
              <a:buFontTx/>
              <a:buNone/>
              <a:tabLst/>
              <a:defRPr/>
            </a:pPr>
            <a:r>
              <a:rPr lang="en-GB" sz="1050" b="1" spc="-20" dirty="0">
                <a:solidFill>
                  <a:srgbClr val="336E9F"/>
                </a:solidFill>
                <a:latin typeface="Arial"/>
                <a:cs typeface="Arial"/>
              </a:rPr>
              <a:t>CARE</a:t>
            </a:r>
            <a:r>
              <a:rPr lang="en-GB" sz="1050" b="1" spc="-50" dirty="0">
                <a:solidFill>
                  <a:srgbClr val="336E9F"/>
                </a:solidFill>
                <a:latin typeface="Arial"/>
                <a:cs typeface="Arial"/>
              </a:rPr>
              <a:t> </a:t>
            </a:r>
            <a:r>
              <a:rPr lang="en-GB" sz="1050" b="1" spc="-10" dirty="0">
                <a:solidFill>
                  <a:srgbClr val="336E9F"/>
                </a:solidFill>
                <a:latin typeface="Arial"/>
                <a:cs typeface="Arial"/>
              </a:rPr>
              <a:t>PLANNING</a:t>
            </a:r>
            <a:endParaRPr lang="en-GB" sz="1050" dirty="0">
              <a:latin typeface="Arial"/>
              <a:cs typeface="Arial"/>
            </a:endParaRPr>
          </a:p>
        </p:txBody>
      </p:sp>
      <p:sp>
        <p:nvSpPr>
          <p:cNvPr id="111" name="text_q24">
            <a:extLst>
              <a:ext uri="{FF2B5EF4-FFF2-40B4-BE49-F238E27FC236}">
                <a16:creationId xmlns:a16="http://schemas.microsoft.com/office/drawing/2014/main" id="{17AE42F2-2BEA-1542-A6B2-45DE5664ED09}"/>
              </a:ext>
            </a:extLst>
          </p:cNvPr>
          <p:cNvSpPr txBox="1"/>
          <p:nvPr/>
        </p:nvSpPr>
        <p:spPr>
          <a:xfrm>
            <a:off x="489495" y="8515056"/>
            <a:ext cx="5229773"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Q24.</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definitely</a:t>
            </a:r>
            <a:r>
              <a:rPr lang="en-GB" sz="850" spc="-20" dirty="0">
                <a:latin typeface="Arial"/>
                <a:cs typeface="Arial"/>
              </a:rPr>
              <a:t> </a:t>
            </a:r>
            <a:r>
              <a:rPr lang="en-GB" sz="850" dirty="0">
                <a:latin typeface="Arial"/>
                <a:cs typeface="Arial"/>
              </a:rPr>
              <a:t>able</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have</a:t>
            </a:r>
            <a:r>
              <a:rPr lang="en-GB" sz="850" spc="-15" dirty="0">
                <a:latin typeface="Arial"/>
                <a:cs typeface="Arial"/>
              </a:rPr>
              <a:t> </a:t>
            </a:r>
            <a:r>
              <a:rPr lang="en-GB" sz="850" dirty="0">
                <a:latin typeface="Arial"/>
                <a:cs typeface="Arial"/>
              </a:rPr>
              <a:t>a</a:t>
            </a:r>
            <a:r>
              <a:rPr lang="en-GB" sz="850" spc="-20" dirty="0">
                <a:latin typeface="Arial"/>
                <a:cs typeface="Arial"/>
              </a:rPr>
              <a:t> </a:t>
            </a:r>
            <a:r>
              <a:rPr lang="en-GB" sz="850" dirty="0">
                <a:latin typeface="Arial"/>
                <a:cs typeface="Arial"/>
              </a:rPr>
              <a:t>discussion</a:t>
            </a:r>
            <a:r>
              <a:rPr lang="en-GB" sz="850" spc="-20" dirty="0">
                <a:latin typeface="Arial"/>
                <a:cs typeface="Arial"/>
              </a:rPr>
              <a:t> </a:t>
            </a:r>
            <a:r>
              <a:rPr lang="en-GB" sz="850" dirty="0">
                <a:latin typeface="Arial"/>
                <a:cs typeface="Arial"/>
              </a:rPr>
              <a:t>about</a:t>
            </a:r>
            <a:r>
              <a:rPr lang="en-GB" sz="850" spc="-20" dirty="0">
                <a:latin typeface="Arial"/>
                <a:cs typeface="Arial"/>
              </a:rPr>
              <a:t> </a:t>
            </a:r>
            <a:r>
              <a:rPr lang="en-GB" sz="850" dirty="0">
                <a:latin typeface="Arial"/>
                <a:cs typeface="Arial"/>
              </a:rPr>
              <a:t>their</a:t>
            </a:r>
            <a:r>
              <a:rPr lang="en-GB" sz="850" spc="-20" dirty="0">
                <a:latin typeface="Arial"/>
                <a:cs typeface="Arial"/>
              </a:rPr>
              <a:t> </a:t>
            </a:r>
            <a:r>
              <a:rPr lang="en-GB" sz="850" dirty="0">
                <a:latin typeface="Arial"/>
                <a:cs typeface="Arial"/>
              </a:rPr>
              <a:t>needs</a:t>
            </a:r>
            <a:r>
              <a:rPr lang="en-GB" sz="850" spc="-20" dirty="0">
                <a:latin typeface="Arial"/>
                <a:cs typeface="Arial"/>
              </a:rPr>
              <a:t> </a:t>
            </a:r>
            <a:r>
              <a:rPr lang="en-GB" sz="850" dirty="0">
                <a:latin typeface="Arial"/>
                <a:cs typeface="Arial"/>
              </a:rPr>
              <a:t>or</a:t>
            </a:r>
            <a:r>
              <a:rPr lang="en-GB" sz="850" spc="-15" dirty="0">
                <a:latin typeface="Arial"/>
                <a:cs typeface="Arial"/>
              </a:rPr>
              <a:t> </a:t>
            </a:r>
            <a:r>
              <a:rPr lang="en-GB" sz="850" dirty="0">
                <a:latin typeface="Arial"/>
                <a:cs typeface="Arial"/>
              </a:rPr>
              <a:t>concerns</a:t>
            </a:r>
            <a:r>
              <a:rPr lang="en-GB" sz="850" spc="-20" dirty="0">
                <a:latin typeface="Arial"/>
                <a:cs typeface="Arial"/>
              </a:rPr>
              <a:t> </a:t>
            </a:r>
            <a:r>
              <a:rPr lang="en-GB" sz="850" dirty="0">
                <a:latin typeface="Arial"/>
                <a:cs typeface="Arial"/>
              </a:rPr>
              <a:t>prior</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spc="-10" dirty="0">
                <a:latin typeface="Arial"/>
                <a:cs typeface="Arial"/>
              </a:rPr>
              <a:t>treatment</a:t>
            </a:r>
            <a:endParaRPr lang="en-GB" sz="850" dirty="0">
              <a:latin typeface="Arial"/>
              <a:cs typeface="Arial"/>
            </a:endParaRPr>
          </a:p>
        </p:txBody>
      </p:sp>
      <p:sp>
        <p:nvSpPr>
          <p:cNvPr id="6" name="object 7">
            <a:extLst>
              <a:ext uri="{FF2B5EF4-FFF2-40B4-BE49-F238E27FC236}">
                <a16:creationId xmlns:a16="http://schemas.microsoft.com/office/drawing/2014/main" id="{D0E944D2-4F33-208B-0A5C-6C9FEC161184}"/>
              </a:ext>
              <a:ext uri="{C183D7F6-B498-43B3-948B-1728B52AA6E4}">
                <adec:decorative xmlns:adec="http://schemas.microsoft.com/office/drawing/2017/decorative" val="1"/>
              </a:ext>
            </a:extLst>
          </p:cNvPr>
          <p:cNvSpPr/>
          <p:nvPr/>
        </p:nvSpPr>
        <p:spPr>
          <a:xfrm>
            <a:off x="435050" y="1841500"/>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2" name="Group 1">
            <a:extLst>
              <a:ext uri="{FF2B5EF4-FFF2-40B4-BE49-F238E27FC236}">
                <a16:creationId xmlns:a16="http://schemas.microsoft.com/office/drawing/2014/main" id="{995233BA-9F51-BBB5-F95A-620DF6F769E1}"/>
              </a:ext>
              <a:ext uri="{C183D7F6-B498-43B3-948B-1728B52AA6E4}">
                <adec:decorative xmlns:adec="http://schemas.microsoft.com/office/drawing/2017/decorative" val="1"/>
              </a:ext>
            </a:extLst>
          </p:cNvPr>
          <p:cNvGrpSpPr/>
          <p:nvPr/>
        </p:nvGrpSpPr>
        <p:grpSpPr>
          <a:xfrm>
            <a:off x="428960" y="1198005"/>
            <a:ext cx="6696075" cy="361062"/>
            <a:chOff x="349101" y="166510"/>
            <a:chExt cx="6775785" cy="361062"/>
          </a:xfrm>
        </p:grpSpPr>
        <p:sp>
          <p:nvSpPr>
            <p:cNvPr id="9" name="object 5">
              <a:extLst>
                <a:ext uri="{FF2B5EF4-FFF2-40B4-BE49-F238E27FC236}">
                  <a16:creationId xmlns:a16="http://schemas.microsoft.com/office/drawing/2014/main" id="{E3746834-414D-D7BF-67F1-390D2BD8FBE3}"/>
                </a:ext>
              </a:extLst>
            </p:cNvPr>
            <p:cNvSpPr txBox="1"/>
            <p:nvPr/>
          </p:nvSpPr>
          <p:spPr>
            <a:xfrm>
              <a:off x="5024240" y="232783"/>
              <a:ext cx="1859914" cy="250190"/>
            </a:xfrm>
            <a:prstGeom prst="rect">
              <a:avLst/>
            </a:prstGeom>
          </p:spPr>
          <p:txBody>
            <a:bodyPr vert="horz" wrap="square" lIns="0" tIns="31750" rIns="0" bIns="0" rtlCol="0">
              <a:spAutoFit/>
            </a:bodyPr>
            <a:lstStyle/>
            <a:p>
              <a:pPr marL="0" marR="5080" lvl="0" indent="0" defTabSz="914400" eaLnBrk="1" fontAlgn="auto" latinLnBrk="0" hangingPunct="1">
                <a:lnSpc>
                  <a:spcPts val="810"/>
                </a:lnSpc>
                <a:spcBef>
                  <a:spcPts val="250"/>
                </a:spcBef>
                <a:spcAft>
                  <a:spcPts val="0"/>
                </a:spcAft>
                <a:buClrTx/>
                <a:buSzTx/>
                <a:buFontTx/>
                <a:buNone/>
                <a:tabLst/>
                <a:defRPr/>
              </a:pPr>
              <a:r>
                <a:rPr kumimoji="0" sz="800" b="0" i="0" u="none" strike="noStrike" kern="0" cap="none" spc="0" normalizeH="0" baseline="0" noProof="0" dirty="0">
                  <a:ln>
                    <a:noFill/>
                  </a:ln>
                  <a:solidFill>
                    <a:sysClr val="windowText" lastClr="000000"/>
                  </a:solidFill>
                  <a:effectLst/>
                  <a:uLnTx/>
                  <a:uFillTx/>
                  <a:latin typeface="Arial"/>
                  <a:cs typeface="Arial"/>
                </a:rPr>
                <a:t>The</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are</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unadjusted</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and</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based</a:t>
              </a:r>
              <a:r>
                <a:rPr kumimoji="0" sz="800" b="0" i="0" u="none" strike="noStrike" kern="0" cap="none" spc="-25" normalizeH="0" baseline="0" noProof="0" dirty="0">
                  <a:ln>
                    <a:noFill/>
                  </a:ln>
                  <a:solidFill>
                    <a:sysClr val="windowText" lastClr="000000"/>
                  </a:solidFill>
                  <a:effectLst/>
                  <a:uLnTx/>
                  <a:uFillTx/>
                  <a:latin typeface="Arial"/>
                  <a:cs typeface="Arial"/>
                </a:rPr>
                <a:t> on</a:t>
              </a:r>
              <a:r>
                <a:rPr kumimoji="0" sz="800" b="0" i="0" u="none" strike="noStrike" kern="0" cap="none" spc="0" normalizeH="0" baseline="0" noProof="0" dirty="0">
                  <a:ln>
                    <a:noFill/>
                  </a:ln>
                  <a:solidFill>
                    <a:sysClr val="windowText" lastClr="000000"/>
                  </a:solidFill>
                  <a:effectLst/>
                  <a:uLnTx/>
                  <a:uFillTx/>
                  <a:latin typeface="Arial"/>
                  <a:cs typeface="Arial"/>
                </a:rPr>
                <a:t> England</a:t>
              </a:r>
              <a:r>
                <a:rPr kumimoji="0" sz="800" b="0" i="0" u="none" strike="noStrike" kern="0" cap="none" spc="-3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10" normalizeH="0" baseline="0" noProof="0" dirty="0">
                  <a:ln>
                    <a:noFill/>
                  </a:ln>
                  <a:solidFill>
                    <a:sysClr val="windowText" lastClr="000000"/>
                  </a:solidFill>
                  <a:effectLst/>
                  <a:uLnTx/>
                  <a:uFillTx/>
                  <a:latin typeface="Arial"/>
                  <a:cs typeface="Arial"/>
                </a:rPr>
                <a:t>only.</a:t>
              </a:r>
              <a:endParaRPr kumimoji="0" sz="800" b="0" i="0" u="none" strike="noStrike" kern="0" cap="none" spc="0" normalizeH="0" baseline="0" noProof="0" dirty="0">
                <a:ln>
                  <a:noFill/>
                </a:ln>
                <a:solidFill>
                  <a:sysClr val="windowText" lastClr="000000"/>
                </a:solidFill>
                <a:effectLst/>
                <a:uLnTx/>
                <a:uFillTx/>
                <a:latin typeface="Arial"/>
                <a:cs typeface="Arial"/>
              </a:endParaRPr>
            </a:p>
          </p:txBody>
        </p:sp>
        <p:sp>
          <p:nvSpPr>
            <p:cNvPr id="15" name="object 4">
              <a:extLst>
                <a:ext uri="{FF2B5EF4-FFF2-40B4-BE49-F238E27FC236}">
                  <a16:creationId xmlns:a16="http://schemas.microsoft.com/office/drawing/2014/main" id="{F8444417-DF3D-976F-2278-CECCA7B6237B}"/>
                </a:ext>
              </a:extLst>
            </p:cNvPr>
            <p:cNvSpPr txBox="1"/>
            <p:nvPr/>
          </p:nvSpPr>
          <p:spPr>
            <a:xfrm>
              <a:off x="2940050" y="256306"/>
              <a:ext cx="1697347" cy="215444"/>
            </a:xfrm>
            <a:prstGeom prst="rect">
              <a:avLst/>
            </a:prstGeom>
            <a:noFill/>
          </p:spPr>
          <p:txBody>
            <a:bodyPr wrap="square">
              <a:spAutoFit/>
            </a:bodyPr>
            <a:lstStyle/>
            <a:p>
              <a:pPr marL="0" marR="0" lvl="0" indent="0" defTabSz="914400" eaLnBrk="1" fontAlgn="auto" latinLnBrk="0" hangingPunct="1">
                <a:lnSpc>
                  <a:spcPct val="100000"/>
                </a:lnSpc>
                <a:spcBef>
                  <a:spcPts val="215"/>
                </a:spcBef>
                <a:spcAft>
                  <a:spcPts val="0"/>
                </a:spcAft>
                <a:buClrTx/>
                <a:buSzTx/>
                <a:buFontTx/>
                <a:buNone/>
                <a:tabLst/>
                <a:defRPr/>
              </a:pPr>
              <a:r>
                <a:rPr lang="en-GB" sz="800" spc="260" dirty="0">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No</a:t>
              </a:r>
              <a:r>
                <a:rPr kumimoji="0" lang="en-GB" sz="1200" b="0" i="0" u="none" strike="noStrike" kern="0" cap="none" spc="-22"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score</a:t>
              </a:r>
              <a:r>
                <a:rPr kumimoji="0" lang="en-GB" sz="1200" b="0" i="0" u="none" strike="noStrike" kern="0" cap="none" spc="-15"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available</a:t>
              </a:r>
              <a:r>
                <a:rPr kumimoji="0" lang="en-GB" sz="1200" b="0" i="0" u="none" strike="noStrike" kern="0" cap="none" spc="-15" normalizeH="0" baseline="3472" noProof="0" dirty="0">
                  <a:ln>
                    <a:noFill/>
                  </a:ln>
                  <a:solidFill>
                    <a:sysClr val="windowText" lastClr="000000"/>
                  </a:solidFill>
                  <a:effectLst/>
                  <a:uLnTx/>
                  <a:uFillTx/>
                  <a:latin typeface="Arial"/>
                  <a:cs typeface="Arial"/>
                </a:rPr>
                <a:t>.</a:t>
              </a:r>
              <a:endParaRPr kumimoji="0" lang="en-GB" sz="1200" b="0" i="0" u="none" strike="noStrike" kern="0" cap="none" spc="0" normalizeH="0" baseline="3472" noProof="0" dirty="0">
                <a:ln>
                  <a:noFill/>
                </a:ln>
                <a:solidFill>
                  <a:sysClr val="windowText" lastClr="000000"/>
                </a:solidFill>
                <a:effectLst/>
                <a:uLnTx/>
                <a:uFillTx/>
                <a:latin typeface="Arial"/>
                <a:cs typeface="Arial"/>
              </a:endParaRPr>
            </a:p>
          </p:txBody>
        </p:sp>
        <p:sp>
          <p:nvSpPr>
            <p:cNvPr id="18" name="object 3">
              <a:extLst>
                <a:ext uri="{FF2B5EF4-FFF2-40B4-BE49-F238E27FC236}">
                  <a16:creationId xmlns:a16="http://schemas.microsoft.com/office/drawing/2014/main" id="{8D3D5399-1DC6-87D3-999B-EB9A79311610}"/>
                </a:ext>
              </a:extLst>
            </p:cNvPr>
            <p:cNvSpPr txBox="1"/>
            <p:nvPr/>
          </p:nvSpPr>
          <p:spPr>
            <a:xfrm>
              <a:off x="497504" y="228020"/>
              <a:ext cx="2518746" cy="117098"/>
            </a:xfrm>
            <a:prstGeom prst="rect">
              <a:avLst/>
            </a:prstGeom>
          </p:spPr>
          <p:txBody>
            <a:bodyPr vert="horz" wrap="square" lIns="0" tIns="31750" rIns="0" bIns="0" rtlCol="0">
              <a:spAutoFit/>
            </a:bodyPr>
            <a:lstStyle/>
            <a:p>
              <a:pPr marL="143510" marR="324485" indent="-144145" algn="l">
                <a:lnSpc>
                  <a:spcPts val="810"/>
                </a:lnSpc>
                <a:spcBef>
                  <a:spcPts val="250"/>
                </a:spcBef>
              </a:pPr>
              <a:r>
                <a:rPr sz="1200" baseline="3472" dirty="0">
                  <a:latin typeface="Arial"/>
                  <a:cs typeface="Arial"/>
                </a:rPr>
                <a:t>*</a:t>
              </a:r>
              <a:r>
                <a:rPr sz="1200" spc="254" baseline="3472" dirty="0">
                  <a:latin typeface="Arial"/>
                  <a:cs typeface="Arial"/>
                </a:rPr>
                <a:t>  </a:t>
              </a:r>
              <a:r>
                <a:rPr sz="800" dirty="0">
                  <a:latin typeface="Arial"/>
                  <a:cs typeface="Arial"/>
                </a:rPr>
                <a:t>Indicates</a:t>
              </a:r>
              <a:r>
                <a:rPr sz="800" spc="-10" dirty="0">
                  <a:latin typeface="Arial"/>
                  <a:cs typeface="Arial"/>
                </a:rPr>
                <a:t> </a:t>
              </a:r>
              <a:r>
                <a:rPr sz="800" dirty="0">
                  <a:latin typeface="Arial"/>
                  <a:cs typeface="Arial"/>
                </a:rPr>
                <a:t>where</a:t>
              </a:r>
              <a:r>
                <a:rPr sz="800" spc="-10" dirty="0">
                  <a:latin typeface="Arial"/>
                  <a:cs typeface="Arial"/>
                </a:rPr>
                <a:t> </a:t>
              </a:r>
              <a:r>
                <a:rPr sz="800" dirty="0">
                  <a:latin typeface="Arial"/>
                  <a:cs typeface="Arial"/>
                </a:rPr>
                <a:t>a</a:t>
              </a:r>
              <a:r>
                <a:rPr sz="800" spc="-10" dirty="0">
                  <a:latin typeface="Arial"/>
                  <a:cs typeface="Arial"/>
                </a:rPr>
                <a:t> </a:t>
              </a:r>
              <a:r>
                <a:rPr sz="800" dirty="0">
                  <a:latin typeface="Arial"/>
                  <a:cs typeface="Arial"/>
                </a:rPr>
                <a:t>score</a:t>
              </a:r>
              <a:r>
                <a:rPr lang="en-GB" sz="800" spc="-10" dirty="0">
                  <a:latin typeface="Arial"/>
                  <a:cs typeface="Arial"/>
                </a:rPr>
                <a:t> </a:t>
              </a:r>
              <a:r>
                <a:rPr sz="800" dirty="0">
                  <a:latin typeface="Arial"/>
                  <a:cs typeface="Arial"/>
                </a:rPr>
                <a:t>is</a:t>
              </a:r>
              <a:r>
                <a:rPr sz="800" spc="-10" dirty="0">
                  <a:latin typeface="Arial"/>
                  <a:cs typeface="Arial"/>
                </a:rPr>
                <a:t> </a:t>
              </a:r>
              <a:r>
                <a:rPr sz="800" spc="-25" dirty="0">
                  <a:latin typeface="Arial"/>
                  <a:cs typeface="Arial"/>
                </a:rPr>
                <a:t>not</a:t>
              </a:r>
              <a:r>
                <a:rPr lang="en-GB" sz="800" dirty="0">
                  <a:latin typeface="Arial"/>
                  <a:cs typeface="Arial"/>
                </a:rPr>
                <a:t> </a:t>
              </a:r>
              <a:r>
                <a:rPr sz="800" dirty="0">
                  <a:latin typeface="Arial"/>
                  <a:cs typeface="Arial"/>
                </a:rPr>
                <a:t>available</a:t>
              </a:r>
              <a:r>
                <a:rPr sz="800" spc="-25" dirty="0">
                  <a:latin typeface="Arial"/>
                  <a:cs typeface="Arial"/>
                </a:rPr>
                <a:t> </a:t>
              </a:r>
              <a:r>
                <a:rPr sz="800" dirty="0">
                  <a:latin typeface="Arial"/>
                  <a:cs typeface="Arial"/>
                </a:rPr>
                <a:t>due</a:t>
              </a:r>
              <a:r>
                <a:rPr sz="800" spc="-25" dirty="0">
                  <a:latin typeface="Arial"/>
                  <a:cs typeface="Arial"/>
                </a:rPr>
                <a:t> </a:t>
              </a:r>
              <a:r>
                <a:rPr sz="800" dirty="0">
                  <a:latin typeface="Arial"/>
                  <a:cs typeface="Arial"/>
                </a:rPr>
                <a:t>to</a:t>
              </a:r>
              <a:r>
                <a:rPr lang="en-GB" sz="800" spc="-25" dirty="0">
                  <a:latin typeface="Arial"/>
                  <a:cs typeface="Arial"/>
                </a:rPr>
                <a:t> </a:t>
              </a:r>
              <a:r>
                <a:rPr sz="800" dirty="0">
                  <a:latin typeface="Arial"/>
                  <a:cs typeface="Arial"/>
                </a:rPr>
                <a:t>suppression</a:t>
              </a:r>
              <a:r>
                <a:rPr sz="800" spc="-25" dirty="0">
                  <a:latin typeface="Arial"/>
                  <a:cs typeface="Arial"/>
                </a:rPr>
                <a:t> </a:t>
              </a:r>
              <a:r>
                <a:rPr sz="800" dirty="0">
                  <a:latin typeface="Arial"/>
                  <a:cs typeface="Arial"/>
                </a:rPr>
                <a:t>or</a:t>
              </a:r>
              <a:r>
                <a:rPr sz="800" spc="-25" dirty="0">
                  <a:latin typeface="Arial"/>
                  <a:cs typeface="Arial"/>
                </a:rPr>
                <a:t> </a:t>
              </a:r>
              <a:r>
                <a:rPr sz="800" spc="-50" dirty="0">
                  <a:latin typeface="Arial"/>
                  <a:cs typeface="Arial"/>
                </a:rPr>
                <a:t>a</a:t>
              </a:r>
              <a:r>
                <a:rPr lang="en-GB" sz="800" spc="-50" dirty="0">
                  <a:latin typeface="Arial"/>
                  <a:cs typeface="Arial"/>
                </a:rPr>
                <a:t> </a:t>
              </a:r>
              <a:r>
                <a:rPr lang="en-GB" sz="1200" baseline="6944" dirty="0">
                  <a:latin typeface="Arial"/>
                  <a:cs typeface="Arial"/>
                </a:rPr>
                <a:t>low</a:t>
              </a:r>
              <a:r>
                <a:rPr lang="en-GB" sz="1200" spc="-15" baseline="6944" dirty="0">
                  <a:latin typeface="Arial"/>
                  <a:cs typeface="Arial"/>
                </a:rPr>
                <a:t> </a:t>
              </a:r>
              <a:r>
                <a:rPr lang="en-GB" sz="1200" baseline="6944" dirty="0">
                  <a:latin typeface="Arial"/>
                  <a:cs typeface="Arial"/>
                </a:rPr>
                <a:t>base</a:t>
              </a:r>
              <a:r>
                <a:rPr lang="en-GB" sz="1200" spc="-15" baseline="6944" dirty="0">
                  <a:latin typeface="Arial"/>
                  <a:cs typeface="Arial"/>
                </a:rPr>
                <a:t> size.</a:t>
              </a:r>
              <a:r>
                <a:rPr lang="en-GB" sz="1200" baseline="6944" dirty="0">
                  <a:latin typeface="Arial"/>
                  <a:cs typeface="Arial"/>
                </a:rPr>
                <a:t>	</a:t>
              </a:r>
              <a:endParaRPr lang="en-GB" sz="800" dirty="0">
                <a:latin typeface="Arial"/>
                <a:cs typeface="Arial"/>
              </a:endParaRPr>
            </a:p>
          </p:txBody>
        </p:sp>
        <p:sp>
          <p:nvSpPr>
            <p:cNvPr id="19" name="object 2">
              <a:extLst>
                <a:ext uri="{FF2B5EF4-FFF2-40B4-BE49-F238E27FC236}">
                  <a16:creationId xmlns:a16="http://schemas.microsoft.com/office/drawing/2014/main" id="{DDA554CA-6A34-6D51-E789-C34484A9A400}"/>
                </a:ext>
              </a:extLst>
            </p:cNvPr>
            <p:cNvSpPr/>
            <p:nvPr/>
          </p:nvSpPr>
          <p:spPr>
            <a:xfrm>
              <a:off x="349101" y="166510"/>
              <a:ext cx="6775785" cy="361062"/>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22" name="txt_org_name">
            <a:extLst>
              <a:ext uri="{FF2B5EF4-FFF2-40B4-BE49-F238E27FC236}">
                <a16:creationId xmlns:a16="http://schemas.microsoft.com/office/drawing/2014/main" id="{44516C3C-6970-7A16-AC6B-FB714F9C75CD}"/>
              </a:ext>
              <a:ext uri="{C183D7F6-B498-43B3-948B-1728B52AA6E4}">
                <adec:decorative xmlns:adec="http://schemas.microsoft.com/office/drawing/2017/decorative" val="1"/>
              </a:ext>
            </a:extLst>
          </p:cNvPr>
          <p:cNvSpPr txBox="1"/>
          <p:nvPr/>
        </p:nvSpPr>
        <p:spPr>
          <a:xfrm>
            <a:off x="4524343" y="622300"/>
            <a:ext cx="2754280" cy="276999"/>
          </a:xfrm>
          <a:prstGeom prst="rect">
            <a:avLst/>
          </a:prstGeom>
          <a:noFill/>
        </p:spPr>
        <p:txBody>
          <a:bodyPr wrap="none" rtlCol="0">
            <a:spAutoFit/>
          </a:bodyPr>
          <a:lstStyle/>
          <a:p>
            <a:pPr algn="r"/>
            <a:r>
              <a:rPr lang="en-GB" sz="1200" b="1">
                <a:solidFill>
                  <a:srgbClr val="336E9F"/>
                </a:solidFill>
                <a:latin typeface="Arial"/>
                <a:cs typeface="Arial"/>
              </a:rPr>
              <a:t>The Christie NHS Foundation Trust</a:t>
            </a:r>
            <a:endParaRPr lang="en-GB" sz="1200">
              <a:solidFill>
                <a:srgbClr val="336E9F"/>
              </a:solidFill>
            </a:endParaRPr>
          </a:p>
        </p:txBody>
      </p:sp>
      <p:sp>
        <p:nvSpPr>
          <p:cNvPr id="24" name="txt_survey">
            <a:extLst>
              <a:ext uri="{FF2B5EF4-FFF2-40B4-BE49-F238E27FC236}">
                <a16:creationId xmlns:a16="http://schemas.microsoft.com/office/drawing/2014/main" id="{521BF24C-B494-2651-E7D5-7F8A44F44CF3}"/>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21" name="Group 20">
            <a:extLst>
              <a:ext uri="{FF2B5EF4-FFF2-40B4-BE49-F238E27FC236}">
                <a16:creationId xmlns:a16="http://schemas.microsoft.com/office/drawing/2014/main" id="{B9FAB8B6-37EB-2BA8-FBF9-BFFE055D6121}"/>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25" name="object 4">
              <a:hlinkClick r:id="rId7" action="ppaction://hlinksldjump"/>
              <a:extLst>
                <a:ext uri="{FF2B5EF4-FFF2-40B4-BE49-F238E27FC236}">
                  <a16:creationId xmlns:a16="http://schemas.microsoft.com/office/drawing/2014/main" id="{15708EF7-3AC1-92D0-B4E7-EFD6AA6F42C2}"/>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26" name="object 3">
              <a:hlinkClick r:id="rId7" action="ppaction://hlinksldjump"/>
              <a:extLst>
                <a:ext uri="{FF2B5EF4-FFF2-40B4-BE49-F238E27FC236}">
                  <a16:creationId xmlns:a16="http://schemas.microsoft.com/office/drawing/2014/main" id="{D2552BDB-635A-ADC0-1FEF-692920662E8A}"/>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379634175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Slide Number Placeholder 1">
            <a:extLst>
              <a:ext uri="{FF2B5EF4-FFF2-40B4-BE49-F238E27FC236}">
                <a16:creationId xmlns:a16="http://schemas.microsoft.com/office/drawing/2014/main" id="{8979AA70-22EC-683B-C9EB-96BF78FAF29D}"/>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2174AFAA-F3DC-4500-BBA9-42A8BBE9379A}" type="slidenum">
              <a:rPr lang="en-GB" spc="-25" dirty="0"/>
              <a:t>5</a:t>
            </a:fld>
            <a:endParaRPr lang="en-GB" spc="-25" dirty="0"/>
          </a:p>
        </p:txBody>
      </p:sp>
      <p:sp>
        <p:nvSpPr>
          <p:cNvPr id="7" name="object 1">
            <a:extLst>
              <a:ext uri="{FF2B5EF4-FFF2-40B4-BE49-F238E27FC236}">
                <a16:creationId xmlns:a16="http://schemas.microsoft.com/office/drawing/2014/main" id="{6AFD23A5-C008-B191-8796-69A55582A16C}"/>
              </a:ext>
            </a:extLst>
          </p:cNvPr>
          <p:cNvSpPr txBox="1">
            <a:spLocks noGrp="1"/>
          </p:cNvSpPr>
          <p:nvPr>
            <p:ph type="title" idx="4294967295"/>
          </p:nvPr>
        </p:nvSpPr>
        <p:spPr>
          <a:xfrm>
            <a:off x="427037" y="698500"/>
            <a:ext cx="3779300"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944"/>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Introduction</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sp>
        <p:nvSpPr>
          <p:cNvPr id="3" name="object 2"/>
          <p:cNvSpPr txBox="1"/>
          <p:nvPr/>
        </p:nvSpPr>
        <p:spPr>
          <a:xfrm>
            <a:off x="420687" y="1079500"/>
            <a:ext cx="6696000" cy="2100575"/>
          </a:xfrm>
          <a:prstGeom prst="rect">
            <a:avLst/>
          </a:prstGeom>
        </p:spPr>
        <p:txBody>
          <a:bodyPr vert="horz" wrap="square" lIns="0" tIns="0" rIns="0" bIns="0" rtlCol="0">
            <a:spAutoFit/>
          </a:bodyPr>
          <a:lstStyle/>
          <a:p>
            <a:pPr marL="12700" marR="5080" algn="l">
              <a:spcBef>
                <a:spcPts val="600"/>
              </a:spcBef>
            </a:pPr>
            <a:r>
              <a:rPr sz="1150" dirty="0">
                <a:latin typeface="Arial"/>
                <a:cs typeface="Arial"/>
              </a:rPr>
              <a:t>The</a:t>
            </a:r>
            <a:r>
              <a:rPr sz="1150" spc="-10" dirty="0">
                <a:latin typeface="Arial"/>
                <a:cs typeface="Arial"/>
              </a:rPr>
              <a:t> </a:t>
            </a:r>
            <a:r>
              <a:rPr sz="1150" dirty="0">
                <a:latin typeface="Arial"/>
                <a:cs typeface="Arial"/>
              </a:rPr>
              <a:t>National</a:t>
            </a:r>
            <a:r>
              <a:rPr sz="1150" spc="-10" dirty="0">
                <a:latin typeface="Arial"/>
                <a:cs typeface="Arial"/>
              </a:rPr>
              <a:t> </a:t>
            </a:r>
            <a:r>
              <a:rPr sz="1150" dirty="0">
                <a:latin typeface="Arial"/>
                <a:cs typeface="Arial"/>
              </a:rPr>
              <a:t>Cancer</a:t>
            </a:r>
            <a:r>
              <a:rPr sz="1150" spc="-10" dirty="0">
                <a:latin typeface="Arial"/>
                <a:cs typeface="Arial"/>
              </a:rPr>
              <a:t> </a:t>
            </a:r>
            <a:r>
              <a:rPr sz="1150" dirty="0">
                <a:latin typeface="Arial"/>
                <a:cs typeface="Arial"/>
              </a:rPr>
              <a:t>Patient</a:t>
            </a:r>
            <a:r>
              <a:rPr sz="1150" spc="-10" dirty="0">
                <a:latin typeface="Arial"/>
                <a:cs typeface="Arial"/>
              </a:rPr>
              <a:t> </a:t>
            </a:r>
            <a:r>
              <a:rPr sz="1150" dirty="0">
                <a:latin typeface="Arial"/>
                <a:cs typeface="Arial"/>
              </a:rPr>
              <a:t>Experience</a:t>
            </a:r>
            <a:r>
              <a:rPr sz="1150" spc="-5" dirty="0">
                <a:latin typeface="Arial"/>
                <a:cs typeface="Arial"/>
              </a:rPr>
              <a:t> </a:t>
            </a:r>
            <a:r>
              <a:rPr sz="1150" dirty="0">
                <a:latin typeface="Arial"/>
                <a:cs typeface="Arial"/>
              </a:rPr>
              <a:t>Survey</a:t>
            </a:r>
            <a:r>
              <a:rPr sz="1150" spc="-10" dirty="0">
                <a:latin typeface="Arial"/>
                <a:cs typeface="Arial"/>
              </a:rPr>
              <a:t> </a:t>
            </a:r>
            <a:r>
              <a:rPr sz="1150" dirty="0">
                <a:latin typeface="Arial"/>
                <a:cs typeface="Arial"/>
              </a:rPr>
              <a:t>202</a:t>
            </a:r>
            <a:r>
              <a:rPr lang="en-GB" sz="1150" dirty="0">
                <a:latin typeface="Arial"/>
                <a:cs typeface="Arial"/>
              </a:rPr>
              <a:t>4</a:t>
            </a:r>
            <a:r>
              <a:rPr sz="1150" spc="-10" dirty="0">
                <a:latin typeface="Arial"/>
                <a:cs typeface="Arial"/>
              </a:rPr>
              <a:t> </a:t>
            </a:r>
            <a:r>
              <a:rPr sz="1150" dirty="0">
                <a:latin typeface="Arial"/>
                <a:cs typeface="Arial"/>
              </a:rPr>
              <a:t>is</a:t>
            </a:r>
            <a:r>
              <a:rPr sz="1150" spc="-10" dirty="0">
                <a:latin typeface="Arial"/>
                <a:cs typeface="Arial"/>
              </a:rPr>
              <a:t> </a:t>
            </a:r>
            <a:r>
              <a:rPr sz="1150" dirty="0">
                <a:latin typeface="Arial"/>
                <a:cs typeface="Arial"/>
              </a:rPr>
              <a:t>the</a:t>
            </a:r>
            <a:r>
              <a:rPr sz="1150" spc="-5" dirty="0">
                <a:latin typeface="Arial"/>
                <a:cs typeface="Arial"/>
              </a:rPr>
              <a:t> </a:t>
            </a:r>
            <a:r>
              <a:rPr lang="en-GB" sz="1150" spc="-5" dirty="0">
                <a:latin typeface="Arial"/>
                <a:cs typeface="Arial"/>
              </a:rPr>
              <a:t>four</a:t>
            </a:r>
            <a:r>
              <a:rPr sz="1150" dirty="0" err="1">
                <a:latin typeface="Arial"/>
                <a:cs typeface="Arial"/>
              </a:rPr>
              <a:t>teenth</a:t>
            </a:r>
            <a:r>
              <a:rPr sz="1150" spc="-10" dirty="0">
                <a:latin typeface="Arial"/>
                <a:cs typeface="Arial"/>
              </a:rPr>
              <a:t> </a:t>
            </a:r>
            <a:r>
              <a:rPr sz="1150" dirty="0">
                <a:latin typeface="Arial"/>
                <a:cs typeface="Arial"/>
              </a:rPr>
              <a:t>iteration</a:t>
            </a:r>
            <a:r>
              <a:rPr sz="1150" spc="-10" dirty="0">
                <a:latin typeface="Arial"/>
                <a:cs typeface="Arial"/>
              </a:rPr>
              <a:t> </a:t>
            </a:r>
            <a:r>
              <a:rPr sz="1150" dirty="0">
                <a:latin typeface="Arial"/>
                <a:cs typeface="Arial"/>
              </a:rPr>
              <a:t>of</a:t>
            </a:r>
            <a:r>
              <a:rPr sz="1150" spc="-10" dirty="0">
                <a:latin typeface="Arial"/>
                <a:cs typeface="Arial"/>
              </a:rPr>
              <a:t> </a:t>
            </a:r>
            <a:r>
              <a:rPr sz="1150" dirty="0">
                <a:latin typeface="Arial"/>
                <a:cs typeface="Arial"/>
              </a:rPr>
              <a:t>the</a:t>
            </a:r>
            <a:r>
              <a:rPr sz="1150" spc="-5" dirty="0">
                <a:latin typeface="Arial"/>
                <a:cs typeface="Arial"/>
              </a:rPr>
              <a:t> </a:t>
            </a:r>
            <a:r>
              <a:rPr sz="1150" dirty="0">
                <a:latin typeface="Arial"/>
                <a:cs typeface="Arial"/>
              </a:rPr>
              <a:t>survey</a:t>
            </a:r>
            <a:r>
              <a:rPr sz="1150" spc="-10" dirty="0">
                <a:latin typeface="Arial"/>
                <a:cs typeface="Arial"/>
              </a:rPr>
              <a:t> first </a:t>
            </a:r>
            <a:r>
              <a:rPr sz="1150" dirty="0">
                <a:latin typeface="Arial"/>
                <a:cs typeface="Arial"/>
              </a:rPr>
              <a:t>undertaken</a:t>
            </a:r>
            <a:r>
              <a:rPr sz="1150" spc="-10" dirty="0">
                <a:latin typeface="Arial"/>
                <a:cs typeface="Arial"/>
              </a:rPr>
              <a:t> </a:t>
            </a:r>
            <a:r>
              <a:rPr sz="1150" dirty="0">
                <a:latin typeface="Arial"/>
                <a:cs typeface="Arial"/>
              </a:rPr>
              <a:t>in</a:t>
            </a:r>
            <a:r>
              <a:rPr sz="1150" spc="-10" dirty="0">
                <a:latin typeface="Arial"/>
                <a:cs typeface="Arial"/>
              </a:rPr>
              <a:t> </a:t>
            </a:r>
            <a:r>
              <a:rPr sz="1150" dirty="0">
                <a:latin typeface="Arial"/>
                <a:cs typeface="Arial"/>
              </a:rPr>
              <a:t>2010.</a:t>
            </a:r>
            <a:r>
              <a:rPr sz="1150" spc="-10" dirty="0">
                <a:latin typeface="Arial"/>
                <a:cs typeface="Arial"/>
              </a:rPr>
              <a:t> </a:t>
            </a:r>
            <a:r>
              <a:rPr sz="1150" dirty="0">
                <a:latin typeface="Arial"/>
                <a:cs typeface="Arial"/>
              </a:rPr>
              <a:t>It</a:t>
            </a:r>
            <a:r>
              <a:rPr sz="1150" spc="-10" dirty="0">
                <a:latin typeface="Arial"/>
                <a:cs typeface="Arial"/>
              </a:rPr>
              <a:t> </a:t>
            </a:r>
            <a:r>
              <a:rPr sz="1150" dirty="0">
                <a:latin typeface="Arial"/>
                <a:cs typeface="Arial"/>
              </a:rPr>
              <a:t>has</a:t>
            </a:r>
            <a:r>
              <a:rPr sz="1150" spc="-5" dirty="0">
                <a:latin typeface="Arial"/>
                <a:cs typeface="Arial"/>
              </a:rPr>
              <a:t> </a:t>
            </a:r>
            <a:r>
              <a:rPr sz="1150" dirty="0">
                <a:latin typeface="Arial"/>
                <a:cs typeface="Arial"/>
              </a:rPr>
              <a:t>been</a:t>
            </a:r>
            <a:r>
              <a:rPr sz="1150" spc="-10" dirty="0">
                <a:latin typeface="Arial"/>
                <a:cs typeface="Arial"/>
              </a:rPr>
              <a:t> </a:t>
            </a:r>
            <a:r>
              <a:rPr sz="1150" dirty="0">
                <a:latin typeface="Arial"/>
                <a:cs typeface="Arial"/>
              </a:rPr>
              <a:t>designed</a:t>
            </a:r>
            <a:r>
              <a:rPr sz="1150" spc="-10" dirty="0">
                <a:latin typeface="Arial"/>
                <a:cs typeface="Arial"/>
              </a:rPr>
              <a:t> </a:t>
            </a:r>
            <a:r>
              <a:rPr sz="1150" dirty="0">
                <a:latin typeface="Arial"/>
                <a:cs typeface="Arial"/>
              </a:rPr>
              <a:t>to</a:t>
            </a:r>
            <a:r>
              <a:rPr sz="1150" spc="-10" dirty="0">
                <a:latin typeface="Arial"/>
                <a:cs typeface="Arial"/>
              </a:rPr>
              <a:t> </a:t>
            </a:r>
            <a:r>
              <a:rPr sz="1150" dirty="0">
                <a:latin typeface="Arial"/>
                <a:cs typeface="Arial"/>
              </a:rPr>
              <a:t>monitor</a:t>
            </a:r>
            <a:r>
              <a:rPr sz="1150" spc="-5" dirty="0">
                <a:latin typeface="Arial"/>
                <a:cs typeface="Arial"/>
              </a:rPr>
              <a:t> </a:t>
            </a:r>
            <a:r>
              <a:rPr sz="1150" dirty="0">
                <a:latin typeface="Arial"/>
                <a:cs typeface="Arial"/>
              </a:rPr>
              <a:t>progress</a:t>
            </a:r>
            <a:r>
              <a:rPr sz="1150" spc="-10" dirty="0">
                <a:latin typeface="Arial"/>
                <a:cs typeface="Arial"/>
              </a:rPr>
              <a:t> </a:t>
            </a:r>
            <a:r>
              <a:rPr sz="1150" dirty="0">
                <a:latin typeface="Arial"/>
                <a:cs typeface="Arial"/>
              </a:rPr>
              <a:t>on</a:t>
            </a:r>
            <a:r>
              <a:rPr sz="1150" spc="-10" dirty="0">
                <a:latin typeface="Arial"/>
                <a:cs typeface="Arial"/>
              </a:rPr>
              <a:t> </a:t>
            </a:r>
            <a:r>
              <a:rPr sz="1150" dirty="0">
                <a:latin typeface="Arial"/>
                <a:cs typeface="Arial"/>
              </a:rPr>
              <a:t>cancer</a:t>
            </a:r>
            <a:r>
              <a:rPr sz="1150" spc="-10" dirty="0">
                <a:latin typeface="Arial"/>
                <a:cs typeface="Arial"/>
              </a:rPr>
              <a:t> </a:t>
            </a:r>
            <a:r>
              <a:rPr sz="1150" dirty="0">
                <a:latin typeface="Arial"/>
                <a:cs typeface="Arial"/>
              </a:rPr>
              <a:t>care;</a:t>
            </a:r>
            <a:r>
              <a:rPr sz="1150" spc="-5" dirty="0">
                <a:latin typeface="Arial"/>
                <a:cs typeface="Arial"/>
              </a:rPr>
              <a:t> </a:t>
            </a:r>
            <a:r>
              <a:rPr sz="1150" dirty="0">
                <a:latin typeface="Arial"/>
                <a:cs typeface="Arial"/>
              </a:rPr>
              <a:t>to</a:t>
            </a:r>
            <a:r>
              <a:rPr sz="1150" spc="-10" dirty="0">
                <a:latin typeface="Arial"/>
                <a:cs typeface="Arial"/>
              </a:rPr>
              <a:t> </a:t>
            </a:r>
            <a:r>
              <a:rPr sz="1150" dirty="0">
                <a:latin typeface="Arial"/>
                <a:cs typeface="Arial"/>
              </a:rPr>
              <a:t>provide</a:t>
            </a:r>
            <a:r>
              <a:rPr sz="1150" spc="-10" dirty="0">
                <a:latin typeface="Arial"/>
                <a:cs typeface="Arial"/>
              </a:rPr>
              <a:t> </a:t>
            </a:r>
            <a:r>
              <a:rPr sz="1150" dirty="0">
                <a:latin typeface="Arial"/>
                <a:cs typeface="Arial"/>
              </a:rPr>
              <a:t>information</a:t>
            </a:r>
            <a:r>
              <a:rPr sz="1150" spc="-10" dirty="0">
                <a:latin typeface="Arial"/>
                <a:cs typeface="Arial"/>
              </a:rPr>
              <a:t> </a:t>
            </a:r>
            <a:r>
              <a:rPr sz="1150" spc="-25" dirty="0">
                <a:latin typeface="Arial"/>
                <a:cs typeface="Arial"/>
              </a:rPr>
              <a:t>to </a:t>
            </a:r>
            <a:r>
              <a:rPr sz="1150" dirty="0">
                <a:latin typeface="Arial"/>
                <a:cs typeface="Arial"/>
              </a:rPr>
              <a:t>drive</a:t>
            </a:r>
            <a:r>
              <a:rPr sz="1150" spc="-10" dirty="0">
                <a:latin typeface="Arial"/>
                <a:cs typeface="Arial"/>
              </a:rPr>
              <a:t> </a:t>
            </a:r>
            <a:r>
              <a:rPr sz="1150" dirty="0">
                <a:latin typeface="Arial"/>
                <a:cs typeface="Arial"/>
              </a:rPr>
              <a:t>local</a:t>
            </a:r>
            <a:r>
              <a:rPr sz="1150" spc="-10" dirty="0">
                <a:latin typeface="Arial"/>
                <a:cs typeface="Arial"/>
              </a:rPr>
              <a:t> </a:t>
            </a:r>
            <a:r>
              <a:rPr sz="1150" dirty="0">
                <a:latin typeface="Arial"/>
                <a:cs typeface="Arial"/>
              </a:rPr>
              <a:t>quality</a:t>
            </a:r>
            <a:r>
              <a:rPr sz="1150" spc="-10" dirty="0">
                <a:latin typeface="Arial"/>
                <a:cs typeface="Arial"/>
              </a:rPr>
              <a:t> </a:t>
            </a:r>
            <a:r>
              <a:rPr sz="1150" dirty="0">
                <a:latin typeface="Arial"/>
                <a:cs typeface="Arial"/>
              </a:rPr>
              <a:t>improvements;</a:t>
            </a:r>
            <a:r>
              <a:rPr sz="1150" spc="-10" dirty="0">
                <a:latin typeface="Arial"/>
                <a:cs typeface="Arial"/>
              </a:rPr>
              <a:t> </a:t>
            </a:r>
            <a:r>
              <a:rPr sz="1150" dirty="0">
                <a:latin typeface="Arial"/>
                <a:cs typeface="Arial"/>
              </a:rPr>
              <a:t>to</a:t>
            </a:r>
            <a:r>
              <a:rPr sz="1150" spc="-10" dirty="0">
                <a:latin typeface="Arial"/>
                <a:cs typeface="Arial"/>
              </a:rPr>
              <a:t> </a:t>
            </a:r>
            <a:r>
              <a:rPr sz="1150" dirty="0">
                <a:latin typeface="Arial"/>
                <a:cs typeface="Arial"/>
              </a:rPr>
              <a:t>assist</a:t>
            </a:r>
            <a:r>
              <a:rPr sz="1150" spc="-10" dirty="0">
                <a:latin typeface="Arial"/>
                <a:cs typeface="Arial"/>
              </a:rPr>
              <a:t> </a:t>
            </a:r>
            <a:r>
              <a:rPr sz="1150" dirty="0">
                <a:latin typeface="Arial"/>
                <a:cs typeface="Arial"/>
              </a:rPr>
              <a:t>commissioners</a:t>
            </a:r>
            <a:r>
              <a:rPr sz="1150" spc="-5" dirty="0">
                <a:latin typeface="Arial"/>
                <a:cs typeface="Arial"/>
              </a:rPr>
              <a:t> </a:t>
            </a:r>
            <a:r>
              <a:rPr sz="1150" dirty="0">
                <a:latin typeface="Arial"/>
                <a:cs typeface="Arial"/>
              </a:rPr>
              <a:t>and</a:t>
            </a:r>
            <a:r>
              <a:rPr sz="1150" spc="-10" dirty="0">
                <a:latin typeface="Arial"/>
                <a:cs typeface="Arial"/>
              </a:rPr>
              <a:t> </a:t>
            </a:r>
            <a:r>
              <a:rPr sz="1150" dirty="0">
                <a:latin typeface="Arial"/>
                <a:cs typeface="Arial"/>
              </a:rPr>
              <a:t>providers</a:t>
            </a:r>
            <a:r>
              <a:rPr sz="1150" spc="-10" dirty="0">
                <a:latin typeface="Arial"/>
                <a:cs typeface="Arial"/>
              </a:rPr>
              <a:t> </a:t>
            </a:r>
            <a:r>
              <a:rPr sz="1150" dirty="0">
                <a:latin typeface="Arial"/>
                <a:cs typeface="Arial"/>
              </a:rPr>
              <a:t>of</a:t>
            </a:r>
            <a:r>
              <a:rPr sz="1150" spc="-10" dirty="0">
                <a:latin typeface="Arial"/>
                <a:cs typeface="Arial"/>
              </a:rPr>
              <a:t> </a:t>
            </a:r>
            <a:r>
              <a:rPr sz="1150" dirty="0">
                <a:latin typeface="Arial"/>
                <a:cs typeface="Arial"/>
              </a:rPr>
              <a:t>cancer</a:t>
            </a:r>
            <a:r>
              <a:rPr sz="1150" spc="-10" dirty="0">
                <a:latin typeface="Arial"/>
                <a:cs typeface="Arial"/>
              </a:rPr>
              <a:t> </a:t>
            </a:r>
            <a:r>
              <a:rPr sz="1150" dirty="0">
                <a:latin typeface="Arial"/>
                <a:cs typeface="Arial"/>
              </a:rPr>
              <a:t>care;</a:t>
            </a:r>
            <a:r>
              <a:rPr sz="1150" spc="-10" dirty="0">
                <a:latin typeface="Arial"/>
                <a:cs typeface="Arial"/>
              </a:rPr>
              <a:t> </a:t>
            </a:r>
            <a:r>
              <a:rPr sz="1150" dirty="0">
                <a:latin typeface="Arial"/>
                <a:cs typeface="Arial"/>
              </a:rPr>
              <a:t>and</a:t>
            </a:r>
            <a:r>
              <a:rPr sz="1150" spc="-10" dirty="0">
                <a:latin typeface="Arial"/>
                <a:cs typeface="Arial"/>
              </a:rPr>
              <a:t> </a:t>
            </a:r>
            <a:r>
              <a:rPr sz="1150" dirty="0">
                <a:latin typeface="Arial"/>
                <a:cs typeface="Arial"/>
              </a:rPr>
              <a:t>to</a:t>
            </a:r>
            <a:r>
              <a:rPr sz="1150" spc="-5" dirty="0">
                <a:latin typeface="Arial"/>
                <a:cs typeface="Arial"/>
              </a:rPr>
              <a:t> </a:t>
            </a:r>
            <a:r>
              <a:rPr sz="1150" spc="-10" dirty="0">
                <a:latin typeface="Arial"/>
                <a:cs typeface="Arial"/>
              </a:rPr>
              <a:t>inform </a:t>
            </a:r>
            <a:r>
              <a:rPr sz="1150" dirty="0">
                <a:latin typeface="Arial"/>
                <a:cs typeface="Arial"/>
              </a:rPr>
              <a:t>the</a:t>
            </a:r>
            <a:r>
              <a:rPr sz="1150" spc="-5" dirty="0">
                <a:latin typeface="Arial"/>
                <a:cs typeface="Arial"/>
              </a:rPr>
              <a:t> </a:t>
            </a:r>
            <a:r>
              <a:rPr sz="1150" dirty="0">
                <a:latin typeface="Arial"/>
                <a:cs typeface="Arial"/>
              </a:rPr>
              <a:t>work</a:t>
            </a:r>
            <a:r>
              <a:rPr sz="1150" spc="-5" dirty="0">
                <a:latin typeface="Arial"/>
                <a:cs typeface="Arial"/>
              </a:rPr>
              <a:t> </a:t>
            </a:r>
            <a:r>
              <a:rPr sz="1150" dirty="0">
                <a:latin typeface="Arial"/>
                <a:cs typeface="Arial"/>
              </a:rPr>
              <a:t>of</a:t>
            </a:r>
            <a:r>
              <a:rPr sz="1150" spc="-5" dirty="0">
                <a:latin typeface="Arial"/>
                <a:cs typeface="Arial"/>
              </a:rPr>
              <a:t> </a:t>
            </a:r>
            <a:r>
              <a:rPr sz="1150" dirty="0">
                <a:latin typeface="Arial"/>
                <a:cs typeface="Arial"/>
              </a:rPr>
              <a:t>the</a:t>
            </a:r>
            <a:r>
              <a:rPr sz="1150" spc="-5" dirty="0">
                <a:latin typeface="Arial"/>
                <a:cs typeface="Arial"/>
              </a:rPr>
              <a:t> </a:t>
            </a:r>
            <a:r>
              <a:rPr sz="1150" dirty="0">
                <a:latin typeface="Arial"/>
                <a:cs typeface="Arial"/>
              </a:rPr>
              <a:t>various charities</a:t>
            </a:r>
            <a:r>
              <a:rPr sz="1150" spc="-5" dirty="0">
                <a:latin typeface="Arial"/>
                <a:cs typeface="Arial"/>
              </a:rPr>
              <a:t> </a:t>
            </a:r>
            <a:r>
              <a:rPr sz="1150" dirty="0">
                <a:latin typeface="Arial"/>
                <a:cs typeface="Arial"/>
              </a:rPr>
              <a:t>and</a:t>
            </a:r>
            <a:r>
              <a:rPr sz="1150" spc="-5" dirty="0">
                <a:latin typeface="Arial"/>
                <a:cs typeface="Arial"/>
              </a:rPr>
              <a:t> </a:t>
            </a:r>
            <a:r>
              <a:rPr sz="1150" dirty="0">
                <a:latin typeface="Arial"/>
                <a:cs typeface="Arial"/>
              </a:rPr>
              <a:t>stakeholder</a:t>
            </a:r>
            <a:r>
              <a:rPr sz="1150" spc="-5" dirty="0">
                <a:latin typeface="Arial"/>
                <a:cs typeface="Arial"/>
              </a:rPr>
              <a:t> </a:t>
            </a:r>
            <a:r>
              <a:rPr sz="1150" dirty="0">
                <a:latin typeface="Arial"/>
                <a:cs typeface="Arial"/>
              </a:rPr>
              <a:t>groups supporting</a:t>
            </a:r>
            <a:r>
              <a:rPr sz="1150" spc="-5" dirty="0">
                <a:latin typeface="Arial"/>
                <a:cs typeface="Arial"/>
              </a:rPr>
              <a:t> </a:t>
            </a:r>
            <a:r>
              <a:rPr sz="1150" dirty="0">
                <a:latin typeface="Arial"/>
                <a:cs typeface="Arial"/>
              </a:rPr>
              <a:t>cancer</a:t>
            </a:r>
            <a:r>
              <a:rPr sz="1150" spc="-5" dirty="0">
                <a:latin typeface="Arial"/>
                <a:cs typeface="Arial"/>
              </a:rPr>
              <a:t> </a:t>
            </a:r>
            <a:r>
              <a:rPr sz="1150" spc="-10" dirty="0">
                <a:latin typeface="Arial"/>
                <a:cs typeface="Arial"/>
              </a:rPr>
              <a:t>patients.</a:t>
            </a:r>
            <a:endParaRPr sz="1150" dirty="0">
              <a:latin typeface="Arial"/>
              <a:cs typeface="Arial"/>
            </a:endParaRPr>
          </a:p>
          <a:p>
            <a:pPr marL="12700" marR="184150" algn="l">
              <a:spcBef>
                <a:spcPts val="600"/>
              </a:spcBef>
            </a:pPr>
            <a:r>
              <a:rPr sz="1150" dirty="0">
                <a:latin typeface="Arial"/>
                <a:cs typeface="Arial"/>
              </a:rPr>
              <a:t>The</a:t>
            </a:r>
            <a:r>
              <a:rPr sz="1150" spc="-5" dirty="0">
                <a:latin typeface="Arial"/>
                <a:cs typeface="Arial"/>
              </a:rPr>
              <a:t> </a:t>
            </a:r>
            <a:r>
              <a:rPr sz="1150" dirty="0">
                <a:latin typeface="Arial"/>
                <a:cs typeface="Arial"/>
              </a:rPr>
              <a:t>survey</a:t>
            </a:r>
            <a:r>
              <a:rPr sz="1150" spc="-5" dirty="0">
                <a:latin typeface="Arial"/>
                <a:cs typeface="Arial"/>
              </a:rPr>
              <a:t> </a:t>
            </a:r>
            <a:r>
              <a:rPr sz="1150" dirty="0">
                <a:latin typeface="Arial"/>
                <a:cs typeface="Arial"/>
              </a:rPr>
              <a:t>was undertaken</a:t>
            </a:r>
            <a:r>
              <a:rPr sz="1150" spc="-5" dirty="0">
                <a:latin typeface="Arial"/>
                <a:cs typeface="Arial"/>
              </a:rPr>
              <a:t> </a:t>
            </a:r>
            <a:r>
              <a:rPr sz="1150" dirty="0">
                <a:latin typeface="Arial"/>
                <a:cs typeface="Arial"/>
              </a:rPr>
              <a:t>by Picker</a:t>
            </a:r>
            <a:r>
              <a:rPr sz="1150" spc="-5" dirty="0">
                <a:latin typeface="Arial"/>
                <a:cs typeface="Arial"/>
              </a:rPr>
              <a:t> </a:t>
            </a:r>
            <a:r>
              <a:rPr sz="1150" dirty="0">
                <a:latin typeface="Arial"/>
                <a:cs typeface="Arial"/>
              </a:rPr>
              <a:t>on behalf</a:t>
            </a:r>
            <a:r>
              <a:rPr sz="1150" spc="-5" dirty="0">
                <a:latin typeface="Arial"/>
                <a:cs typeface="Arial"/>
              </a:rPr>
              <a:t> </a:t>
            </a:r>
            <a:r>
              <a:rPr sz="1150" dirty="0">
                <a:latin typeface="Arial"/>
                <a:cs typeface="Arial"/>
              </a:rPr>
              <a:t>of NHS</a:t>
            </a:r>
            <a:r>
              <a:rPr sz="1150" spc="-5" dirty="0">
                <a:latin typeface="Arial"/>
                <a:cs typeface="Arial"/>
              </a:rPr>
              <a:t> </a:t>
            </a:r>
            <a:r>
              <a:rPr sz="1150" dirty="0">
                <a:latin typeface="Arial"/>
                <a:cs typeface="Arial"/>
              </a:rPr>
              <a:t>England and</a:t>
            </a:r>
            <a:r>
              <a:rPr sz="1150" spc="-5" dirty="0">
                <a:latin typeface="Arial"/>
                <a:cs typeface="Arial"/>
              </a:rPr>
              <a:t> </a:t>
            </a:r>
            <a:r>
              <a:rPr sz="1150" dirty="0">
                <a:latin typeface="Arial"/>
                <a:cs typeface="Arial"/>
              </a:rPr>
              <a:t>it was</a:t>
            </a:r>
            <a:r>
              <a:rPr sz="1150" spc="-5" dirty="0">
                <a:latin typeface="Arial"/>
                <a:cs typeface="Arial"/>
              </a:rPr>
              <a:t> </a:t>
            </a:r>
            <a:r>
              <a:rPr sz="1150" dirty="0">
                <a:latin typeface="Arial"/>
                <a:cs typeface="Arial"/>
              </a:rPr>
              <a:t>overseen by</a:t>
            </a:r>
            <a:r>
              <a:rPr sz="1150" spc="-5" dirty="0">
                <a:latin typeface="Arial"/>
                <a:cs typeface="Arial"/>
              </a:rPr>
              <a:t> </a:t>
            </a:r>
            <a:r>
              <a:rPr sz="1150" dirty="0">
                <a:latin typeface="Arial"/>
                <a:cs typeface="Arial"/>
              </a:rPr>
              <a:t>a </a:t>
            </a:r>
            <a:r>
              <a:rPr lang="en-GB" sz="1150" spc="-10" dirty="0">
                <a:latin typeface="Arial"/>
                <a:cs typeface="Arial"/>
              </a:rPr>
              <a:t>N</a:t>
            </a:r>
            <a:r>
              <a:rPr sz="1150" spc="-10" dirty="0" err="1">
                <a:latin typeface="Arial"/>
                <a:cs typeface="Arial"/>
              </a:rPr>
              <a:t>ational</a:t>
            </a:r>
            <a:r>
              <a:rPr sz="1150" spc="-10" dirty="0">
                <a:latin typeface="Arial"/>
                <a:cs typeface="Arial"/>
              </a:rPr>
              <a:t> </a:t>
            </a:r>
            <a:r>
              <a:rPr sz="1150" dirty="0">
                <a:latin typeface="Arial"/>
                <a:cs typeface="Arial"/>
              </a:rPr>
              <a:t>Cancer</a:t>
            </a:r>
            <a:r>
              <a:rPr sz="1150" spc="-10" dirty="0">
                <a:latin typeface="Arial"/>
                <a:cs typeface="Arial"/>
              </a:rPr>
              <a:t> </a:t>
            </a:r>
            <a:r>
              <a:rPr sz="1150" dirty="0">
                <a:latin typeface="Arial"/>
                <a:cs typeface="Arial"/>
              </a:rPr>
              <a:t>Patient</a:t>
            </a:r>
            <a:r>
              <a:rPr sz="1150" spc="-10" dirty="0">
                <a:latin typeface="Arial"/>
                <a:cs typeface="Arial"/>
              </a:rPr>
              <a:t> </a:t>
            </a:r>
            <a:r>
              <a:rPr sz="1150" dirty="0">
                <a:latin typeface="Arial"/>
                <a:cs typeface="Arial"/>
              </a:rPr>
              <a:t>Experience</a:t>
            </a:r>
            <a:r>
              <a:rPr sz="1150" spc="-5" dirty="0">
                <a:latin typeface="Arial"/>
                <a:cs typeface="Arial"/>
              </a:rPr>
              <a:t> </a:t>
            </a:r>
            <a:r>
              <a:rPr sz="1150" dirty="0">
                <a:latin typeface="Arial"/>
                <a:cs typeface="Arial"/>
              </a:rPr>
              <a:t>Advisory</a:t>
            </a:r>
            <a:r>
              <a:rPr sz="1150" spc="-10" dirty="0">
                <a:latin typeface="Arial"/>
                <a:cs typeface="Arial"/>
              </a:rPr>
              <a:t> </a:t>
            </a:r>
            <a:r>
              <a:rPr sz="1150" dirty="0">
                <a:latin typeface="Arial"/>
                <a:cs typeface="Arial"/>
              </a:rPr>
              <a:t>Group.</a:t>
            </a:r>
            <a:r>
              <a:rPr sz="1150" spc="-5" dirty="0">
                <a:latin typeface="Arial"/>
                <a:cs typeface="Arial"/>
              </a:rPr>
              <a:t> </a:t>
            </a:r>
            <a:r>
              <a:rPr sz="1150" dirty="0">
                <a:latin typeface="Arial"/>
                <a:cs typeface="Arial"/>
              </a:rPr>
              <a:t>This</a:t>
            </a:r>
            <a:r>
              <a:rPr sz="1150" spc="-10" dirty="0">
                <a:latin typeface="Arial"/>
                <a:cs typeface="Arial"/>
              </a:rPr>
              <a:t> </a:t>
            </a:r>
            <a:r>
              <a:rPr sz="1150" dirty="0">
                <a:latin typeface="Arial"/>
                <a:cs typeface="Arial"/>
              </a:rPr>
              <a:t>Advisory</a:t>
            </a:r>
            <a:r>
              <a:rPr sz="1150" spc="-5" dirty="0">
                <a:latin typeface="Arial"/>
                <a:cs typeface="Arial"/>
              </a:rPr>
              <a:t> </a:t>
            </a:r>
            <a:r>
              <a:rPr sz="1150" dirty="0">
                <a:latin typeface="Arial"/>
                <a:cs typeface="Arial"/>
              </a:rPr>
              <a:t>Group</a:t>
            </a:r>
            <a:r>
              <a:rPr sz="1150" spc="-10" dirty="0">
                <a:latin typeface="Arial"/>
                <a:cs typeface="Arial"/>
              </a:rPr>
              <a:t> </a:t>
            </a:r>
            <a:r>
              <a:rPr sz="1150" dirty="0">
                <a:latin typeface="Arial"/>
                <a:cs typeface="Arial"/>
              </a:rPr>
              <a:t>set</a:t>
            </a:r>
            <a:r>
              <a:rPr sz="1150" spc="-5" dirty="0">
                <a:latin typeface="Arial"/>
                <a:cs typeface="Arial"/>
              </a:rPr>
              <a:t> </a:t>
            </a:r>
            <a:r>
              <a:rPr sz="1150" dirty="0">
                <a:latin typeface="Arial"/>
                <a:cs typeface="Arial"/>
              </a:rPr>
              <a:t>the</a:t>
            </a:r>
            <a:r>
              <a:rPr sz="1150" spc="-10" dirty="0">
                <a:latin typeface="Arial"/>
                <a:cs typeface="Arial"/>
              </a:rPr>
              <a:t> </a:t>
            </a:r>
            <a:r>
              <a:rPr sz="1150" dirty="0">
                <a:latin typeface="Arial"/>
                <a:cs typeface="Arial"/>
              </a:rPr>
              <a:t>principles</a:t>
            </a:r>
            <a:r>
              <a:rPr sz="1150" spc="-5" dirty="0">
                <a:latin typeface="Arial"/>
                <a:cs typeface="Arial"/>
              </a:rPr>
              <a:t> </a:t>
            </a:r>
            <a:r>
              <a:rPr sz="1150" dirty="0">
                <a:latin typeface="Arial"/>
                <a:cs typeface="Arial"/>
              </a:rPr>
              <a:t>and</a:t>
            </a:r>
            <a:r>
              <a:rPr sz="1150" spc="-10" dirty="0">
                <a:latin typeface="Arial"/>
                <a:cs typeface="Arial"/>
              </a:rPr>
              <a:t> </a:t>
            </a:r>
            <a:r>
              <a:rPr sz="1150" dirty="0">
                <a:latin typeface="Arial"/>
                <a:cs typeface="Arial"/>
              </a:rPr>
              <a:t>objectives</a:t>
            </a:r>
            <a:r>
              <a:rPr sz="1150" spc="-5" dirty="0">
                <a:latin typeface="Arial"/>
                <a:cs typeface="Arial"/>
              </a:rPr>
              <a:t> </a:t>
            </a:r>
            <a:r>
              <a:rPr sz="1150" spc="-25" dirty="0">
                <a:latin typeface="Arial"/>
                <a:cs typeface="Arial"/>
              </a:rPr>
              <a:t>of </a:t>
            </a:r>
            <a:r>
              <a:rPr sz="1150" dirty="0">
                <a:latin typeface="Arial"/>
                <a:cs typeface="Arial"/>
              </a:rPr>
              <a:t>the</a:t>
            </a:r>
            <a:r>
              <a:rPr sz="1150" spc="-15" dirty="0">
                <a:latin typeface="Arial"/>
                <a:cs typeface="Arial"/>
              </a:rPr>
              <a:t> </a:t>
            </a:r>
            <a:r>
              <a:rPr sz="1150" dirty="0">
                <a:latin typeface="Arial"/>
                <a:cs typeface="Arial"/>
              </a:rPr>
              <a:t>survey</a:t>
            </a:r>
            <a:r>
              <a:rPr sz="1150" spc="-15" dirty="0">
                <a:latin typeface="Arial"/>
                <a:cs typeface="Arial"/>
              </a:rPr>
              <a:t> </a:t>
            </a:r>
            <a:r>
              <a:rPr sz="1150" dirty="0">
                <a:latin typeface="Arial"/>
                <a:cs typeface="Arial"/>
              </a:rPr>
              <a:t>programme</a:t>
            </a:r>
            <a:r>
              <a:rPr sz="1150" spc="-10" dirty="0">
                <a:latin typeface="Arial"/>
                <a:cs typeface="Arial"/>
              </a:rPr>
              <a:t> </a:t>
            </a:r>
            <a:r>
              <a:rPr sz="1150" dirty="0">
                <a:latin typeface="Arial"/>
                <a:cs typeface="Arial"/>
              </a:rPr>
              <a:t>and</a:t>
            </a:r>
            <a:r>
              <a:rPr sz="1150" spc="-15" dirty="0">
                <a:latin typeface="Arial"/>
                <a:cs typeface="Arial"/>
              </a:rPr>
              <a:t> </a:t>
            </a:r>
            <a:r>
              <a:rPr sz="1150" dirty="0">
                <a:latin typeface="Arial"/>
                <a:cs typeface="Arial"/>
              </a:rPr>
              <a:t>guided</a:t>
            </a:r>
            <a:r>
              <a:rPr sz="1150" spc="-10" dirty="0">
                <a:latin typeface="Arial"/>
                <a:cs typeface="Arial"/>
              </a:rPr>
              <a:t> </a:t>
            </a:r>
            <a:r>
              <a:rPr sz="1150" dirty="0">
                <a:latin typeface="Arial"/>
                <a:cs typeface="Arial"/>
              </a:rPr>
              <a:t>questionnaire</a:t>
            </a:r>
            <a:r>
              <a:rPr sz="1150" spc="-15" dirty="0">
                <a:latin typeface="Arial"/>
                <a:cs typeface="Arial"/>
              </a:rPr>
              <a:t> </a:t>
            </a:r>
            <a:r>
              <a:rPr sz="1150" dirty="0">
                <a:latin typeface="Arial"/>
                <a:cs typeface="Arial"/>
              </a:rPr>
              <a:t>development.</a:t>
            </a:r>
            <a:r>
              <a:rPr sz="1150" spc="-15" dirty="0">
                <a:latin typeface="Arial"/>
                <a:cs typeface="Arial"/>
              </a:rPr>
              <a:t> </a:t>
            </a:r>
            <a:r>
              <a:rPr sz="1150" dirty="0">
                <a:latin typeface="Arial"/>
                <a:cs typeface="Arial"/>
              </a:rPr>
              <a:t>The</a:t>
            </a:r>
            <a:r>
              <a:rPr sz="1150" spc="-10" dirty="0">
                <a:latin typeface="Arial"/>
                <a:cs typeface="Arial"/>
              </a:rPr>
              <a:t> </a:t>
            </a:r>
            <a:r>
              <a:rPr sz="1150" dirty="0">
                <a:latin typeface="Arial"/>
                <a:cs typeface="Arial"/>
              </a:rPr>
              <a:t>survey</a:t>
            </a:r>
            <a:r>
              <a:rPr sz="1150" spc="-15" dirty="0">
                <a:latin typeface="Arial"/>
                <a:cs typeface="Arial"/>
              </a:rPr>
              <a:t> </a:t>
            </a:r>
            <a:r>
              <a:rPr sz="1150" dirty="0">
                <a:latin typeface="Arial"/>
                <a:cs typeface="Arial"/>
              </a:rPr>
              <a:t>was</a:t>
            </a:r>
            <a:r>
              <a:rPr sz="1150" spc="-10" dirty="0">
                <a:latin typeface="Arial"/>
                <a:cs typeface="Arial"/>
              </a:rPr>
              <a:t> </a:t>
            </a:r>
            <a:r>
              <a:rPr sz="1150" dirty="0">
                <a:latin typeface="Arial"/>
                <a:cs typeface="Arial"/>
              </a:rPr>
              <a:t>commissioned</a:t>
            </a:r>
            <a:r>
              <a:rPr sz="1150" spc="-15" dirty="0">
                <a:latin typeface="Arial"/>
                <a:cs typeface="Arial"/>
              </a:rPr>
              <a:t> </a:t>
            </a:r>
            <a:r>
              <a:rPr sz="1150" spc="-25" dirty="0">
                <a:latin typeface="Arial"/>
                <a:cs typeface="Arial"/>
              </a:rPr>
              <a:t>and </a:t>
            </a:r>
            <a:r>
              <a:rPr sz="1150" dirty="0">
                <a:latin typeface="Arial"/>
                <a:cs typeface="Arial"/>
              </a:rPr>
              <a:t>managed</a:t>
            </a:r>
            <a:r>
              <a:rPr sz="1150" spc="-10" dirty="0">
                <a:latin typeface="Arial"/>
                <a:cs typeface="Arial"/>
              </a:rPr>
              <a:t> </a:t>
            </a:r>
            <a:r>
              <a:rPr sz="1150" dirty="0">
                <a:latin typeface="Arial"/>
                <a:cs typeface="Arial"/>
              </a:rPr>
              <a:t>by</a:t>
            </a:r>
            <a:r>
              <a:rPr sz="1150" spc="-5" dirty="0">
                <a:latin typeface="Arial"/>
                <a:cs typeface="Arial"/>
              </a:rPr>
              <a:t> </a:t>
            </a:r>
            <a:r>
              <a:rPr sz="1150" dirty="0">
                <a:latin typeface="Arial"/>
                <a:cs typeface="Arial"/>
              </a:rPr>
              <a:t>NHS</a:t>
            </a:r>
            <a:r>
              <a:rPr sz="1150" spc="-10" dirty="0">
                <a:latin typeface="Arial"/>
                <a:cs typeface="Arial"/>
              </a:rPr>
              <a:t> </a:t>
            </a:r>
            <a:r>
              <a:rPr sz="1150" dirty="0">
                <a:latin typeface="Arial"/>
                <a:cs typeface="Arial"/>
              </a:rPr>
              <a:t>England.</a:t>
            </a:r>
            <a:r>
              <a:rPr sz="1150" spc="-5" dirty="0">
                <a:latin typeface="Arial"/>
                <a:cs typeface="Arial"/>
              </a:rPr>
              <a:t> </a:t>
            </a:r>
            <a:r>
              <a:rPr sz="1150" dirty="0">
                <a:latin typeface="Arial"/>
                <a:cs typeface="Arial"/>
              </a:rPr>
              <a:t>The</a:t>
            </a:r>
            <a:r>
              <a:rPr sz="1150" spc="-10" dirty="0">
                <a:latin typeface="Arial"/>
                <a:cs typeface="Arial"/>
              </a:rPr>
              <a:t> </a:t>
            </a:r>
            <a:r>
              <a:rPr sz="1150" dirty="0">
                <a:latin typeface="Arial"/>
                <a:cs typeface="Arial"/>
              </a:rPr>
              <a:t>survey</a:t>
            </a:r>
            <a:r>
              <a:rPr sz="1150" spc="-5" dirty="0">
                <a:latin typeface="Arial"/>
                <a:cs typeface="Arial"/>
              </a:rPr>
              <a:t> </a:t>
            </a:r>
            <a:r>
              <a:rPr sz="1150" dirty="0">
                <a:latin typeface="Arial"/>
                <a:cs typeface="Arial"/>
              </a:rPr>
              <a:t>provider,</a:t>
            </a:r>
            <a:r>
              <a:rPr sz="1150" spc="-5" dirty="0">
                <a:latin typeface="Arial"/>
                <a:cs typeface="Arial"/>
              </a:rPr>
              <a:t> </a:t>
            </a:r>
            <a:r>
              <a:rPr sz="1150" dirty="0">
                <a:latin typeface="Arial"/>
                <a:cs typeface="Arial"/>
              </a:rPr>
              <a:t>Picker,</a:t>
            </a:r>
            <a:r>
              <a:rPr sz="1150" spc="-10" dirty="0">
                <a:latin typeface="Arial"/>
                <a:cs typeface="Arial"/>
              </a:rPr>
              <a:t> </a:t>
            </a:r>
            <a:r>
              <a:rPr sz="1150" dirty="0">
                <a:latin typeface="Arial"/>
                <a:cs typeface="Arial"/>
              </a:rPr>
              <a:t>is</a:t>
            </a:r>
            <a:r>
              <a:rPr sz="1150" spc="-5" dirty="0">
                <a:latin typeface="Arial"/>
                <a:cs typeface="Arial"/>
              </a:rPr>
              <a:t> </a:t>
            </a:r>
            <a:r>
              <a:rPr sz="1150" dirty="0">
                <a:latin typeface="Arial"/>
                <a:cs typeface="Arial"/>
              </a:rPr>
              <a:t>responsible</a:t>
            </a:r>
            <a:r>
              <a:rPr sz="1150" spc="-10" dirty="0">
                <a:latin typeface="Arial"/>
                <a:cs typeface="Arial"/>
              </a:rPr>
              <a:t> </a:t>
            </a:r>
            <a:r>
              <a:rPr sz="1150" dirty="0">
                <a:latin typeface="Arial"/>
                <a:cs typeface="Arial"/>
              </a:rPr>
              <a:t>for</a:t>
            </a:r>
            <a:r>
              <a:rPr sz="1150" spc="-5" dirty="0">
                <a:latin typeface="Arial"/>
                <a:cs typeface="Arial"/>
              </a:rPr>
              <a:t> </a:t>
            </a:r>
            <a:r>
              <a:rPr sz="1150" dirty="0">
                <a:latin typeface="Arial"/>
                <a:cs typeface="Arial"/>
              </a:rPr>
              <a:t>designing,</a:t>
            </a:r>
            <a:r>
              <a:rPr sz="1150" spc="-5" dirty="0">
                <a:latin typeface="Arial"/>
                <a:cs typeface="Arial"/>
              </a:rPr>
              <a:t> </a:t>
            </a:r>
            <a:r>
              <a:rPr sz="1150" dirty="0">
                <a:latin typeface="Arial"/>
                <a:cs typeface="Arial"/>
              </a:rPr>
              <a:t>running</a:t>
            </a:r>
            <a:r>
              <a:rPr sz="1150" spc="-10" dirty="0">
                <a:latin typeface="Arial"/>
                <a:cs typeface="Arial"/>
              </a:rPr>
              <a:t> </a:t>
            </a:r>
            <a:r>
              <a:rPr sz="1150" spc="-25" dirty="0">
                <a:latin typeface="Arial"/>
                <a:cs typeface="Arial"/>
              </a:rPr>
              <a:t>and </a:t>
            </a:r>
            <a:r>
              <a:rPr sz="1150" dirty="0">
                <a:latin typeface="Arial"/>
                <a:cs typeface="Arial"/>
              </a:rPr>
              <a:t>analysing</a:t>
            </a:r>
            <a:r>
              <a:rPr sz="1150" spc="-10" dirty="0">
                <a:latin typeface="Arial"/>
                <a:cs typeface="Arial"/>
              </a:rPr>
              <a:t> </a:t>
            </a:r>
            <a:r>
              <a:rPr sz="1150" dirty="0">
                <a:latin typeface="Arial"/>
                <a:cs typeface="Arial"/>
              </a:rPr>
              <a:t>the</a:t>
            </a:r>
            <a:r>
              <a:rPr sz="1150" spc="-10" dirty="0">
                <a:latin typeface="Arial"/>
                <a:cs typeface="Arial"/>
              </a:rPr>
              <a:t> survey.</a:t>
            </a:r>
            <a:endParaRPr sz="1150" dirty="0">
              <a:latin typeface="Arial"/>
              <a:cs typeface="Arial"/>
            </a:endParaRPr>
          </a:p>
          <a:p>
            <a:pPr marL="12700" marR="231775" algn="l">
              <a:spcBef>
                <a:spcPts val="600"/>
              </a:spcBef>
            </a:pPr>
            <a:r>
              <a:rPr sz="1150" dirty="0">
                <a:latin typeface="Arial"/>
                <a:cs typeface="Arial"/>
              </a:rPr>
              <a:t>The</a:t>
            </a:r>
            <a:r>
              <a:rPr sz="1150" spc="-10" dirty="0">
                <a:latin typeface="Arial"/>
                <a:cs typeface="Arial"/>
              </a:rPr>
              <a:t> </a:t>
            </a:r>
            <a:r>
              <a:rPr sz="1150" dirty="0">
                <a:latin typeface="Arial"/>
                <a:cs typeface="Arial"/>
              </a:rPr>
              <a:t>202</a:t>
            </a:r>
            <a:r>
              <a:rPr lang="en-GB" sz="1150" dirty="0">
                <a:latin typeface="Arial"/>
                <a:cs typeface="Arial"/>
              </a:rPr>
              <a:t>4</a:t>
            </a:r>
            <a:r>
              <a:rPr sz="1150" spc="-5" dirty="0">
                <a:latin typeface="Arial"/>
                <a:cs typeface="Arial"/>
              </a:rPr>
              <a:t> </a:t>
            </a:r>
            <a:r>
              <a:rPr sz="1150" dirty="0">
                <a:latin typeface="Arial"/>
                <a:cs typeface="Arial"/>
              </a:rPr>
              <a:t>survey</a:t>
            </a:r>
            <a:r>
              <a:rPr sz="1150" spc="-10" dirty="0">
                <a:latin typeface="Arial"/>
                <a:cs typeface="Arial"/>
              </a:rPr>
              <a:t> </a:t>
            </a:r>
            <a:r>
              <a:rPr sz="1150" dirty="0">
                <a:latin typeface="Arial"/>
                <a:cs typeface="Arial"/>
              </a:rPr>
              <a:t>involved</a:t>
            </a:r>
            <a:r>
              <a:rPr sz="1150" spc="-5" dirty="0">
                <a:latin typeface="Arial"/>
                <a:cs typeface="Arial"/>
              </a:rPr>
              <a:t> </a:t>
            </a:r>
            <a:r>
              <a:rPr lang="en-GB" sz="1150" dirty="0">
                <a:solidFill>
                  <a:schemeClr val="tx1"/>
                </a:solidFill>
                <a:latin typeface="Arial"/>
                <a:cs typeface="Arial"/>
              </a:rPr>
              <a:t>131</a:t>
            </a:r>
            <a:r>
              <a:rPr sz="1150" spc="-10" dirty="0">
                <a:latin typeface="Arial"/>
                <a:cs typeface="Arial"/>
              </a:rPr>
              <a:t> </a:t>
            </a:r>
            <a:r>
              <a:rPr sz="1150" dirty="0">
                <a:latin typeface="Arial"/>
                <a:cs typeface="Arial"/>
              </a:rPr>
              <a:t>NHS</a:t>
            </a:r>
            <a:r>
              <a:rPr sz="1150" spc="-5" dirty="0">
                <a:latin typeface="Arial"/>
                <a:cs typeface="Arial"/>
              </a:rPr>
              <a:t> </a:t>
            </a:r>
            <a:r>
              <a:rPr lang="en-GB" sz="1150" spc="-5" dirty="0">
                <a:latin typeface="Arial"/>
                <a:cs typeface="Arial"/>
              </a:rPr>
              <a:t>t</a:t>
            </a:r>
            <a:r>
              <a:rPr sz="1150" dirty="0">
                <a:latin typeface="Arial"/>
                <a:cs typeface="Arial"/>
              </a:rPr>
              <a:t>rusts.</a:t>
            </a:r>
            <a:r>
              <a:rPr sz="1150" spc="-5" dirty="0">
                <a:latin typeface="Arial"/>
                <a:cs typeface="Arial"/>
              </a:rPr>
              <a:t> </a:t>
            </a:r>
            <a:r>
              <a:rPr sz="1150" dirty="0">
                <a:latin typeface="Arial"/>
                <a:cs typeface="Arial"/>
              </a:rPr>
              <a:t>Out</a:t>
            </a:r>
            <a:r>
              <a:rPr sz="1150" spc="-10" dirty="0">
                <a:latin typeface="Arial"/>
                <a:cs typeface="Arial"/>
              </a:rPr>
              <a:t> </a:t>
            </a:r>
            <a:r>
              <a:rPr sz="1150" dirty="0">
                <a:latin typeface="Arial"/>
                <a:cs typeface="Arial"/>
              </a:rPr>
              <a:t>of</a:t>
            </a:r>
            <a:r>
              <a:rPr sz="1150" spc="-5" dirty="0">
                <a:latin typeface="Arial"/>
                <a:cs typeface="Arial"/>
              </a:rPr>
              <a:t> </a:t>
            </a:r>
            <a:r>
              <a:rPr lang="en-GB" sz="1150" dirty="0">
                <a:solidFill>
                  <a:schemeClr val="tx1"/>
                </a:solidFill>
                <a:latin typeface="Arial"/>
                <a:cs typeface="Arial"/>
              </a:rPr>
              <a:t>127,021</a:t>
            </a:r>
            <a:r>
              <a:rPr sz="1150" spc="-10" dirty="0">
                <a:solidFill>
                  <a:schemeClr val="tx1"/>
                </a:solidFill>
                <a:latin typeface="Arial"/>
                <a:cs typeface="Arial"/>
              </a:rPr>
              <a:t> </a:t>
            </a:r>
            <a:r>
              <a:rPr sz="1150" dirty="0">
                <a:solidFill>
                  <a:schemeClr val="tx1"/>
                </a:solidFill>
                <a:latin typeface="Arial"/>
                <a:cs typeface="Arial"/>
              </a:rPr>
              <a:t>people,</a:t>
            </a:r>
            <a:r>
              <a:rPr sz="1150" spc="-5" dirty="0">
                <a:solidFill>
                  <a:schemeClr val="tx1"/>
                </a:solidFill>
                <a:latin typeface="Arial"/>
                <a:cs typeface="Arial"/>
              </a:rPr>
              <a:t> </a:t>
            </a:r>
            <a:r>
              <a:rPr lang="en-GB" sz="1150" dirty="0">
                <a:solidFill>
                  <a:schemeClr val="tx1"/>
                </a:solidFill>
                <a:latin typeface="Arial"/>
                <a:cs typeface="Arial"/>
              </a:rPr>
              <a:t>64,055</a:t>
            </a:r>
            <a:r>
              <a:rPr sz="1150" spc="-10" dirty="0">
                <a:solidFill>
                  <a:schemeClr val="tx1"/>
                </a:solidFill>
                <a:latin typeface="Arial"/>
                <a:cs typeface="Arial"/>
              </a:rPr>
              <a:t> </a:t>
            </a:r>
            <a:r>
              <a:rPr sz="1150" dirty="0">
                <a:latin typeface="Arial"/>
                <a:cs typeface="Arial"/>
              </a:rPr>
              <a:t>people</a:t>
            </a:r>
            <a:r>
              <a:rPr sz="1150" spc="-5" dirty="0">
                <a:latin typeface="Arial"/>
                <a:cs typeface="Arial"/>
              </a:rPr>
              <a:t> </a:t>
            </a:r>
            <a:r>
              <a:rPr sz="1150" dirty="0">
                <a:latin typeface="Arial"/>
                <a:cs typeface="Arial"/>
              </a:rPr>
              <a:t>responded</a:t>
            </a:r>
            <a:r>
              <a:rPr sz="1150" spc="-5" dirty="0">
                <a:latin typeface="Arial"/>
                <a:cs typeface="Arial"/>
              </a:rPr>
              <a:t> </a:t>
            </a:r>
            <a:r>
              <a:rPr sz="1150" dirty="0">
                <a:latin typeface="Arial"/>
                <a:cs typeface="Arial"/>
              </a:rPr>
              <a:t>to</a:t>
            </a:r>
            <a:r>
              <a:rPr sz="1150" spc="-10" dirty="0">
                <a:latin typeface="Arial"/>
                <a:cs typeface="Arial"/>
              </a:rPr>
              <a:t> </a:t>
            </a:r>
            <a:r>
              <a:rPr sz="1150" spc="-25" dirty="0">
                <a:latin typeface="Arial"/>
                <a:cs typeface="Arial"/>
              </a:rPr>
              <a:t>the </a:t>
            </a:r>
            <a:r>
              <a:rPr sz="1150" dirty="0">
                <a:latin typeface="Arial"/>
                <a:cs typeface="Arial"/>
              </a:rPr>
              <a:t>survey,</a:t>
            </a:r>
            <a:r>
              <a:rPr sz="1150" spc="-15" dirty="0">
                <a:latin typeface="Arial"/>
                <a:cs typeface="Arial"/>
              </a:rPr>
              <a:t> </a:t>
            </a:r>
            <a:r>
              <a:rPr sz="1150" dirty="0">
                <a:latin typeface="Arial"/>
                <a:cs typeface="Arial"/>
              </a:rPr>
              <a:t>yielding</a:t>
            </a:r>
            <a:r>
              <a:rPr sz="1150" spc="-10" dirty="0">
                <a:latin typeface="Arial"/>
                <a:cs typeface="Arial"/>
              </a:rPr>
              <a:t> </a:t>
            </a:r>
            <a:r>
              <a:rPr sz="1150" dirty="0">
                <a:latin typeface="Arial"/>
                <a:cs typeface="Arial"/>
              </a:rPr>
              <a:t>a</a:t>
            </a:r>
            <a:r>
              <a:rPr sz="1150" spc="-10" dirty="0">
                <a:latin typeface="Arial"/>
                <a:cs typeface="Arial"/>
              </a:rPr>
              <a:t> </a:t>
            </a:r>
            <a:r>
              <a:rPr sz="1150" dirty="0">
                <a:latin typeface="Arial"/>
                <a:cs typeface="Arial"/>
              </a:rPr>
              <a:t>response</a:t>
            </a:r>
            <a:r>
              <a:rPr sz="1150" spc="-10" dirty="0">
                <a:latin typeface="Arial"/>
                <a:cs typeface="Arial"/>
              </a:rPr>
              <a:t> </a:t>
            </a:r>
            <a:r>
              <a:rPr sz="1150" dirty="0">
                <a:latin typeface="Arial"/>
                <a:cs typeface="Arial"/>
              </a:rPr>
              <a:t>rate</a:t>
            </a:r>
            <a:r>
              <a:rPr sz="1150" spc="-15" dirty="0">
                <a:latin typeface="Arial"/>
                <a:cs typeface="Arial"/>
              </a:rPr>
              <a:t> </a:t>
            </a:r>
            <a:r>
              <a:rPr sz="1150" dirty="0">
                <a:latin typeface="Arial"/>
                <a:cs typeface="Arial"/>
              </a:rPr>
              <a:t>of</a:t>
            </a:r>
            <a:r>
              <a:rPr sz="1150" spc="-10" dirty="0">
                <a:latin typeface="Arial"/>
                <a:cs typeface="Arial"/>
              </a:rPr>
              <a:t> </a:t>
            </a:r>
            <a:r>
              <a:rPr lang="en-GB" sz="1150" dirty="0">
                <a:solidFill>
                  <a:schemeClr val="tx1"/>
                </a:solidFill>
                <a:latin typeface="Arial"/>
                <a:cs typeface="Arial"/>
              </a:rPr>
              <a:t>50%</a:t>
            </a:r>
            <a:r>
              <a:rPr sz="1150" spc="-20" dirty="0">
                <a:latin typeface="Arial"/>
                <a:cs typeface="Arial"/>
              </a:rPr>
              <a:t>.</a:t>
            </a:r>
            <a:endParaRPr sz="1150" dirty="0">
              <a:latin typeface="Arial"/>
              <a:cs typeface="Arial"/>
            </a:endParaRPr>
          </a:p>
        </p:txBody>
      </p:sp>
      <p:sp>
        <p:nvSpPr>
          <p:cNvPr id="9" name="object 3">
            <a:extLst>
              <a:ext uri="{FF2B5EF4-FFF2-40B4-BE49-F238E27FC236}">
                <a16:creationId xmlns:a16="http://schemas.microsoft.com/office/drawing/2014/main" id="{28B48030-3612-B052-F959-96E297A1B31B}"/>
              </a:ext>
            </a:extLst>
          </p:cNvPr>
          <p:cNvSpPr txBox="1"/>
          <p:nvPr/>
        </p:nvSpPr>
        <p:spPr>
          <a:xfrm>
            <a:off x="425907" y="3289300"/>
            <a:ext cx="3780430" cy="276999"/>
          </a:xfrm>
          <a:prstGeom prst="rect">
            <a:avLst/>
          </a:prstGeom>
          <a:noFill/>
        </p:spPr>
        <p:txBody>
          <a:bodyPr wrap="square" lIns="0" tIns="0" rIns="0" bIns="0">
            <a:spAutoFit/>
          </a:bodyPr>
          <a:lstStyle/>
          <a:p>
            <a:pPr marL="12700">
              <a:lnSpc>
                <a:spcPct val="100000"/>
              </a:lnSpc>
              <a:spcBef>
                <a:spcPts val="975"/>
              </a:spcBef>
            </a:pPr>
            <a:r>
              <a:rPr lang="en-GB" sz="1800" b="1" spc="-10" dirty="0">
                <a:solidFill>
                  <a:srgbClr val="336E9F"/>
                </a:solidFill>
                <a:latin typeface="Arial"/>
                <a:cs typeface="Arial"/>
              </a:rPr>
              <a:t>Methodology</a:t>
            </a:r>
            <a:endParaRPr lang="en-GB" sz="1800" dirty="0">
              <a:latin typeface="Arial"/>
              <a:cs typeface="Arial"/>
            </a:endParaRPr>
          </a:p>
        </p:txBody>
      </p:sp>
      <p:sp>
        <p:nvSpPr>
          <p:cNvPr id="12" name="object 4">
            <a:extLst>
              <a:ext uri="{FF2B5EF4-FFF2-40B4-BE49-F238E27FC236}">
                <a16:creationId xmlns:a16="http://schemas.microsoft.com/office/drawing/2014/main" id="{9C06C513-F1C2-AEE8-57E9-D6004767855D}"/>
              </a:ext>
            </a:extLst>
          </p:cNvPr>
          <p:cNvSpPr txBox="1"/>
          <p:nvPr/>
        </p:nvSpPr>
        <p:spPr>
          <a:xfrm>
            <a:off x="427037" y="3617408"/>
            <a:ext cx="6696000" cy="6201698"/>
          </a:xfrm>
          <a:prstGeom prst="rect">
            <a:avLst/>
          </a:prstGeom>
        </p:spPr>
        <p:txBody>
          <a:bodyPr vert="horz" wrap="square" lIns="0" tIns="0" rIns="0" bIns="0" rtlCol="0">
            <a:spAutoFit/>
          </a:bodyPr>
          <a:lstStyle/>
          <a:p>
            <a:pPr marL="12700" algn="l">
              <a:spcBef>
                <a:spcPts val="600"/>
              </a:spcBef>
            </a:pPr>
            <a:r>
              <a:rPr sz="1200" b="1" dirty="0">
                <a:solidFill>
                  <a:srgbClr val="336E9F"/>
                </a:solidFill>
                <a:latin typeface="Arial"/>
                <a:cs typeface="Arial"/>
              </a:rPr>
              <a:t>Eligibility,</a:t>
            </a:r>
            <a:r>
              <a:rPr sz="1200" b="1" spc="-35" dirty="0">
                <a:solidFill>
                  <a:srgbClr val="336E9F"/>
                </a:solidFill>
                <a:latin typeface="Arial"/>
                <a:cs typeface="Arial"/>
              </a:rPr>
              <a:t> </a:t>
            </a:r>
            <a:r>
              <a:rPr sz="1200" b="1" dirty="0">
                <a:solidFill>
                  <a:srgbClr val="336E9F"/>
                </a:solidFill>
                <a:latin typeface="Arial"/>
                <a:cs typeface="Arial"/>
              </a:rPr>
              <a:t>fieldwork</a:t>
            </a:r>
            <a:r>
              <a:rPr sz="1200" b="1" spc="-35" dirty="0">
                <a:solidFill>
                  <a:srgbClr val="336E9F"/>
                </a:solidFill>
                <a:latin typeface="Arial"/>
                <a:cs typeface="Arial"/>
              </a:rPr>
              <a:t> </a:t>
            </a:r>
            <a:r>
              <a:rPr sz="1200" b="1" dirty="0">
                <a:solidFill>
                  <a:srgbClr val="336E9F"/>
                </a:solidFill>
                <a:latin typeface="Arial"/>
                <a:cs typeface="Arial"/>
              </a:rPr>
              <a:t>and</a:t>
            </a:r>
            <a:r>
              <a:rPr sz="1200" b="1" spc="-30" dirty="0">
                <a:solidFill>
                  <a:srgbClr val="336E9F"/>
                </a:solidFill>
                <a:latin typeface="Arial"/>
                <a:cs typeface="Arial"/>
              </a:rPr>
              <a:t> </a:t>
            </a:r>
            <a:r>
              <a:rPr sz="1200" b="1" dirty="0">
                <a:solidFill>
                  <a:srgbClr val="336E9F"/>
                </a:solidFill>
                <a:latin typeface="Arial"/>
                <a:cs typeface="Arial"/>
              </a:rPr>
              <a:t>survey</a:t>
            </a:r>
            <a:r>
              <a:rPr sz="1200" b="1" spc="-35" dirty="0">
                <a:solidFill>
                  <a:srgbClr val="336E9F"/>
                </a:solidFill>
                <a:latin typeface="Arial"/>
                <a:cs typeface="Arial"/>
              </a:rPr>
              <a:t> </a:t>
            </a:r>
            <a:r>
              <a:rPr sz="1200" b="1" spc="-10" dirty="0">
                <a:solidFill>
                  <a:srgbClr val="336E9F"/>
                </a:solidFill>
                <a:latin typeface="Arial"/>
                <a:cs typeface="Arial"/>
              </a:rPr>
              <a:t>methods</a:t>
            </a:r>
            <a:endParaRPr sz="1200" dirty="0">
              <a:latin typeface="Arial"/>
              <a:cs typeface="Arial"/>
            </a:endParaRPr>
          </a:p>
          <a:p>
            <a:pPr marL="12700" marR="29845" algn="l">
              <a:spcBef>
                <a:spcPts val="600"/>
              </a:spcBef>
            </a:pPr>
            <a:r>
              <a:rPr sz="1150" dirty="0">
                <a:latin typeface="Arial"/>
                <a:cs typeface="Arial"/>
              </a:rPr>
              <a:t>The</a:t>
            </a:r>
            <a:r>
              <a:rPr sz="1150" spc="-15" dirty="0">
                <a:latin typeface="Arial"/>
                <a:cs typeface="Arial"/>
              </a:rPr>
              <a:t> </a:t>
            </a:r>
            <a:r>
              <a:rPr sz="1150" dirty="0">
                <a:latin typeface="Arial"/>
                <a:cs typeface="Arial"/>
              </a:rPr>
              <a:t>sample</a:t>
            </a:r>
            <a:r>
              <a:rPr sz="1150" spc="-10" dirty="0">
                <a:latin typeface="Arial"/>
                <a:cs typeface="Arial"/>
              </a:rPr>
              <a:t> </a:t>
            </a:r>
            <a:r>
              <a:rPr sz="1150" dirty="0">
                <a:latin typeface="Arial"/>
                <a:cs typeface="Arial"/>
              </a:rPr>
              <a:t>for</a:t>
            </a:r>
            <a:r>
              <a:rPr sz="1150" spc="-10" dirty="0">
                <a:latin typeface="Arial"/>
                <a:cs typeface="Arial"/>
              </a:rPr>
              <a:t> </a:t>
            </a:r>
            <a:r>
              <a:rPr sz="1150" dirty="0">
                <a:latin typeface="Arial"/>
                <a:cs typeface="Arial"/>
              </a:rPr>
              <a:t>the</a:t>
            </a:r>
            <a:r>
              <a:rPr sz="1150" spc="-10" dirty="0">
                <a:latin typeface="Arial"/>
                <a:cs typeface="Arial"/>
              </a:rPr>
              <a:t> </a:t>
            </a:r>
            <a:r>
              <a:rPr sz="1150" dirty="0">
                <a:latin typeface="Arial"/>
                <a:cs typeface="Arial"/>
              </a:rPr>
              <a:t>survey</a:t>
            </a:r>
            <a:r>
              <a:rPr sz="1150" spc="-10" dirty="0">
                <a:latin typeface="Arial"/>
                <a:cs typeface="Arial"/>
              </a:rPr>
              <a:t> </a:t>
            </a:r>
            <a:r>
              <a:rPr sz="1150" dirty="0">
                <a:latin typeface="Arial"/>
                <a:cs typeface="Arial"/>
              </a:rPr>
              <a:t>included</a:t>
            </a:r>
            <a:r>
              <a:rPr sz="1150" spc="-10" dirty="0">
                <a:latin typeface="Arial"/>
                <a:cs typeface="Arial"/>
              </a:rPr>
              <a:t> </a:t>
            </a:r>
            <a:r>
              <a:rPr sz="1150" dirty="0">
                <a:latin typeface="Arial"/>
                <a:cs typeface="Arial"/>
              </a:rPr>
              <a:t>all</a:t>
            </a:r>
            <a:r>
              <a:rPr sz="1150" spc="-10" dirty="0">
                <a:latin typeface="Arial"/>
                <a:cs typeface="Arial"/>
              </a:rPr>
              <a:t> </a:t>
            </a:r>
            <a:r>
              <a:rPr sz="1150" dirty="0">
                <a:latin typeface="Arial"/>
                <a:cs typeface="Arial"/>
              </a:rPr>
              <a:t>adult</a:t>
            </a:r>
            <a:r>
              <a:rPr sz="1150" spc="-10" dirty="0">
                <a:latin typeface="Arial"/>
                <a:cs typeface="Arial"/>
              </a:rPr>
              <a:t> </a:t>
            </a:r>
            <a:r>
              <a:rPr sz="1150" dirty="0">
                <a:latin typeface="Arial"/>
                <a:cs typeface="Arial"/>
              </a:rPr>
              <a:t>(aged</a:t>
            </a:r>
            <a:r>
              <a:rPr sz="1150" spc="-10" dirty="0">
                <a:latin typeface="Arial"/>
                <a:cs typeface="Arial"/>
              </a:rPr>
              <a:t> </a:t>
            </a:r>
            <a:r>
              <a:rPr sz="1150" dirty="0">
                <a:latin typeface="Arial"/>
                <a:cs typeface="Arial"/>
              </a:rPr>
              <a:t>16</a:t>
            </a:r>
            <a:r>
              <a:rPr sz="1150" spc="-10" dirty="0">
                <a:latin typeface="Arial"/>
                <a:cs typeface="Arial"/>
              </a:rPr>
              <a:t> </a:t>
            </a:r>
            <a:r>
              <a:rPr sz="1150" dirty="0">
                <a:latin typeface="Arial"/>
                <a:cs typeface="Arial"/>
              </a:rPr>
              <a:t>and</a:t>
            </a:r>
            <a:r>
              <a:rPr sz="1150" spc="-10" dirty="0">
                <a:latin typeface="Arial"/>
                <a:cs typeface="Arial"/>
              </a:rPr>
              <a:t> </a:t>
            </a:r>
            <a:r>
              <a:rPr sz="1150" dirty="0">
                <a:latin typeface="Arial"/>
                <a:cs typeface="Arial"/>
              </a:rPr>
              <a:t>over)</a:t>
            </a:r>
            <a:r>
              <a:rPr sz="1150" spc="-10" dirty="0">
                <a:latin typeface="Arial"/>
                <a:cs typeface="Arial"/>
              </a:rPr>
              <a:t> </a:t>
            </a:r>
            <a:r>
              <a:rPr sz="1150" dirty="0">
                <a:latin typeface="Arial"/>
                <a:cs typeface="Arial"/>
              </a:rPr>
              <a:t>NHS</a:t>
            </a:r>
            <a:r>
              <a:rPr sz="1150" spc="-10" dirty="0">
                <a:latin typeface="Arial"/>
                <a:cs typeface="Arial"/>
              </a:rPr>
              <a:t> </a:t>
            </a:r>
            <a:r>
              <a:rPr sz="1150" dirty="0">
                <a:latin typeface="Arial"/>
                <a:cs typeface="Arial"/>
              </a:rPr>
              <a:t>patients,</a:t>
            </a:r>
            <a:r>
              <a:rPr sz="1150" spc="-10" dirty="0">
                <a:latin typeface="Arial"/>
                <a:cs typeface="Arial"/>
              </a:rPr>
              <a:t> </a:t>
            </a:r>
            <a:r>
              <a:rPr sz="1150" dirty="0">
                <a:latin typeface="Arial"/>
                <a:cs typeface="Arial"/>
              </a:rPr>
              <a:t>with</a:t>
            </a:r>
            <a:r>
              <a:rPr sz="1150" spc="-10" dirty="0">
                <a:latin typeface="Arial"/>
                <a:cs typeface="Arial"/>
              </a:rPr>
              <a:t> </a:t>
            </a:r>
            <a:r>
              <a:rPr sz="1150" dirty="0">
                <a:latin typeface="Arial"/>
                <a:cs typeface="Arial"/>
              </a:rPr>
              <a:t>a</a:t>
            </a:r>
            <a:r>
              <a:rPr sz="1150" spc="-10" dirty="0">
                <a:latin typeface="Arial"/>
                <a:cs typeface="Arial"/>
              </a:rPr>
              <a:t> </a:t>
            </a:r>
            <a:r>
              <a:rPr sz="1150" dirty="0">
                <a:latin typeface="Arial"/>
                <a:cs typeface="Arial"/>
              </a:rPr>
              <a:t>confirmed</a:t>
            </a:r>
            <a:r>
              <a:rPr sz="1150" spc="-10" dirty="0">
                <a:latin typeface="Arial"/>
                <a:cs typeface="Arial"/>
              </a:rPr>
              <a:t> primary </a:t>
            </a:r>
            <a:r>
              <a:rPr sz="1150" dirty="0">
                <a:latin typeface="Arial"/>
                <a:cs typeface="Arial"/>
              </a:rPr>
              <a:t>diagnosis</a:t>
            </a:r>
            <a:r>
              <a:rPr sz="1150" spc="-10" dirty="0">
                <a:latin typeface="Arial"/>
                <a:cs typeface="Arial"/>
              </a:rPr>
              <a:t> </a:t>
            </a:r>
            <a:r>
              <a:rPr sz="1150" dirty="0">
                <a:latin typeface="Arial"/>
                <a:cs typeface="Arial"/>
              </a:rPr>
              <a:t>of</a:t>
            </a:r>
            <a:r>
              <a:rPr sz="1150" spc="-10" dirty="0">
                <a:latin typeface="Arial"/>
                <a:cs typeface="Arial"/>
              </a:rPr>
              <a:t> </a:t>
            </a:r>
            <a:r>
              <a:rPr sz="1150" dirty="0">
                <a:latin typeface="Arial"/>
                <a:cs typeface="Arial"/>
              </a:rPr>
              <a:t>cancer,</a:t>
            </a:r>
            <a:r>
              <a:rPr sz="1150" spc="-10" dirty="0">
                <a:latin typeface="Arial"/>
                <a:cs typeface="Arial"/>
              </a:rPr>
              <a:t> </a:t>
            </a:r>
            <a:r>
              <a:rPr sz="1150" dirty="0">
                <a:latin typeface="Arial"/>
                <a:cs typeface="Arial"/>
              </a:rPr>
              <a:t>discharged</a:t>
            </a:r>
            <a:r>
              <a:rPr sz="1150" spc="-5" dirty="0">
                <a:latin typeface="Arial"/>
                <a:cs typeface="Arial"/>
              </a:rPr>
              <a:t> </a:t>
            </a:r>
            <a:r>
              <a:rPr sz="1150" dirty="0">
                <a:latin typeface="Arial"/>
                <a:cs typeface="Arial"/>
              </a:rPr>
              <a:t>from</a:t>
            </a:r>
            <a:r>
              <a:rPr sz="1150" spc="-10" dirty="0">
                <a:latin typeface="Arial"/>
                <a:cs typeface="Arial"/>
              </a:rPr>
              <a:t> </a:t>
            </a:r>
            <a:r>
              <a:rPr sz="1150" dirty="0">
                <a:latin typeface="Arial"/>
                <a:cs typeface="Arial"/>
              </a:rPr>
              <a:t>an</a:t>
            </a:r>
            <a:r>
              <a:rPr sz="1150" spc="-10" dirty="0">
                <a:latin typeface="Arial"/>
                <a:cs typeface="Arial"/>
              </a:rPr>
              <a:t> </a:t>
            </a:r>
            <a:r>
              <a:rPr sz="1150" dirty="0">
                <a:latin typeface="Arial"/>
                <a:cs typeface="Arial"/>
              </a:rPr>
              <a:t>NHS</a:t>
            </a:r>
            <a:r>
              <a:rPr sz="1150" spc="-10" dirty="0">
                <a:latin typeface="Arial"/>
                <a:cs typeface="Arial"/>
              </a:rPr>
              <a:t> </a:t>
            </a:r>
            <a:r>
              <a:rPr lang="en-GB" sz="1150" spc="-10" dirty="0">
                <a:latin typeface="Arial"/>
                <a:cs typeface="Arial"/>
              </a:rPr>
              <a:t>t</a:t>
            </a:r>
            <a:r>
              <a:rPr sz="1150" dirty="0">
                <a:latin typeface="Arial"/>
                <a:cs typeface="Arial"/>
              </a:rPr>
              <a:t>rust</a:t>
            </a:r>
            <a:r>
              <a:rPr sz="1150" spc="-5" dirty="0">
                <a:latin typeface="Arial"/>
                <a:cs typeface="Arial"/>
              </a:rPr>
              <a:t> </a:t>
            </a:r>
            <a:r>
              <a:rPr sz="1150" dirty="0">
                <a:latin typeface="Arial"/>
                <a:cs typeface="Arial"/>
              </a:rPr>
              <a:t>after</a:t>
            </a:r>
            <a:r>
              <a:rPr sz="1150" spc="-10" dirty="0">
                <a:latin typeface="Arial"/>
                <a:cs typeface="Arial"/>
              </a:rPr>
              <a:t> </a:t>
            </a:r>
            <a:r>
              <a:rPr sz="1150" dirty="0">
                <a:latin typeface="Arial"/>
                <a:cs typeface="Arial"/>
              </a:rPr>
              <a:t>an</a:t>
            </a:r>
            <a:r>
              <a:rPr sz="1150" spc="-10" dirty="0">
                <a:latin typeface="Arial"/>
                <a:cs typeface="Arial"/>
              </a:rPr>
              <a:t> </a:t>
            </a:r>
            <a:r>
              <a:rPr sz="1150" dirty="0">
                <a:latin typeface="Arial"/>
                <a:cs typeface="Arial"/>
              </a:rPr>
              <a:t>inpatient</a:t>
            </a:r>
            <a:r>
              <a:rPr sz="1150" spc="-10" dirty="0">
                <a:latin typeface="Arial"/>
                <a:cs typeface="Arial"/>
              </a:rPr>
              <a:t> </a:t>
            </a:r>
            <a:r>
              <a:rPr sz="1150" dirty="0">
                <a:latin typeface="Arial"/>
                <a:cs typeface="Arial"/>
              </a:rPr>
              <a:t>episode</a:t>
            </a:r>
            <a:r>
              <a:rPr sz="1150" spc="-5" dirty="0">
                <a:latin typeface="Arial"/>
                <a:cs typeface="Arial"/>
              </a:rPr>
              <a:t> </a:t>
            </a:r>
            <a:r>
              <a:rPr sz="1150" dirty="0">
                <a:latin typeface="Arial"/>
                <a:cs typeface="Arial"/>
              </a:rPr>
              <a:t>or</a:t>
            </a:r>
            <a:r>
              <a:rPr sz="1150" spc="-10" dirty="0">
                <a:latin typeface="Arial"/>
                <a:cs typeface="Arial"/>
              </a:rPr>
              <a:t> </a:t>
            </a:r>
            <a:r>
              <a:rPr sz="1150" dirty="0">
                <a:latin typeface="Arial"/>
                <a:cs typeface="Arial"/>
              </a:rPr>
              <a:t>day</a:t>
            </a:r>
            <a:r>
              <a:rPr sz="1150" spc="-10" dirty="0">
                <a:latin typeface="Arial"/>
                <a:cs typeface="Arial"/>
              </a:rPr>
              <a:t> </a:t>
            </a:r>
            <a:r>
              <a:rPr sz="1150" dirty="0">
                <a:latin typeface="Arial"/>
                <a:cs typeface="Arial"/>
              </a:rPr>
              <a:t>case</a:t>
            </a:r>
            <a:r>
              <a:rPr sz="1150" spc="-10" dirty="0">
                <a:latin typeface="Arial"/>
                <a:cs typeface="Arial"/>
              </a:rPr>
              <a:t> attendance </a:t>
            </a:r>
            <a:r>
              <a:rPr sz="1150" dirty="0">
                <a:latin typeface="Arial"/>
                <a:cs typeface="Arial"/>
              </a:rPr>
              <a:t>for</a:t>
            </a:r>
            <a:r>
              <a:rPr sz="1150" spc="-15" dirty="0">
                <a:latin typeface="Arial"/>
                <a:cs typeface="Arial"/>
              </a:rPr>
              <a:t> </a:t>
            </a:r>
            <a:r>
              <a:rPr sz="1150" dirty="0">
                <a:latin typeface="Arial"/>
                <a:cs typeface="Arial"/>
              </a:rPr>
              <a:t>cancer</a:t>
            </a:r>
            <a:r>
              <a:rPr sz="1150" spc="-10" dirty="0">
                <a:latin typeface="Arial"/>
                <a:cs typeface="Arial"/>
              </a:rPr>
              <a:t> </a:t>
            </a:r>
            <a:r>
              <a:rPr sz="1150" dirty="0">
                <a:latin typeface="Arial"/>
                <a:cs typeface="Arial"/>
              </a:rPr>
              <a:t>related</a:t>
            </a:r>
            <a:r>
              <a:rPr sz="1150" spc="-10" dirty="0">
                <a:latin typeface="Arial"/>
                <a:cs typeface="Arial"/>
              </a:rPr>
              <a:t> </a:t>
            </a:r>
            <a:r>
              <a:rPr sz="1150" dirty="0">
                <a:latin typeface="Arial"/>
                <a:cs typeface="Arial"/>
              </a:rPr>
              <a:t>treatment</a:t>
            </a:r>
            <a:r>
              <a:rPr sz="1150" spc="-10" dirty="0">
                <a:latin typeface="Arial"/>
                <a:cs typeface="Arial"/>
              </a:rPr>
              <a:t> </a:t>
            </a:r>
            <a:r>
              <a:rPr sz="1150" dirty="0">
                <a:latin typeface="Arial"/>
                <a:cs typeface="Arial"/>
              </a:rPr>
              <a:t>in</a:t>
            </a:r>
            <a:r>
              <a:rPr sz="1150" spc="-10" dirty="0">
                <a:latin typeface="Arial"/>
                <a:cs typeface="Arial"/>
              </a:rPr>
              <a:t> </a:t>
            </a:r>
            <a:r>
              <a:rPr sz="1150" dirty="0">
                <a:latin typeface="Arial"/>
                <a:cs typeface="Arial"/>
              </a:rPr>
              <a:t>the</a:t>
            </a:r>
            <a:r>
              <a:rPr sz="1150" spc="-10" dirty="0">
                <a:latin typeface="Arial"/>
                <a:cs typeface="Arial"/>
              </a:rPr>
              <a:t> </a:t>
            </a:r>
            <a:r>
              <a:rPr sz="1150" dirty="0">
                <a:latin typeface="Arial"/>
                <a:cs typeface="Arial"/>
              </a:rPr>
              <a:t>months</a:t>
            </a:r>
            <a:r>
              <a:rPr sz="1150" spc="-10" dirty="0">
                <a:latin typeface="Arial"/>
                <a:cs typeface="Arial"/>
              </a:rPr>
              <a:t> </a:t>
            </a:r>
            <a:r>
              <a:rPr sz="1150" dirty="0">
                <a:latin typeface="Arial"/>
                <a:cs typeface="Arial"/>
              </a:rPr>
              <a:t>of</a:t>
            </a:r>
            <a:r>
              <a:rPr sz="1150" spc="-10" dirty="0">
                <a:latin typeface="Arial"/>
                <a:cs typeface="Arial"/>
              </a:rPr>
              <a:t> </a:t>
            </a:r>
            <a:r>
              <a:rPr sz="1150" dirty="0">
                <a:latin typeface="Arial"/>
                <a:cs typeface="Arial"/>
              </a:rPr>
              <a:t>April,</a:t>
            </a:r>
            <a:r>
              <a:rPr sz="1150" spc="-10" dirty="0">
                <a:latin typeface="Arial"/>
                <a:cs typeface="Arial"/>
              </a:rPr>
              <a:t> </a:t>
            </a:r>
            <a:r>
              <a:rPr sz="1150" dirty="0">
                <a:latin typeface="Arial"/>
                <a:cs typeface="Arial"/>
              </a:rPr>
              <a:t>May</a:t>
            </a:r>
            <a:r>
              <a:rPr sz="1150" spc="-10" dirty="0">
                <a:latin typeface="Arial"/>
                <a:cs typeface="Arial"/>
              </a:rPr>
              <a:t> </a:t>
            </a:r>
            <a:r>
              <a:rPr sz="1150" dirty="0">
                <a:latin typeface="Arial"/>
                <a:cs typeface="Arial"/>
              </a:rPr>
              <a:t>and</a:t>
            </a:r>
            <a:r>
              <a:rPr sz="1150" spc="-10" dirty="0">
                <a:latin typeface="Arial"/>
                <a:cs typeface="Arial"/>
              </a:rPr>
              <a:t> </a:t>
            </a:r>
            <a:r>
              <a:rPr sz="1150" dirty="0">
                <a:latin typeface="Arial"/>
                <a:cs typeface="Arial"/>
              </a:rPr>
              <a:t>June</a:t>
            </a:r>
            <a:r>
              <a:rPr sz="1150" spc="-10" dirty="0">
                <a:latin typeface="Arial"/>
                <a:cs typeface="Arial"/>
              </a:rPr>
              <a:t> </a:t>
            </a:r>
            <a:r>
              <a:rPr sz="1150" dirty="0">
                <a:latin typeface="Arial"/>
                <a:cs typeface="Arial"/>
              </a:rPr>
              <a:t>202</a:t>
            </a:r>
            <a:r>
              <a:rPr lang="en-GB" sz="1150" dirty="0">
                <a:latin typeface="Arial"/>
                <a:cs typeface="Arial"/>
              </a:rPr>
              <a:t>4</a:t>
            </a:r>
            <a:r>
              <a:rPr sz="1150" dirty="0">
                <a:latin typeface="Arial"/>
                <a:cs typeface="Arial"/>
              </a:rPr>
              <a:t>.</a:t>
            </a:r>
            <a:r>
              <a:rPr sz="1150" spc="-15" dirty="0">
                <a:latin typeface="Arial"/>
                <a:cs typeface="Arial"/>
              </a:rPr>
              <a:t> </a:t>
            </a:r>
            <a:r>
              <a:rPr sz="1150" dirty="0">
                <a:latin typeface="Arial"/>
                <a:cs typeface="Arial"/>
              </a:rPr>
              <a:t>The</a:t>
            </a:r>
            <a:r>
              <a:rPr sz="1150" spc="-10" dirty="0">
                <a:latin typeface="Arial"/>
                <a:cs typeface="Arial"/>
              </a:rPr>
              <a:t> </a:t>
            </a:r>
            <a:r>
              <a:rPr sz="1150" dirty="0">
                <a:latin typeface="Arial"/>
                <a:cs typeface="Arial"/>
              </a:rPr>
              <a:t>fieldwork</a:t>
            </a:r>
            <a:r>
              <a:rPr sz="1150" spc="-10" dirty="0">
                <a:latin typeface="Arial"/>
                <a:cs typeface="Arial"/>
              </a:rPr>
              <a:t> </a:t>
            </a:r>
            <a:r>
              <a:rPr sz="1150" dirty="0">
                <a:latin typeface="Arial"/>
                <a:cs typeface="Arial"/>
              </a:rPr>
              <a:t>for</a:t>
            </a:r>
            <a:r>
              <a:rPr sz="1150" spc="-10" dirty="0">
                <a:latin typeface="Arial"/>
                <a:cs typeface="Arial"/>
              </a:rPr>
              <a:t> </a:t>
            </a:r>
            <a:r>
              <a:rPr sz="1150" dirty="0">
                <a:latin typeface="Arial"/>
                <a:cs typeface="Arial"/>
              </a:rPr>
              <a:t>the</a:t>
            </a:r>
            <a:r>
              <a:rPr sz="1150" spc="-10" dirty="0">
                <a:latin typeface="Arial"/>
                <a:cs typeface="Arial"/>
              </a:rPr>
              <a:t> survey </a:t>
            </a:r>
            <a:r>
              <a:rPr lang="en-US" sz="1150" spc="-10" dirty="0">
                <a:latin typeface="Arial"/>
                <a:cs typeface="Arial"/>
              </a:rPr>
              <a:t>w</a:t>
            </a:r>
            <a:r>
              <a:rPr sz="1150" dirty="0">
                <a:latin typeface="Arial"/>
                <a:cs typeface="Arial"/>
              </a:rPr>
              <a:t>as undertaken between November 202</a:t>
            </a:r>
            <a:r>
              <a:rPr lang="en-GB" sz="1150" dirty="0">
                <a:latin typeface="Arial"/>
                <a:cs typeface="Arial"/>
              </a:rPr>
              <a:t>4</a:t>
            </a:r>
            <a:r>
              <a:rPr sz="1150" dirty="0">
                <a:latin typeface="Arial"/>
                <a:cs typeface="Arial"/>
              </a:rPr>
              <a:t> and February </a:t>
            </a:r>
            <a:r>
              <a:rPr sz="1150" spc="-10" dirty="0">
                <a:latin typeface="Arial"/>
                <a:cs typeface="Arial"/>
              </a:rPr>
              <a:t>202</a:t>
            </a:r>
            <a:r>
              <a:rPr lang="en-GB" sz="1150" spc="-10" dirty="0">
                <a:latin typeface="Arial"/>
                <a:cs typeface="Arial"/>
              </a:rPr>
              <a:t>5</a:t>
            </a:r>
            <a:r>
              <a:rPr sz="1150" spc="-10" dirty="0">
                <a:latin typeface="Arial"/>
                <a:cs typeface="Arial"/>
              </a:rPr>
              <a:t>.</a:t>
            </a:r>
            <a:endParaRPr sz="1150" dirty="0">
              <a:latin typeface="Arial"/>
              <a:cs typeface="Arial"/>
            </a:endParaRPr>
          </a:p>
          <a:p>
            <a:pPr marL="12700" marR="5080" algn="l">
              <a:spcBef>
                <a:spcPts val="600"/>
              </a:spcBef>
            </a:pPr>
            <a:r>
              <a:rPr sz="1150" dirty="0">
                <a:latin typeface="Arial"/>
                <a:cs typeface="Arial"/>
              </a:rPr>
              <a:t>As</a:t>
            </a:r>
            <a:r>
              <a:rPr sz="1150" spc="-10" dirty="0">
                <a:latin typeface="Arial"/>
                <a:cs typeface="Arial"/>
              </a:rPr>
              <a:t> </a:t>
            </a:r>
            <a:r>
              <a:rPr sz="1150" dirty="0">
                <a:latin typeface="Arial"/>
                <a:cs typeface="Arial"/>
              </a:rPr>
              <a:t>in</a:t>
            </a:r>
            <a:r>
              <a:rPr sz="1150" spc="-5" dirty="0">
                <a:latin typeface="Arial"/>
                <a:cs typeface="Arial"/>
              </a:rPr>
              <a:t> </a:t>
            </a:r>
            <a:r>
              <a:rPr sz="1150" dirty="0">
                <a:latin typeface="Arial"/>
                <a:cs typeface="Arial"/>
              </a:rPr>
              <a:t>the</a:t>
            </a:r>
            <a:r>
              <a:rPr sz="1150" spc="-5" dirty="0">
                <a:latin typeface="Arial"/>
                <a:cs typeface="Arial"/>
              </a:rPr>
              <a:t> </a:t>
            </a:r>
            <a:r>
              <a:rPr sz="1150" dirty="0">
                <a:latin typeface="Arial"/>
                <a:cs typeface="Arial"/>
              </a:rPr>
              <a:t>previous</a:t>
            </a:r>
            <a:r>
              <a:rPr sz="1150" spc="-10" dirty="0">
                <a:latin typeface="Arial"/>
                <a:cs typeface="Arial"/>
              </a:rPr>
              <a:t> </a:t>
            </a:r>
            <a:r>
              <a:rPr lang="en-GB" sz="1150" dirty="0">
                <a:latin typeface="Arial"/>
                <a:cs typeface="Arial"/>
              </a:rPr>
              <a:t>nine</a:t>
            </a:r>
            <a:r>
              <a:rPr sz="1150" spc="-5" dirty="0">
                <a:latin typeface="Arial"/>
                <a:cs typeface="Arial"/>
              </a:rPr>
              <a:t> </a:t>
            </a:r>
            <a:r>
              <a:rPr sz="1150" dirty="0">
                <a:latin typeface="Arial"/>
                <a:cs typeface="Arial"/>
              </a:rPr>
              <a:t>years,</a:t>
            </a:r>
            <a:r>
              <a:rPr sz="1150" spc="-5" dirty="0">
                <a:latin typeface="Arial"/>
                <a:cs typeface="Arial"/>
              </a:rPr>
              <a:t> </a:t>
            </a:r>
            <a:r>
              <a:rPr sz="1150" dirty="0">
                <a:latin typeface="Arial"/>
                <a:cs typeface="Arial"/>
              </a:rPr>
              <a:t>the</a:t>
            </a:r>
            <a:r>
              <a:rPr sz="1150" spc="-10" dirty="0">
                <a:latin typeface="Arial"/>
                <a:cs typeface="Arial"/>
              </a:rPr>
              <a:t> </a:t>
            </a:r>
            <a:r>
              <a:rPr sz="1150" dirty="0">
                <a:latin typeface="Arial"/>
                <a:cs typeface="Arial"/>
              </a:rPr>
              <a:t>survey</a:t>
            </a:r>
            <a:r>
              <a:rPr sz="1150" spc="-5" dirty="0">
                <a:latin typeface="Arial"/>
                <a:cs typeface="Arial"/>
              </a:rPr>
              <a:t> </a:t>
            </a:r>
            <a:r>
              <a:rPr sz="1150" dirty="0">
                <a:latin typeface="Arial"/>
                <a:cs typeface="Arial"/>
              </a:rPr>
              <a:t>used</a:t>
            </a:r>
            <a:r>
              <a:rPr sz="1150" spc="-5" dirty="0">
                <a:latin typeface="Arial"/>
                <a:cs typeface="Arial"/>
              </a:rPr>
              <a:t> </a:t>
            </a:r>
            <a:r>
              <a:rPr sz="1150" dirty="0">
                <a:latin typeface="Arial"/>
                <a:cs typeface="Arial"/>
              </a:rPr>
              <a:t>a</a:t>
            </a:r>
            <a:r>
              <a:rPr sz="1150" spc="-5" dirty="0">
                <a:latin typeface="Arial"/>
                <a:cs typeface="Arial"/>
              </a:rPr>
              <a:t> </a:t>
            </a:r>
            <a:r>
              <a:rPr sz="1150" dirty="0">
                <a:latin typeface="Arial"/>
                <a:cs typeface="Arial"/>
              </a:rPr>
              <a:t>mixed</a:t>
            </a:r>
            <a:r>
              <a:rPr sz="1150" spc="-10" dirty="0">
                <a:latin typeface="Arial"/>
                <a:cs typeface="Arial"/>
              </a:rPr>
              <a:t> </a:t>
            </a:r>
            <a:r>
              <a:rPr sz="1150" dirty="0">
                <a:latin typeface="Arial"/>
                <a:cs typeface="Arial"/>
              </a:rPr>
              <a:t>mode</a:t>
            </a:r>
            <a:r>
              <a:rPr sz="1150" spc="-5" dirty="0">
                <a:latin typeface="Arial"/>
                <a:cs typeface="Arial"/>
              </a:rPr>
              <a:t> </a:t>
            </a:r>
            <a:r>
              <a:rPr sz="1150" dirty="0">
                <a:latin typeface="Arial"/>
                <a:cs typeface="Arial"/>
              </a:rPr>
              <a:t>methodology.</a:t>
            </a:r>
            <a:r>
              <a:rPr sz="1150" spc="-5" dirty="0">
                <a:latin typeface="Arial"/>
                <a:cs typeface="Arial"/>
              </a:rPr>
              <a:t> </a:t>
            </a:r>
            <a:r>
              <a:rPr sz="1150" dirty="0">
                <a:latin typeface="Arial"/>
                <a:cs typeface="Arial"/>
              </a:rPr>
              <a:t>Questionnaires</a:t>
            </a:r>
            <a:r>
              <a:rPr sz="1150" spc="-10" dirty="0">
                <a:latin typeface="Arial"/>
                <a:cs typeface="Arial"/>
              </a:rPr>
              <a:t> </a:t>
            </a:r>
            <a:r>
              <a:rPr sz="1150" dirty="0">
                <a:latin typeface="Arial"/>
                <a:cs typeface="Arial"/>
              </a:rPr>
              <a:t>were</a:t>
            </a:r>
            <a:r>
              <a:rPr sz="1150" spc="-5" dirty="0">
                <a:latin typeface="Arial"/>
                <a:cs typeface="Arial"/>
              </a:rPr>
              <a:t> </a:t>
            </a:r>
            <a:r>
              <a:rPr sz="1150" spc="-20" dirty="0">
                <a:latin typeface="Arial"/>
                <a:cs typeface="Arial"/>
              </a:rPr>
              <a:t>sent </a:t>
            </a:r>
            <a:r>
              <a:rPr sz="1150" dirty="0">
                <a:latin typeface="Arial"/>
                <a:cs typeface="Arial"/>
              </a:rPr>
              <a:t>by</a:t>
            </a:r>
            <a:r>
              <a:rPr sz="1150" spc="-10" dirty="0">
                <a:latin typeface="Arial"/>
                <a:cs typeface="Arial"/>
              </a:rPr>
              <a:t> </a:t>
            </a:r>
            <a:r>
              <a:rPr sz="1150" dirty="0">
                <a:latin typeface="Arial"/>
                <a:cs typeface="Arial"/>
              </a:rPr>
              <a:t>post,</a:t>
            </a:r>
            <a:r>
              <a:rPr sz="1150" spc="-10" dirty="0">
                <a:latin typeface="Arial"/>
                <a:cs typeface="Arial"/>
              </a:rPr>
              <a:t> </a:t>
            </a:r>
            <a:r>
              <a:rPr sz="1150" dirty="0">
                <a:latin typeface="Arial"/>
                <a:cs typeface="Arial"/>
              </a:rPr>
              <a:t>with</a:t>
            </a:r>
            <a:r>
              <a:rPr sz="1150" spc="-5" dirty="0">
                <a:latin typeface="Arial"/>
                <a:cs typeface="Arial"/>
              </a:rPr>
              <a:t> </a:t>
            </a:r>
            <a:r>
              <a:rPr sz="1150" dirty="0">
                <a:latin typeface="Arial"/>
                <a:cs typeface="Arial"/>
              </a:rPr>
              <a:t>two</a:t>
            </a:r>
            <a:r>
              <a:rPr sz="1150" spc="-10" dirty="0">
                <a:latin typeface="Arial"/>
                <a:cs typeface="Arial"/>
              </a:rPr>
              <a:t> </a:t>
            </a:r>
            <a:r>
              <a:rPr sz="1150" dirty="0">
                <a:latin typeface="Arial"/>
                <a:cs typeface="Arial"/>
              </a:rPr>
              <a:t>rem</a:t>
            </a:r>
            <a:r>
              <a:rPr lang="en-GB" sz="1150" dirty="0">
                <a:latin typeface="Arial"/>
                <a:cs typeface="Arial"/>
              </a:rPr>
              <a:t>inde</a:t>
            </a:r>
            <a:r>
              <a:rPr sz="1150" dirty="0" err="1">
                <a:latin typeface="Arial"/>
                <a:cs typeface="Arial"/>
              </a:rPr>
              <a:t>rs</a:t>
            </a:r>
            <a:r>
              <a:rPr sz="1150" spc="-10" dirty="0">
                <a:latin typeface="Arial"/>
                <a:cs typeface="Arial"/>
              </a:rPr>
              <a:t> </a:t>
            </a:r>
            <a:r>
              <a:rPr sz="1150" dirty="0">
                <a:latin typeface="Arial"/>
                <a:cs typeface="Arial"/>
              </a:rPr>
              <a:t>where</a:t>
            </a:r>
            <a:r>
              <a:rPr sz="1150" spc="-5" dirty="0">
                <a:latin typeface="Arial"/>
                <a:cs typeface="Arial"/>
              </a:rPr>
              <a:t> </a:t>
            </a:r>
            <a:r>
              <a:rPr sz="1150" dirty="0">
                <a:latin typeface="Arial"/>
                <a:cs typeface="Arial"/>
              </a:rPr>
              <a:t>necessary,</a:t>
            </a:r>
            <a:r>
              <a:rPr sz="1150" spc="-10" dirty="0">
                <a:latin typeface="Arial"/>
                <a:cs typeface="Arial"/>
              </a:rPr>
              <a:t> </a:t>
            </a:r>
            <a:r>
              <a:rPr sz="1150" dirty="0">
                <a:latin typeface="Arial"/>
                <a:cs typeface="Arial"/>
              </a:rPr>
              <a:t>but</a:t>
            </a:r>
            <a:r>
              <a:rPr sz="1150" spc="-10" dirty="0">
                <a:latin typeface="Arial"/>
                <a:cs typeface="Arial"/>
              </a:rPr>
              <a:t> </a:t>
            </a:r>
            <a:r>
              <a:rPr sz="1150" dirty="0">
                <a:latin typeface="Arial"/>
                <a:cs typeface="Arial"/>
              </a:rPr>
              <a:t>also</a:t>
            </a:r>
            <a:r>
              <a:rPr sz="1150" spc="-5" dirty="0">
                <a:latin typeface="Arial"/>
                <a:cs typeface="Arial"/>
              </a:rPr>
              <a:t> </a:t>
            </a:r>
            <a:r>
              <a:rPr sz="1150" dirty="0">
                <a:latin typeface="Arial"/>
                <a:cs typeface="Arial"/>
              </a:rPr>
              <a:t>included</a:t>
            </a:r>
            <a:r>
              <a:rPr sz="1150" spc="-10" dirty="0">
                <a:latin typeface="Arial"/>
                <a:cs typeface="Arial"/>
              </a:rPr>
              <a:t> </a:t>
            </a:r>
            <a:r>
              <a:rPr sz="1150" dirty="0">
                <a:latin typeface="Arial"/>
                <a:cs typeface="Arial"/>
              </a:rPr>
              <a:t>an</a:t>
            </a:r>
            <a:r>
              <a:rPr sz="1150" spc="-5" dirty="0">
                <a:latin typeface="Arial"/>
                <a:cs typeface="Arial"/>
              </a:rPr>
              <a:t> </a:t>
            </a:r>
            <a:r>
              <a:rPr sz="1150" dirty="0">
                <a:latin typeface="Arial"/>
                <a:cs typeface="Arial"/>
              </a:rPr>
              <a:t>option</a:t>
            </a:r>
            <a:r>
              <a:rPr sz="1150" spc="-10" dirty="0">
                <a:latin typeface="Arial"/>
                <a:cs typeface="Arial"/>
              </a:rPr>
              <a:t> </a:t>
            </a:r>
            <a:r>
              <a:rPr sz="1150" dirty="0">
                <a:latin typeface="Arial"/>
                <a:cs typeface="Arial"/>
              </a:rPr>
              <a:t>to</a:t>
            </a:r>
            <a:r>
              <a:rPr sz="1150" spc="-10" dirty="0">
                <a:latin typeface="Arial"/>
                <a:cs typeface="Arial"/>
              </a:rPr>
              <a:t> </a:t>
            </a:r>
            <a:r>
              <a:rPr sz="1150" dirty="0">
                <a:latin typeface="Arial"/>
                <a:cs typeface="Arial"/>
              </a:rPr>
              <a:t>complete</a:t>
            </a:r>
            <a:r>
              <a:rPr sz="1150" spc="-5" dirty="0">
                <a:latin typeface="Arial"/>
                <a:cs typeface="Arial"/>
              </a:rPr>
              <a:t> </a:t>
            </a:r>
            <a:r>
              <a:rPr sz="1150" dirty="0">
                <a:latin typeface="Arial"/>
                <a:cs typeface="Arial"/>
              </a:rPr>
              <a:t>the</a:t>
            </a:r>
            <a:r>
              <a:rPr sz="1150" spc="-10" dirty="0">
                <a:latin typeface="Arial"/>
                <a:cs typeface="Arial"/>
              </a:rPr>
              <a:t> questionnaire </a:t>
            </a:r>
            <a:r>
              <a:rPr sz="1150" dirty="0">
                <a:latin typeface="Arial"/>
                <a:cs typeface="Arial"/>
              </a:rPr>
              <a:t>online.</a:t>
            </a:r>
            <a:r>
              <a:rPr sz="1150" spc="-5" dirty="0">
                <a:latin typeface="Arial"/>
                <a:cs typeface="Arial"/>
              </a:rPr>
              <a:t> </a:t>
            </a:r>
            <a:r>
              <a:rPr sz="1150" dirty="0">
                <a:latin typeface="Arial"/>
                <a:cs typeface="Arial"/>
              </a:rPr>
              <a:t>A</a:t>
            </a:r>
            <a:r>
              <a:rPr sz="1150" spc="-5" dirty="0">
                <a:latin typeface="Arial"/>
                <a:cs typeface="Arial"/>
              </a:rPr>
              <a:t> </a:t>
            </a:r>
            <a:r>
              <a:rPr lang="en-GB" sz="1150" dirty="0">
                <a:latin typeface="Arial"/>
                <a:cs typeface="Arial"/>
              </a:rPr>
              <a:t>Fre</a:t>
            </a:r>
            <a:r>
              <a:rPr sz="1150" dirty="0" err="1">
                <a:latin typeface="Arial"/>
                <a:cs typeface="Arial"/>
              </a:rPr>
              <a:t>ephone</a:t>
            </a:r>
            <a:r>
              <a:rPr sz="1150" spc="-5" dirty="0">
                <a:latin typeface="Arial"/>
                <a:cs typeface="Arial"/>
              </a:rPr>
              <a:t> </a:t>
            </a:r>
            <a:r>
              <a:rPr sz="1150" dirty="0">
                <a:latin typeface="Arial"/>
                <a:cs typeface="Arial"/>
              </a:rPr>
              <a:t>helpline</a:t>
            </a:r>
            <a:r>
              <a:rPr sz="1150" spc="-5" dirty="0">
                <a:latin typeface="Arial"/>
                <a:cs typeface="Arial"/>
              </a:rPr>
              <a:t> </a:t>
            </a:r>
            <a:r>
              <a:rPr sz="1150" dirty="0">
                <a:latin typeface="Arial"/>
                <a:cs typeface="Arial"/>
              </a:rPr>
              <a:t>and email</a:t>
            </a:r>
            <a:r>
              <a:rPr sz="1150" spc="-5" dirty="0">
                <a:latin typeface="Arial"/>
                <a:cs typeface="Arial"/>
              </a:rPr>
              <a:t> </a:t>
            </a:r>
            <a:r>
              <a:rPr sz="1150" dirty="0">
                <a:latin typeface="Arial"/>
                <a:cs typeface="Arial"/>
              </a:rPr>
              <a:t>was</a:t>
            </a:r>
            <a:r>
              <a:rPr sz="1150" spc="-5" dirty="0">
                <a:latin typeface="Arial"/>
                <a:cs typeface="Arial"/>
              </a:rPr>
              <a:t> </a:t>
            </a:r>
            <a:r>
              <a:rPr sz="1150" dirty="0">
                <a:latin typeface="Arial"/>
                <a:cs typeface="Arial"/>
              </a:rPr>
              <a:t>available</a:t>
            </a:r>
            <a:r>
              <a:rPr sz="1150" spc="-5" dirty="0">
                <a:latin typeface="Arial"/>
                <a:cs typeface="Arial"/>
              </a:rPr>
              <a:t> </a:t>
            </a:r>
            <a:r>
              <a:rPr sz="1150" dirty="0">
                <a:latin typeface="Arial"/>
                <a:cs typeface="Arial"/>
              </a:rPr>
              <a:t>for respondents</a:t>
            </a:r>
            <a:r>
              <a:rPr sz="1150" spc="-5" dirty="0">
                <a:latin typeface="Arial"/>
                <a:cs typeface="Arial"/>
              </a:rPr>
              <a:t> </a:t>
            </a:r>
            <a:r>
              <a:rPr sz="1150" dirty="0">
                <a:latin typeface="Arial"/>
                <a:cs typeface="Arial"/>
              </a:rPr>
              <a:t>to</a:t>
            </a:r>
            <a:r>
              <a:rPr sz="1150" spc="-5" dirty="0">
                <a:latin typeface="Arial"/>
                <a:cs typeface="Arial"/>
              </a:rPr>
              <a:t> </a:t>
            </a:r>
            <a:r>
              <a:rPr sz="1150" dirty="0">
                <a:latin typeface="Arial"/>
                <a:cs typeface="Arial"/>
              </a:rPr>
              <a:t>opt</a:t>
            </a:r>
            <a:r>
              <a:rPr sz="1150" spc="-5" dirty="0">
                <a:latin typeface="Arial"/>
                <a:cs typeface="Arial"/>
              </a:rPr>
              <a:t> </a:t>
            </a:r>
            <a:r>
              <a:rPr sz="1150" dirty="0">
                <a:latin typeface="Arial"/>
                <a:cs typeface="Arial"/>
              </a:rPr>
              <a:t>out,</a:t>
            </a:r>
            <a:r>
              <a:rPr sz="1150" spc="-5" dirty="0">
                <a:latin typeface="Arial"/>
                <a:cs typeface="Arial"/>
              </a:rPr>
              <a:t> </a:t>
            </a:r>
            <a:r>
              <a:rPr sz="1150" dirty="0">
                <a:latin typeface="Arial"/>
                <a:cs typeface="Arial"/>
              </a:rPr>
              <a:t>ask questions</a:t>
            </a:r>
            <a:r>
              <a:rPr sz="1150" spc="-5" dirty="0">
                <a:latin typeface="Arial"/>
                <a:cs typeface="Arial"/>
              </a:rPr>
              <a:t> </a:t>
            </a:r>
            <a:r>
              <a:rPr sz="1150" spc="-10" dirty="0">
                <a:latin typeface="Arial"/>
                <a:cs typeface="Arial"/>
              </a:rPr>
              <a:t>about </a:t>
            </a:r>
            <a:r>
              <a:rPr sz="1150" dirty="0">
                <a:latin typeface="Arial"/>
                <a:cs typeface="Arial"/>
              </a:rPr>
              <a:t>the</a:t>
            </a:r>
            <a:r>
              <a:rPr sz="1150" spc="-15" dirty="0">
                <a:latin typeface="Arial"/>
                <a:cs typeface="Arial"/>
              </a:rPr>
              <a:t> </a:t>
            </a:r>
            <a:r>
              <a:rPr sz="1150" dirty="0">
                <a:latin typeface="Arial"/>
                <a:cs typeface="Arial"/>
              </a:rPr>
              <a:t>survey,</a:t>
            </a:r>
            <a:r>
              <a:rPr sz="1150" spc="-10" dirty="0">
                <a:latin typeface="Arial"/>
                <a:cs typeface="Arial"/>
              </a:rPr>
              <a:t> </a:t>
            </a:r>
            <a:r>
              <a:rPr sz="1150" dirty="0">
                <a:latin typeface="Arial"/>
                <a:cs typeface="Arial"/>
              </a:rPr>
              <a:t>enable</a:t>
            </a:r>
            <a:r>
              <a:rPr sz="1150" spc="-10" dirty="0">
                <a:latin typeface="Arial"/>
                <a:cs typeface="Arial"/>
              </a:rPr>
              <a:t> </a:t>
            </a:r>
            <a:r>
              <a:rPr sz="1150" dirty="0">
                <a:latin typeface="Arial"/>
                <a:cs typeface="Arial"/>
              </a:rPr>
              <a:t>them</a:t>
            </a:r>
            <a:r>
              <a:rPr sz="1150" spc="-10" dirty="0">
                <a:latin typeface="Arial"/>
                <a:cs typeface="Arial"/>
              </a:rPr>
              <a:t> </a:t>
            </a:r>
            <a:r>
              <a:rPr sz="1150" dirty="0">
                <a:latin typeface="Arial"/>
                <a:cs typeface="Arial"/>
              </a:rPr>
              <a:t>to</a:t>
            </a:r>
            <a:r>
              <a:rPr sz="1150" spc="-10" dirty="0">
                <a:latin typeface="Arial"/>
                <a:cs typeface="Arial"/>
              </a:rPr>
              <a:t> </a:t>
            </a:r>
            <a:r>
              <a:rPr sz="1150" dirty="0">
                <a:latin typeface="Arial"/>
                <a:cs typeface="Arial"/>
              </a:rPr>
              <a:t>complete</a:t>
            </a:r>
            <a:r>
              <a:rPr sz="1150" spc="-10" dirty="0">
                <a:latin typeface="Arial"/>
                <a:cs typeface="Arial"/>
              </a:rPr>
              <a:t> </a:t>
            </a:r>
            <a:r>
              <a:rPr sz="1150" dirty="0">
                <a:latin typeface="Arial"/>
                <a:cs typeface="Arial"/>
              </a:rPr>
              <a:t>their</a:t>
            </a:r>
            <a:r>
              <a:rPr sz="1150" spc="-10" dirty="0">
                <a:latin typeface="Arial"/>
                <a:cs typeface="Arial"/>
              </a:rPr>
              <a:t> </a:t>
            </a:r>
            <a:r>
              <a:rPr sz="1150" dirty="0">
                <a:latin typeface="Arial"/>
                <a:cs typeface="Arial"/>
              </a:rPr>
              <a:t>questionnaire</a:t>
            </a:r>
            <a:r>
              <a:rPr sz="1150" spc="-10" dirty="0">
                <a:latin typeface="Arial"/>
                <a:cs typeface="Arial"/>
              </a:rPr>
              <a:t> </a:t>
            </a:r>
            <a:r>
              <a:rPr sz="1150" dirty="0">
                <a:latin typeface="Arial"/>
                <a:cs typeface="Arial"/>
              </a:rPr>
              <a:t>over</a:t>
            </a:r>
            <a:r>
              <a:rPr sz="1150" spc="-15" dirty="0">
                <a:latin typeface="Arial"/>
                <a:cs typeface="Arial"/>
              </a:rPr>
              <a:t> </a:t>
            </a:r>
            <a:r>
              <a:rPr sz="1150" dirty="0">
                <a:latin typeface="Arial"/>
                <a:cs typeface="Arial"/>
              </a:rPr>
              <a:t>the</a:t>
            </a:r>
            <a:r>
              <a:rPr sz="1150" spc="-10" dirty="0">
                <a:latin typeface="Arial"/>
                <a:cs typeface="Arial"/>
              </a:rPr>
              <a:t> </a:t>
            </a:r>
            <a:r>
              <a:rPr sz="1150" dirty="0">
                <a:latin typeface="Arial"/>
                <a:cs typeface="Arial"/>
              </a:rPr>
              <a:t>phone</a:t>
            </a:r>
            <a:r>
              <a:rPr sz="1150" spc="-10" dirty="0">
                <a:latin typeface="Arial"/>
                <a:cs typeface="Arial"/>
              </a:rPr>
              <a:t> </a:t>
            </a:r>
            <a:r>
              <a:rPr sz="1150" dirty="0">
                <a:latin typeface="Arial"/>
                <a:cs typeface="Arial"/>
              </a:rPr>
              <a:t>and</a:t>
            </a:r>
            <a:r>
              <a:rPr sz="1150" spc="-10" dirty="0">
                <a:latin typeface="Arial"/>
                <a:cs typeface="Arial"/>
              </a:rPr>
              <a:t> </a:t>
            </a:r>
            <a:r>
              <a:rPr sz="1150" dirty="0">
                <a:latin typeface="Arial"/>
                <a:cs typeface="Arial"/>
              </a:rPr>
              <a:t>provide</a:t>
            </a:r>
            <a:r>
              <a:rPr sz="1150" spc="-10" dirty="0">
                <a:latin typeface="Arial"/>
                <a:cs typeface="Arial"/>
              </a:rPr>
              <a:t> </a:t>
            </a:r>
            <a:r>
              <a:rPr sz="1150" dirty="0">
                <a:latin typeface="Arial"/>
                <a:cs typeface="Arial"/>
              </a:rPr>
              <a:t>access</a:t>
            </a:r>
            <a:r>
              <a:rPr sz="1150" spc="-10" dirty="0">
                <a:latin typeface="Arial"/>
                <a:cs typeface="Arial"/>
              </a:rPr>
              <a:t> </a:t>
            </a:r>
            <a:r>
              <a:rPr sz="1150" dirty="0">
                <a:latin typeface="Arial"/>
                <a:cs typeface="Arial"/>
              </a:rPr>
              <a:t>to</a:t>
            </a:r>
            <a:r>
              <a:rPr sz="1150" spc="-10" dirty="0">
                <a:latin typeface="Arial"/>
                <a:cs typeface="Arial"/>
              </a:rPr>
              <a:t> </a:t>
            </a:r>
            <a:r>
              <a:rPr sz="1150" spc="-50" dirty="0">
                <a:latin typeface="Arial"/>
                <a:cs typeface="Arial"/>
              </a:rPr>
              <a:t>a </a:t>
            </a:r>
            <a:r>
              <a:rPr sz="1150" dirty="0">
                <a:latin typeface="Arial"/>
                <a:cs typeface="Arial"/>
              </a:rPr>
              <a:t>translation</a:t>
            </a:r>
            <a:r>
              <a:rPr sz="1150" spc="-5" dirty="0">
                <a:latin typeface="Arial"/>
                <a:cs typeface="Arial"/>
              </a:rPr>
              <a:t> </a:t>
            </a:r>
            <a:r>
              <a:rPr sz="1150" dirty="0">
                <a:latin typeface="Arial"/>
                <a:cs typeface="Arial"/>
              </a:rPr>
              <a:t>and</a:t>
            </a:r>
            <a:r>
              <a:rPr sz="1150" spc="-5" dirty="0">
                <a:latin typeface="Arial"/>
                <a:cs typeface="Arial"/>
              </a:rPr>
              <a:t> </a:t>
            </a:r>
            <a:r>
              <a:rPr sz="1150" dirty="0">
                <a:latin typeface="Arial"/>
                <a:cs typeface="Arial"/>
              </a:rPr>
              <a:t>interpreting</a:t>
            </a:r>
            <a:r>
              <a:rPr sz="1150" spc="-5" dirty="0">
                <a:latin typeface="Arial"/>
                <a:cs typeface="Arial"/>
              </a:rPr>
              <a:t> </a:t>
            </a:r>
            <a:r>
              <a:rPr sz="1150" dirty="0">
                <a:latin typeface="Arial"/>
                <a:cs typeface="Arial"/>
              </a:rPr>
              <a:t>facility</a:t>
            </a:r>
            <a:r>
              <a:rPr sz="1150" spc="-5" dirty="0">
                <a:latin typeface="Arial"/>
                <a:cs typeface="Arial"/>
              </a:rPr>
              <a:t> </a:t>
            </a:r>
            <a:r>
              <a:rPr sz="1150" dirty="0">
                <a:latin typeface="Arial"/>
                <a:cs typeface="Arial"/>
              </a:rPr>
              <a:t>for</a:t>
            </a:r>
            <a:r>
              <a:rPr sz="1150" spc="-5" dirty="0">
                <a:latin typeface="Arial"/>
                <a:cs typeface="Arial"/>
              </a:rPr>
              <a:t> </a:t>
            </a:r>
            <a:r>
              <a:rPr sz="1150" dirty="0">
                <a:latin typeface="Arial"/>
                <a:cs typeface="Arial"/>
              </a:rPr>
              <a:t>those</a:t>
            </a:r>
            <a:r>
              <a:rPr sz="1150" spc="-5" dirty="0">
                <a:latin typeface="Arial"/>
                <a:cs typeface="Arial"/>
              </a:rPr>
              <a:t> </a:t>
            </a:r>
            <a:r>
              <a:rPr sz="1150" dirty="0">
                <a:latin typeface="Arial"/>
                <a:cs typeface="Arial"/>
              </a:rPr>
              <a:t>whose</a:t>
            </a:r>
            <a:r>
              <a:rPr sz="1150" spc="-5" dirty="0">
                <a:latin typeface="Arial"/>
                <a:cs typeface="Arial"/>
              </a:rPr>
              <a:t> </a:t>
            </a:r>
            <a:r>
              <a:rPr sz="1150" dirty="0">
                <a:latin typeface="Arial"/>
                <a:cs typeface="Arial"/>
              </a:rPr>
              <a:t>first language</a:t>
            </a:r>
            <a:r>
              <a:rPr sz="1150" spc="-5" dirty="0">
                <a:latin typeface="Arial"/>
                <a:cs typeface="Arial"/>
              </a:rPr>
              <a:t> </a:t>
            </a:r>
            <a:r>
              <a:rPr sz="1150" dirty="0">
                <a:latin typeface="Arial"/>
                <a:cs typeface="Arial"/>
              </a:rPr>
              <a:t>was</a:t>
            </a:r>
            <a:r>
              <a:rPr sz="1150" spc="-5" dirty="0">
                <a:latin typeface="Arial"/>
                <a:cs typeface="Arial"/>
              </a:rPr>
              <a:t> </a:t>
            </a:r>
            <a:r>
              <a:rPr sz="1150" dirty="0">
                <a:latin typeface="Arial"/>
                <a:cs typeface="Arial"/>
              </a:rPr>
              <a:t>not</a:t>
            </a:r>
            <a:r>
              <a:rPr sz="1150" spc="-5" dirty="0">
                <a:latin typeface="Arial"/>
                <a:cs typeface="Arial"/>
              </a:rPr>
              <a:t> </a:t>
            </a:r>
            <a:r>
              <a:rPr sz="1150" spc="-10" dirty="0">
                <a:latin typeface="Arial"/>
                <a:cs typeface="Arial"/>
              </a:rPr>
              <a:t>English.</a:t>
            </a:r>
            <a:endParaRPr sz="1150" dirty="0">
              <a:latin typeface="Arial"/>
              <a:cs typeface="Arial"/>
            </a:endParaRPr>
          </a:p>
          <a:p>
            <a:pPr marL="12700" algn="l">
              <a:spcBef>
                <a:spcPts val="600"/>
              </a:spcBef>
            </a:pPr>
            <a:r>
              <a:rPr sz="1200" b="1" dirty="0">
                <a:solidFill>
                  <a:srgbClr val="336E9F"/>
                </a:solidFill>
                <a:latin typeface="Arial"/>
                <a:cs typeface="Arial"/>
              </a:rPr>
              <a:t>Note</a:t>
            </a:r>
            <a:r>
              <a:rPr sz="1200" b="1" spc="-25" dirty="0">
                <a:solidFill>
                  <a:srgbClr val="336E9F"/>
                </a:solidFill>
                <a:latin typeface="Arial"/>
                <a:cs typeface="Arial"/>
              </a:rPr>
              <a:t> </a:t>
            </a:r>
            <a:r>
              <a:rPr sz="1200" b="1" dirty="0">
                <a:solidFill>
                  <a:srgbClr val="336E9F"/>
                </a:solidFill>
                <a:latin typeface="Arial"/>
                <a:cs typeface="Arial"/>
              </a:rPr>
              <a:t>on</a:t>
            </a:r>
            <a:r>
              <a:rPr sz="1200" b="1" spc="-20" dirty="0">
                <a:solidFill>
                  <a:srgbClr val="336E9F"/>
                </a:solidFill>
                <a:latin typeface="Arial"/>
                <a:cs typeface="Arial"/>
              </a:rPr>
              <a:t> </a:t>
            </a:r>
            <a:r>
              <a:rPr sz="1200" b="1" dirty="0">
                <a:solidFill>
                  <a:srgbClr val="336E9F"/>
                </a:solidFill>
                <a:latin typeface="Arial"/>
                <a:cs typeface="Arial"/>
              </a:rPr>
              <a:t>question</a:t>
            </a:r>
            <a:r>
              <a:rPr sz="1200" b="1" spc="-20" dirty="0">
                <a:solidFill>
                  <a:srgbClr val="336E9F"/>
                </a:solidFill>
                <a:latin typeface="Arial"/>
                <a:cs typeface="Arial"/>
              </a:rPr>
              <a:t> </a:t>
            </a:r>
            <a:r>
              <a:rPr sz="1200" b="1" spc="-10" dirty="0">
                <a:solidFill>
                  <a:srgbClr val="336E9F"/>
                </a:solidFill>
                <a:latin typeface="Arial"/>
                <a:cs typeface="Arial"/>
              </a:rPr>
              <a:t>comparability</a:t>
            </a:r>
            <a:endParaRPr sz="1200" dirty="0">
              <a:latin typeface="Arial"/>
              <a:cs typeface="Arial"/>
            </a:endParaRPr>
          </a:p>
          <a:p>
            <a:pPr marL="12700" marR="231775" algn="l">
              <a:spcBef>
                <a:spcPts val="600"/>
              </a:spcBef>
            </a:pPr>
            <a:r>
              <a:rPr sz="1150" dirty="0">
                <a:latin typeface="Arial"/>
                <a:cs typeface="Arial"/>
              </a:rPr>
              <a:t>The</a:t>
            </a:r>
            <a:r>
              <a:rPr sz="1150" spc="-10" dirty="0">
                <a:latin typeface="Arial"/>
                <a:cs typeface="Arial"/>
              </a:rPr>
              <a:t> </a:t>
            </a:r>
            <a:r>
              <a:rPr sz="1150" dirty="0">
                <a:latin typeface="Arial"/>
                <a:cs typeface="Arial"/>
              </a:rPr>
              <a:t>questionnaire</a:t>
            </a:r>
            <a:r>
              <a:rPr sz="1150" spc="-5" dirty="0">
                <a:latin typeface="Arial"/>
                <a:cs typeface="Arial"/>
              </a:rPr>
              <a:t> </a:t>
            </a:r>
            <a:r>
              <a:rPr sz="1150" dirty="0">
                <a:latin typeface="Arial"/>
                <a:cs typeface="Arial"/>
              </a:rPr>
              <a:t>was</a:t>
            </a:r>
            <a:r>
              <a:rPr sz="1150" spc="-5" dirty="0">
                <a:latin typeface="Arial"/>
                <a:cs typeface="Arial"/>
              </a:rPr>
              <a:t> </a:t>
            </a:r>
            <a:r>
              <a:rPr sz="1150" dirty="0">
                <a:latin typeface="Arial"/>
                <a:cs typeface="Arial"/>
              </a:rPr>
              <a:t>redeveloped</a:t>
            </a:r>
            <a:r>
              <a:rPr sz="1150" spc="-5" dirty="0">
                <a:latin typeface="Arial"/>
                <a:cs typeface="Arial"/>
              </a:rPr>
              <a:t> </a:t>
            </a:r>
            <a:r>
              <a:rPr sz="1150" dirty="0">
                <a:latin typeface="Arial"/>
                <a:cs typeface="Arial"/>
              </a:rPr>
              <a:t>for</a:t>
            </a:r>
            <a:r>
              <a:rPr sz="1150" spc="-5" dirty="0">
                <a:latin typeface="Arial"/>
                <a:cs typeface="Arial"/>
              </a:rPr>
              <a:t> </a:t>
            </a:r>
            <a:r>
              <a:rPr sz="1150" dirty="0">
                <a:latin typeface="Arial"/>
                <a:cs typeface="Arial"/>
              </a:rPr>
              <a:t>the</a:t>
            </a:r>
            <a:r>
              <a:rPr sz="1150" spc="-5" dirty="0">
                <a:latin typeface="Arial"/>
                <a:cs typeface="Arial"/>
              </a:rPr>
              <a:t> </a:t>
            </a:r>
            <a:r>
              <a:rPr sz="1150" dirty="0">
                <a:latin typeface="Arial"/>
                <a:cs typeface="Arial"/>
              </a:rPr>
              <a:t>2021</a:t>
            </a:r>
            <a:r>
              <a:rPr sz="1150" spc="-5" dirty="0">
                <a:latin typeface="Arial"/>
                <a:cs typeface="Arial"/>
              </a:rPr>
              <a:t> </a:t>
            </a:r>
            <a:r>
              <a:rPr sz="1150" dirty="0">
                <a:latin typeface="Arial"/>
                <a:cs typeface="Arial"/>
              </a:rPr>
              <a:t>National</a:t>
            </a:r>
            <a:r>
              <a:rPr sz="1150" spc="-10" dirty="0">
                <a:latin typeface="Arial"/>
                <a:cs typeface="Arial"/>
              </a:rPr>
              <a:t> </a:t>
            </a:r>
            <a:r>
              <a:rPr sz="1150" dirty="0">
                <a:latin typeface="Arial"/>
                <a:cs typeface="Arial"/>
              </a:rPr>
              <a:t>Cancer</a:t>
            </a:r>
            <a:r>
              <a:rPr sz="1150" spc="-5" dirty="0">
                <a:latin typeface="Arial"/>
                <a:cs typeface="Arial"/>
              </a:rPr>
              <a:t> </a:t>
            </a:r>
            <a:r>
              <a:rPr sz="1150" dirty="0">
                <a:latin typeface="Arial"/>
                <a:cs typeface="Arial"/>
              </a:rPr>
              <a:t>Patient</a:t>
            </a:r>
            <a:r>
              <a:rPr sz="1150" spc="-5" dirty="0">
                <a:latin typeface="Arial"/>
                <a:cs typeface="Arial"/>
              </a:rPr>
              <a:t> </a:t>
            </a:r>
            <a:r>
              <a:rPr sz="1150" dirty="0">
                <a:latin typeface="Arial"/>
                <a:cs typeface="Arial"/>
              </a:rPr>
              <a:t>Experience</a:t>
            </a:r>
            <a:r>
              <a:rPr sz="1150" spc="-5" dirty="0">
                <a:latin typeface="Arial"/>
                <a:cs typeface="Arial"/>
              </a:rPr>
              <a:t> </a:t>
            </a:r>
            <a:r>
              <a:rPr sz="1150" dirty="0">
                <a:latin typeface="Arial"/>
                <a:cs typeface="Arial"/>
              </a:rPr>
              <a:t>Survey.</a:t>
            </a:r>
            <a:r>
              <a:rPr sz="1150" spc="-5" dirty="0">
                <a:latin typeface="Arial"/>
                <a:cs typeface="Arial"/>
              </a:rPr>
              <a:t> </a:t>
            </a:r>
            <a:r>
              <a:rPr sz="1150" spc="-20" dirty="0">
                <a:latin typeface="Arial"/>
                <a:cs typeface="Arial"/>
              </a:rPr>
              <a:t>Year </a:t>
            </a:r>
            <a:r>
              <a:rPr sz="1150" dirty="0">
                <a:latin typeface="Arial"/>
                <a:cs typeface="Arial"/>
              </a:rPr>
              <a:t>on</a:t>
            </a:r>
            <a:r>
              <a:rPr sz="1150" spc="-10" dirty="0">
                <a:latin typeface="Arial"/>
                <a:cs typeface="Arial"/>
              </a:rPr>
              <a:t> </a:t>
            </a:r>
            <a:r>
              <a:rPr sz="1150" dirty="0">
                <a:latin typeface="Arial"/>
                <a:cs typeface="Arial"/>
              </a:rPr>
              <a:t>year</a:t>
            </a:r>
            <a:r>
              <a:rPr sz="1150" spc="-5" dirty="0">
                <a:latin typeface="Arial"/>
                <a:cs typeface="Arial"/>
              </a:rPr>
              <a:t> </a:t>
            </a:r>
            <a:r>
              <a:rPr sz="1150" dirty="0">
                <a:latin typeface="Arial"/>
                <a:cs typeface="Arial"/>
              </a:rPr>
              <a:t>comparisons</a:t>
            </a:r>
            <a:r>
              <a:rPr sz="1150" spc="-10" dirty="0">
                <a:latin typeface="Arial"/>
                <a:cs typeface="Arial"/>
              </a:rPr>
              <a:t> </a:t>
            </a:r>
            <a:r>
              <a:rPr sz="1150" dirty="0">
                <a:latin typeface="Arial"/>
                <a:cs typeface="Arial"/>
              </a:rPr>
              <a:t>between</a:t>
            </a:r>
            <a:r>
              <a:rPr sz="1150" spc="-5" dirty="0">
                <a:latin typeface="Arial"/>
                <a:cs typeface="Arial"/>
              </a:rPr>
              <a:t> </a:t>
            </a:r>
            <a:r>
              <a:rPr sz="1150" dirty="0">
                <a:latin typeface="Arial"/>
                <a:cs typeface="Arial"/>
              </a:rPr>
              <a:t>2021,</a:t>
            </a:r>
            <a:r>
              <a:rPr sz="1150" spc="-5" dirty="0">
                <a:latin typeface="Arial"/>
                <a:cs typeface="Arial"/>
              </a:rPr>
              <a:t> </a:t>
            </a:r>
            <a:r>
              <a:rPr sz="1150" dirty="0">
                <a:latin typeface="Arial"/>
                <a:cs typeface="Arial"/>
              </a:rPr>
              <a:t>2022</a:t>
            </a:r>
            <a:r>
              <a:rPr lang="en-GB" sz="1150" dirty="0">
                <a:latin typeface="Arial"/>
                <a:cs typeface="Arial"/>
              </a:rPr>
              <a:t>, 2023</a:t>
            </a:r>
            <a:r>
              <a:rPr sz="1150" spc="-10" dirty="0">
                <a:latin typeface="Arial"/>
                <a:cs typeface="Arial"/>
              </a:rPr>
              <a:t> </a:t>
            </a:r>
            <a:r>
              <a:rPr sz="1150" dirty="0">
                <a:latin typeface="Arial"/>
                <a:cs typeface="Arial"/>
              </a:rPr>
              <a:t>and</a:t>
            </a:r>
            <a:r>
              <a:rPr sz="1150" spc="-5" dirty="0">
                <a:latin typeface="Arial"/>
                <a:cs typeface="Arial"/>
              </a:rPr>
              <a:t> </a:t>
            </a:r>
            <a:r>
              <a:rPr sz="1150" dirty="0">
                <a:latin typeface="Arial"/>
                <a:cs typeface="Arial"/>
              </a:rPr>
              <a:t>202</a:t>
            </a:r>
            <a:r>
              <a:rPr lang="en-GB" sz="1150" dirty="0">
                <a:latin typeface="Arial"/>
                <a:cs typeface="Arial"/>
              </a:rPr>
              <a:t>4</a:t>
            </a:r>
            <a:r>
              <a:rPr sz="1150" spc="-5" dirty="0">
                <a:latin typeface="Arial"/>
                <a:cs typeface="Arial"/>
              </a:rPr>
              <a:t> </a:t>
            </a:r>
            <a:r>
              <a:rPr sz="1150" dirty="0">
                <a:latin typeface="Arial"/>
                <a:cs typeface="Arial"/>
              </a:rPr>
              <a:t>are</a:t>
            </a:r>
            <a:r>
              <a:rPr sz="1150" spc="-10" dirty="0">
                <a:latin typeface="Arial"/>
                <a:cs typeface="Arial"/>
              </a:rPr>
              <a:t> </a:t>
            </a:r>
            <a:r>
              <a:rPr sz="1150" dirty="0">
                <a:latin typeface="Arial"/>
                <a:cs typeface="Arial"/>
              </a:rPr>
              <a:t>included</a:t>
            </a:r>
            <a:r>
              <a:rPr sz="1150" spc="-5" dirty="0">
                <a:latin typeface="Arial"/>
                <a:cs typeface="Arial"/>
              </a:rPr>
              <a:t> </a:t>
            </a:r>
            <a:r>
              <a:rPr sz="1150" dirty="0">
                <a:latin typeface="Arial"/>
                <a:cs typeface="Arial"/>
              </a:rPr>
              <a:t>in</a:t>
            </a:r>
            <a:r>
              <a:rPr sz="1150" spc="-5" dirty="0">
                <a:latin typeface="Arial"/>
                <a:cs typeface="Arial"/>
              </a:rPr>
              <a:t> </a:t>
            </a:r>
            <a:r>
              <a:rPr sz="1150" dirty="0">
                <a:latin typeface="Arial"/>
                <a:cs typeface="Arial"/>
              </a:rPr>
              <a:t>this</a:t>
            </a:r>
            <a:r>
              <a:rPr sz="1150" spc="-10" dirty="0">
                <a:latin typeface="Arial"/>
                <a:cs typeface="Arial"/>
              </a:rPr>
              <a:t> </a:t>
            </a:r>
            <a:r>
              <a:rPr sz="1150" dirty="0">
                <a:latin typeface="Arial"/>
                <a:cs typeface="Arial"/>
              </a:rPr>
              <a:t>report</a:t>
            </a:r>
            <a:r>
              <a:rPr sz="1150" spc="-5" dirty="0">
                <a:latin typeface="Arial"/>
                <a:cs typeface="Arial"/>
              </a:rPr>
              <a:t> </a:t>
            </a:r>
            <a:r>
              <a:rPr sz="1150" dirty="0">
                <a:latin typeface="Arial"/>
                <a:cs typeface="Arial"/>
              </a:rPr>
              <a:t>for</a:t>
            </a:r>
            <a:r>
              <a:rPr sz="1150" spc="-5" dirty="0">
                <a:latin typeface="Arial"/>
                <a:cs typeface="Arial"/>
              </a:rPr>
              <a:t> </a:t>
            </a:r>
            <a:r>
              <a:rPr sz="1150" dirty="0">
                <a:latin typeface="Arial"/>
                <a:cs typeface="Arial"/>
              </a:rPr>
              <a:t>most</a:t>
            </a:r>
            <a:r>
              <a:rPr sz="1150" spc="-10" dirty="0">
                <a:latin typeface="Arial"/>
                <a:cs typeface="Arial"/>
              </a:rPr>
              <a:t> </a:t>
            </a:r>
            <a:r>
              <a:rPr sz="1150" dirty="0">
                <a:latin typeface="Arial"/>
                <a:cs typeface="Arial"/>
              </a:rPr>
              <a:t>questions.</a:t>
            </a:r>
            <a:r>
              <a:rPr lang="en-GB" sz="1150" dirty="0">
                <a:latin typeface="Arial"/>
                <a:cs typeface="Arial"/>
              </a:rPr>
              <a:t> There were three changes to the questionnaire over the last two years:</a:t>
            </a:r>
            <a:endParaRPr sz="1150" dirty="0">
              <a:latin typeface="Arial"/>
              <a:cs typeface="Arial"/>
            </a:endParaRPr>
          </a:p>
          <a:p>
            <a:pPr marL="330200" marR="498475" indent="-129539" algn="l">
              <a:spcBef>
                <a:spcPts val="600"/>
              </a:spcBef>
              <a:buSzPct val="104347"/>
              <a:buFont typeface="Arial"/>
              <a:buChar char="•"/>
              <a:tabLst>
                <a:tab pos="330200" algn="l"/>
              </a:tabLst>
            </a:pPr>
            <a:r>
              <a:rPr lang="en-GB" sz="1150" dirty="0">
                <a:latin typeface="Arial" panose="020B0604020202020204" pitchFamily="34" charset="0"/>
                <a:cs typeface="Arial" panose="020B0604020202020204" pitchFamily="34" charset="0"/>
              </a:rPr>
              <a:t>In 2023 the question text for Q23 and Q42 were amended. These questions are no longer deemed com</a:t>
            </a:r>
            <a:r>
              <a:rPr sz="1150" dirty="0">
                <a:latin typeface="Arial" panose="020B0604020202020204" pitchFamily="34" charset="0"/>
                <a:cs typeface="Arial" panose="020B0604020202020204" pitchFamily="34" charset="0"/>
              </a:rPr>
              <a:t>parable</a:t>
            </a:r>
            <a:r>
              <a:rPr sz="1150" spc="-5" dirty="0">
                <a:latin typeface="Arial" panose="020B0604020202020204" pitchFamily="34" charset="0"/>
                <a:cs typeface="Arial" panose="020B0604020202020204" pitchFamily="34" charset="0"/>
              </a:rPr>
              <a:t> </a:t>
            </a:r>
            <a:r>
              <a:rPr sz="1150" dirty="0">
                <a:latin typeface="Arial"/>
                <a:cs typeface="Arial"/>
              </a:rPr>
              <a:t>to 2021</a:t>
            </a:r>
            <a:r>
              <a:rPr sz="1150" spc="-5" dirty="0">
                <a:latin typeface="Arial"/>
                <a:cs typeface="Arial"/>
              </a:rPr>
              <a:t> </a:t>
            </a:r>
            <a:r>
              <a:rPr sz="1150" dirty="0">
                <a:latin typeface="Arial"/>
                <a:cs typeface="Arial"/>
              </a:rPr>
              <a:t>and </a:t>
            </a:r>
            <a:r>
              <a:rPr sz="1150" spc="-10" dirty="0">
                <a:latin typeface="Arial"/>
                <a:cs typeface="Arial"/>
              </a:rPr>
              <a:t>2022.</a:t>
            </a:r>
            <a:r>
              <a:rPr lang="en-GB" sz="1150" spc="-10" dirty="0">
                <a:latin typeface="Arial"/>
                <a:cs typeface="Arial"/>
              </a:rPr>
              <a:t> Data is only comparable for 2023 and 2024.</a:t>
            </a:r>
            <a:endParaRPr sz="1150" dirty="0">
              <a:latin typeface="Arial"/>
              <a:cs typeface="Arial"/>
            </a:endParaRPr>
          </a:p>
          <a:p>
            <a:pPr marL="330200" marR="206375" indent="-129539" algn="l">
              <a:spcBef>
                <a:spcPts val="600"/>
              </a:spcBef>
              <a:buSzPct val="104347"/>
              <a:buFont typeface="Arial"/>
              <a:buChar char="•"/>
              <a:tabLst>
                <a:tab pos="330200" algn="l"/>
              </a:tabLst>
            </a:pPr>
            <a:r>
              <a:rPr lang="en-GB" sz="1150" dirty="0">
                <a:latin typeface="Arial"/>
                <a:cs typeface="Arial"/>
              </a:rPr>
              <a:t>In 2023 the long-term condition question (Q67) was amended to include “Autism or autism spectrum condition</a:t>
            </a:r>
            <a:r>
              <a:rPr sz="1150" dirty="0">
                <a:latin typeface="Arial"/>
                <a:cs typeface="Arial"/>
              </a:rPr>
              <a:t>”</a:t>
            </a:r>
            <a:r>
              <a:rPr sz="1150" spc="-5" dirty="0">
                <a:latin typeface="Arial"/>
                <a:cs typeface="Arial"/>
              </a:rPr>
              <a:t> </a:t>
            </a:r>
            <a:r>
              <a:rPr sz="1150" dirty="0">
                <a:latin typeface="Arial"/>
                <a:cs typeface="Arial"/>
              </a:rPr>
              <a:t>as a response option.</a:t>
            </a:r>
            <a:r>
              <a:rPr sz="1150" spc="-5" dirty="0">
                <a:latin typeface="Arial"/>
                <a:cs typeface="Arial"/>
              </a:rPr>
              <a:t> </a:t>
            </a:r>
            <a:r>
              <a:rPr sz="1150" dirty="0">
                <a:latin typeface="Arial"/>
                <a:cs typeface="Arial"/>
              </a:rPr>
              <a:t>And the “Neurological condition”</a:t>
            </a:r>
            <a:r>
              <a:rPr sz="1150" spc="-5" dirty="0">
                <a:latin typeface="Arial"/>
                <a:cs typeface="Arial"/>
              </a:rPr>
              <a:t> </a:t>
            </a:r>
            <a:r>
              <a:rPr sz="1150" dirty="0">
                <a:latin typeface="Arial"/>
                <a:cs typeface="Arial"/>
              </a:rPr>
              <a:t>answer option was updated</a:t>
            </a:r>
            <a:r>
              <a:rPr sz="1150" spc="-5" dirty="0">
                <a:latin typeface="Arial"/>
                <a:cs typeface="Arial"/>
              </a:rPr>
              <a:t> </a:t>
            </a:r>
            <a:r>
              <a:rPr sz="1150" spc="-25" dirty="0">
                <a:latin typeface="Arial"/>
                <a:cs typeface="Arial"/>
              </a:rPr>
              <a:t>to </a:t>
            </a:r>
            <a:r>
              <a:rPr sz="1150" dirty="0">
                <a:latin typeface="Arial"/>
                <a:cs typeface="Arial"/>
              </a:rPr>
              <a:t>include</a:t>
            </a:r>
            <a:r>
              <a:rPr sz="1150" spc="-5" dirty="0">
                <a:latin typeface="Arial"/>
                <a:cs typeface="Arial"/>
              </a:rPr>
              <a:t> </a:t>
            </a:r>
            <a:r>
              <a:rPr sz="1150" dirty="0">
                <a:latin typeface="Arial"/>
                <a:cs typeface="Arial"/>
              </a:rPr>
              <a:t>an example condition changing it to</a:t>
            </a:r>
            <a:r>
              <a:rPr sz="1150" spc="-5" dirty="0">
                <a:latin typeface="Arial"/>
                <a:cs typeface="Arial"/>
              </a:rPr>
              <a:t> </a:t>
            </a:r>
            <a:r>
              <a:rPr sz="1150" dirty="0">
                <a:latin typeface="Arial"/>
                <a:cs typeface="Arial"/>
              </a:rPr>
              <a:t>“Neurological condition, such as epilepsy”. </a:t>
            </a:r>
            <a:r>
              <a:rPr sz="1150" spc="-10" dirty="0">
                <a:latin typeface="Arial"/>
                <a:cs typeface="Arial"/>
              </a:rPr>
              <a:t>These </a:t>
            </a:r>
            <a:r>
              <a:rPr sz="1150" dirty="0">
                <a:latin typeface="Arial"/>
                <a:cs typeface="Arial"/>
              </a:rPr>
              <a:t>changes</a:t>
            </a:r>
            <a:r>
              <a:rPr sz="1150" spc="-5" dirty="0">
                <a:latin typeface="Arial"/>
                <a:cs typeface="Arial"/>
              </a:rPr>
              <a:t> </a:t>
            </a:r>
            <a:r>
              <a:rPr sz="1150" dirty="0">
                <a:latin typeface="Arial"/>
                <a:cs typeface="Arial"/>
              </a:rPr>
              <a:t>see the answer option</a:t>
            </a:r>
            <a:r>
              <a:rPr sz="1150" spc="-5" dirty="0">
                <a:latin typeface="Arial"/>
                <a:cs typeface="Arial"/>
              </a:rPr>
              <a:t> </a:t>
            </a:r>
            <a:r>
              <a:rPr sz="1150" dirty="0">
                <a:latin typeface="Arial"/>
                <a:cs typeface="Arial"/>
              </a:rPr>
              <a:t>“Neurological condition, such as</a:t>
            </a:r>
            <a:r>
              <a:rPr sz="1150" spc="-5" dirty="0">
                <a:latin typeface="Arial"/>
                <a:cs typeface="Arial"/>
              </a:rPr>
              <a:t> </a:t>
            </a:r>
            <a:r>
              <a:rPr sz="1150" dirty="0">
                <a:latin typeface="Arial"/>
                <a:cs typeface="Arial"/>
              </a:rPr>
              <a:t>epilepsy” as no longer</a:t>
            </a:r>
            <a:r>
              <a:rPr sz="1150" spc="-5" dirty="0">
                <a:latin typeface="Arial"/>
                <a:cs typeface="Arial"/>
              </a:rPr>
              <a:t> </a:t>
            </a:r>
            <a:r>
              <a:rPr sz="1150" spc="-10" dirty="0">
                <a:latin typeface="Arial"/>
                <a:cs typeface="Arial"/>
              </a:rPr>
              <a:t>being </a:t>
            </a:r>
            <a:r>
              <a:rPr sz="1150" dirty="0">
                <a:latin typeface="Arial"/>
                <a:cs typeface="Arial"/>
              </a:rPr>
              <a:t>deemed</a:t>
            </a:r>
            <a:r>
              <a:rPr sz="1150" spc="-5" dirty="0">
                <a:latin typeface="Arial"/>
                <a:cs typeface="Arial"/>
              </a:rPr>
              <a:t> </a:t>
            </a:r>
            <a:r>
              <a:rPr sz="1150" dirty="0">
                <a:latin typeface="Arial"/>
                <a:cs typeface="Arial"/>
              </a:rPr>
              <a:t>comparable to</a:t>
            </a:r>
            <a:r>
              <a:rPr sz="1150" spc="-5" dirty="0">
                <a:latin typeface="Arial"/>
                <a:cs typeface="Arial"/>
              </a:rPr>
              <a:t> </a:t>
            </a:r>
            <a:r>
              <a:rPr sz="1150" dirty="0">
                <a:latin typeface="Arial"/>
                <a:cs typeface="Arial"/>
              </a:rPr>
              <a:t>2021 and </a:t>
            </a:r>
            <a:r>
              <a:rPr sz="1150" spc="-10" dirty="0">
                <a:latin typeface="Arial"/>
                <a:cs typeface="Arial"/>
              </a:rPr>
              <a:t>2022.</a:t>
            </a:r>
            <a:r>
              <a:rPr lang="en-GB" sz="1150" spc="-10" dirty="0">
                <a:latin typeface="Arial"/>
                <a:cs typeface="Arial"/>
              </a:rPr>
              <a:t> Data is only comparable for 2023 and 2024.</a:t>
            </a:r>
            <a:endParaRPr sz="1150" dirty="0">
              <a:latin typeface="Arial"/>
              <a:cs typeface="Arial"/>
            </a:endParaRPr>
          </a:p>
          <a:p>
            <a:pPr marL="330200" marR="20320" indent="-129539" algn="l">
              <a:spcBef>
                <a:spcPts val="600"/>
              </a:spcBef>
              <a:buSzPct val="104347"/>
              <a:buFont typeface="Arial"/>
              <a:buChar char="•"/>
              <a:tabLst>
                <a:tab pos="330200" algn="l"/>
              </a:tabLst>
            </a:pPr>
            <a:r>
              <a:rPr lang="en-GB" sz="1150" dirty="0">
                <a:latin typeface="Arial"/>
                <a:cs typeface="Arial"/>
              </a:rPr>
              <a:t>In 2023 the ethnic group question (Q71)</a:t>
            </a:r>
            <a:r>
              <a:rPr sz="1150" spc="-5" dirty="0">
                <a:latin typeface="Arial"/>
                <a:cs typeface="Arial"/>
              </a:rPr>
              <a:t> </a:t>
            </a:r>
            <a:r>
              <a:rPr lang="en-GB" sz="1150" spc="-5" dirty="0">
                <a:latin typeface="Arial"/>
                <a:cs typeface="Arial"/>
              </a:rPr>
              <a:t>was amended to include “Roma” as an answer option. The ethnic group question is still deemed comparable to 2021 and 2022. Data for the answer option is only available for 2023 and 2024</a:t>
            </a:r>
            <a:r>
              <a:rPr sz="1150" spc="-10" dirty="0">
                <a:latin typeface="Arial"/>
                <a:cs typeface="Arial"/>
              </a:rPr>
              <a:t>.</a:t>
            </a:r>
            <a:endParaRPr lang="en-GB" sz="1150" spc="-10" dirty="0">
              <a:latin typeface="Arial"/>
              <a:cs typeface="Arial"/>
            </a:endParaRPr>
          </a:p>
          <a:p>
            <a:pPr marL="12700" algn="l">
              <a:spcBef>
                <a:spcPts val="600"/>
              </a:spcBef>
            </a:pPr>
            <a:r>
              <a:rPr lang="en-GB" sz="1200" b="1" dirty="0">
                <a:solidFill>
                  <a:srgbClr val="336E9F"/>
                </a:solidFill>
                <a:latin typeface="Arial" panose="020B0604020202020204" pitchFamily="34" charset="0"/>
                <a:cs typeface="Arial" panose="020B0604020202020204" pitchFamily="34" charset="0"/>
              </a:rPr>
              <a:t>Case mix </a:t>
            </a:r>
            <a:r>
              <a:rPr lang="en-GB" sz="1200" b="1" spc="-10" dirty="0">
                <a:solidFill>
                  <a:srgbClr val="336E9F"/>
                </a:solidFill>
                <a:latin typeface="Arial" panose="020B0604020202020204" pitchFamily="34" charset="0"/>
                <a:cs typeface="Arial" panose="020B0604020202020204" pitchFamily="34" charset="0"/>
              </a:rPr>
              <a:t>adjustment</a:t>
            </a:r>
          </a:p>
          <a:p>
            <a:pPr marL="12700" algn="l">
              <a:spcBef>
                <a:spcPts val="600"/>
              </a:spcBef>
            </a:pPr>
            <a:r>
              <a:rPr lang="en-GB" sz="1150" dirty="0">
                <a:latin typeface="Arial" panose="020B0604020202020204" pitchFamily="34" charset="0"/>
                <a:cs typeface="Arial" panose="020B0604020202020204" pitchFamily="34" charset="0"/>
              </a:rPr>
              <a:t>Both</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unadjusted</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and</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adjusted</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scores</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are</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presented</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in</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this</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report.</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Case mix</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adjusted</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scores</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allow</a:t>
            </a:r>
            <a:r>
              <a:rPr lang="en-GB" sz="1150" spc="-10" dirty="0">
                <a:latin typeface="Arial" panose="020B0604020202020204" pitchFamily="34" charset="0"/>
                <a:cs typeface="Arial" panose="020B0604020202020204" pitchFamily="34" charset="0"/>
              </a:rPr>
              <a:t> </a:t>
            </a:r>
            <a:r>
              <a:rPr lang="en-GB" sz="1150" spc="-25" dirty="0">
                <a:latin typeface="Arial" panose="020B0604020202020204" pitchFamily="34" charset="0"/>
                <a:cs typeface="Arial" panose="020B0604020202020204" pitchFamily="34" charset="0"/>
              </a:rPr>
              <a:t>us </a:t>
            </a:r>
            <a:r>
              <a:rPr lang="en-GB" sz="1150" dirty="0">
                <a:latin typeface="Arial" panose="020B0604020202020204" pitchFamily="34" charset="0"/>
                <a:cs typeface="Arial" panose="020B0604020202020204" pitchFamily="34" charset="0"/>
              </a:rPr>
              <a:t>to</a:t>
            </a:r>
            <a:r>
              <a:rPr lang="en-GB" sz="1150" spc="-1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account</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for</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the</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impact</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that</a:t>
            </a:r>
            <a:r>
              <a:rPr lang="en-GB" sz="1150" spc="-1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differing</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patient</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populations</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might</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have</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on</a:t>
            </a:r>
            <a:r>
              <a:rPr lang="en-GB" sz="1150" spc="-1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results.</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By</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using</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the</a:t>
            </a:r>
            <a:r>
              <a:rPr lang="en-GB" sz="1150" spc="-10" dirty="0">
                <a:latin typeface="Arial" panose="020B0604020202020204" pitchFamily="34" charset="0"/>
                <a:cs typeface="Arial" panose="020B0604020202020204" pitchFamily="34" charset="0"/>
              </a:rPr>
              <a:t> case </a:t>
            </a:r>
            <a:r>
              <a:rPr lang="en-GB" sz="1150" dirty="0">
                <a:latin typeface="Arial" panose="020B0604020202020204" pitchFamily="34" charset="0"/>
                <a:cs typeface="Arial" panose="020B0604020202020204" pitchFamily="34" charset="0"/>
              </a:rPr>
              <a:t>mix</a:t>
            </a:r>
            <a:r>
              <a:rPr lang="en-GB" sz="1150" spc="-2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adjusted</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estimates</a:t>
            </a:r>
            <a:r>
              <a:rPr lang="en-GB" sz="1150" spc="-1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we</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can</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obtain</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a:t>
            </a:r>
            <a:r>
              <a:rPr lang="en-GB" sz="1150" spc="-1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greater</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understanding</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of</a:t>
            </a:r>
            <a:r>
              <a:rPr lang="en-GB" sz="1150" spc="-1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how</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a:t>
            </a:r>
            <a:r>
              <a:rPr lang="en-GB" sz="1150" spc="-125" dirty="0">
                <a:latin typeface="Arial" panose="020B0604020202020204" pitchFamily="34" charset="0"/>
                <a:cs typeface="Arial" panose="020B0604020202020204" pitchFamily="34" charset="0"/>
              </a:rPr>
              <a:t> t</a:t>
            </a:r>
            <a:r>
              <a:rPr lang="en-GB" sz="1150" dirty="0">
                <a:latin typeface="Arial" panose="020B0604020202020204" pitchFamily="34" charset="0"/>
                <a:cs typeface="Arial" panose="020B0604020202020204" pitchFamily="34" charset="0"/>
              </a:rPr>
              <a:t>rust</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is</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performing</a:t>
            </a:r>
            <a:r>
              <a:rPr lang="en-GB" sz="1150" spc="-1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given</a:t>
            </a:r>
            <a:r>
              <a:rPr lang="en-GB" sz="1150" spc="-10" dirty="0">
                <a:latin typeface="Arial" panose="020B0604020202020204" pitchFamily="34" charset="0"/>
                <a:cs typeface="Arial" panose="020B0604020202020204" pitchFamily="34" charset="0"/>
              </a:rPr>
              <a:t> their </a:t>
            </a:r>
            <a:r>
              <a:rPr lang="en-GB" sz="1150" dirty="0">
                <a:latin typeface="Arial" panose="020B0604020202020204" pitchFamily="34" charset="0"/>
                <a:cs typeface="Arial" panose="020B0604020202020204" pitchFamily="34" charset="0"/>
              </a:rPr>
              <a:t>patient</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population.</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The</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factors</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taken</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into</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account in</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this</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case mix</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adjustment</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are</a:t>
            </a:r>
            <a:r>
              <a:rPr lang="en-GB" sz="1150" spc="-5" dirty="0">
                <a:latin typeface="Arial" panose="020B0604020202020204" pitchFamily="34" charset="0"/>
                <a:cs typeface="Arial" panose="020B0604020202020204" pitchFamily="34" charset="0"/>
              </a:rPr>
              <a:t> ‘Which of the following best describes you?’</a:t>
            </a:r>
            <a:r>
              <a:rPr lang="en-GB" sz="1150" dirty="0">
                <a:latin typeface="Arial" panose="020B0604020202020204" pitchFamily="34" charset="0"/>
                <a:cs typeface="Arial" panose="020B0604020202020204" pitchFamily="34" charset="0"/>
              </a:rPr>
              <a:t>,</a:t>
            </a:r>
            <a:r>
              <a:rPr lang="en-GB" sz="1150" spc="-1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age,</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ethnicity,</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deprivation,</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and</a:t>
            </a:r>
            <a:r>
              <a:rPr lang="en-GB" sz="1150" spc="-1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cancer</a:t>
            </a:r>
            <a:r>
              <a:rPr lang="en-GB" sz="1150" spc="-10" dirty="0">
                <a:latin typeface="Arial" panose="020B0604020202020204" pitchFamily="34" charset="0"/>
                <a:cs typeface="Arial" panose="020B0604020202020204" pitchFamily="34" charset="0"/>
              </a:rPr>
              <a:t> type.</a:t>
            </a:r>
            <a:endParaRPr lang="en-GB" sz="1150" dirty="0">
              <a:latin typeface="Arial" panose="020B0604020202020204" pitchFamily="34" charset="0"/>
              <a:cs typeface="Arial" panose="020B0604020202020204" pitchFamily="34" charset="0"/>
            </a:endParaRPr>
          </a:p>
        </p:txBody>
      </p:sp>
      <p:sp>
        <p:nvSpPr>
          <p:cNvPr id="4" name="txt_org_name">
            <a:extLst>
              <a:ext uri="{FF2B5EF4-FFF2-40B4-BE49-F238E27FC236}">
                <a16:creationId xmlns:a16="http://schemas.microsoft.com/office/drawing/2014/main" id="{EC0B8B8E-D0E5-97C2-ED89-C203F7122821}"/>
              </a:ext>
              <a:ext uri="{C183D7F6-B498-43B3-948B-1728B52AA6E4}">
                <adec:decorative xmlns:adec="http://schemas.microsoft.com/office/drawing/2017/decorative" val="1"/>
              </a:ext>
            </a:extLst>
          </p:cNvPr>
          <p:cNvSpPr txBox="1"/>
          <p:nvPr/>
        </p:nvSpPr>
        <p:spPr>
          <a:xfrm>
            <a:off x="4524343" y="622300"/>
            <a:ext cx="2754280" cy="276999"/>
          </a:xfrm>
          <a:prstGeom prst="rect">
            <a:avLst/>
          </a:prstGeom>
          <a:noFill/>
        </p:spPr>
        <p:txBody>
          <a:bodyPr wrap="none" rtlCol="0">
            <a:spAutoFit/>
          </a:bodyPr>
          <a:lstStyle/>
          <a:p>
            <a:pPr algn="r"/>
            <a:r>
              <a:rPr lang="en-GB" sz="1200" b="1">
                <a:solidFill>
                  <a:srgbClr val="336E9F"/>
                </a:solidFill>
                <a:latin typeface="Arial"/>
                <a:cs typeface="Arial"/>
              </a:rPr>
              <a:t>The Christie NHS Foundation Trust</a:t>
            </a:r>
            <a:endParaRPr lang="en-GB" sz="1200">
              <a:solidFill>
                <a:srgbClr val="336E9F"/>
              </a:solidFill>
            </a:endParaRPr>
          </a:p>
        </p:txBody>
      </p:sp>
      <p:sp>
        <p:nvSpPr>
          <p:cNvPr id="13" name="txt_survey">
            <a:extLst>
              <a:ext uri="{FF2B5EF4-FFF2-40B4-BE49-F238E27FC236}">
                <a16:creationId xmlns:a16="http://schemas.microsoft.com/office/drawing/2014/main" id="{820E8977-2C02-58FD-481C-D690A4CC0F2E}"/>
              </a:ext>
              <a:ext uri="{C183D7F6-B498-43B3-948B-1728B52AA6E4}">
                <adec:decorative xmlns:adec="http://schemas.microsoft.com/office/drawing/2017/decorative" val="1"/>
              </a:ext>
            </a:extLst>
          </p:cNvPr>
          <p:cNvSpPr txBox="1"/>
          <p:nvPr/>
        </p:nvSpPr>
        <p:spPr>
          <a:xfrm>
            <a:off x="3582738" y="416491"/>
            <a:ext cx="3695885"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2" name="Group 1">
            <a:extLst>
              <a:ext uri="{FF2B5EF4-FFF2-40B4-BE49-F238E27FC236}">
                <a16:creationId xmlns:a16="http://schemas.microsoft.com/office/drawing/2014/main" id="{64610D83-0EDA-D28D-F667-45B91B538D04}"/>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6" name="object 4">
              <a:hlinkClick r:id="rId3" action="ppaction://hlinksldjump"/>
              <a:extLst>
                <a:ext uri="{FF2B5EF4-FFF2-40B4-BE49-F238E27FC236}">
                  <a16:creationId xmlns:a16="http://schemas.microsoft.com/office/drawing/2014/main" id="{520815D2-7993-F3EA-2E53-672913D746B0}"/>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8" name="object 3">
              <a:hlinkClick r:id="rId3" action="ppaction://hlinksldjump"/>
              <a:extLst>
                <a:ext uri="{FF2B5EF4-FFF2-40B4-BE49-F238E27FC236}">
                  <a16:creationId xmlns:a16="http://schemas.microsoft.com/office/drawing/2014/main" id="{E7117DDC-1E6D-68F4-47F8-0197647A09AC}"/>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0008D60-19CD-6705-4B7F-4A27EF07C2E0}"/>
            </a:ext>
          </a:extLst>
        </p:cNvPr>
        <p:cNvGrpSpPr/>
        <p:nvPr/>
      </p:nvGrpSpPr>
      <p:grpSpPr>
        <a:xfrm>
          <a:off x="0" y="0"/>
          <a:ext cx="0" cy="0"/>
          <a:chOff x="0" y="0"/>
          <a:chExt cx="0" cy="0"/>
        </a:xfrm>
      </p:grpSpPr>
      <p:sp>
        <p:nvSpPr>
          <p:cNvPr id="83" name="Slide Number Placeholder 1">
            <a:extLst>
              <a:ext uri="{FF2B5EF4-FFF2-40B4-BE49-F238E27FC236}">
                <a16:creationId xmlns:a16="http://schemas.microsoft.com/office/drawing/2014/main" id="{944F171C-F428-CD3E-EBB6-FB579476CADA}"/>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6034258D-1B64-464C-8D86-ECF8812D52F2}" type="slidenum">
              <a:rPr lang="en-GB" spc="-25" smtClean="0"/>
              <a:t>50</a:t>
            </a:fld>
            <a:endParaRPr lang="en-GB" spc="-25" dirty="0"/>
          </a:p>
        </p:txBody>
      </p:sp>
      <p:sp>
        <p:nvSpPr>
          <p:cNvPr id="25" name="object 1">
            <a:extLst>
              <a:ext uri="{FF2B5EF4-FFF2-40B4-BE49-F238E27FC236}">
                <a16:creationId xmlns:a16="http://schemas.microsoft.com/office/drawing/2014/main" id="{B88020FB-2BE4-53F8-4EAF-31BE0BF177DC}"/>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Year on year 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15" name="his_years_q29">
            <a:extLst>
              <a:ext uri="{FF2B5EF4-FFF2-40B4-BE49-F238E27FC236}">
                <a16:creationId xmlns:a16="http://schemas.microsoft.com/office/drawing/2014/main" id="{93FF9ACB-3B24-92C3-3A00-9D89628FC9AB}"/>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362053118"/>
              </p:ext>
            </p:extLst>
          </p:nvPr>
        </p:nvGraphicFramePr>
        <p:xfrm>
          <a:off x="1585849" y="9549698"/>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2" name="chart_his_q29">
            <a:extLst>
              <a:ext uri="{FF2B5EF4-FFF2-40B4-BE49-F238E27FC236}">
                <a16:creationId xmlns:a16="http://schemas.microsoft.com/office/drawing/2014/main" id="{D3DD7E39-E5CB-2BDD-D8D3-B96E4CF8B5B3}"/>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802621529"/>
              </p:ext>
            </p:extLst>
          </p:nvPr>
        </p:nvGraphicFramePr>
        <p:xfrm>
          <a:off x="360678" y="8588194"/>
          <a:ext cx="6694169" cy="1180317"/>
        </p:xfrm>
        <a:graphic>
          <a:graphicData uri="http://schemas.openxmlformats.org/drawingml/2006/chart">
            <c:chart xmlns:c="http://schemas.openxmlformats.org/drawingml/2006/chart" xmlns:r="http://schemas.openxmlformats.org/officeDocument/2006/relationships" r:id="rId2"/>
          </a:graphicData>
        </a:graphic>
      </p:graphicFrame>
      <p:sp>
        <p:nvSpPr>
          <p:cNvPr id="23" name="object 11">
            <a:extLst>
              <a:ext uri="{FF2B5EF4-FFF2-40B4-BE49-F238E27FC236}">
                <a16:creationId xmlns:a16="http://schemas.microsoft.com/office/drawing/2014/main" id="{61E25D9E-16D9-3435-FCA8-8648ECD740C7}"/>
              </a:ext>
              <a:ext uri="{C183D7F6-B498-43B3-948B-1728B52AA6E4}">
                <adec:decorative xmlns:adec="http://schemas.microsoft.com/office/drawing/2017/decorative" val="1"/>
              </a:ext>
            </a:extLst>
          </p:cNvPr>
          <p:cNvSpPr/>
          <p:nvPr/>
        </p:nvSpPr>
        <p:spPr>
          <a:xfrm>
            <a:off x="425450" y="8352086"/>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17" name="his_years_q28">
            <a:extLst>
              <a:ext uri="{FF2B5EF4-FFF2-40B4-BE49-F238E27FC236}">
                <a16:creationId xmlns:a16="http://schemas.microsoft.com/office/drawing/2014/main" id="{8A86545C-34F9-6A6E-8481-4545B1264642}"/>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594344984"/>
              </p:ext>
            </p:extLst>
          </p:nvPr>
        </p:nvGraphicFramePr>
        <p:xfrm>
          <a:off x="1586393" y="7908403"/>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1" name="chart_his_q28">
            <a:extLst>
              <a:ext uri="{FF2B5EF4-FFF2-40B4-BE49-F238E27FC236}">
                <a16:creationId xmlns:a16="http://schemas.microsoft.com/office/drawing/2014/main" id="{F0B7CB25-643C-9A28-9BD1-69D098D75A94}"/>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668709748"/>
              </p:ext>
            </p:extLst>
          </p:nvPr>
        </p:nvGraphicFramePr>
        <p:xfrm>
          <a:off x="360677" y="6946900"/>
          <a:ext cx="6694169" cy="1180317"/>
        </p:xfrm>
        <a:graphic>
          <a:graphicData uri="http://schemas.openxmlformats.org/drawingml/2006/chart">
            <c:chart xmlns:c="http://schemas.openxmlformats.org/drawingml/2006/chart" xmlns:r="http://schemas.openxmlformats.org/officeDocument/2006/relationships" r:id="rId3"/>
          </a:graphicData>
        </a:graphic>
      </p:graphicFrame>
      <p:sp>
        <p:nvSpPr>
          <p:cNvPr id="21" name="object 10">
            <a:extLst>
              <a:ext uri="{FF2B5EF4-FFF2-40B4-BE49-F238E27FC236}">
                <a16:creationId xmlns:a16="http://schemas.microsoft.com/office/drawing/2014/main" id="{D3AAF7C3-08A5-7A55-43A6-EDAA4A7207F9}"/>
              </a:ext>
              <a:ext uri="{C183D7F6-B498-43B3-948B-1728B52AA6E4}">
                <adec:decorative xmlns:adec="http://schemas.microsoft.com/office/drawing/2017/decorative" val="1"/>
              </a:ext>
            </a:extLst>
          </p:cNvPr>
          <p:cNvSpPr/>
          <p:nvPr/>
        </p:nvSpPr>
        <p:spPr>
          <a:xfrm>
            <a:off x="425450" y="6718300"/>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19" name="his_years_q27">
            <a:extLst>
              <a:ext uri="{FF2B5EF4-FFF2-40B4-BE49-F238E27FC236}">
                <a16:creationId xmlns:a16="http://schemas.microsoft.com/office/drawing/2014/main" id="{63F8611F-CD05-1AB1-1355-829B03F2D258}"/>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273922102"/>
              </p:ext>
            </p:extLst>
          </p:nvPr>
        </p:nvGraphicFramePr>
        <p:xfrm>
          <a:off x="1585850" y="6270895"/>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3" name="chart_his_q27">
            <a:extLst>
              <a:ext uri="{FF2B5EF4-FFF2-40B4-BE49-F238E27FC236}">
                <a16:creationId xmlns:a16="http://schemas.microsoft.com/office/drawing/2014/main" id="{D5CC914C-0F06-AFC2-B7CE-475302CC7575}"/>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958405013"/>
              </p:ext>
            </p:extLst>
          </p:nvPr>
        </p:nvGraphicFramePr>
        <p:xfrm>
          <a:off x="360679" y="5307295"/>
          <a:ext cx="6694169" cy="1180317"/>
        </p:xfrm>
        <a:graphic>
          <a:graphicData uri="http://schemas.openxmlformats.org/drawingml/2006/chart">
            <c:chart xmlns:c="http://schemas.openxmlformats.org/drawingml/2006/chart" xmlns:r="http://schemas.openxmlformats.org/officeDocument/2006/relationships" r:id="rId4"/>
          </a:graphicData>
        </a:graphic>
      </p:graphicFrame>
      <p:sp>
        <p:nvSpPr>
          <p:cNvPr id="14" name="object 9">
            <a:extLst>
              <a:ext uri="{FF2B5EF4-FFF2-40B4-BE49-F238E27FC236}">
                <a16:creationId xmlns:a16="http://schemas.microsoft.com/office/drawing/2014/main" id="{EA67A6F6-C2FE-D8D3-7B22-0691C44CBE74}"/>
              </a:ext>
              <a:ext uri="{C183D7F6-B498-43B3-948B-1728B52AA6E4}">
                <adec:decorative xmlns:adec="http://schemas.microsoft.com/office/drawing/2017/decorative" val="1"/>
              </a:ext>
            </a:extLst>
          </p:cNvPr>
          <p:cNvSpPr/>
          <p:nvPr/>
        </p:nvSpPr>
        <p:spPr>
          <a:xfrm>
            <a:off x="425450" y="5086269"/>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1" name="his_years_q26">
            <a:extLst>
              <a:ext uri="{FF2B5EF4-FFF2-40B4-BE49-F238E27FC236}">
                <a16:creationId xmlns:a16="http://schemas.microsoft.com/office/drawing/2014/main" id="{616CB3E1-CB75-87C9-22A5-2A1ABF826E0B}"/>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4181604399"/>
              </p:ext>
            </p:extLst>
          </p:nvPr>
        </p:nvGraphicFramePr>
        <p:xfrm>
          <a:off x="1586393" y="4502699"/>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20" name="chart_his_q26">
            <a:extLst>
              <a:ext uri="{FF2B5EF4-FFF2-40B4-BE49-F238E27FC236}">
                <a16:creationId xmlns:a16="http://schemas.microsoft.com/office/drawing/2014/main" id="{BE62416E-8974-A2C9-D427-DE564DF38E8E}"/>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424206757"/>
              </p:ext>
            </p:extLst>
          </p:nvPr>
        </p:nvGraphicFramePr>
        <p:xfrm>
          <a:off x="360679" y="3541675"/>
          <a:ext cx="6694169" cy="1180317"/>
        </p:xfrm>
        <a:graphic>
          <a:graphicData uri="http://schemas.openxmlformats.org/drawingml/2006/chart">
            <c:chart xmlns:c="http://schemas.openxmlformats.org/drawingml/2006/chart" xmlns:r="http://schemas.openxmlformats.org/officeDocument/2006/relationships" r:id="rId5"/>
          </a:graphicData>
        </a:graphic>
      </p:graphicFrame>
      <p:sp>
        <p:nvSpPr>
          <p:cNvPr id="12" name="object 7">
            <a:extLst>
              <a:ext uri="{FF2B5EF4-FFF2-40B4-BE49-F238E27FC236}">
                <a16:creationId xmlns:a16="http://schemas.microsoft.com/office/drawing/2014/main" id="{A4C0836C-146C-3DBE-51FD-F1BEFB9E9706}"/>
              </a:ext>
              <a:ext uri="{C183D7F6-B498-43B3-948B-1728B52AA6E4}">
                <adec:decorative xmlns:adec="http://schemas.microsoft.com/office/drawing/2017/decorative" val="1"/>
              </a:ext>
            </a:extLst>
          </p:cNvPr>
          <p:cNvSpPr/>
          <p:nvPr/>
        </p:nvSpPr>
        <p:spPr>
          <a:xfrm>
            <a:off x="425450" y="3301102"/>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3" name="his_years_q25">
            <a:extLst>
              <a:ext uri="{FF2B5EF4-FFF2-40B4-BE49-F238E27FC236}">
                <a16:creationId xmlns:a16="http://schemas.microsoft.com/office/drawing/2014/main" id="{E514A4C9-925B-BD74-E5D4-404E8B62BC7A}"/>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266689746"/>
              </p:ext>
            </p:extLst>
          </p:nvPr>
        </p:nvGraphicFramePr>
        <p:xfrm>
          <a:off x="1585850" y="2891435"/>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22" name="chart_his_q25">
            <a:extLst>
              <a:ext uri="{FF2B5EF4-FFF2-40B4-BE49-F238E27FC236}">
                <a16:creationId xmlns:a16="http://schemas.microsoft.com/office/drawing/2014/main" id="{ADE03374-AC30-1420-5F5E-769FF1ADE872}"/>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721359414"/>
              </p:ext>
            </p:extLst>
          </p:nvPr>
        </p:nvGraphicFramePr>
        <p:xfrm>
          <a:off x="360680" y="1930411"/>
          <a:ext cx="6694169" cy="1180317"/>
        </p:xfrm>
        <a:graphic>
          <a:graphicData uri="http://schemas.openxmlformats.org/drawingml/2006/chart">
            <c:chart xmlns:c="http://schemas.openxmlformats.org/drawingml/2006/chart" xmlns:r="http://schemas.openxmlformats.org/officeDocument/2006/relationships" r:id="rId6"/>
          </a:graphicData>
        </a:graphic>
      </p:graphicFrame>
      <p:sp>
        <p:nvSpPr>
          <p:cNvPr id="47" name="text_q25">
            <a:extLst>
              <a:ext uri="{FF2B5EF4-FFF2-40B4-BE49-F238E27FC236}">
                <a16:creationId xmlns:a16="http://schemas.microsoft.com/office/drawing/2014/main" id="{06A10B9F-D959-EF61-2C4C-681941BEC7B1}"/>
              </a:ext>
            </a:extLst>
          </p:cNvPr>
          <p:cNvSpPr txBox="1"/>
          <p:nvPr/>
        </p:nvSpPr>
        <p:spPr>
          <a:xfrm>
            <a:off x="455762" y="1646907"/>
            <a:ext cx="5774088" cy="423193"/>
          </a:xfrm>
          <a:prstGeom prst="rect">
            <a:avLst/>
          </a:prstGeom>
        </p:spPr>
        <p:txBody>
          <a:bodyPr vert="horz" wrap="square" lIns="0" tIns="86360" rIns="0" bIns="0" rtlCol="0">
            <a:spAutoFit/>
          </a:bodyPr>
          <a:lstStyle/>
          <a:p>
            <a:pPr marL="27940" marR="0" lvl="0" indent="0" defTabSz="914400" eaLnBrk="1" fontAlgn="auto" latinLnBrk="0" hangingPunct="1">
              <a:lnSpc>
                <a:spcPct val="100000"/>
              </a:lnSpc>
              <a:spcBef>
                <a:spcPts val="70"/>
              </a:spcBef>
              <a:spcAft>
                <a:spcPts val="0"/>
              </a:spcAft>
              <a:buClrTx/>
              <a:buSzTx/>
              <a:buFontTx/>
              <a:buNone/>
              <a:tabLst/>
              <a:defRPr/>
            </a:pPr>
            <a:r>
              <a:rPr lang="en-GB" sz="850" dirty="0">
                <a:solidFill>
                  <a:prstClr val="black"/>
                </a:solidFill>
                <a:latin typeface="Arial"/>
                <a:cs typeface="Arial"/>
              </a:rPr>
              <a:t>Q25.</a:t>
            </a:r>
            <a:r>
              <a:rPr lang="en-GB" sz="850" spc="-20" dirty="0">
                <a:solidFill>
                  <a:prstClr val="black"/>
                </a:solidFill>
                <a:latin typeface="Arial"/>
                <a:cs typeface="Arial"/>
              </a:rPr>
              <a:t> </a:t>
            </a:r>
            <a:r>
              <a:rPr lang="en-GB" sz="850" dirty="0">
                <a:solidFill>
                  <a:prstClr val="black"/>
                </a:solidFill>
                <a:latin typeface="Arial"/>
                <a:cs typeface="Arial"/>
              </a:rPr>
              <a:t>A</a:t>
            </a:r>
            <a:r>
              <a:rPr lang="en-GB" sz="850" spc="-15" dirty="0">
                <a:solidFill>
                  <a:prstClr val="black"/>
                </a:solidFill>
                <a:latin typeface="Arial"/>
                <a:cs typeface="Arial"/>
              </a:rPr>
              <a:t> </a:t>
            </a:r>
            <a:r>
              <a:rPr lang="en-GB" sz="850" dirty="0">
                <a:solidFill>
                  <a:prstClr val="black"/>
                </a:solidFill>
                <a:latin typeface="Arial"/>
                <a:cs typeface="Arial"/>
              </a:rPr>
              <a:t>member</a:t>
            </a:r>
            <a:r>
              <a:rPr lang="en-GB" sz="850" spc="-15" dirty="0">
                <a:solidFill>
                  <a:prstClr val="black"/>
                </a:solidFill>
                <a:latin typeface="Arial"/>
                <a:cs typeface="Arial"/>
              </a:rPr>
              <a:t> </a:t>
            </a:r>
            <a:r>
              <a:rPr lang="en-GB" sz="850" dirty="0">
                <a:solidFill>
                  <a:prstClr val="black"/>
                </a:solidFill>
                <a:latin typeface="Arial"/>
                <a:cs typeface="Arial"/>
              </a:rPr>
              <a:t>of</a:t>
            </a:r>
            <a:r>
              <a:rPr lang="en-GB" sz="850" spc="-20" dirty="0">
                <a:solidFill>
                  <a:prstClr val="black"/>
                </a:solidFill>
                <a:latin typeface="Arial"/>
                <a:cs typeface="Arial"/>
              </a:rPr>
              <a:t> </a:t>
            </a:r>
            <a:r>
              <a:rPr lang="en-GB" sz="850" dirty="0">
                <a:solidFill>
                  <a:prstClr val="black"/>
                </a:solidFill>
                <a:latin typeface="Arial"/>
                <a:cs typeface="Arial"/>
              </a:rPr>
              <a:t>their</a:t>
            </a:r>
            <a:r>
              <a:rPr lang="en-GB" sz="850" spc="-15" dirty="0">
                <a:solidFill>
                  <a:prstClr val="black"/>
                </a:solidFill>
                <a:latin typeface="Arial"/>
                <a:cs typeface="Arial"/>
              </a:rPr>
              <a:t> </a:t>
            </a:r>
            <a:r>
              <a:rPr lang="en-GB" sz="850" dirty="0">
                <a:solidFill>
                  <a:prstClr val="black"/>
                </a:solidFill>
                <a:latin typeface="Arial"/>
                <a:cs typeface="Arial"/>
              </a:rPr>
              <a:t>care</a:t>
            </a:r>
            <a:r>
              <a:rPr lang="en-GB" sz="850" spc="-15" dirty="0">
                <a:solidFill>
                  <a:prstClr val="black"/>
                </a:solidFill>
                <a:latin typeface="Arial"/>
                <a:cs typeface="Arial"/>
              </a:rPr>
              <a:t> </a:t>
            </a:r>
            <a:r>
              <a:rPr lang="en-GB" sz="850" dirty="0">
                <a:solidFill>
                  <a:prstClr val="black"/>
                </a:solidFill>
                <a:latin typeface="Arial"/>
                <a:cs typeface="Arial"/>
              </a:rPr>
              <a:t>team</a:t>
            </a:r>
            <a:r>
              <a:rPr lang="en-GB" sz="850" spc="-20" dirty="0">
                <a:solidFill>
                  <a:prstClr val="black"/>
                </a:solidFill>
                <a:latin typeface="Arial"/>
                <a:cs typeface="Arial"/>
              </a:rPr>
              <a:t> </a:t>
            </a:r>
            <a:r>
              <a:rPr lang="en-GB" sz="850" dirty="0">
                <a:solidFill>
                  <a:prstClr val="black"/>
                </a:solidFill>
                <a:latin typeface="Arial"/>
                <a:cs typeface="Arial"/>
              </a:rPr>
              <a:t>helped</a:t>
            </a:r>
            <a:r>
              <a:rPr lang="en-GB" sz="850" spc="-15" dirty="0">
                <a:solidFill>
                  <a:prstClr val="black"/>
                </a:solidFill>
                <a:latin typeface="Arial"/>
                <a:cs typeface="Arial"/>
              </a:rPr>
              <a:t> </a:t>
            </a:r>
            <a:r>
              <a:rPr lang="en-GB" sz="850" dirty="0">
                <a:solidFill>
                  <a:prstClr val="black"/>
                </a:solidFill>
                <a:latin typeface="Arial"/>
                <a:cs typeface="Arial"/>
              </a:rPr>
              <a:t>the</a:t>
            </a:r>
            <a:r>
              <a:rPr lang="en-GB" sz="850" spc="-15" dirty="0">
                <a:solidFill>
                  <a:prstClr val="black"/>
                </a:solidFill>
                <a:latin typeface="Arial"/>
                <a:cs typeface="Arial"/>
              </a:rPr>
              <a:t> </a:t>
            </a:r>
            <a:r>
              <a:rPr lang="en-GB" sz="850" dirty="0">
                <a:solidFill>
                  <a:prstClr val="black"/>
                </a:solidFill>
                <a:latin typeface="Arial"/>
                <a:cs typeface="Arial"/>
              </a:rPr>
              <a:t>patient</a:t>
            </a:r>
            <a:r>
              <a:rPr lang="en-GB" sz="850" spc="-20" dirty="0">
                <a:solidFill>
                  <a:prstClr val="black"/>
                </a:solidFill>
                <a:latin typeface="Arial"/>
                <a:cs typeface="Arial"/>
              </a:rPr>
              <a:t> </a:t>
            </a:r>
            <a:r>
              <a:rPr lang="en-GB" sz="850" dirty="0">
                <a:solidFill>
                  <a:prstClr val="black"/>
                </a:solidFill>
                <a:latin typeface="Arial"/>
                <a:cs typeface="Arial"/>
              </a:rPr>
              <a:t>create</a:t>
            </a:r>
            <a:r>
              <a:rPr lang="en-GB" sz="850" spc="-15" dirty="0">
                <a:solidFill>
                  <a:prstClr val="black"/>
                </a:solidFill>
                <a:latin typeface="Arial"/>
                <a:cs typeface="Arial"/>
              </a:rPr>
              <a:t> </a:t>
            </a:r>
            <a:r>
              <a:rPr lang="en-GB" sz="850" dirty="0">
                <a:solidFill>
                  <a:prstClr val="black"/>
                </a:solidFill>
                <a:latin typeface="Arial"/>
                <a:cs typeface="Arial"/>
              </a:rPr>
              <a:t>a</a:t>
            </a:r>
            <a:r>
              <a:rPr lang="en-GB" sz="850" spc="-15" dirty="0">
                <a:solidFill>
                  <a:prstClr val="black"/>
                </a:solidFill>
                <a:latin typeface="Arial"/>
                <a:cs typeface="Arial"/>
              </a:rPr>
              <a:t> </a:t>
            </a:r>
            <a:r>
              <a:rPr lang="en-GB" sz="850" dirty="0">
                <a:solidFill>
                  <a:prstClr val="black"/>
                </a:solidFill>
                <a:latin typeface="Arial"/>
                <a:cs typeface="Arial"/>
              </a:rPr>
              <a:t>care</a:t>
            </a:r>
            <a:r>
              <a:rPr lang="en-GB" sz="850" spc="-20" dirty="0">
                <a:solidFill>
                  <a:prstClr val="black"/>
                </a:solidFill>
                <a:latin typeface="Arial"/>
                <a:cs typeface="Arial"/>
              </a:rPr>
              <a:t> </a:t>
            </a:r>
            <a:r>
              <a:rPr lang="en-GB" sz="850" dirty="0">
                <a:solidFill>
                  <a:prstClr val="black"/>
                </a:solidFill>
                <a:latin typeface="Arial"/>
                <a:cs typeface="Arial"/>
              </a:rPr>
              <a:t>plan</a:t>
            </a:r>
            <a:r>
              <a:rPr lang="en-GB" sz="850" spc="-15" dirty="0">
                <a:solidFill>
                  <a:prstClr val="black"/>
                </a:solidFill>
                <a:latin typeface="Arial"/>
                <a:cs typeface="Arial"/>
              </a:rPr>
              <a:t> </a:t>
            </a:r>
            <a:r>
              <a:rPr lang="en-GB" sz="850" dirty="0">
                <a:solidFill>
                  <a:prstClr val="black"/>
                </a:solidFill>
                <a:latin typeface="Arial"/>
                <a:cs typeface="Arial"/>
              </a:rPr>
              <a:t>to</a:t>
            </a:r>
            <a:r>
              <a:rPr lang="en-GB" sz="850" spc="-15" dirty="0">
                <a:solidFill>
                  <a:prstClr val="black"/>
                </a:solidFill>
                <a:latin typeface="Arial"/>
                <a:cs typeface="Arial"/>
              </a:rPr>
              <a:t> </a:t>
            </a:r>
            <a:r>
              <a:rPr lang="en-GB" sz="850" dirty="0">
                <a:solidFill>
                  <a:prstClr val="black"/>
                </a:solidFill>
                <a:latin typeface="Arial"/>
                <a:cs typeface="Arial"/>
              </a:rPr>
              <a:t>address</a:t>
            </a:r>
            <a:r>
              <a:rPr lang="en-GB" sz="850" spc="-20" dirty="0">
                <a:solidFill>
                  <a:prstClr val="black"/>
                </a:solidFill>
                <a:latin typeface="Arial"/>
                <a:cs typeface="Arial"/>
              </a:rPr>
              <a:t> </a:t>
            </a:r>
            <a:r>
              <a:rPr lang="en-GB" sz="850" dirty="0">
                <a:solidFill>
                  <a:prstClr val="black"/>
                </a:solidFill>
                <a:latin typeface="Arial"/>
                <a:cs typeface="Arial"/>
              </a:rPr>
              <a:t>any</a:t>
            </a:r>
            <a:r>
              <a:rPr lang="en-GB" sz="850" spc="-15" dirty="0">
                <a:solidFill>
                  <a:prstClr val="black"/>
                </a:solidFill>
                <a:latin typeface="Arial"/>
                <a:cs typeface="Arial"/>
              </a:rPr>
              <a:t> </a:t>
            </a:r>
            <a:r>
              <a:rPr lang="en-GB" sz="850" dirty="0">
                <a:solidFill>
                  <a:prstClr val="black"/>
                </a:solidFill>
                <a:latin typeface="Arial"/>
                <a:cs typeface="Arial"/>
              </a:rPr>
              <a:t>needs</a:t>
            </a:r>
            <a:r>
              <a:rPr lang="en-GB" sz="850" spc="-15" dirty="0">
                <a:solidFill>
                  <a:prstClr val="black"/>
                </a:solidFill>
                <a:latin typeface="Arial"/>
                <a:cs typeface="Arial"/>
              </a:rPr>
              <a:t> </a:t>
            </a:r>
            <a:r>
              <a:rPr lang="en-GB" sz="850" dirty="0">
                <a:solidFill>
                  <a:prstClr val="black"/>
                </a:solidFill>
                <a:latin typeface="Arial"/>
                <a:cs typeface="Arial"/>
              </a:rPr>
              <a:t>or</a:t>
            </a:r>
            <a:r>
              <a:rPr lang="en-GB" sz="850" spc="-20" dirty="0">
                <a:solidFill>
                  <a:prstClr val="black"/>
                </a:solidFill>
                <a:latin typeface="Arial"/>
                <a:cs typeface="Arial"/>
              </a:rPr>
              <a:t> </a:t>
            </a:r>
            <a:r>
              <a:rPr lang="en-GB" sz="850" spc="-10" dirty="0">
                <a:solidFill>
                  <a:prstClr val="black"/>
                </a:solidFill>
                <a:latin typeface="Arial"/>
                <a:cs typeface="Arial"/>
              </a:rPr>
              <a:t>concerns</a:t>
            </a:r>
            <a:endParaRPr lang="en-GB" sz="850" dirty="0">
              <a:solidFill>
                <a:prstClr val="black"/>
              </a:solidFill>
              <a:latin typeface="Arial"/>
              <a:cs typeface="Arial"/>
            </a:endParaRPr>
          </a:p>
          <a:p>
            <a:pPr marL="57785" marR="0" lvl="0" indent="0" defTabSz="914400" eaLnBrk="1" fontAlgn="auto" latinLnBrk="0" hangingPunct="1">
              <a:lnSpc>
                <a:spcPct val="100000"/>
              </a:lnSpc>
              <a:spcBef>
                <a:spcPts val="670"/>
              </a:spcBef>
              <a:spcAft>
                <a:spcPts val="0"/>
              </a:spcAft>
              <a:buClrTx/>
              <a:buSzTx/>
              <a:buFontTx/>
              <a:buNone/>
              <a:tabLst/>
              <a:defRPr/>
            </a:pPr>
            <a:endParaRPr kumimoji="0" sz="750" b="0" i="0" u="none" strike="noStrike" kern="0" cap="none" spc="0" normalizeH="0" baseline="0" noProof="0" dirty="0">
              <a:ln>
                <a:noFill/>
              </a:ln>
              <a:solidFill>
                <a:sysClr val="windowText" lastClr="000000"/>
              </a:solidFill>
              <a:effectLst/>
              <a:uLnTx/>
              <a:uFillTx/>
              <a:latin typeface="Arial"/>
              <a:cs typeface="Arial"/>
            </a:endParaRPr>
          </a:p>
        </p:txBody>
      </p:sp>
      <p:sp>
        <p:nvSpPr>
          <p:cNvPr id="39" name="text_q26">
            <a:extLst>
              <a:ext uri="{FF2B5EF4-FFF2-40B4-BE49-F238E27FC236}">
                <a16:creationId xmlns:a16="http://schemas.microsoft.com/office/drawing/2014/main" id="{68CABB0B-FC79-E79B-07C2-462B233ABE7B}"/>
              </a:ext>
            </a:extLst>
          </p:cNvPr>
          <p:cNvSpPr txBox="1"/>
          <p:nvPr/>
        </p:nvSpPr>
        <p:spPr>
          <a:xfrm>
            <a:off x="460565" y="3244702"/>
            <a:ext cx="4321175"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Q26.</a:t>
            </a:r>
            <a:r>
              <a:rPr lang="en-GB" sz="850" spc="-20" dirty="0">
                <a:latin typeface="Arial"/>
                <a:cs typeface="Arial"/>
              </a:rPr>
              <a:t> </a:t>
            </a:r>
            <a:r>
              <a:rPr lang="en-GB" sz="850" dirty="0">
                <a:latin typeface="Arial"/>
                <a:cs typeface="Arial"/>
              </a:rPr>
              <a:t>Care</a:t>
            </a:r>
            <a:r>
              <a:rPr lang="en-GB" sz="850" spc="-15" dirty="0">
                <a:latin typeface="Arial"/>
                <a:cs typeface="Arial"/>
              </a:rPr>
              <a:t> </a:t>
            </a:r>
            <a:r>
              <a:rPr lang="en-GB" sz="850" dirty="0">
                <a:latin typeface="Arial"/>
                <a:cs typeface="Arial"/>
              </a:rPr>
              <a:t>team</a:t>
            </a:r>
            <a:r>
              <a:rPr lang="en-GB" sz="850" spc="-15" dirty="0">
                <a:latin typeface="Arial"/>
                <a:cs typeface="Arial"/>
              </a:rPr>
              <a:t> </a:t>
            </a:r>
            <a:r>
              <a:rPr lang="en-GB" sz="850" dirty="0">
                <a:latin typeface="Arial"/>
                <a:cs typeface="Arial"/>
              </a:rPr>
              <a:t>reviewed</a:t>
            </a:r>
            <a:r>
              <a:rPr lang="en-GB" sz="850" spc="-20" dirty="0">
                <a:latin typeface="Arial"/>
                <a:cs typeface="Arial"/>
              </a:rPr>
              <a:t> </a:t>
            </a:r>
            <a:r>
              <a:rPr lang="en-GB" sz="850" dirty="0">
                <a:latin typeface="Arial"/>
                <a:cs typeface="Arial"/>
              </a:rPr>
              <a:t>the</a:t>
            </a:r>
            <a:r>
              <a:rPr lang="en-GB" sz="850" spc="-15" dirty="0">
                <a:latin typeface="Arial"/>
                <a:cs typeface="Arial"/>
              </a:rPr>
              <a:t> </a:t>
            </a:r>
            <a:r>
              <a:rPr lang="en-GB" sz="850" dirty="0">
                <a:latin typeface="Arial"/>
                <a:cs typeface="Arial"/>
              </a:rPr>
              <a:t>patient's</a:t>
            </a:r>
            <a:r>
              <a:rPr lang="en-GB" sz="850" spc="-15" dirty="0">
                <a:latin typeface="Arial"/>
                <a:cs typeface="Arial"/>
              </a:rPr>
              <a:t> </a:t>
            </a:r>
            <a:r>
              <a:rPr lang="en-GB" sz="850" dirty="0">
                <a:latin typeface="Arial"/>
                <a:cs typeface="Arial"/>
              </a:rPr>
              <a:t>care</a:t>
            </a:r>
            <a:r>
              <a:rPr lang="en-GB" sz="850" spc="-20" dirty="0">
                <a:latin typeface="Arial"/>
                <a:cs typeface="Arial"/>
              </a:rPr>
              <a:t> </a:t>
            </a:r>
            <a:r>
              <a:rPr lang="en-GB" sz="850" dirty="0">
                <a:latin typeface="Arial"/>
                <a:cs typeface="Arial"/>
              </a:rPr>
              <a:t>plan</a:t>
            </a:r>
            <a:r>
              <a:rPr lang="en-GB" sz="850" spc="-15" dirty="0">
                <a:latin typeface="Arial"/>
                <a:cs typeface="Arial"/>
              </a:rPr>
              <a:t> </a:t>
            </a:r>
            <a:r>
              <a:rPr lang="en-GB" sz="850" dirty="0">
                <a:latin typeface="Arial"/>
                <a:cs typeface="Arial"/>
              </a:rPr>
              <a:t>with</a:t>
            </a:r>
            <a:r>
              <a:rPr lang="en-GB" sz="850" spc="-15" dirty="0">
                <a:latin typeface="Arial"/>
                <a:cs typeface="Arial"/>
              </a:rPr>
              <a:t> </a:t>
            </a:r>
            <a:r>
              <a:rPr lang="en-GB" sz="850" dirty="0">
                <a:latin typeface="Arial"/>
                <a:cs typeface="Arial"/>
              </a:rPr>
              <a:t>them</a:t>
            </a:r>
            <a:r>
              <a:rPr lang="en-GB" sz="850" spc="-20" dirty="0">
                <a:latin typeface="Arial"/>
                <a:cs typeface="Arial"/>
              </a:rPr>
              <a:t> </a:t>
            </a:r>
            <a:r>
              <a:rPr lang="en-GB" sz="850" dirty="0">
                <a:latin typeface="Arial"/>
                <a:cs typeface="Arial"/>
              </a:rPr>
              <a:t>to</a:t>
            </a:r>
            <a:r>
              <a:rPr lang="en-GB" sz="850" spc="-15" dirty="0">
                <a:latin typeface="Arial"/>
                <a:cs typeface="Arial"/>
              </a:rPr>
              <a:t> </a:t>
            </a:r>
            <a:r>
              <a:rPr lang="en-GB" sz="850" dirty="0">
                <a:latin typeface="Arial"/>
                <a:cs typeface="Arial"/>
              </a:rPr>
              <a:t>ensure</a:t>
            </a:r>
            <a:r>
              <a:rPr lang="en-GB" sz="850" spc="-15" dirty="0">
                <a:latin typeface="Arial"/>
                <a:cs typeface="Arial"/>
              </a:rPr>
              <a:t> </a:t>
            </a:r>
            <a:r>
              <a:rPr lang="en-GB" sz="850" dirty="0">
                <a:latin typeface="Arial"/>
                <a:cs typeface="Arial"/>
              </a:rPr>
              <a:t>it</a:t>
            </a:r>
            <a:r>
              <a:rPr lang="en-GB" sz="850" spc="-20" dirty="0">
                <a:latin typeface="Arial"/>
                <a:cs typeface="Arial"/>
              </a:rPr>
              <a:t> </a:t>
            </a:r>
            <a:r>
              <a:rPr lang="en-GB" sz="850" dirty="0">
                <a:latin typeface="Arial"/>
                <a:cs typeface="Arial"/>
              </a:rPr>
              <a:t>was</a:t>
            </a:r>
            <a:r>
              <a:rPr lang="en-GB" sz="850" spc="-15" dirty="0">
                <a:latin typeface="Arial"/>
                <a:cs typeface="Arial"/>
              </a:rPr>
              <a:t> </a:t>
            </a:r>
            <a:r>
              <a:rPr lang="en-GB" sz="850" dirty="0">
                <a:latin typeface="Arial"/>
                <a:cs typeface="Arial"/>
              </a:rPr>
              <a:t>up</a:t>
            </a:r>
            <a:r>
              <a:rPr lang="en-GB" sz="850" spc="-15" dirty="0">
                <a:latin typeface="Arial"/>
                <a:cs typeface="Arial"/>
              </a:rPr>
              <a:t> </a:t>
            </a:r>
            <a:r>
              <a:rPr lang="en-GB" sz="850" dirty="0">
                <a:latin typeface="Arial"/>
                <a:cs typeface="Arial"/>
              </a:rPr>
              <a:t>to</a:t>
            </a:r>
            <a:r>
              <a:rPr lang="en-GB" sz="850" spc="-20" dirty="0">
                <a:latin typeface="Arial"/>
                <a:cs typeface="Arial"/>
              </a:rPr>
              <a:t> date</a:t>
            </a:r>
            <a:endParaRPr lang="en-GB" sz="850" dirty="0">
              <a:latin typeface="Arial"/>
              <a:cs typeface="Arial"/>
            </a:endParaRPr>
          </a:p>
        </p:txBody>
      </p:sp>
      <p:sp>
        <p:nvSpPr>
          <p:cNvPr id="54" name="object 8">
            <a:extLst>
              <a:ext uri="{FF2B5EF4-FFF2-40B4-BE49-F238E27FC236}">
                <a16:creationId xmlns:a16="http://schemas.microsoft.com/office/drawing/2014/main" id="{DA74EB27-377D-8FFC-A64D-9643C5BFB325}"/>
              </a:ext>
            </a:extLst>
          </p:cNvPr>
          <p:cNvSpPr txBox="1"/>
          <p:nvPr/>
        </p:nvSpPr>
        <p:spPr>
          <a:xfrm>
            <a:off x="425450" y="4918848"/>
            <a:ext cx="6696000" cy="167354"/>
          </a:xfrm>
          <a:prstGeom prst="rect">
            <a:avLst/>
          </a:prstGeom>
          <a:ln w="6350">
            <a:solidFill>
              <a:srgbClr val="939598"/>
            </a:solidFill>
          </a:ln>
        </p:spPr>
        <p:txBody>
          <a:bodyPr vert="horz" wrap="square" lIns="0" tIns="5715" rIns="0" bIns="0" rtlCol="0">
            <a:spAutoFit/>
          </a:bodyPr>
          <a:lstStyle/>
          <a:p>
            <a:pPr marL="12700" marR="0" lvl="0" indent="0" defTabSz="914400" eaLnBrk="1" fontAlgn="auto" latinLnBrk="0" hangingPunct="1">
              <a:lnSpc>
                <a:spcPct val="100000"/>
              </a:lnSpc>
              <a:spcBef>
                <a:spcPts val="405"/>
              </a:spcBef>
              <a:spcAft>
                <a:spcPts val="0"/>
              </a:spcAft>
              <a:buClrTx/>
              <a:buSzTx/>
              <a:buFontTx/>
              <a:buNone/>
              <a:tabLst/>
              <a:defRPr/>
            </a:pPr>
            <a:r>
              <a:rPr lang="en-GB" sz="1050" b="1" spc="-20" dirty="0">
                <a:solidFill>
                  <a:srgbClr val="336E9F"/>
                </a:solidFill>
                <a:latin typeface="Arial"/>
                <a:cs typeface="Arial"/>
              </a:rPr>
              <a:t>SUPPORT</a:t>
            </a:r>
            <a:r>
              <a:rPr lang="en-GB" sz="1050" b="1" spc="-35" dirty="0">
                <a:solidFill>
                  <a:srgbClr val="336E9F"/>
                </a:solidFill>
                <a:latin typeface="Arial"/>
                <a:cs typeface="Arial"/>
              </a:rPr>
              <a:t> </a:t>
            </a:r>
            <a:r>
              <a:rPr lang="en-GB" sz="1050" b="1" spc="-10" dirty="0">
                <a:solidFill>
                  <a:srgbClr val="336E9F"/>
                </a:solidFill>
                <a:latin typeface="Arial"/>
                <a:cs typeface="Arial"/>
              </a:rPr>
              <a:t>FROM</a:t>
            </a:r>
            <a:r>
              <a:rPr lang="en-GB" sz="1050" b="1" spc="-35" dirty="0">
                <a:solidFill>
                  <a:srgbClr val="336E9F"/>
                </a:solidFill>
                <a:latin typeface="Arial"/>
                <a:cs typeface="Arial"/>
              </a:rPr>
              <a:t> </a:t>
            </a:r>
            <a:r>
              <a:rPr lang="en-GB" sz="1050" b="1" spc="-20" dirty="0">
                <a:solidFill>
                  <a:srgbClr val="336E9F"/>
                </a:solidFill>
                <a:latin typeface="Arial"/>
                <a:cs typeface="Arial"/>
              </a:rPr>
              <a:t>HOSPITAL</a:t>
            </a:r>
            <a:r>
              <a:rPr lang="en-GB" sz="1050" b="1" spc="-30" dirty="0">
                <a:solidFill>
                  <a:srgbClr val="336E9F"/>
                </a:solidFill>
                <a:latin typeface="Arial"/>
                <a:cs typeface="Arial"/>
              </a:rPr>
              <a:t> </a:t>
            </a:r>
            <a:r>
              <a:rPr lang="en-GB" sz="1050" b="1" spc="-10" dirty="0">
                <a:solidFill>
                  <a:srgbClr val="336E9F"/>
                </a:solidFill>
                <a:latin typeface="Arial"/>
                <a:cs typeface="Arial"/>
              </a:rPr>
              <a:t>STAFF</a:t>
            </a:r>
            <a:endParaRPr lang="en-GB" sz="1050" dirty="0">
              <a:latin typeface="Arial"/>
              <a:cs typeface="Arial"/>
            </a:endParaRPr>
          </a:p>
        </p:txBody>
      </p:sp>
      <p:sp>
        <p:nvSpPr>
          <p:cNvPr id="59" name="text_q27">
            <a:extLst>
              <a:ext uri="{FF2B5EF4-FFF2-40B4-BE49-F238E27FC236}">
                <a16:creationId xmlns:a16="http://schemas.microsoft.com/office/drawing/2014/main" id="{D7E9042C-541C-0871-3B64-6CC3D1D22B40}"/>
              </a:ext>
            </a:extLst>
          </p:cNvPr>
          <p:cNvSpPr txBox="1"/>
          <p:nvPr/>
        </p:nvSpPr>
        <p:spPr>
          <a:xfrm>
            <a:off x="457082" y="5024271"/>
            <a:ext cx="4824000" cy="387286"/>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250"/>
              </a:spcBef>
              <a:spcAft>
                <a:spcPts val="0"/>
              </a:spcAft>
              <a:buClrTx/>
              <a:buSzTx/>
              <a:buFontTx/>
              <a:buNone/>
              <a:tabLst/>
              <a:defRPr/>
            </a:pPr>
            <a:r>
              <a:rPr lang="en-GB" sz="850" dirty="0">
                <a:latin typeface="Arial"/>
                <a:cs typeface="Arial"/>
              </a:rPr>
              <a:t>Q27.</a:t>
            </a:r>
            <a:r>
              <a:rPr lang="en-GB" sz="850" spc="-25" dirty="0">
                <a:latin typeface="Arial"/>
                <a:cs typeface="Arial"/>
              </a:rPr>
              <a:t> </a:t>
            </a:r>
            <a:r>
              <a:rPr lang="en-GB" sz="850" dirty="0">
                <a:latin typeface="Arial"/>
                <a:cs typeface="Arial"/>
              </a:rPr>
              <a:t>Staff</a:t>
            </a:r>
            <a:r>
              <a:rPr lang="en-GB" sz="850" spc="-25" dirty="0">
                <a:latin typeface="Arial"/>
                <a:cs typeface="Arial"/>
              </a:rPr>
              <a:t> </a:t>
            </a:r>
            <a:r>
              <a:rPr lang="en-GB" sz="850" dirty="0">
                <a:latin typeface="Arial"/>
                <a:cs typeface="Arial"/>
              </a:rPr>
              <a:t>provided</a:t>
            </a:r>
            <a:r>
              <a:rPr lang="en-GB" sz="850" spc="-25"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25" dirty="0">
                <a:latin typeface="Arial"/>
                <a:cs typeface="Arial"/>
              </a:rPr>
              <a:t> </a:t>
            </a:r>
            <a:r>
              <a:rPr lang="en-GB" sz="850" dirty="0">
                <a:latin typeface="Arial"/>
                <a:cs typeface="Arial"/>
              </a:rPr>
              <a:t>with</a:t>
            </a:r>
            <a:r>
              <a:rPr lang="en-GB" sz="850" spc="-25" dirty="0">
                <a:latin typeface="Arial"/>
                <a:cs typeface="Arial"/>
              </a:rPr>
              <a:t> </a:t>
            </a:r>
            <a:r>
              <a:rPr lang="en-GB" sz="850" dirty="0">
                <a:latin typeface="Arial"/>
                <a:cs typeface="Arial"/>
              </a:rPr>
              <a:t>relevant</a:t>
            </a:r>
            <a:r>
              <a:rPr lang="en-GB" sz="850" spc="-25" dirty="0">
                <a:latin typeface="Arial"/>
                <a:cs typeface="Arial"/>
              </a:rPr>
              <a:t> </a:t>
            </a:r>
            <a:r>
              <a:rPr lang="en-GB" sz="850" dirty="0">
                <a:latin typeface="Arial"/>
                <a:cs typeface="Arial"/>
              </a:rPr>
              <a:t>information</a:t>
            </a:r>
            <a:r>
              <a:rPr lang="en-GB" sz="850" spc="-20" dirty="0">
                <a:latin typeface="Arial"/>
                <a:cs typeface="Arial"/>
              </a:rPr>
              <a:t> </a:t>
            </a:r>
            <a:r>
              <a:rPr lang="en-GB" sz="850" dirty="0">
                <a:latin typeface="Arial"/>
                <a:cs typeface="Arial"/>
              </a:rPr>
              <a:t>on</a:t>
            </a:r>
            <a:r>
              <a:rPr lang="en-GB" sz="850" spc="-25" dirty="0">
                <a:latin typeface="Arial"/>
                <a:cs typeface="Arial"/>
              </a:rPr>
              <a:t> </a:t>
            </a:r>
            <a:r>
              <a:rPr lang="en-GB" sz="850" dirty="0">
                <a:latin typeface="Arial"/>
                <a:cs typeface="Arial"/>
              </a:rPr>
              <a:t>available</a:t>
            </a:r>
            <a:r>
              <a:rPr lang="en-GB" sz="850" spc="-25" dirty="0">
                <a:latin typeface="Arial"/>
                <a:cs typeface="Arial"/>
              </a:rPr>
              <a:t> </a:t>
            </a:r>
            <a:r>
              <a:rPr lang="en-GB" sz="850" spc="-10" dirty="0">
                <a:latin typeface="Arial"/>
                <a:cs typeface="Arial"/>
              </a:rPr>
              <a:t>support</a:t>
            </a:r>
            <a:endParaRPr lang="en-GB" sz="850" dirty="0">
              <a:latin typeface="Arial"/>
              <a:cs typeface="Arial"/>
            </a:endParaRPr>
          </a:p>
          <a:p>
            <a:pPr marL="12700" marR="0" lvl="0" indent="0" defTabSz="914400" eaLnBrk="1" fontAlgn="auto" latinLnBrk="0" hangingPunct="1">
              <a:lnSpc>
                <a:spcPct val="100000"/>
              </a:lnSpc>
              <a:spcBef>
                <a:spcPts val="250"/>
              </a:spcBef>
              <a:spcAft>
                <a:spcPts val="0"/>
              </a:spcAft>
              <a:buClrTx/>
              <a:buSzTx/>
              <a:buFontTx/>
              <a:buNone/>
              <a:tabLst/>
              <a:defRPr/>
            </a:pPr>
            <a:endParaRPr kumimoji="0" lang="en-GB" sz="850" b="0" i="0" u="none" strike="noStrike" kern="0" cap="none" spc="0" normalizeH="0" baseline="0" noProof="0" dirty="0">
              <a:ln>
                <a:noFill/>
              </a:ln>
              <a:solidFill>
                <a:sysClr val="windowText" lastClr="000000"/>
              </a:solidFill>
              <a:effectLst/>
              <a:uLnTx/>
              <a:uFillTx/>
              <a:latin typeface="Arial"/>
              <a:cs typeface="Arial"/>
            </a:endParaRPr>
          </a:p>
        </p:txBody>
      </p:sp>
      <p:sp>
        <p:nvSpPr>
          <p:cNvPr id="100" name="text_q28">
            <a:extLst>
              <a:ext uri="{FF2B5EF4-FFF2-40B4-BE49-F238E27FC236}">
                <a16:creationId xmlns:a16="http://schemas.microsoft.com/office/drawing/2014/main" id="{E3AD7C6B-6C1B-DE52-5D6E-13564F76A6D4}"/>
              </a:ext>
            </a:extLst>
          </p:cNvPr>
          <p:cNvSpPr txBox="1"/>
          <p:nvPr/>
        </p:nvSpPr>
        <p:spPr>
          <a:xfrm>
            <a:off x="454692" y="6655273"/>
            <a:ext cx="6695346" cy="222199"/>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Q28.</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definitely</a:t>
            </a:r>
            <a:r>
              <a:rPr lang="en-GB" sz="850" spc="-15" dirty="0">
                <a:latin typeface="Arial"/>
                <a:cs typeface="Arial"/>
              </a:rPr>
              <a:t> </a:t>
            </a:r>
            <a:r>
              <a:rPr lang="en-GB" sz="850" dirty="0">
                <a:latin typeface="Arial"/>
                <a:cs typeface="Arial"/>
              </a:rPr>
              <a:t>got</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right</a:t>
            </a:r>
            <a:r>
              <a:rPr lang="en-GB" sz="850" spc="-15" dirty="0">
                <a:latin typeface="Arial"/>
                <a:cs typeface="Arial"/>
              </a:rPr>
              <a:t> </a:t>
            </a:r>
            <a:r>
              <a:rPr lang="en-GB" sz="850" dirty="0">
                <a:latin typeface="Arial"/>
                <a:cs typeface="Arial"/>
              </a:rPr>
              <a:t>level</a:t>
            </a:r>
            <a:r>
              <a:rPr lang="en-GB" sz="850" spc="-20" dirty="0">
                <a:latin typeface="Arial"/>
                <a:cs typeface="Arial"/>
              </a:rPr>
              <a:t> </a:t>
            </a:r>
            <a:r>
              <a:rPr lang="en-GB" sz="850" dirty="0">
                <a:latin typeface="Arial"/>
                <a:cs typeface="Arial"/>
              </a:rPr>
              <a:t>of</a:t>
            </a:r>
            <a:r>
              <a:rPr lang="en-GB" sz="850" spc="-20" dirty="0">
                <a:latin typeface="Arial"/>
                <a:cs typeface="Arial"/>
              </a:rPr>
              <a:t> </a:t>
            </a:r>
            <a:r>
              <a:rPr lang="en-GB" sz="850" dirty="0">
                <a:latin typeface="Arial"/>
                <a:cs typeface="Arial"/>
              </a:rPr>
              <a:t>support</a:t>
            </a:r>
            <a:r>
              <a:rPr lang="en-GB" sz="850" spc="-15" dirty="0">
                <a:latin typeface="Arial"/>
                <a:cs typeface="Arial"/>
              </a:rPr>
              <a:t> </a:t>
            </a:r>
            <a:r>
              <a:rPr lang="en-GB" sz="850" dirty="0">
                <a:latin typeface="Arial"/>
                <a:cs typeface="Arial"/>
              </a:rPr>
              <a:t>for</a:t>
            </a:r>
            <a:r>
              <a:rPr lang="en-GB" sz="850" spc="-20" dirty="0">
                <a:latin typeface="Arial"/>
                <a:cs typeface="Arial"/>
              </a:rPr>
              <a:t> </a:t>
            </a:r>
            <a:r>
              <a:rPr lang="en-GB" sz="850" dirty="0">
                <a:latin typeface="Arial"/>
                <a:cs typeface="Arial"/>
              </a:rPr>
              <a:t>their</a:t>
            </a:r>
            <a:r>
              <a:rPr lang="en-GB" sz="850" spc="-20" dirty="0">
                <a:latin typeface="Arial"/>
                <a:cs typeface="Arial"/>
              </a:rPr>
              <a:t> </a:t>
            </a:r>
            <a:r>
              <a:rPr lang="en-GB" sz="850" dirty="0">
                <a:latin typeface="Arial"/>
                <a:cs typeface="Arial"/>
              </a:rPr>
              <a:t>overall</a:t>
            </a:r>
            <a:r>
              <a:rPr lang="en-GB" sz="850" spc="-15" dirty="0">
                <a:latin typeface="Arial"/>
                <a:cs typeface="Arial"/>
              </a:rPr>
              <a:t> </a:t>
            </a:r>
            <a:r>
              <a:rPr lang="en-GB" sz="850" dirty="0">
                <a:latin typeface="Arial"/>
                <a:cs typeface="Arial"/>
              </a:rPr>
              <a:t>health</a:t>
            </a:r>
            <a:r>
              <a:rPr lang="en-GB" sz="850" spc="-20" dirty="0">
                <a:latin typeface="Arial"/>
                <a:cs typeface="Arial"/>
              </a:rPr>
              <a:t> </a:t>
            </a:r>
            <a:r>
              <a:rPr lang="en-GB" sz="850" dirty="0">
                <a:latin typeface="Arial"/>
                <a:cs typeface="Arial"/>
              </a:rPr>
              <a:t>and</a:t>
            </a:r>
            <a:r>
              <a:rPr lang="en-GB" sz="850" spc="-20" dirty="0">
                <a:latin typeface="Arial"/>
                <a:cs typeface="Arial"/>
              </a:rPr>
              <a:t> </a:t>
            </a:r>
            <a:r>
              <a:rPr lang="en-GB" sz="850" dirty="0">
                <a:latin typeface="Arial"/>
                <a:cs typeface="Arial"/>
              </a:rPr>
              <a:t>well</a:t>
            </a:r>
            <a:r>
              <a:rPr lang="en-GB" sz="850" spc="-15" dirty="0">
                <a:latin typeface="Arial"/>
                <a:cs typeface="Arial"/>
              </a:rPr>
              <a:t> </a:t>
            </a:r>
            <a:r>
              <a:rPr lang="en-GB" sz="850" dirty="0">
                <a:latin typeface="Arial"/>
                <a:cs typeface="Arial"/>
              </a:rPr>
              <a:t>being</a:t>
            </a:r>
            <a:r>
              <a:rPr lang="en-GB" sz="850" spc="-20" dirty="0">
                <a:latin typeface="Arial"/>
                <a:cs typeface="Arial"/>
              </a:rPr>
              <a:t> </a:t>
            </a:r>
            <a:r>
              <a:rPr lang="en-GB" sz="850" dirty="0">
                <a:latin typeface="Arial"/>
                <a:cs typeface="Arial"/>
              </a:rPr>
              <a:t>from</a:t>
            </a:r>
            <a:r>
              <a:rPr lang="en-GB" sz="850" spc="-20" dirty="0">
                <a:latin typeface="Arial"/>
                <a:cs typeface="Arial"/>
              </a:rPr>
              <a:t> </a:t>
            </a:r>
            <a:r>
              <a:rPr lang="en-GB" sz="850" dirty="0">
                <a:latin typeface="Arial"/>
                <a:cs typeface="Arial"/>
              </a:rPr>
              <a:t>hospital</a:t>
            </a:r>
            <a:r>
              <a:rPr lang="en-GB" sz="850" spc="-15" dirty="0">
                <a:latin typeface="Arial"/>
                <a:cs typeface="Arial"/>
              </a:rPr>
              <a:t> </a:t>
            </a:r>
            <a:r>
              <a:rPr lang="en-GB" sz="850" spc="-10" dirty="0">
                <a:latin typeface="Arial"/>
                <a:cs typeface="Arial"/>
              </a:rPr>
              <a:t>staff</a:t>
            </a:r>
            <a:endParaRPr lang="en-GB" sz="850" dirty="0">
              <a:latin typeface="Arial"/>
              <a:cs typeface="Arial"/>
            </a:endParaRPr>
          </a:p>
        </p:txBody>
      </p:sp>
      <p:sp>
        <p:nvSpPr>
          <p:cNvPr id="111" name="text_q29">
            <a:extLst>
              <a:ext uri="{FF2B5EF4-FFF2-40B4-BE49-F238E27FC236}">
                <a16:creationId xmlns:a16="http://schemas.microsoft.com/office/drawing/2014/main" id="{1A4E5324-F36D-C99E-51D0-80BFB0876FE1}"/>
              </a:ext>
            </a:extLst>
          </p:cNvPr>
          <p:cNvSpPr txBox="1"/>
          <p:nvPr/>
        </p:nvSpPr>
        <p:spPr>
          <a:xfrm>
            <a:off x="457659" y="8302962"/>
            <a:ext cx="4053779" cy="221212"/>
          </a:xfrm>
          <a:prstGeom prst="rect">
            <a:avLst/>
          </a:prstGeom>
        </p:spPr>
        <p:txBody>
          <a:bodyPr vert="horz" wrap="square" lIns="0" tIns="86360" rIns="0" bIns="0" rtlCol="0">
            <a:spAutoFit/>
          </a:bodyPr>
          <a:lstStyle/>
          <a:p>
            <a:pPr marL="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Q29.</a:t>
            </a:r>
            <a:r>
              <a:rPr lang="en-GB" sz="850" spc="-3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offered</a:t>
            </a:r>
            <a:r>
              <a:rPr lang="en-GB" sz="850" spc="-20" dirty="0">
                <a:latin typeface="Arial"/>
                <a:cs typeface="Arial"/>
              </a:rPr>
              <a:t> </a:t>
            </a:r>
            <a:r>
              <a:rPr lang="en-GB" sz="850" dirty="0">
                <a:latin typeface="Arial"/>
                <a:cs typeface="Arial"/>
              </a:rPr>
              <a:t>information</a:t>
            </a:r>
            <a:r>
              <a:rPr lang="en-GB" sz="850" spc="-20" dirty="0">
                <a:latin typeface="Arial"/>
                <a:cs typeface="Arial"/>
              </a:rPr>
              <a:t> </a:t>
            </a:r>
            <a:r>
              <a:rPr lang="en-GB" sz="850" dirty="0">
                <a:latin typeface="Arial"/>
                <a:cs typeface="Arial"/>
              </a:rPr>
              <a:t>about</a:t>
            </a:r>
            <a:r>
              <a:rPr lang="en-GB" sz="850" spc="-20" dirty="0">
                <a:latin typeface="Arial"/>
                <a:cs typeface="Arial"/>
              </a:rPr>
              <a:t> </a:t>
            </a:r>
            <a:r>
              <a:rPr lang="en-GB" sz="850" dirty="0">
                <a:latin typeface="Arial"/>
                <a:cs typeface="Arial"/>
              </a:rPr>
              <a:t>how</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get</a:t>
            </a:r>
            <a:r>
              <a:rPr lang="en-GB" sz="850" spc="-20" dirty="0">
                <a:latin typeface="Arial"/>
                <a:cs typeface="Arial"/>
              </a:rPr>
              <a:t> </a:t>
            </a:r>
            <a:r>
              <a:rPr lang="en-GB" sz="850" dirty="0">
                <a:latin typeface="Arial"/>
                <a:cs typeface="Arial"/>
              </a:rPr>
              <a:t>financial</a:t>
            </a:r>
            <a:r>
              <a:rPr lang="en-GB" sz="850" spc="-20" dirty="0">
                <a:latin typeface="Arial"/>
                <a:cs typeface="Arial"/>
              </a:rPr>
              <a:t> </a:t>
            </a:r>
            <a:r>
              <a:rPr lang="en-GB" sz="850" dirty="0">
                <a:latin typeface="Arial"/>
                <a:cs typeface="Arial"/>
              </a:rPr>
              <a:t>help</a:t>
            </a:r>
            <a:r>
              <a:rPr lang="en-GB" sz="850" spc="-20" dirty="0">
                <a:latin typeface="Arial"/>
                <a:cs typeface="Arial"/>
              </a:rPr>
              <a:t> </a:t>
            </a:r>
            <a:r>
              <a:rPr lang="en-GB" sz="850" dirty="0">
                <a:latin typeface="Arial"/>
                <a:cs typeface="Arial"/>
              </a:rPr>
              <a:t>or</a:t>
            </a:r>
            <a:r>
              <a:rPr lang="en-GB" sz="850" spc="-20" dirty="0">
                <a:latin typeface="Arial"/>
                <a:cs typeface="Arial"/>
              </a:rPr>
              <a:t> </a:t>
            </a:r>
            <a:r>
              <a:rPr lang="en-GB" sz="850" spc="-10" dirty="0">
                <a:latin typeface="Arial"/>
                <a:cs typeface="Arial"/>
              </a:rPr>
              <a:t>benefits</a:t>
            </a:r>
            <a:endParaRPr lang="en-GB" sz="850" dirty="0">
              <a:latin typeface="Arial"/>
              <a:cs typeface="Arial"/>
            </a:endParaRPr>
          </a:p>
        </p:txBody>
      </p:sp>
      <p:sp>
        <p:nvSpPr>
          <p:cNvPr id="3" name="object 6">
            <a:extLst>
              <a:ext uri="{FF2B5EF4-FFF2-40B4-BE49-F238E27FC236}">
                <a16:creationId xmlns:a16="http://schemas.microsoft.com/office/drawing/2014/main" id="{83B72BB3-BB6D-3F74-26D2-7C66BD89DD87}"/>
              </a:ext>
              <a:ext uri="{C183D7F6-B498-43B3-948B-1728B52AA6E4}">
                <adec:decorative xmlns:adec="http://schemas.microsoft.com/office/drawing/2017/decorative" val="1"/>
              </a:ext>
            </a:extLst>
          </p:cNvPr>
          <p:cNvSpPr/>
          <p:nvPr/>
        </p:nvSpPr>
        <p:spPr>
          <a:xfrm>
            <a:off x="428814" y="1686007"/>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4" name="Group 1">
            <a:extLst>
              <a:ext uri="{FF2B5EF4-FFF2-40B4-BE49-F238E27FC236}">
                <a16:creationId xmlns:a16="http://schemas.microsoft.com/office/drawing/2014/main" id="{8E208AB3-27DF-F8A4-C2CE-A2E87B18E64B}"/>
              </a:ext>
              <a:ext uri="{C183D7F6-B498-43B3-948B-1728B52AA6E4}">
                <adec:decorative xmlns:adec="http://schemas.microsoft.com/office/drawing/2017/decorative" val="1"/>
              </a:ext>
            </a:extLst>
          </p:cNvPr>
          <p:cNvGrpSpPr/>
          <p:nvPr/>
        </p:nvGrpSpPr>
        <p:grpSpPr>
          <a:xfrm>
            <a:off x="428960" y="1198005"/>
            <a:ext cx="6696075" cy="361062"/>
            <a:chOff x="349101" y="166510"/>
            <a:chExt cx="6775785" cy="361062"/>
          </a:xfrm>
        </p:grpSpPr>
        <p:sp>
          <p:nvSpPr>
            <p:cNvPr id="5" name="object 5">
              <a:extLst>
                <a:ext uri="{FF2B5EF4-FFF2-40B4-BE49-F238E27FC236}">
                  <a16:creationId xmlns:a16="http://schemas.microsoft.com/office/drawing/2014/main" id="{11DF1011-79A8-926C-2BC5-9054C846C3E4}"/>
                </a:ext>
              </a:extLst>
            </p:cNvPr>
            <p:cNvSpPr txBox="1"/>
            <p:nvPr/>
          </p:nvSpPr>
          <p:spPr>
            <a:xfrm>
              <a:off x="5024240" y="232783"/>
              <a:ext cx="1859914" cy="250190"/>
            </a:xfrm>
            <a:prstGeom prst="rect">
              <a:avLst/>
            </a:prstGeom>
          </p:spPr>
          <p:txBody>
            <a:bodyPr vert="horz" wrap="square" lIns="0" tIns="31750" rIns="0" bIns="0" rtlCol="0">
              <a:spAutoFit/>
            </a:bodyPr>
            <a:lstStyle/>
            <a:p>
              <a:pPr marL="0" marR="5080" lvl="0" indent="0" defTabSz="914400" eaLnBrk="1" fontAlgn="auto" latinLnBrk="0" hangingPunct="1">
                <a:lnSpc>
                  <a:spcPts val="810"/>
                </a:lnSpc>
                <a:spcBef>
                  <a:spcPts val="250"/>
                </a:spcBef>
                <a:spcAft>
                  <a:spcPts val="0"/>
                </a:spcAft>
                <a:buClrTx/>
                <a:buSzTx/>
                <a:buFontTx/>
                <a:buNone/>
                <a:tabLst/>
                <a:defRPr/>
              </a:pPr>
              <a:r>
                <a:rPr kumimoji="0" sz="800" b="0" i="0" u="none" strike="noStrike" kern="0" cap="none" spc="0" normalizeH="0" baseline="0" noProof="0" dirty="0">
                  <a:ln>
                    <a:noFill/>
                  </a:ln>
                  <a:solidFill>
                    <a:sysClr val="windowText" lastClr="000000"/>
                  </a:solidFill>
                  <a:effectLst/>
                  <a:uLnTx/>
                  <a:uFillTx/>
                  <a:latin typeface="Arial"/>
                  <a:cs typeface="Arial"/>
                </a:rPr>
                <a:t>The</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are</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unadjusted</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and</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based</a:t>
              </a:r>
              <a:r>
                <a:rPr kumimoji="0" sz="800" b="0" i="0" u="none" strike="noStrike" kern="0" cap="none" spc="-25" normalizeH="0" baseline="0" noProof="0" dirty="0">
                  <a:ln>
                    <a:noFill/>
                  </a:ln>
                  <a:solidFill>
                    <a:sysClr val="windowText" lastClr="000000"/>
                  </a:solidFill>
                  <a:effectLst/>
                  <a:uLnTx/>
                  <a:uFillTx/>
                  <a:latin typeface="Arial"/>
                  <a:cs typeface="Arial"/>
                </a:rPr>
                <a:t> on</a:t>
              </a:r>
              <a:r>
                <a:rPr kumimoji="0" sz="800" b="0" i="0" u="none" strike="noStrike" kern="0" cap="none" spc="0" normalizeH="0" baseline="0" noProof="0" dirty="0">
                  <a:ln>
                    <a:noFill/>
                  </a:ln>
                  <a:solidFill>
                    <a:sysClr val="windowText" lastClr="000000"/>
                  </a:solidFill>
                  <a:effectLst/>
                  <a:uLnTx/>
                  <a:uFillTx/>
                  <a:latin typeface="Arial"/>
                  <a:cs typeface="Arial"/>
                </a:rPr>
                <a:t> England</a:t>
              </a:r>
              <a:r>
                <a:rPr kumimoji="0" sz="800" b="0" i="0" u="none" strike="noStrike" kern="0" cap="none" spc="-3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10" normalizeH="0" baseline="0" noProof="0" dirty="0">
                  <a:ln>
                    <a:noFill/>
                  </a:ln>
                  <a:solidFill>
                    <a:sysClr val="windowText" lastClr="000000"/>
                  </a:solidFill>
                  <a:effectLst/>
                  <a:uLnTx/>
                  <a:uFillTx/>
                  <a:latin typeface="Arial"/>
                  <a:cs typeface="Arial"/>
                </a:rPr>
                <a:t>only.</a:t>
              </a:r>
              <a:endParaRPr kumimoji="0" sz="800" b="0" i="0" u="none" strike="noStrike" kern="0" cap="none" spc="0" normalizeH="0" baseline="0" noProof="0" dirty="0">
                <a:ln>
                  <a:noFill/>
                </a:ln>
                <a:solidFill>
                  <a:sysClr val="windowText" lastClr="000000"/>
                </a:solidFill>
                <a:effectLst/>
                <a:uLnTx/>
                <a:uFillTx/>
                <a:latin typeface="Arial"/>
                <a:cs typeface="Arial"/>
              </a:endParaRPr>
            </a:p>
          </p:txBody>
        </p:sp>
        <p:sp>
          <p:nvSpPr>
            <p:cNvPr id="6" name="object 4">
              <a:extLst>
                <a:ext uri="{FF2B5EF4-FFF2-40B4-BE49-F238E27FC236}">
                  <a16:creationId xmlns:a16="http://schemas.microsoft.com/office/drawing/2014/main" id="{69087AFC-0182-4905-7CE1-21B57C3AEF70}"/>
                </a:ext>
              </a:extLst>
            </p:cNvPr>
            <p:cNvSpPr txBox="1"/>
            <p:nvPr/>
          </p:nvSpPr>
          <p:spPr>
            <a:xfrm>
              <a:off x="2940050" y="256306"/>
              <a:ext cx="1697347" cy="215444"/>
            </a:xfrm>
            <a:prstGeom prst="rect">
              <a:avLst/>
            </a:prstGeom>
            <a:noFill/>
          </p:spPr>
          <p:txBody>
            <a:bodyPr wrap="square">
              <a:spAutoFit/>
            </a:bodyPr>
            <a:lstStyle/>
            <a:p>
              <a:pPr marL="0" marR="0" lvl="0" indent="0" defTabSz="914400" eaLnBrk="1" fontAlgn="auto" latinLnBrk="0" hangingPunct="1">
                <a:lnSpc>
                  <a:spcPct val="100000"/>
                </a:lnSpc>
                <a:spcBef>
                  <a:spcPts val="215"/>
                </a:spcBef>
                <a:spcAft>
                  <a:spcPts val="0"/>
                </a:spcAft>
                <a:buClrTx/>
                <a:buSzTx/>
                <a:buFontTx/>
                <a:buNone/>
                <a:tabLst/>
                <a:defRPr/>
              </a:pPr>
              <a:r>
                <a:rPr lang="en-GB" sz="800" spc="260" dirty="0">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No</a:t>
              </a:r>
              <a:r>
                <a:rPr kumimoji="0" lang="en-GB" sz="1200" b="0" i="0" u="none" strike="noStrike" kern="0" cap="none" spc="-22"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score</a:t>
              </a:r>
              <a:r>
                <a:rPr kumimoji="0" lang="en-GB" sz="1200" b="0" i="0" u="none" strike="noStrike" kern="0" cap="none" spc="-15"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available</a:t>
              </a:r>
              <a:r>
                <a:rPr kumimoji="0" lang="en-GB" sz="1200" b="0" i="0" u="none" strike="noStrike" kern="0" cap="none" spc="-15" normalizeH="0" baseline="3472" noProof="0" dirty="0">
                  <a:ln>
                    <a:noFill/>
                  </a:ln>
                  <a:solidFill>
                    <a:sysClr val="windowText" lastClr="000000"/>
                  </a:solidFill>
                  <a:effectLst/>
                  <a:uLnTx/>
                  <a:uFillTx/>
                  <a:latin typeface="Arial"/>
                  <a:cs typeface="Arial"/>
                </a:rPr>
                <a:t>.</a:t>
              </a:r>
              <a:endParaRPr kumimoji="0" lang="en-GB" sz="1200" b="0" i="0" u="none" strike="noStrike" kern="0" cap="none" spc="0" normalizeH="0" baseline="3472" noProof="0" dirty="0">
                <a:ln>
                  <a:noFill/>
                </a:ln>
                <a:solidFill>
                  <a:sysClr val="windowText" lastClr="000000"/>
                </a:solidFill>
                <a:effectLst/>
                <a:uLnTx/>
                <a:uFillTx/>
                <a:latin typeface="Arial"/>
                <a:cs typeface="Arial"/>
              </a:endParaRPr>
            </a:p>
          </p:txBody>
        </p:sp>
        <p:sp>
          <p:nvSpPr>
            <p:cNvPr id="10" name="object 3">
              <a:extLst>
                <a:ext uri="{FF2B5EF4-FFF2-40B4-BE49-F238E27FC236}">
                  <a16:creationId xmlns:a16="http://schemas.microsoft.com/office/drawing/2014/main" id="{9F0318CE-E62F-485A-D8B2-922824B91500}"/>
                </a:ext>
              </a:extLst>
            </p:cNvPr>
            <p:cNvSpPr txBox="1"/>
            <p:nvPr/>
          </p:nvSpPr>
          <p:spPr>
            <a:xfrm>
              <a:off x="497504" y="228020"/>
              <a:ext cx="2518746" cy="117098"/>
            </a:xfrm>
            <a:prstGeom prst="rect">
              <a:avLst/>
            </a:prstGeom>
          </p:spPr>
          <p:txBody>
            <a:bodyPr vert="horz" wrap="square" lIns="0" tIns="31750" rIns="0" bIns="0" rtlCol="0">
              <a:spAutoFit/>
            </a:bodyPr>
            <a:lstStyle/>
            <a:p>
              <a:pPr marL="143510" marR="324485" indent="-144145" algn="l">
                <a:lnSpc>
                  <a:spcPts val="810"/>
                </a:lnSpc>
                <a:spcBef>
                  <a:spcPts val="250"/>
                </a:spcBef>
              </a:pPr>
              <a:r>
                <a:rPr sz="1200" baseline="3472" dirty="0">
                  <a:latin typeface="Arial"/>
                  <a:cs typeface="Arial"/>
                </a:rPr>
                <a:t>*</a:t>
              </a:r>
              <a:r>
                <a:rPr sz="1200" spc="254" baseline="3472" dirty="0">
                  <a:latin typeface="Arial"/>
                  <a:cs typeface="Arial"/>
                </a:rPr>
                <a:t>  </a:t>
              </a:r>
              <a:r>
                <a:rPr sz="800" dirty="0">
                  <a:latin typeface="Arial"/>
                  <a:cs typeface="Arial"/>
                </a:rPr>
                <a:t>Indicates</a:t>
              </a:r>
              <a:r>
                <a:rPr sz="800" spc="-10" dirty="0">
                  <a:latin typeface="Arial"/>
                  <a:cs typeface="Arial"/>
                </a:rPr>
                <a:t> </a:t>
              </a:r>
              <a:r>
                <a:rPr sz="800" dirty="0">
                  <a:latin typeface="Arial"/>
                  <a:cs typeface="Arial"/>
                </a:rPr>
                <a:t>where</a:t>
              </a:r>
              <a:r>
                <a:rPr sz="800" spc="-10" dirty="0">
                  <a:latin typeface="Arial"/>
                  <a:cs typeface="Arial"/>
                </a:rPr>
                <a:t> </a:t>
              </a:r>
              <a:r>
                <a:rPr sz="800" dirty="0">
                  <a:latin typeface="Arial"/>
                  <a:cs typeface="Arial"/>
                </a:rPr>
                <a:t>a</a:t>
              </a:r>
              <a:r>
                <a:rPr sz="800" spc="-10" dirty="0">
                  <a:latin typeface="Arial"/>
                  <a:cs typeface="Arial"/>
                </a:rPr>
                <a:t> </a:t>
              </a:r>
              <a:r>
                <a:rPr sz="800" dirty="0">
                  <a:latin typeface="Arial"/>
                  <a:cs typeface="Arial"/>
                </a:rPr>
                <a:t>score</a:t>
              </a:r>
              <a:r>
                <a:rPr lang="en-GB" sz="800" spc="-10" dirty="0">
                  <a:latin typeface="Arial"/>
                  <a:cs typeface="Arial"/>
                </a:rPr>
                <a:t> </a:t>
              </a:r>
              <a:r>
                <a:rPr sz="800" dirty="0">
                  <a:latin typeface="Arial"/>
                  <a:cs typeface="Arial"/>
                </a:rPr>
                <a:t>is</a:t>
              </a:r>
              <a:r>
                <a:rPr sz="800" spc="-10" dirty="0">
                  <a:latin typeface="Arial"/>
                  <a:cs typeface="Arial"/>
                </a:rPr>
                <a:t> </a:t>
              </a:r>
              <a:r>
                <a:rPr sz="800" spc="-25" dirty="0">
                  <a:latin typeface="Arial"/>
                  <a:cs typeface="Arial"/>
                </a:rPr>
                <a:t>not</a:t>
              </a:r>
              <a:r>
                <a:rPr lang="en-GB" sz="800" dirty="0">
                  <a:latin typeface="Arial"/>
                  <a:cs typeface="Arial"/>
                </a:rPr>
                <a:t> </a:t>
              </a:r>
              <a:r>
                <a:rPr sz="800" dirty="0">
                  <a:latin typeface="Arial"/>
                  <a:cs typeface="Arial"/>
                </a:rPr>
                <a:t>available</a:t>
              </a:r>
              <a:r>
                <a:rPr sz="800" spc="-25" dirty="0">
                  <a:latin typeface="Arial"/>
                  <a:cs typeface="Arial"/>
                </a:rPr>
                <a:t> </a:t>
              </a:r>
              <a:r>
                <a:rPr sz="800" dirty="0">
                  <a:latin typeface="Arial"/>
                  <a:cs typeface="Arial"/>
                </a:rPr>
                <a:t>due</a:t>
              </a:r>
              <a:r>
                <a:rPr sz="800" spc="-25" dirty="0">
                  <a:latin typeface="Arial"/>
                  <a:cs typeface="Arial"/>
                </a:rPr>
                <a:t> </a:t>
              </a:r>
              <a:r>
                <a:rPr sz="800" dirty="0">
                  <a:latin typeface="Arial"/>
                  <a:cs typeface="Arial"/>
                </a:rPr>
                <a:t>to</a:t>
              </a:r>
              <a:r>
                <a:rPr lang="en-GB" sz="800" spc="-25" dirty="0">
                  <a:latin typeface="Arial"/>
                  <a:cs typeface="Arial"/>
                </a:rPr>
                <a:t> </a:t>
              </a:r>
              <a:r>
                <a:rPr sz="800" dirty="0">
                  <a:latin typeface="Arial"/>
                  <a:cs typeface="Arial"/>
                </a:rPr>
                <a:t>suppression</a:t>
              </a:r>
              <a:r>
                <a:rPr sz="800" spc="-25" dirty="0">
                  <a:latin typeface="Arial"/>
                  <a:cs typeface="Arial"/>
                </a:rPr>
                <a:t> </a:t>
              </a:r>
              <a:r>
                <a:rPr sz="800" dirty="0">
                  <a:latin typeface="Arial"/>
                  <a:cs typeface="Arial"/>
                </a:rPr>
                <a:t>or</a:t>
              </a:r>
              <a:r>
                <a:rPr sz="800" spc="-25" dirty="0">
                  <a:latin typeface="Arial"/>
                  <a:cs typeface="Arial"/>
                </a:rPr>
                <a:t> </a:t>
              </a:r>
              <a:r>
                <a:rPr sz="800" spc="-50" dirty="0">
                  <a:latin typeface="Arial"/>
                  <a:cs typeface="Arial"/>
                </a:rPr>
                <a:t>a</a:t>
              </a:r>
              <a:r>
                <a:rPr lang="en-GB" sz="800" spc="-50" dirty="0">
                  <a:latin typeface="Arial"/>
                  <a:cs typeface="Arial"/>
                </a:rPr>
                <a:t> </a:t>
              </a:r>
              <a:r>
                <a:rPr lang="en-GB" sz="1200" baseline="6944" dirty="0">
                  <a:latin typeface="Arial"/>
                  <a:cs typeface="Arial"/>
                </a:rPr>
                <a:t>low</a:t>
              </a:r>
              <a:r>
                <a:rPr lang="en-GB" sz="1200" spc="-15" baseline="6944" dirty="0">
                  <a:latin typeface="Arial"/>
                  <a:cs typeface="Arial"/>
                </a:rPr>
                <a:t> </a:t>
              </a:r>
              <a:r>
                <a:rPr lang="en-GB" sz="1200" baseline="6944" dirty="0">
                  <a:latin typeface="Arial"/>
                  <a:cs typeface="Arial"/>
                </a:rPr>
                <a:t>base</a:t>
              </a:r>
              <a:r>
                <a:rPr lang="en-GB" sz="1200" spc="-15" baseline="6944" dirty="0">
                  <a:latin typeface="Arial"/>
                  <a:cs typeface="Arial"/>
                </a:rPr>
                <a:t> size.</a:t>
              </a:r>
              <a:r>
                <a:rPr lang="en-GB" sz="1200" baseline="6944" dirty="0">
                  <a:latin typeface="Arial"/>
                  <a:cs typeface="Arial"/>
                </a:rPr>
                <a:t>	</a:t>
              </a:r>
              <a:endParaRPr lang="en-GB" sz="800" dirty="0">
                <a:latin typeface="Arial"/>
                <a:cs typeface="Arial"/>
              </a:endParaRPr>
            </a:p>
          </p:txBody>
        </p:sp>
        <p:sp>
          <p:nvSpPr>
            <p:cNvPr id="24" name="object 2">
              <a:extLst>
                <a:ext uri="{FF2B5EF4-FFF2-40B4-BE49-F238E27FC236}">
                  <a16:creationId xmlns:a16="http://schemas.microsoft.com/office/drawing/2014/main" id="{9B455801-F653-634A-4FB6-512FFF7D3283}"/>
                </a:ext>
              </a:extLst>
            </p:cNvPr>
            <p:cNvSpPr/>
            <p:nvPr/>
          </p:nvSpPr>
          <p:spPr>
            <a:xfrm>
              <a:off x="349101" y="166510"/>
              <a:ext cx="6775785" cy="361062"/>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27" name="txt_org_name">
            <a:extLst>
              <a:ext uri="{FF2B5EF4-FFF2-40B4-BE49-F238E27FC236}">
                <a16:creationId xmlns:a16="http://schemas.microsoft.com/office/drawing/2014/main" id="{8604929A-8C5B-72D2-DFCB-635DF767B1BE}"/>
              </a:ext>
              <a:ext uri="{C183D7F6-B498-43B3-948B-1728B52AA6E4}">
                <adec:decorative xmlns:adec="http://schemas.microsoft.com/office/drawing/2017/decorative" val="1"/>
              </a:ext>
            </a:extLst>
          </p:cNvPr>
          <p:cNvSpPr txBox="1"/>
          <p:nvPr/>
        </p:nvSpPr>
        <p:spPr>
          <a:xfrm>
            <a:off x="4524343" y="622300"/>
            <a:ext cx="2754280" cy="276999"/>
          </a:xfrm>
          <a:prstGeom prst="rect">
            <a:avLst/>
          </a:prstGeom>
          <a:noFill/>
        </p:spPr>
        <p:txBody>
          <a:bodyPr wrap="none" rtlCol="0">
            <a:spAutoFit/>
          </a:bodyPr>
          <a:lstStyle/>
          <a:p>
            <a:pPr algn="r"/>
            <a:r>
              <a:rPr lang="en-GB" sz="1200" b="1">
                <a:solidFill>
                  <a:srgbClr val="336E9F"/>
                </a:solidFill>
                <a:latin typeface="Arial"/>
                <a:cs typeface="Arial"/>
              </a:rPr>
              <a:t>The Christie NHS Foundation Trust</a:t>
            </a:r>
            <a:endParaRPr lang="en-GB" sz="1200">
              <a:solidFill>
                <a:srgbClr val="336E9F"/>
              </a:solidFill>
            </a:endParaRPr>
          </a:p>
        </p:txBody>
      </p:sp>
      <p:sp>
        <p:nvSpPr>
          <p:cNvPr id="28" name="txt_survey">
            <a:extLst>
              <a:ext uri="{FF2B5EF4-FFF2-40B4-BE49-F238E27FC236}">
                <a16:creationId xmlns:a16="http://schemas.microsoft.com/office/drawing/2014/main" id="{CBFF5679-9B69-9F69-DE4E-6F6DA6E7CF09}"/>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6" name="Group 15">
            <a:extLst>
              <a:ext uri="{FF2B5EF4-FFF2-40B4-BE49-F238E27FC236}">
                <a16:creationId xmlns:a16="http://schemas.microsoft.com/office/drawing/2014/main" id="{7A3B1376-250B-661E-C5A4-513412C6AF62}"/>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8" name="object 4">
              <a:hlinkClick r:id="rId7" action="ppaction://hlinksldjump"/>
              <a:extLst>
                <a:ext uri="{FF2B5EF4-FFF2-40B4-BE49-F238E27FC236}">
                  <a16:creationId xmlns:a16="http://schemas.microsoft.com/office/drawing/2014/main" id="{78ED0798-5D54-9CDC-E9BA-459FD6C23AAA}"/>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26" name="object 3">
              <a:hlinkClick r:id="rId7" action="ppaction://hlinksldjump"/>
              <a:extLst>
                <a:ext uri="{FF2B5EF4-FFF2-40B4-BE49-F238E27FC236}">
                  <a16:creationId xmlns:a16="http://schemas.microsoft.com/office/drawing/2014/main" id="{1CB5D227-9500-F1F3-74CA-73C631F77D18}"/>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3927654384"/>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E2A521D-CF7F-56DE-08FA-FF549DB21C05}"/>
            </a:ext>
          </a:extLst>
        </p:cNvPr>
        <p:cNvGrpSpPr/>
        <p:nvPr/>
      </p:nvGrpSpPr>
      <p:grpSpPr>
        <a:xfrm>
          <a:off x="0" y="0"/>
          <a:ext cx="0" cy="0"/>
          <a:chOff x="0" y="0"/>
          <a:chExt cx="0" cy="0"/>
        </a:xfrm>
      </p:grpSpPr>
      <p:sp>
        <p:nvSpPr>
          <p:cNvPr id="71" name="Slide Number Placeholder 1">
            <a:extLst>
              <a:ext uri="{FF2B5EF4-FFF2-40B4-BE49-F238E27FC236}">
                <a16:creationId xmlns:a16="http://schemas.microsoft.com/office/drawing/2014/main" id="{A470905D-3890-B515-6FBB-EF6800470A8B}"/>
              </a:ext>
            </a:extLst>
          </p:cNvPr>
          <p:cNvSpPr>
            <a:spLocks noGrp="1"/>
          </p:cNvSpPr>
          <p:nvPr>
            <p:ph type="sldNum" sz="quarter" idx="7"/>
          </p:nvPr>
        </p:nvSpPr>
        <p:spPr>
          <a:xfrm>
            <a:off x="7054850" y="10358279"/>
            <a:ext cx="465390" cy="123111"/>
          </a:xfrm>
        </p:spPr>
        <p:txBody>
          <a:bodyPr/>
          <a:lstStyle/>
          <a:p>
            <a:pPr marL="93980" algn="l">
              <a:lnSpc>
                <a:spcPct val="100000"/>
              </a:lnSpc>
              <a:spcBef>
                <a:spcPts val="25"/>
              </a:spcBef>
            </a:pPr>
            <a:fld id="{5DAED856-2A6B-4887-ADA0-AD736983B93A}" type="slidenum">
              <a:rPr lang="en-GB" spc="-25" smtClean="0"/>
              <a:pPr marL="93980" algn="l">
                <a:lnSpc>
                  <a:spcPct val="100000"/>
                </a:lnSpc>
                <a:spcBef>
                  <a:spcPts val="25"/>
                </a:spcBef>
              </a:pPr>
              <a:t>51</a:t>
            </a:fld>
            <a:endParaRPr lang="en-GB" spc="-25"/>
          </a:p>
        </p:txBody>
      </p:sp>
      <p:sp>
        <p:nvSpPr>
          <p:cNvPr id="20" name="object 1">
            <a:extLst>
              <a:ext uri="{FF2B5EF4-FFF2-40B4-BE49-F238E27FC236}">
                <a16:creationId xmlns:a16="http://schemas.microsoft.com/office/drawing/2014/main" id="{6D1796DE-2EC9-060F-B5EB-F51D0BBE8019}"/>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Year on year 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21" name="his_years_q35">
            <a:extLst>
              <a:ext uri="{FF2B5EF4-FFF2-40B4-BE49-F238E27FC236}">
                <a16:creationId xmlns:a16="http://schemas.microsoft.com/office/drawing/2014/main" id="{2058B2DC-F802-BA20-C0DA-F668342C1E53}"/>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29401809"/>
              </p:ext>
            </p:extLst>
          </p:nvPr>
        </p:nvGraphicFramePr>
        <p:xfrm>
          <a:off x="1585850" y="9661003"/>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7" name="chart_his_q35">
            <a:extLst>
              <a:ext uri="{FF2B5EF4-FFF2-40B4-BE49-F238E27FC236}">
                <a16:creationId xmlns:a16="http://schemas.microsoft.com/office/drawing/2014/main" id="{6630CA7A-BC14-D54B-508A-1DB8ED256F35}"/>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72232980"/>
              </p:ext>
            </p:extLst>
          </p:nvPr>
        </p:nvGraphicFramePr>
        <p:xfrm>
          <a:off x="360681" y="8699500"/>
          <a:ext cx="6694169" cy="1180317"/>
        </p:xfrm>
        <a:graphic>
          <a:graphicData uri="http://schemas.openxmlformats.org/drawingml/2006/chart">
            <c:chart xmlns:c="http://schemas.openxmlformats.org/drawingml/2006/chart" xmlns:r="http://schemas.openxmlformats.org/officeDocument/2006/relationships" r:id="rId2"/>
          </a:graphicData>
        </a:graphic>
      </p:graphicFrame>
      <p:sp>
        <p:nvSpPr>
          <p:cNvPr id="14" name="object 11">
            <a:extLst>
              <a:ext uri="{FF2B5EF4-FFF2-40B4-BE49-F238E27FC236}">
                <a16:creationId xmlns:a16="http://schemas.microsoft.com/office/drawing/2014/main" id="{5B2907A2-8CAD-1A42-93F7-4050287D597F}"/>
              </a:ext>
              <a:ext uri="{C183D7F6-B498-43B3-948B-1728B52AA6E4}">
                <adec:decorative xmlns:adec="http://schemas.microsoft.com/office/drawing/2017/decorative" val="1"/>
              </a:ext>
            </a:extLst>
          </p:cNvPr>
          <p:cNvSpPr/>
          <p:nvPr/>
        </p:nvSpPr>
        <p:spPr>
          <a:xfrm>
            <a:off x="435374" y="8448316"/>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28" name="his_years_q34">
            <a:extLst>
              <a:ext uri="{FF2B5EF4-FFF2-40B4-BE49-F238E27FC236}">
                <a16:creationId xmlns:a16="http://schemas.microsoft.com/office/drawing/2014/main" id="{BE811E3B-0C03-0D87-27C3-05B472F6E3B1}"/>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952035590"/>
              </p:ext>
            </p:extLst>
          </p:nvPr>
        </p:nvGraphicFramePr>
        <p:xfrm>
          <a:off x="1585850" y="7988240"/>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6" name="chart_his_q34">
            <a:extLst>
              <a:ext uri="{FF2B5EF4-FFF2-40B4-BE49-F238E27FC236}">
                <a16:creationId xmlns:a16="http://schemas.microsoft.com/office/drawing/2014/main" id="{7F4F7396-EDED-22D6-313D-CD9752245F9E}"/>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658527615"/>
              </p:ext>
            </p:extLst>
          </p:nvPr>
        </p:nvGraphicFramePr>
        <p:xfrm>
          <a:off x="360681" y="7023100"/>
          <a:ext cx="6694169" cy="1180317"/>
        </p:xfrm>
        <a:graphic>
          <a:graphicData uri="http://schemas.openxmlformats.org/drawingml/2006/chart">
            <c:chart xmlns:c="http://schemas.openxmlformats.org/drawingml/2006/chart" xmlns:r="http://schemas.openxmlformats.org/officeDocument/2006/relationships" r:id="rId3"/>
          </a:graphicData>
        </a:graphic>
      </p:graphicFrame>
      <p:sp>
        <p:nvSpPr>
          <p:cNvPr id="23" name="object 6">
            <a:extLst>
              <a:ext uri="{FF2B5EF4-FFF2-40B4-BE49-F238E27FC236}">
                <a16:creationId xmlns:a16="http://schemas.microsoft.com/office/drawing/2014/main" id="{E5CE7A71-B2B7-2B10-B7EA-F5AC529D9F1C}"/>
              </a:ext>
            </a:extLst>
          </p:cNvPr>
          <p:cNvSpPr txBox="1"/>
          <p:nvPr/>
        </p:nvSpPr>
        <p:spPr>
          <a:xfrm>
            <a:off x="435050" y="1674146"/>
            <a:ext cx="6696000" cy="167354"/>
          </a:xfrm>
          <a:prstGeom prst="rect">
            <a:avLst/>
          </a:prstGeom>
          <a:ln w="6350">
            <a:solidFill>
              <a:srgbClr val="939598"/>
            </a:solidFill>
          </a:ln>
        </p:spPr>
        <p:txBody>
          <a:bodyPr vert="horz" wrap="square" lIns="0" tIns="5715" rIns="0" bIns="0" rtlCol="0">
            <a:spAutoFit/>
          </a:bodyPr>
          <a:lstStyle/>
          <a:p>
            <a:pPr marL="27940" marR="0" lvl="0" indent="0" defTabSz="914400" eaLnBrk="1" fontAlgn="auto" latinLnBrk="0" hangingPunct="1">
              <a:lnSpc>
                <a:spcPct val="100000"/>
              </a:lnSpc>
              <a:spcBef>
                <a:spcPts val="45"/>
              </a:spcBef>
              <a:spcAft>
                <a:spcPts val="0"/>
              </a:spcAft>
              <a:buClrTx/>
              <a:buSzTx/>
              <a:buFontTx/>
              <a:buNone/>
              <a:tabLst/>
              <a:defRPr/>
            </a:pPr>
            <a:r>
              <a:rPr lang="en-GB" sz="1050" b="1" spc="-20" dirty="0">
                <a:solidFill>
                  <a:srgbClr val="336E9F"/>
                </a:solidFill>
                <a:latin typeface="Arial"/>
                <a:cs typeface="Arial"/>
              </a:rPr>
              <a:t>HOSPITAL CARE</a:t>
            </a:r>
            <a:endParaRPr lang="en-GB" sz="1050" dirty="0">
              <a:latin typeface="Arial"/>
              <a:cs typeface="Arial"/>
            </a:endParaRPr>
          </a:p>
        </p:txBody>
      </p:sp>
      <p:sp>
        <p:nvSpPr>
          <p:cNvPr id="27" name="text_q31">
            <a:extLst>
              <a:ext uri="{FF2B5EF4-FFF2-40B4-BE49-F238E27FC236}">
                <a16:creationId xmlns:a16="http://schemas.microsoft.com/office/drawing/2014/main" id="{294608D2-502D-9310-1C59-2731BAFE1858}"/>
              </a:ext>
            </a:extLst>
          </p:cNvPr>
          <p:cNvSpPr txBox="1"/>
          <p:nvPr/>
        </p:nvSpPr>
        <p:spPr>
          <a:xfrm>
            <a:off x="476781" y="1771014"/>
            <a:ext cx="6595390" cy="218008"/>
          </a:xfrm>
          <a:prstGeom prst="rect">
            <a:avLst/>
          </a:prstGeom>
        </p:spPr>
        <p:txBody>
          <a:bodyPr vert="horz" wrap="square" lIns="0" tIns="86360" rIns="0" bIns="0" rtlCol="0" anchor="ctr">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lang="en-GB" sz="850" dirty="0">
                <a:latin typeface="Arial"/>
                <a:cs typeface="Arial"/>
              </a:rPr>
              <a:t>Q31.</a:t>
            </a:r>
            <a:r>
              <a:rPr lang="en-GB" sz="850" spc="-20"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had</a:t>
            </a:r>
            <a:r>
              <a:rPr lang="en-GB" sz="850" spc="-20" dirty="0">
                <a:latin typeface="Arial"/>
                <a:cs typeface="Arial"/>
              </a:rPr>
              <a:t> </a:t>
            </a:r>
            <a:r>
              <a:rPr lang="en-GB" sz="850" dirty="0">
                <a:latin typeface="Arial"/>
                <a:cs typeface="Arial"/>
              </a:rPr>
              <a:t>confidence</a:t>
            </a:r>
            <a:r>
              <a:rPr lang="en-GB" sz="850" spc="-15" dirty="0">
                <a:latin typeface="Arial"/>
                <a:cs typeface="Arial"/>
              </a:rPr>
              <a:t> </a:t>
            </a:r>
            <a:r>
              <a:rPr lang="en-GB" sz="850" dirty="0">
                <a:latin typeface="Arial"/>
                <a:cs typeface="Arial"/>
              </a:rPr>
              <a:t>and</a:t>
            </a:r>
            <a:r>
              <a:rPr lang="en-GB" sz="850" spc="-15" dirty="0">
                <a:latin typeface="Arial"/>
                <a:cs typeface="Arial"/>
              </a:rPr>
              <a:t> </a:t>
            </a:r>
            <a:r>
              <a:rPr lang="en-GB" sz="850" dirty="0">
                <a:latin typeface="Arial"/>
                <a:cs typeface="Arial"/>
              </a:rPr>
              <a:t>trust</a:t>
            </a:r>
            <a:r>
              <a:rPr lang="en-GB" sz="850" spc="-20" dirty="0">
                <a:latin typeface="Arial"/>
                <a:cs typeface="Arial"/>
              </a:rPr>
              <a:t> </a:t>
            </a:r>
            <a:r>
              <a:rPr lang="en-GB" sz="850" dirty="0">
                <a:latin typeface="Arial"/>
                <a:cs typeface="Arial"/>
              </a:rPr>
              <a:t>in</a:t>
            </a:r>
            <a:r>
              <a:rPr lang="en-GB" sz="850" spc="-15" dirty="0">
                <a:latin typeface="Arial"/>
                <a:cs typeface="Arial"/>
              </a:rPr>
              <a:t> </a:t>
            </a:r>
            <a:r>
              <a:rPr lang="en-GB" sz="850" dirty="0">
                <a:latin typeface="Arial"/>
                <a:cs typeface="Arial"/>
              </a:rPr>
              <a:t>all</a:t>
            </a:r>
            <a:r>
              <a:rPr lang="en-GB" sz="850" spc="-15" dirty="0">
                <a:latin typeface="Arial"/>
                <a:cs typeface="Arial"/>
              </a:rPr>
              <a:t> </a:t>
            </a:r>
            <a:r>
              <a:rPr lang="en-GB" sz="850" dirty="0">
                <a:latin typeface="Arial"/>
                <a:cs typeface="Arial"/>
              </a:rPr>
              <a:t>of</a:t>
            </a:r>
            <a:r>
              <a:rPr lang="en-GB" sz="850" spc="-20" dirty="0">
                <a:latin typeface="Arial"/>
                <a:cs typeface="Arial"/>
              </a:rPr>
              <a:t> </a:t>
            </a:r>
            <a:r>
              <a:rPr lang="en-GB" sz="850" dirty="0">
                <a:latin typeface="Arial"/>
                <a:cs typeface="Arial"/>
              </a:rPr>
              <a:t>the</a:t>
            </a:r>
            <a:r>
              <a:rPr lang="en-GB" sz="850" spc="-15" dirty="0">
                <a:latin typeface="Arial"/>
                <a:cs typeface="Arial"/>
              </a:rPr>
              <a:t> </a:t>
            </a:r>
            <a:r>
              <a:rPr lang="en-GB" sz="850" dirty="0">
                <a:latin typeface="Arial"/>
                <a:cs typeface="Arial"/>
              </a:rPr>
              <a:t>team</a:t>
            </a:r>
            <a:r>
              <a:rPr lang="en-GB" sz="850" spc="-15" dirty="0">
                <a:latin typeface="Arial"/>
                <a:cs typeface="Arial"/>
              </a:rPr>
              <a:t> </a:t>
            </a:r>
            <a:r>
              <a:rPr lang="en-GB" sz="850" dirty="0">
                <a:latin typeface="Arial"/>
                <a:cs typeface="Arial"/>
              </a:rPr>
              <a:t>looking</a:t>
            </a:r>
            <a:r>
              <a:rPr lang="en-GB" sz="850" spc="-20" dirty="0">
                <a:latin typeface="Arial"/>
                <a:cs typeface="Arial"/>
              </a:rPr>
              <a:t> </a:t>
            </a:r>
            <a:r>
              <a:rPr lang="en-GB" sz="850" dirty="0">
                <a:latin typeface="Arial"/>
                <a:cs typeface="Arial"/>
              </a:rPr>
              <a:t>after</a:t>
            </a:r>
            <a:r>
              <a:rPr lang="en-GB" sz="850" spc="-15" dirty="0">
                <a:latin typeface="Arial"/>
                <a:cs typeface="Arial"/>
              </a:rPr>
              <a:t> </a:t>
            </a:r>
            <a:r>
              <a:rPr lang="en-GB" sz="850" dirty="0">
                <a:latin typeface="Arial"/>
                <a:cs typeface="Arial"/>
              </a:rPr>
              <a:t>them</a:t>
            </a:r>
            <a:r>
              <a:rPr lang="en-GB" sz="850" spc="-15" dirty="0">
                <a:latin typeface="Arial"/>
                <a:cs typeface="Arial"/>
              </a:rPr>
              <a:t> </a:t>
            </a:r>
            <a:r>
              <a:rPr lang="en-GB" sz="850" dirty="0">
                <a:latin typeface="Arial"/>
                <a:cs typeface="Arial"/>
              </a:rPr>
              <a:t>during</a:t>
            </a:r>
            <a:r>
              <a:rPr lang="en-GB" sz="850" spc="-20" dirty="0">
                <a:latin typeface="Arial"/>
                <a:cs typeface="Arial"/>
              </a:rPr>
              <a:t> </a:t>
            </a:r>
            <a:r>
              <a:rPr lang="en-GB" sz="850" dirty="0">
                <a:latin typeface="Arial"/>
                <a:cs typeface="Arial"/>
              </a:rPr>
              <a:t>their</a:t>
            </a:r>
            <a:r>
              <a:rPr lang="en-GB" sz="850" spc="-15" dirty="0">
                <a:latin typeface="Arial"/>
                <a:cs typeface="Arial"/>
              </a:rPr>
              <a:t> </a:t>
            </a:r>
            <a:r>
              <a:rPr lang="en-GB" sz="850" dirty="0">
                <a:latin typeface="Arial"/>
                <a:cs typeface="Arial"/>
              </a:rPr>
              <a:t>stay</a:t>
            </a:r>
            <a:r>
              <a:rPr lang="en-GB" sz="850" spc="-15" dirty="0">
                <a:latin typeface="Arial"/>
                <a:cs typeface="Arial"/>
              </a:rPr>
              <a:t> </a:t>
            </a:r>
            <a:r>
              <a:rPr lang="en-GB" sz="850" dirty="0">
                <a:latin typeface="Arial"/>
                <a:cs typeface="Arial"/>
              </a:rPr>
              <a:t>in</a:t>
            </a:r>
            <a:r>
              <a:rPr lang="en-GB" sz="850" spc="-20" dirty="0">
                <a:latin typeface="Arial"/>
                <a:cs typeface="Arial"/>
              </a:rPr>
              <a:t> </a:t>
            </a:r>
            <a:r>
              <a:rPr lang="en-GB" sz="850" spc="-10" dirty="0">
                <a:latin typeface="Arial"/>
                <a:cs typeface="Arial"/>
              </a:rPr>
              <a:t>hospital</a:t>
            </a:r>
            <a:endParaRPr lang="en-GB" sz="850" dirty="0">
              <a:latin typeface="Arial"/>
              <a:cs typeface="Arial"/>
            </a:endParaRPr>
          </a:p>
        </p:txBody>
      </p:sp>
      <p:sp>
        <p:nvSpPr>
          <p:cNvPr id="39" name="text_q32">
            <a:extLst>
              <a:ext uri="{FF2B5EF4-FFF2-40B4-BE49-F238E27FC236}">
                <a16:creationId xmlns:a16="http://schemas.microsoft.com/office/drawing/2014/main" id="{2D5FDC63-2CE7-5257-4530-AB0CBD5346DE}"/>
              </a:ext>
            </a:extLst>
          </p:cNvPr>
          <p:cNvSpPr txBox="1"/>
          <p:nvPr/>
        </p:nvSpPr>
        <p:spPr>
          <a:xfrm>
            <a:off x="483860" y="3433071"/>
            <a:ext cx="6477872" cy="423193"/>
          </a:xfrm>
          <a:prstGeom prst="rect">
            <a:avLst/>
          </a:prstGeom>
        </p:spPr>
        <p:txBody>
          <a:bodyPr vert="horz" wrap="square" lIns="0" tIns="86360" rIns="0" bIns="0" rtlCol="0">
            <a:spAutoFit/>
          </a:bodyPr>
          <a:lstStyle/>
          <a:p>
            <a:pPr marL="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Q32.</a:t>
            </a:r>
            <a:r>
              <a:rPr lang="en-GB" sz="850" spc="-20" dirty="0">
                <a:latin typeface="Arial"/>
                <a:cs typeface="Arial"/>
              </a:rPr>
              <a:t> </a:t>
            </a:r>
            <a:r>
              <a:rPr lang="en-GB" sz="850" dirty="0">
                <a:latin typeface="Arial"/>
                <a:cs typeface="Arial"/>
              </a:rPr>
              <a:t>Patient's</a:t>
            </a:r>
            <a:r>
              <a:rPr lang="en-GB" sz="850" spc="-20" dirty="0">
                <a:latin typeface="Arial"/>
                <a:cs typeface="Arial"/>
              </a:rPr>
              <a:t> </a:t>
            </a:r>
            <a:r>
              <a:rPr lang="en-GB" sz="850" dirty="0">
                <a:latin typeface="Arial"/>
                <a:cs typeface="Arial"/>
              </a:rPr>
              <a:t>family,</a:t>
            </a:r>
            <a:r>
              <a:rPr lang="en-GB" sz="850" spc="-15" dirty="0">
                <a:latin typeface="Arial"/>
                <a:cs typeface="Arial"/>
              </a:rPr>
              <a:t> </a:t>
            </a:r>
            <a:r>
              <a:rPr lang="en-GB" sz="850" dirty="0">
                <a:latin typeface="Arial"/>
                <a:cs typeface="Arial"/>
              </a:rPr>
              <a:t>or</a:t>
            </a:r>
            <a:r>
              <a:rPr lang="en-GB" sz="850" spc="-20" dirty="0">
                <a:latin typeface="Arial"/>
                <a:cs typeface="Arial"/>
              </a:rPr>
              <a:t> </a:t>
            </a:r>
            <a:r>
              <a:rPr lang="en-GB" sz="850" dirty="0">
                <a:latin typeface="Arial"/>
                <a:cs typeface="Arial"/>
              </a:rPr>
              <a:t>someone</a:t>
            </a:r>
            <a:r>
              <a:rPr lang="en-GB" sz="850" spc="-15" dirty="0">
                <a:latin typeface="Arial"/>
                <a:cs typeface="Arial"/>
              </a:rPr>
              <a:t> </a:t>
            </a:r>
            <a:r>
              <a:rPr lang="en-GB" sz="850" dirty="0">
                <a:latin typeface="Arial"/>
                <a:cs typeface="Arial"/>
              </a:rPr>
              <a:t>close,</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definitely</a:t>
            </a:r>
            <a:r>
              <a:rPr lang="en-GB" sz="850" spc="-15" dirty="0">
                <a:latin typeface="Arial"/>
                <a:cs typeface="Arial"/>
              </a:rPr>
              <a:t> </a:t>
            </a:r>
            <a:r>
              <a:rPr lang="en-GB" sz="850" dirty="0">
                <a:latin typeface="Arial"/>
                <a:cs typeface="Arial"/>
              </a:rPr>
              <a:t>able</a:t>
            </a:r>
            <a:r>
              <a:rPr lang="en-GB" sz="850" spc="-20" dirty="0">
                <a:latin typeface="Arial"/>
                <a:cs typeface="Arial"/>
              </a:rPr>
              <a:t> </a:t>
            </a:r>
            <a:r>
              <a:rPr lang="en-GB" sz="850" dirty="0">
                <a:latin typeface="Arial"/>
                <a:cs typeface="Arial"/>
              </a:rPr>
              <a:t>to</a:t>
            </a:r>
            <a:r>
              <a:rPr lang="en-GB" sz="850" spc="-15" dirty="0">
                <a:latin typeface="Arial"/>
                <a:cs typeface="Arial"/>
              </a:rPr>
              <a:t> </a:t>
            </a:r>
            <a:r>
              <a:rPr lang="en-GB" sz="850" dirty="0">
                <a:latin typeface="Arial"/>
                <a:cs typeface="Arial"/>
              </a:rPr>
              <a:t>talk</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a</a:t>
            </a:r>
            <a:r>
              <a:rPr lang="en-GB" sz="850" spc="-15" dirty="0">
                <a:latin typeface="Arial"/>
                <a:cs typeface="Arial"/>
              </a:rPr>
              <a:t> </a:t>
            </a:r>
            <a:r>
              <a:rPr lang="en-GB" sz="850" dirty="0">
                <a:latin typeface="Arial"/>
                <a:cs typeface="Arial"/>
              </a:rPr>
              <a:t>member</a:t>
            </a:r>
            <a:r>
              <a:rPr lang="en-GB" sz="850" spc="-20" dirty="0">
                <a:latin typeface="Arial"/>
                <a:cs typeface="Arial"/>
              </a:rPr>
              <a:t> </a:t>
            </a:r>
            <a:r>
              <a:rPr lang="en-GB" sz="850" dirty="0">
                <a:latin typeface="Arial"/>
                <a:cs typeface="Arial"/>
              </a:rPr>
              <a:t>of</a:t>
            </a:r>
            <a:r>
              <a:rPr lang="en-GB" sz="850" spc="-15"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team</a:t>
            </a:r>
            <a:r>
              <a:rPr lang="en-GB" sz="850" spc="-20" dirty="0">
                <a:latin typeface="Arial"/>
                <a:cs typeface="Arial"/>
              </a:rPr>
              <a:t> </a:t>
            </a:r>
            <a:r>
              <a:rPr lang="en-GB" sz="850" dirty="0">
                <a:latin typeface="Arial"/>
                <a:cs typeface="Arial"/>
              </a:rPr>
              <a:t>looking</a:t>
            </a:r>
            <a:r>
              <a:rPr lang="en-GB" sz="850" spc="-15" dirty="0">
                <a:latin typeface="Arial"/>
                <a:cs typeface="Arial"/>
              </a:rPr>
              <a:t> </a:t>
            </a:r>
            <a:r>
              <a:rPr lang="en-GB" sz="850" dirty="0">
                <a:latin typeface="Arial"/>
                <a:cs typeface="Arial"/>
              </a:rPr>
              <a:t>after</a:t>
            </a:r>
            <a:r>
              <a:rPr lang="en-GB" sz="850" spc="-20" dirty="0">
                <a:latin typeface="Arial"/>
                <a:cs typeface="Arial"/>
              </a:rPr>
              <a:t> </a:t>
            </a:r>
            <a:r>
              <a:rPr lang="en-GB" sz="850" dirty="0">
                <a:latin typeface="Arial"/>
                <a:cs typeface="Arial"/>
              </a:rPr>
              <a:t>the</a:t>
            </a:r>
            <a:r>
              <a:rPr lang="en-GB" sz="850" spc="-1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in</a:t>
            </a:r>
            <a:r>
              <a:rPr lang="en-GB" sz="850" spc="-20" dirty="0">
                <a:latin typeface="Arial"/>
                <a:cs typeface="Arial"/>
              </a:rPr>
              <a:t> </a:t>
            </a:r>
            <a:r>
              <a:rPr lang="en-GB" sz="850" spc="-10" dirty="0">
                <a:latin typeface="Arial"/>
                <a:cs typeface="Arial"/>
              </a:rPr>
              <a:t>hospital</a:t>
            </a:r>
            <a:endParaRPr lang="en-GB" sz="850" dirty="0">
              <a:latin typeface="Arial"/>
              <a:cs typeface="Arial"/>
            </a:endParaRPr>
          </a:p>
          <a:p>
            <a:pPr marL="57785" marR="0" lvl="0" indent="0" defTabSz="914400" eaLnBrk="1" fontAlgn="auto" latinLnBrk="0" hangingPunct="1">
              <a:lnSpc>
                <a:spcPct val="100000"/>
              </a:lnSpc>
              <a:spcBef>
                <a:spcPts val="670"/>
              </a:spcBef>
              <a:spcAft>
                <a:spcPts val="0"/>
              </a:spcAft>
              <a:buClrTx/>
              <a:buSzTx/>
              <a:buFontTx/>
              <a:buNone/>
              <a:tabLst/>
              <a:defRPr/>
            </a:pPr>
            <a:endParaRPr kumimoji="0" sz="750" b="0" i="0" u="none" strike="noStrike" kern="0" cap="none" spc="0" normalizeH="0" baseline="0" noProof="0" dirty="0">
              <a:ln>
                <a:noFill/>
              </a:ln>
              <a:solidFill>
                <a:sysClr val="windowText" lastClr="000000"/>
              </a:solidFill>
              <a:effectLst/>
              <a:uLnTx/>
              <a:uFillTx/>
              <a:latin typeface="Arial"/>
              <a:cs typeface="Arial"/>
            </a:endParaRPr>
          </a:p>
        </p:txBody>
      </p:sp>
      <p:sp>
        <p:nvSpPr>
          <p:cNvPr id="59" name="text_q33">
            <a:extLst>
              <a:ext uri="{FF2B5EF4-FFF2-40B4-BE49-F238E27FC236}">
                <a16:creationId xmlns:a16="http://schemas.microsoft.com/office/drawing/2014/main" id="{CB95ABA2-6922-A261-0CA4-461F93C456DB}"/>
              </a:ext>
            </a:extLst>
          </p:cNvPr>
          <p:cNvSpPr txBox="1"/>
          <p:nvPr/>
        </p:nvSpPr>
        <p:spPr>
          <a:xfrm>
            <a:off x="501973" y="5067765"/>
            <a:ext cx="6617645" cy="218008"/>
          </a:xfrm>
          <a:prstGeom prst="rect">
            <a:avLst/>
          </a:prstGeom>
        </p:spPr>
        <p:txBody>
          <a:bodyPr vert="horz" wrap="square" lIns="0" tIns="86360" rIns="0" bIns="0" rtlCol="0">
            <a:spAutoFit/>
          </a:bodyPr>
          <a:lstStyle/>
          <a:p>
            <a:pPr marL="27940" marR="0" lvl="0" indent="0" defTabSz="914400" eaLnBrk="1" fontAlgn="auto" latinLnBrk="0" hangingPunct="1">
              <a:lnSpc>
                <a:spcPct val="100000"/>
              </a:lnSpc>
              <a:spcBef>
                <a:spcPts val="70"/>
              </a:spcBef>
              <a:spcAft>
                <a:spcPts val="0"/>
              </a:spcAft>
              <a:buClrTx/>
              <a:buSzTx/>
              <a:buFontTx/>
              <a:buNone/>
              <a:tabLst/>
              <a:defRPr/>
            </a:pPr>
            <a:r>
              <a:rPr lang="en-GB" sz="850" dirty="0">
                <a:solidFill>
                  <a:prstClr val="black"/>
                </a:solidFill>
                <a:latin typeface="Arial"/>
                <a:cs typeface="Arial"/>
              </a:rPr>
              <a:t>Q33.</a:t>
            </a:r>
            <a:r>
              <a:rPr lang="en-GB" sz="850" spc="-20" dirty="0">
                <a:solidFill>
                  <a:prstClr val="black"/>
                </a:solidFill>
                <a:latin typeface="Arial"/>
                <a:cs typeface="Arial"/>
              </a:rPr>
              <a:t> </a:t>
            </a:r>
            <a:r>
              <a:rPr lang="en-GB" sz="850" dirty="0">
                <a:solidFill>
                  <a:prstClr val="black"/>
                </a:solidFill>
                <a:latin typeface="Arial"/>
                <a:cs typeface="Arial"/>
              </a:rPr>
              <a:t>Patient</a:t>
            </a:r>
            <a:r>
              <a:rPr lang="en-GB" sz="850" spc="-20" dirty="0">
                <a:solidFill>
                  <a:prstClr val="black"/>
                </a:solidFill>
                <a:latin typeface="Arial"/>
                <a:cs typeface="Arial"/>
              </a:rPr>
              <a:t> </a:t>
            </a:r>
            <a:r>
              <a:rPr lang="en-GB" sz="850" dirty="0">
                <a:solidFill>
                  <a:prstClr val="black"/>
                </a:solidFill>
                <a:latin typeface="Arial"/>
                <a:cs typeface="Arial"/>
              </a:rPr>
              <a:t>was</a:t>
            </a:r>
            <a:r>
              <a:rPr lang="en-GB" sz="850" spc="-20" dirty="0">
                <a:solidFill>
                  <a:prstClr val="black"/>
                </a:solidFill>
                <a:latin typeface="Arial"/>
                <a:cs typeface="Arial"/>
              </a:rPr>
              <a:t> </a:t>
            </a:r>
            <a:r>
              <a:rPr lang="en-GB" sz="850" dirty="0">
                <a:solidFill>
                  <a:prstClr val="black"/>
                </a:solidFill>
                <a:latin typeface="Arial"/>
                <a:cs typeface="Arial"/>
              </a:rPr>
              <a:t>always</a:t>
            </a:r>
            <a:r>
              <a:rPr lang="en-GB" sz="850" spc="-20" dirty="0">
                <a:solidFill>
                  <a:prstClr val="black"/>
                </a:solidFill>
                <a:latin typeface="Arial"/>
                <a:cs typeface="Arial"/>
              </a:rPr>
              <a:t> </a:t>
            </a:r>
            <a:r>
              <a:rPr lang="en-GB" sz="850" dirty="0">
                <a:solidFill>
                  <a:prstClr val="black"/>
                </a:solidFill>
                <a:latin typeface="Arial"/>
                <a:cs typeface="Arial"/>
              </a:rPr>
              <a:t>involved</a:t>
            </a:r>
            <a:r>
              <a:rPr lang="en-GB" sz="850" spc="-20" dirty="0">
                <a:solidFill>
                  <a:prstClr val="black"/>
                </a:solidFill>
                <a:latin typeface="Arial"/>
                <a:cs typeface="Arial"/>
              </a:rPr>
              <a:t> </a:t>
            </a:r>
            <a:r>
              <a:rPr lang="en-GB" sz="850" dirty="0">
                <a:solidFill>
                  <a:prstClr val="black"/>
                </a:solidFill>
                <a:latin typeface="Arial"/>
                <a:cs typeface="Arial"/>
              </a:rPr>
              <a:t>in</a:t>
            </a:r>
            <a:r>
              <a:rPr lang="en-GB" sz="850" spc="-20" dirty="0">
                <a:solidFill>
                  <a:prstClr val="black"/>
                </a:solidFill>
                <a:latin typeface="Arial"/>
                <a:cs typeface="Arial"/>
              </a:rPr>
              <a:t> </a:t>
            </a:r>
            <a:r>
              <a:rPr lang="en-GB" sz="850" dirty="0">
                <a:solidFill>
                  <a:prstClr val="black"/>
                </a:solidFill>
                <a:latin typeface="Arial"/>
                <a:cs typeface="Arial"/>
              </a:rPr>
              <a:t>decisions</a:t>
            </a:r>
            <a:r>
              <a:rPr lang="en-GB" sz="850" spc="-20" dirty="0">
                <a:solidFill>
                  <a:prstClr val="black"/>
                </a:solidFill>
                <a:latin typeface="Arial"/>
                <a:cs typeface="Arial"/>
              </a:rPr>
              <a:t> </a:t>
            </a:r>
            <a:r>
              <a:rPr lang="en-GB" sz="850" dirty="0">
                <a:solidFill>
                  <a:prstClr val="black"/>
                </a:solidFill>
                <a:latin typeface="Arial"/>
                <a:cs typeface="Arial"/>
              </a:rPr>
              <a:t>about</a:t>
            </a:r>
            <a:r>
              <a:rPr lang="en-GB" sz="850" spc="-15" dirty="0">
                <a:solidFill>
                  <a:prstClr val="black"/>
                </a:solidFill>
                <a:latin typeface="Arial"/>
                <a:cs typeface="Arial"/>
              </a:rPr>
              <a:t> </a:t>
            </a:r>
            <a:r>
              <a:rPr lang="en-GB" sz="850" dirty="0">
                <a:solidFill>
                  <a:prstClr val="black"/>
                </a:solidFill>
                <a:latin typeface="Arial"/>
                <a:cs typeface="Arial"/>
              </a:rPr>
              <a:t>their</a:t>
            </a:r>
            <a:r>
              <a:rPr lang="en-GB" sz="850" spc="-20" dirty="0">
                <a:solidFill>
                  <a:prstClr val="black"/>
                </a:solidFill>
                <a:latin typeface="Arial"/>
                <a:cs typeface="Arial"/>
              </a:rPr>
              <a:t> </a:t>
            </a:r>
            <a:r>
              <a:rPr lang="en-GB" sz="850" dirty="0">
                <a:solidFill>
                  <a:prstClr val="black"/>
                </a:solidFill>
                <a:latin typeface="Arial"/>
                <a:cs typeface="Arial"/>
              </a:rPr>
              <a:t>care</a:t>
            </a:r>
            <a:r>
              <a:rPr lang="en-GB" sz="850" spc="-20" dirty="0">
                <a:solidFill>
                  <a:prstClr val="black"/>
                </a:solidFill>
                <a:latin typeface="Arial"/>
                <a:cs typeface="Arial"/>
              </a:rPr>
              <a:t> </a:t>
            </a:r>
            <a:r>
              <a:rPr lang="en-GB" sz="850" dirty="0">
                <a:solidFill>
                  <a:prstClr val="black"/>
                </a:solidFill>
                <a:latin typeface="Arial"/>
                <a:cs typeface="Arial"/>
              </a:rPr>
              <a:t>and</a:t>
            </a:r>
            <a:r>
              <a:rPr lang="en-GB" sz="850" spc="-20" dirty="0">
                <a:solidFill>
                  <a:prstClr val="black"/>
                </a:solidFill>
                <a:latin typeface="Arial"/>
                <a:cs typeface="Arial"/>
              </a:rPr>
              <a:t> </a:t>
            </a:r>
            <a:r>
              <a:rPr lang="en-GB" sz="850" dirty="0">
                <a:solidFill>
                  <a:prstClr val="black"/>
                </a:solidFill>
                <a:latin typeface="Arial"/>
                <a:cs typeface="Arial"/>
              </a:rPr>
              <a:t>treatment</a:t>
            </a:r>
            <a:r>
              <a:rPr lang="en-GB" sz="850" spc="-20" dirty="0">
                <a:solidFill>
                  <a:prstClr val="black"/>
                </a:solidFill>
                <a:latin typeface="Arial"/>
                <a:cs typeface="Arial"/>
              </a:rPr>
              <a:t> </a:t>
            </a:r>
            <a:r>
              <a:rPr lang="en-GB" sz="850" dirty="0">
                <a:solidFill>
                  <a:prstClr val="black"/>
                </a:solidFill>
                <a:latin typeface="Arial"/>
                <a:cs typeface="Arial"/>
              </a:rPr>
              <a:t>whilst</a:t>
            </a:r>
            <a:r>
              <a:rPr lang="en-GB" sz="850" spc="-20" dirty="0">
                <a:solidFill>
                  <a:prstClr val="black"/>
                </a:solidFill>
                <a:latin typeface="Arial"/>
                <a:cs typeface="Arial"/>
              </a:rPr>
              <a:t> </a:t>
            </a:r>
            <a:r>
              <a:rPr lang="en-GB" sz="850" dirty="0">
                <a:solidFill>
                  <a:prstClr val="black"/>
                </a:solidFill>
                <a:latin typeface="Arial"/>
                <a:cs typeface="Arial"/>
              </a:rPr>
              <a:t>in</a:t>
            </a:r>
            <a:r>
              <a:rPr lang="en-GB" sz="850" spc="-20" dirty="0">
                <a:solidFill>
                  <a:prstClr val="black"/>
                </a:solidFill>
                <a:latin typeface="Arial"/>
                <a:cs typeface="Arial"/>
              </a:rPr>
              <a:t> </a:t>
            </a:r>
            <a:r>
              <a:rPr lang="en-GB" sz="850" spc="-10" dirty="0">
                <a:solidFill>
                  <a:prstClr val="black"/>
                </a:solidFill>
                <a:latin typeface="Arial"/>
                <a:cs typeface="Arial"/>
              </a:rPr>
              <a:t>hospital</a:t>
            </a:r>
            <a:endParaRPr lang="en-GB" sz="850" dirty="0">
              <a:solidFill>
                <a:prstClr val="black"/>
              </a:solidFill>
              <a:latin typeface="Arial"/>
              <a:cs typeface="Arial"/>
            </a:endParaRPr>
          </a:p>
        </p:txBody>
      </p:sp>
      <p:sp>
        <p:nvSpPr>
          <p:cNvPr id="100" name="text_q34">
            <a:extLst>
              <a:ext uri="{FF2B5EF4-FFF2-40B4-BE49-F238E27FC236}">
                <a16:creationId xmlns:a16="http://schemas.microsoft.com/office/drawing/2014/main" id="{ABB3AC46-F737-1CBC-DBC2-8B9F83FA6EF9}"/>
              </a:ext>
            </a:extLst>
          </p:cNvPr>
          <p:cNvSpPr txBox="1"/>
          <p:nvPr/>
        </p:nvSpPr>
        <p:spPr>
          <a:xfrm>
            <a:off x="501973" y="6723283"/>
            <a:ext cx="6637093"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Q34.</a:t>
            </a:r>
            <a:r>
              <a:rPr lang="en-GB" sz="850" spc="-20"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always</a:t>
            </a:r>
            <a:r>
              <a:rPr lang="en-GB" sz="850" spc="-15" dirty="0">
                <a:latin typeface="Arial"/>
                <a:cs typeface="Arial"/>
              </a:rPr>
              <a:t> </a:t>
            </a:r>
            <a:r>
              <a:rPr lang="en-GB" sz="850" dirty="0">
                <a:latin typeface="Arial"/>
                <a:cs typeface="Arial"/>
              </a:rPr>
              <a:t>able</a:t>
            </a:r>
            <a:r>
              <a:rPr lang="en-GB" sz="850" spc="-20" dirty="0">
                <a:latin typeface="Arial"/>
                <a:cs typeface="Arial"/>
              </a:rPr>
              <a:t> </a:t>
            </a:r>
            <a:r>
              <a:rPr lang="en-GB" sz="850" dirty="0">
                <a:latin typeface="Arial"/>
                <a:cs typeface="Arial"/>
              </a:rPr>
              <a:t>to</a:t>
            </a:r>
            <a:r>
              <a:rPr lang="en-GB" sz="850" spc="-15" dirty="0">
                <a:latin typeface="Arial"/>
                <a:cs typeface="Arial"/>
              </a:rPr>
              <a:t> </a:t>
            </a:r>
            <a:r>
              <a:rPr lang="en-GB" sz="850" dirty="0">
                <a:latin typeface="Arial"/>
                <a:cs typeface="Arial"/>
              </a:rPr>
              <a:t>get</a:t>
            </a:r>
            <a:r>
              <a:rPr lang="en-GB" sz="850" spc="-20" dirty="0">
                <a:latin typeface="Arial"/>
                <a:cs typeface="Arial"/>
              </a:rPr>
              <a:t> </a:t>
            </a:r>
            <a:r>
              <a:rPr lang="en-GB" sz="850" dirty="0">
                <a:latin typeface="Arial"/>
                <a:cs typeface="Arial"/>
              </a:rPr>
              <a:t>help</a:t>
            </a:r>
            <a:r>
              <a:rPr lang="en-GB" sz="850" spc="-15" dirty="0">
                <a:latin typeface="Arial"/>
                <a:cs typeface="Arial"/>
              </a:rPr>
              <a:t> </a:t>
            </a:r>
            <a:r>
              <a:rPr lang="en-GB" sz="850" dirty="0">
                <a:latin typeface="Arial"/>
                <a:cs typeface="Arial"/>
              </a:rPr>
              <a:t>from</a:t>
            </a:r>
            <a:r>
              <a:rPr lang="en-GB" sz="850" spc="-20" dirty="0">
                <a:latin typeface="Arial"/>
                <a:cs typeface="Arial"/>
              </a:rPr>
              <a:t> </a:t>
            </a:r>
            <a:r>
              <a:rPr lang="en-GB" sz="850" dirty="0">
                <a:latin typeface="Arial"/>
                <a:cs typeface="Arial"/>
              </a:rPr>
              <a:t>ward</a:t>
            </a:r>
            <a:r>
              <a:rPr lang="en-GB" sz="850" spc="-15" dirty="0">
                <a:latin typeface="Arial"/>
                <a:cs typeface="Arial"/>
              </a:rPr>
              <a:t> </a:t>
            </a:r>
            <a:r>
              <a:rPr lang="en-GB" sz="850" dirty="0">
                <a:latin typeface="Arial"/>
                <a:cs typeface="Arial"/>
              </a:rPr>
              <a:t>staff</a:t>
            </a:r>
            <a:r>
              <a:rPr lang="en-GB" sz="850" spc="-20" dirty="0">
                <a:latin typeface="Arial"/>
                <a:cs typeface="Arial"/>
              </a:rPr>
              <a:t> </a:t>
            </a:r>
            <a:r>
              <a:rPr lang="en-GB" sz="850" dirty="0">
                <a:latin typeface="Arial"/>
                <a:cs typeface="Arial"/>
              </a:rPr>
              <a:t>when</a:t>
            </a:r>
            <a:r>
              <a:rPr lang="en-GB" sz="850" spc="-15" dirty="0">
                <a:latin typeface="Arial"/>
                <a:cs typeface="Arial"/>
              </a:rPr>
              <a:t> </a:t>
            </a:r>
            <a:r>
              <a:rPr lang="en-GB" sz="850" spc="-10" dirty="0">
                <a:latin typeface="Arial"/>
                <a:cs typeface="Arial"/>
              </a:rPr>
              <a:t>needed</a:t>
            </a:r>
            <a:endParaRPr lang="en-GB" sz="850" dirty="0">
              <a:latin typeface="Arial"/>
              <a:cs typeface="Arial"/>
            </a:endParaRPr>
          </a:p>
        </p:txBody>
      </p:sp>
      <p:sp>
        <p:nvSpPr>
          <p:cNvPr id="111" name="text_q35">
            <a:extLst>
              <a:ext uri="{FF2B5EF4-FFF2-40B4-BE49-F238E27FC236}">
                <a16:creationId xmlns:a16="http://schemas.microsoft.com/office/drawing/2014/main" id="{7B71C163-9F26-94FD-C368-CD8859FDB01E}"/>
              </a:ext>
            </a:extLst>
          </p:cNvPr>
          <p:cNvSpPr txBox="1"/>
          <p:nvPr/>
        </p:nvSpPr>
        <p:spPr>
          <a:xfrm>
            <a:off x="497344" y="8387786"/>
            <a:ext cx="5229773"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Q35.</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always</a:t>
            </a:r>
            <a:r>
              <a:rPr lang="en-GB" sz="850" spc="-20" dirty="0">
                <a:latin typeface="Arial"/>
                <a:cs typeface="Arial"/>
              </a:rPr>
              <a:t> </a:t>
            </a:r>
            <a:r>
              <a:rPr lang="en-GB" sz="850" dirty="0">
                <a:latin typeface="Arial"/>
                <a:cs typeface="Arial"/>
              </a:rPr>
              <a:t>able</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discuss</a:t>
            </a:r>
            <a:r>
              <a:rPr lang="en-GB" sz="850" spc="-20" dirty="0">
                <a:latin typeface="Arial"/>
                <a:cs typeface="Arial"/>
              </a:rPr>
              <a:t> </a:t>
            </a:r>
            <a:r>
              <a:rPr lang="en-GB" sz="850" dirty="0">
                <a:latin typeface="Arial"/>
                <a:cs typeface="Arial"/>
              </a:rPr>
              <a:t>worries</a:t>
            </a:r>
            <a:r>
              <a:rPr lang="en-GB" sz="850" spc="-20" dirty="0">
                <a:latin typeface="Arial"/>
                <a:cs typeface="Arial"/>
              </a:rPr>
              <a:t> </a:t>
            </a:r>
            <a:r>
              <a:rPr lang="en-GB" sz="850" dirty="0">
                <a:latin typeface="Arial"/>
                <a:cs typeface="Arial"/>
              </a:rPr>
              <a:t>and</a:t>
            </a:r>
            <a:r>
              <a:rPr lang="en-GB" sz="850" spc="-20" dirty="0">
                <a:latin typeface="Arial"/>
                <a:cs typeface="Arial"/>
              </a:rPr>
              <a:t> </a:t>
            </a:r>
            <a:r>
              <a:rPr lang="en-GB" sz="850" dirty="0">
                <a:latin typeface="Arial"/>
                <a:cs typeface="Arial"/>
              </a:rPr>
              <a:t>fears</a:t>
            </a:r>
            <a:r>
              <a:rPr lang="en-GB" sz="850" spc="-20" dirty="0">
                <a:latin typeface="Arial"/>
                <a:cs typeface="Arial"/>
              </a:rPr>
              <a:t> </a:t>
            </a:r>
            <a:r>
              <a:rPr lang="en-GB" sz="850" dirty="0">
                <a:latin typeface="Arial"/>
                <a:cs typeface="Arial"/>
              </a:rPr>
              <a:t>with</a:t>
            </a:r>
            <a:r>
              <a:rPr lang="en-GB" sz="850" spc="-20" dirty="0">
                <a:latin typeface="Arial"/>
                <a:cs typeface="Arial"/>
              </a:rPr>
              <a:t> </a:t>
            </a:r>
            <a:r>
              <a:rPr lang="en-GB" sz="850" dirty="0">
                <a:latin typeface="Arial"/>
                <a:cs typeface="Arial"/>
              </a:rPr>
              <a:t>hospital</a:t>
            </a:r>
            <a:r>
              <a:rPr lang="en-GB" sz="850" spc="-20" dirty="0">
                <a:latin typeface="Arial"/>
                <a:cs typeface="Arial"/>
              </a:rPr>
              <a:t> </a:t>
            </a:r>
            <a:r>
              <a:rPr lang="en-GB" sz="850" spc="-10" dirty="0">
                <a:latin typeface="Arial"/>
                <a:cs typeface="Arial"/>
              </a:rPr>
              <a:t>staff</a:t>
            </a:r>
            <a:endParaRPr lang="en-GB" sz="850" dirty="0">
              <a:latin typeface="Arial"/>
              <a:cs typeface="Arial"/>
            </a:endParaRPr>
          </a:p>
        </p:txBody>
      </p:sp>
      <p:sp>
        <p:nvSpPr>
          <p:cNvPr id="13" name="object 10">
            <a:extLst>
              <a:ext uri="{FF2B5EF4-FFF2-40B4-BE49-F238E27FC236}">
                <a16:creationId xmlns:a16="http://schemas.microsoft.com/office/drawing/2014/main" id="{C18D91D7-92B8-16DF-7AA1-220F14743466}"/>
              </a:ext>
              <a:ext uri="{C183D7F6-B498-43B3-948B-1728B52AA6E4}">
                <adec:decorative xmlns:adec="http://schemas.microsoft.com/office/drawing/2017/decorative" val="1"/>
              </a:ext>
            </a:extLst>
          </p:cNvPr>
          <p:cNvSpPr/>
          <p:nvPr/>
        </p:nvSpPr>
        <p:spPr>
          <a:xfrm>
            <a:off x="435374" y="6788891"/>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1" name="his_years_q33">
            <a:extLst>
              <a:ext uri="{FF2B5EF4-FFF2-40B4-BE49-F238E27FC236}">
                <a16:creationId xmlns:a16="http://schemas.microsoft.com/office/drawing/2014/main" id="{96504794-BE1E-65BC-B8B5-2942CD25E71C}"/>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863099552"/>
              </p:ext>
            </p:extLst>
          </p:nvPr>
        </p:nvGraphicFramePr>
        <p:xfrm>
          <a:off x="1585850" y="6347592"/>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2" name="chart_his_q33">
            <a:extLst>
              <a:ext uri="{FF2B5EF4-FFF2-40B4-BE49-F238E27FC236}">
                <a16:creationId xmlns:a16="http://schemas.microsoft.com/office/drawing/2014/main" id="{A842A665-1B48-11AC-6C8B-2904850B6D73}"/>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222267172"/>
              </p:ext>
            </p:extLst>
          </p:nvPr>
        </p:nvGraphicFramePr>
        <p:xfrm>
          <a:off x="360681" y="5385583"/>
          <a:ext cx="6694169" cy="1180317"/>
        </p:xfrm>
        <a:graphic>
          <a:graphicData uri="http://schemas.openxmlformats.org/drawingml/2006/chart">
            <c:chart xmlns:c="http://schemas.openxmlformats.org/drawingml/2006/chart" xmlns:r="http://schemas.openxmlformats.org/officeDocument/2006/relationships" r:id="rId4"/>
          </a:graphicData>
        </a:graphic>
      </p:graphicFrame>
      <p:sp>
        <p:nvSpPr>
          <p:cNvPr id="11" name="object 9">
            <a:extLst>
              <a:ext uri="{FF2B5EF4-FFF2-40B4-BE49-F238E27FC236}">
                <a16:creationId xmlns:a16="http://schemas.microsoft.com/office/drawing/2014/main" id="{C29AFD97-39C3-60E5-2FA8-E019FD0F20D3}"/>
              </a:ext>
              <a:ext uri="{C183D7F6-B498-43B3-948B-1728B52AA6E4}">
                <adec:decorative xmlns:adec="http://schemas.microsoft.com/office/drawing/2017/decorative" val="1"/>
              </a:ext>
            </a:extLst>
          </p:cNvPr>
          <p:cNvSpPr/>
          <p:nvPr/>
        </p:nvSpPr>
        <p:spPr>
          <a:xfrm>
            <a:off x="436881" y="512393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3" name="his_years_q32">
            <a:extLst>
              <a:ext uri="{FF2B5EF4-FFF2-40B4-BE49-F238E27FC236}">
                <a16:creationId xmlns:a16="http://schemas.microsoft.com/office/drawing/2014/main" id="{BBE4B1A5-6496-DECF-90DE-F5D01DDFF381}"/>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702479378"/>
              </p:ext>
            </p:extLst>
          </p:nvPr>
        </p:nvGraphicFramePr>
        <p:xfrm>
          <a:off x="1585850" y="4672777"/>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7" name="chart_his_q32">
            <a:extLst>
              <a:ext uri="{FF2B5EF4-FFF2-40B4-BE49-F238E27FC236}">
                <a16:creationId xmlns:a16="http://schemas.microsoft.com/office/drawing/2014/main" id="{587DAC03-9B21-808B-2E63-88DC94101070}"/>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569482455"/>
              </p:ext>
            </p:extLst>
          </p:nvPr>
        </p:nvGraphicFramePr>
        <p:xfrm>
          <a:off x="360681" y="3709183"/>
          <a:ext cx="6694169" cy="1180317"/>
        </p:xfrm>
        <a:graphic>
          <a:graphicData uri="http://schemas.openxmlformats.org/drawingml/2006/chart">
            <c:chart xmlns:c="http://schemas.openxmlformats.org/drawingml/2006/chart" xmlns:r="http://schemas.openxmlformats.org/officeDocument/2006/relationships" r:id="rId5"/>
          </a:graphicData>
        </a:graphic>
      </p:graphicFrame>
      <p:sp>
        <p:nvSpPr>
          <p:cNvPr id="8" name="object 8">
            <a:extLst>
              <a:ext uri="{FF2B5EF4-FFF2-40B4-BE49-F238E27FC236}">
                <a16:creationId xmlns:a16="http://schemas.microsoft.com/office/drawing/2014/main" id="{F5F6E605-FB81-1C1C-DBA2-0AB6CF5E9D9B}"/>
              </a:ext>
              <a:ext uri="{C183D7F6-B498-43B3-948B-1728B52AA6E4}">
                <adec:decorative xmlns:adec="http://schemas.microsoft.com/office/drawing/2017/decorative" val="1"/>
              </a:ext>
            </a:extLst>
          </p:cNvPr>
          <p:cNvSpPr/>
          <p:nvPr/>
        </p:nvSpPr>
        <p:spPr>
          <a:xfrm>
            <a:off x="429035" y="348531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5" name="his_years_q31">
            <a:extLst>
              <a:ext uri="{FF2B5EF4-FFF2-40B4-BE49-F238E27FC236}">
                <a16:creationId xmlns:a16="http://schemas.microsoft.com/office/drawing/2014/main" id="{684CFDD1-2914-0D63-E691-31298EAB4421}"/>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8642829"/>
              </p:ext>
            </p:extLst>
          </p:nvPr>
        </p:nvGraphicFramePr>
        <p:xfrm>
          <a:off x="1585850" y="2995254"/>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0" name="chart_his_q31">
            <a:extLst>
              <a:ext uri="{FF2B5EF4-FFF2-40B4-BE49-F238E27FC236}">
                <a16:creationId xmlns:a16="http://schemas.microsoft.com/office/drawing/2014/main" id="{18F69450-862E-CE05-45F9-9C252C445E6D}"/>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793540022"/>
              </p:ext>
            </p:extLst>
          </p:nvPr>
        </p:nvGraphicFramePr>
        <p:xfrm>
          <a:off x="360681" y="2032783"/>
          <a:ext cx="6694169" cy="1180317"/>
        </p:xfrm>
        <a:graphic>
          <a:graphicData uri="http://schemas.openxmlformats.org/drawingml/2006/chart">
            <c:chart xmlns:c="http://schemas.openxmlformats.org/drawingml/2006/chart" xmlns:r="http://schemas.openxmlformats.org/officeDocument/2006/relationships" r:id="rId6"/>
          </a:graphicData>
        </a:graphic>
      </p:graphicFrame>
      <p:sp>
        <p:nvSpPr>
          <p:cNvPr id="6" name="object 7">
            <a:extLst>
              <a:ext uri="{FF2B5EF4-FFF2-40B4-BE49-F238E27FC236}">
                <a16:creationId xmlns:a16="http://schemas.microsoft.com/office/drawing/2014/main" id="{983C8DF2-E98B-C05A-09C7-4853CFBA1C52}"/>
              </a:ext>
              <a:ext uri="{C183D7F6-B498-43B3-948B-1728B52AA6E4}">
                <adec:decorative xmlns:adec="http://schemas.microsoft.com/office/drawing/2017/decorative" val="1"/>
              </a:ext>
            </a:extLst>
          </p:cNvPr>
          <p:cNvSpPr/>
          <p:nvPr/>
        </p:nvSpPr>
        <p:spPr>
          <a:xfrm>
            <a:off x="435050" y="1841500"/>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2" name="Group 1">
            <a:extLst>
              <a:ext uri="{FF2B5EF4-FFF2-40B4-BE49-F238E27FC236}">
                <a16:creationId xmlns:a16="http://schemas.microsoft.com/office/drawing/2014/main" id="{565E2ABA-3388-79A5-8855-F6A4FCBC5DB5}"/>
              </a:ext>
              <a:ext uri="{C183D7F6-B498-43B3-948B-1728B52AA6E4}">
                <adec:decorative xmlns:adec="http://schemas.microsoft.com/office/drawing/2017/decorative" val="1"/>
              </a:ext>
            </a:extLst>
          </p:cNvPr>
          <p:cNvGrpSpPr/>
          <p:nvPr/>
        </p:nvGrpSpPr>
        <p:grpSpPr>
          <a:xfrm>
            <a:off x="428960" y="1198005"/>
            <a:ext cx="6696075" cy="361062"/>
            <a:chOff x="349101" y="166510"/>
            <a:chExt cx="6775785" cy="361062"/>
          </a:xfrm>
        </p:grpSpPr>
        <p:sp>
          <p:nvSpPr>
            <p:cNvPr id="9" name="object 5">
              <a:extLst>
                <a:ext uri="{FF2B5EF4-FFF2-40B4-BE49-F238E27FC236}">
                  <a16:creationId xmlns:a16="http://schemas.microsoft.com/office/drawing/2014/main" id="{D6F02B04-3D4A-6D2A-FA18-C142438BDF8A}"/>
                </a:ext>
              </a:extLst>
            </p:cNvPr>
            <p:cNvSpPr txBox="1"/>
            <p:nvPr/>
          </p:nvSpPr>
          <p:spPr>
            <a:xfrm>
              <a:off x="5024240" y="232783"/>
              <a:ext cx="1859914" cy="250190"/>
            </a:xfrm>
            <a:prstGeom prst="rect">
              <a:avLst/>
            </a:prstGeom>
          </p:spPr>
          <p:txBody>
            <a:bodyPr vert="horz" wrap="square" lIns="0" tIns="31750" rIns="0" bIns="0" rtlCol="0">
              <a:spAutoFit/>
            </a:bodyPr>
            <a:lstStyle/>
            <a:p>
              <a:pPr marL="0" marR="5080" lvl="0" indent="0" defTabSz="914400" eaLnBrk="1" fontAlgn="auto" latinLnBrk="0" hangingPunct="1">
                <a:lnSpc>
                  <a:spcPts val="810"/>
                </a:lnSpc>
                <a:spcBef>
                  <a:spcPts val="250"/>
                </a:spcBef>
                <a:spcAft>
                  <a:spcPts val="0"/>
                </a:spcAft>
                <a:buClrTx/>
                <a:buSzTx/>
                <a:buFontTx/>
                <a:buNone/>
                <a:tabLst/>
                <a:defRPr/>
              </a:pPr>
              <a:r>
                <a:rPr kumimoji="0" sz="800" b="0" i="0" u="none" strike="noStrike" kern="0" cap="none" spc="0" normalizeH="0" baseline="0" noProof="0" dirty="0">
                  <a:ln>
                    <a:noFill/>
                  </a:ln>
                  <a:solidFill>
                    <a:sysClr val="windowText" lastClr="000000"/>
                  </a:solidFill>
                  <a:effectLst/>
                  <a:uLnTx/>
                  <a:uFillTx/>
                  <a:latin typeface="Arial"/>
                  <a:cs typeface="Arial"/>
                </a:rPr>
                <a:t>The</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are</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unadjusted</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and</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based</a:t>
              </a:r>
              <a:r>
                <a:rPr kumimoji="0" sz="800" b="0" i="0" u="none" strike="noStrike" kern="0" cap="none" spc="-25" normalizeH="0" baseline="0" noProof="0" dirty="0">
                  <a:ln>
                    <a:noFill/>
                  </a:ln>
                  <a:solidFill>
                    <a:sysClr val="windowText" lastClr="000000"/>
                  </a:solidFill>
                  <a:effectLst/>
                  <a:uLnTx/>
                  <a:uFillTx/>
                  <a:latin typeface="Arial"/>
                  <a:cs typeface="Arial"/>
                </a:rPr>
                <a:t> on</a:t>
              </a:r>
              <a:r>
                <a:rPr kumimoji="0" sz="800" b="0" i="0" u="none" strike="noStrike" kern="0" cap="none" spc="0" normalizeH="0" baseline="0" noProof="0" dirty="0">
                  <a:ln>
                    <a:noFill/>
                  </a:ln>
                  <a:solidFill>
                    <a:sysClr val="windowText" lastClr="000000"/>
                  </a:solidFill>
                  <a:effectLst/>
                  <a:uLnTx/>
                  <a:uFillTx/>
                  <a:latin typeface="Arial"/>
                  <a:cs typeface="Arial"/>
                </a:rPr>
                <a:t> England</a:t>
              </a:r>
              <a:r>
                <a:rPr kumimoji="0" sz="800" b="0" i="0" u="none" strike="noStrike" kern="0" cap="none" spc="-3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10" normalizeH="0" baseline="0" noProof="0" dirty="0">
                  <a:ln>
                    <a:noFill/>
                  </a:ln>
                  <a:solidFill>
                    <a:sysClr val="windowText" lastClr="000000"/>
                  </a:solidFill>
                  <a:effectLst/>
                  <a:uLnTx/>
                  <a:uFillTx/>
                  <a:latin typeface="Arial"/>
                  <a:cs typeface="Arial"/>
                </a:rPr>
                <a:t>only.</a:t>
              </a:r>
              <a:endParaRPr kumimoji="0" sz="800" b="0" i="0" u="none" strike="noStrike" kern="0" cap="none" spc="0" normalizeH="0" baseline="0" noProof="0" dirty="0">
                <a:ln>
                  <a:noFill/>
                </a:ln>
                <a:solidFill>
                  <a:sysClr val="windowText" lastClr="000000"/>
                </a:solidFill>
                <a:effectLst/>
                <a:uLnTx/>
                <a:uFillTx/>
                <a:latin typeface="Arial"/>
                <a:cs typeface="Arial"/>
              </a:endParaRPr>
            </a:p>
          </p:txBody>
        </p:sp>
        <p:sp>
          <p:nvSpPr>
            <p:cNvPr id="15" name="object 4">
              <a:extLst>
                <a:ext uri="{FF2B5EF4-FFF2-40B4-BE49-F238E27FC236}">
                  <a16:creationId xmlns:a16="http://schemas.microsoft.com/office/drawing/2014/main" id="{3203D1B3-E97C-DB3C-1AFF-6756B2D74B6E}"/>
                </a:ext>
              </a:extLst>
            </p:cNvPr>
            <p:cNvSpPr txBox="1"/>
            <p:nvPr/>
          </p:nvSpPr>
          <p:spPr>
            <a:xfrm>
              <a:off x="2940050" y="256306"/>
              <a:ext cx="1697347" cy="215444"/>
            </a:xfrm>
            <a:prstGeom prst="rect">
              <a:avLst/>
            </a:prstGeom>
            <a:noFill/>
          </p:spPr>
          <p:txBody>
            <a:bodyPr wrap="square">
              <a:spAutoFit/>
            </a:bodyPr>
            <a:lstStyle/>
            <a:p>
              <a:pPr marL="0" marR="0" lvl="0" indent="0" defTabSz="914400" eaLnBrk="1" fontAlgn="auto" latinLnBrk="0" hangingPunct="1">
                <a:lnSpc>
                  <a:spcPct val="100000"/>
                </a:lnSpc>
                <a:spcBef>
                  <a:spcPts val="215"/>
                </a:spcBef>
                <a:spcAft>
                  <a:spcPts val="0"/>
                </a:spcAft>
                <a:buClrTx/>
                <a:buSzTx/>
                <a:buFontTx/>
                <a:buNone/>
                <a:tabLst/>
                <a:defRPr/>
              </a:pPr>
              <a:r>
                <a:rPr lang="en-GB" sz="800" spc="260" dirty="0">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No</a:t>
              </a:r>
              <a:r>
                <a:rPr kumimoji="0" lang="en-GB" sz="1200" b="0" i="0" u="none" strike="noStrike" kern="0" cap="none" spc="-22"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score</a:t>
              </a:r>
              <a:r>
                <a:rPr kumimoji="0" lang="en-GB" sz="1200" b="0" i="0" u="none" strike="noStrike" kern="0" cap="none" spc="-15"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available</a:t>
              </a:r>
              <a:r>
                <a:rPr kumimoji="0" lang="en-GB" sz="1200" b="0" i="0" u="none" strike="noStrike" kern="0" cap="none" spc="-15" normalizeH="0" baseline="3472" noProof="0" dirty="0">
                  <a:ln>
                    <a:noFill/>
                  </a:ln>
                  <a:solidFill>
                    <a:sysClr val="windowText" lastClr="000000"/>
                  </a:solidFill>
                  <a:effectLst/>
                  <a:uLnTx/>
                  <a:uFillTx/>
                  <a:latin typeface="Arial"/>
                  <a:cs typeface="Arial"/>
                </a:rPr>
                <a:t>.</a:t>
              </a:r>
              <a:endParaRPr kumimoji="0" lang="en-GB" sz="1200" b="0" i="0" u="none" strike="noStrike" kern="0" cap="none" spc="0" normalizeH="0" baseline="3472" noProof="0" dirty="0">
                <a:ln>
                  <a:noFill/>
                </a:ln>
                <a:solidFill>
                  <a:sysClr val="windowText" lastClr="000000"/>
                </a:solidFill>
                <a:effectLst/>
                <a:uLnTx/>
                <a:uFillTx/>
                <a:latin typeface="Arial"/>
                <a:cs typeface="Arial"/>
              </a:endParaRPr>
            </a:p>
          </p:txBody>
        </p:sp>
        <p:sp>
          <p:nvSpPr>
            <p:cNvPr id="18" name="object 3">
              <a:extLst>
                <a:ext uri="{FF2B5EF4-FFF2-40B4-BE49-F238E27FC236}">
                  <a16:creationId xmlns:a16="http://schemas.microsoft.com/office/drawing/2014/main" id="{38C8FF44-E130-8EBB-36E8-A92B18ADDD40}"/>
                </a:ext>
              </a:extLst>
            </p:cNvPr>
            <p:cNvSpPr txBox="1"/>
            <p:nvPr/>
          </p:nvSpPr>
          <p:spPr>
            <a:xfrm>
              <a:off x="497504" y="228020"/>
              <a:ext cx="2518746" cy="117098"/>
            </a:xfrm>
            <a:prstGeom prst="rect">
              <a:avLst/>
            </a:prstGeom>
          </p:spPr>
          <p:txBody>
            <a:bodyPr vert="horz" wrap="square" lIns="0" tIns="31750" rIns="0" bIns="0" rtlCol="0">
              <a:spAutoFit/>
            </a:bodyPr>
            <a:lstStyle/>
            <a:p>
              <a:pPr marL="143510" marR="324485" indent="-144145" algn="l">
                <a:lnSpc>
                  <a:spcPts val="810"/>
                </a:lnSpc>
                <a:spcBef>
                  <a:spcPts val="250"/>
                </a:spcBef>
              </a:pPr>
              <a:r>
                <a:rPr sz="1200" baseline="3472" dirty="0">
                  <a:latin typeface="Arial"/>
                  <a:cs typeface="Arial"/>
                </a:rPr>
                <a:t>*</a:t>
              </a:r>
              <a:r>
                <a:rPr sz="1200" spc="254" baseline="3472" dirty="0">
                  <a:latin typeface="Arial"/>
                  <a:cs typeface="Arial"/>
                </a:rPr>
                <a:t>  </a:t>
              </a:r>
              <a:r>
                <a:rPr sz="800" dirty="0">
                  <a:latin typeface="Arial"/>
                  <a:cs typeface="Arial"/>
                </a:rPr>
                <a:t>Indicates</a:t>
              </a:r>
              <a:r>
                <a:rPr sz="800" spc="-10" dirty="0">
                  <a:latin typeface="Arial"/>
                  <a:cs typeface="Arial"/>
                </a:rPr>
                <a:t> </a:t>
              </a:r>
              <a:r>
                <a:rPr sz="800" dirty="0">
                  <a:latin typeface="Arial"/>
                  <a:cs typeface="Arial"/>
                </a:rPr>
                <a:t>where</a:t>
              </a:r>
              <a:r>
                <a:rPr sz="800" spc="-10" dirty="0">
                  <a:latin typeface="Arial"/>
                  <a:cs typeface="Arial"/>
                </a:rPr>
                <a:t> </a:t>
              </a:r>
              <a:r>
                <a:rPr sz="800" dirty="0">
                  <a:latin typeface="Arial"/>
                  <a:cs typeface="Arial"/>
                </a:rPr>
                <a:t>a</a:t>
              </a:r>
              <a:r>
                <a:rPr sz="800" spc="-10" dirty="0">
                  <a:latin typeface="Arial"/>
                  <a:cs typeface="Arial"/>
                </a:rPr>
                <a:t> </a:t>
              </a:r>
              <a:r>
                <a:rPr sz="800" dirty="0">
                  <a:latin typeface="Arial"/>
                  <a:cs typeface="Arial"/>
                </a:rPr>
                <a:t>score</a:t>
              </a:r>
              <a:r>
                <a:rPr lang="en-GB" sz="800" spc="-10" dirty="0">
                  <a:latin typeface="Arial"/>
                  <a:cs typeface="Arial"/>
                </a:rPr>
                <a:t> </a:t>
              </a:r>
              <a:r>
                <a:rPr sz="800" dirty="0">
                  <a:latin typeface="Arial"/>
                  <a:cs typeface="Arial"/>
                </a:rPr>
                <a:t>is</a:t>
              </a:r>
              <a:r>
                <a:rPr sz="800" spc="-10" dirty="0">
                  <a:latin typeface="Arial"/>
                  <a:cs typeface="Arial"/>
                </a:rPr>
                <a:t> </a:t>
              </a:r>
              <a:r>
                <a:rPr sz="800" spc="-25" dirty="0">
                  <a:latin typeface="Arial"/>
                  <a:cs typeface="Arial"/>
                </a:rPr>
                <a:t>not</a:t>
              </a:r>
              <a:r>
                <a:rPr lang="en-GB" sz="800" dirty="0">
                  <a:latin typeface="Arial"/>
                  <a:cs typeface="Arial"/>
                </a:rPr>
                <a:t> </a:t>
              </a:r>
              <a:r>
                <a:rPr sz="800" dirty="0">
                  <a:latin typeface="Arial"/>
                  <a:cs typeface="Arial"/>
                </a:rPr>
                <a:t>available</a:t>
              </a:r>
              <a:r>
                <a:rPr sz="800" spc="-25" dirty="0">
                  <a:latin typeface="Arial"/>
                  <a:cs typeface="Arial"/>
                </a:rPr>
                <a:t> </a:t>
              </a:r>
              <a:r>
                <a:rPr sz="800" dirty="0">
                  <a:latin typeface="Arial"/>
                  <a:cs typeface="Arial"/>
                </a:rPr>
                <a:t>due</a:t>
              </a:r>
              <a:r>
                <a:rPr sz="800" spc="-25" dirty="0">
                  <a:latin typeface="Arial"/>
                  <a:cs typeface="Arial"/>
                </a:rPr>
                <a:t> </a:t>
              </a:r>
              <a:r>
                <a:rPr sz="800" dirty="0">
                  <a:latin typeface="Arial"/>
                  <a:cs typeface="Arial"/>
                </a:rPr>
                <a:t>to</a:t>
              </a:r>
              <a:r>
                <a:rPr lang="en-GB" sz="800" spc="-25" dirty="0">
                  <a:latin typeface="Arial"/>
                  <a:cs typeface="Arial"/>
                </a:rPr>
                <a:t> </a:t>
              </a:r>
              <a:r>
                <a:rPr sz="800" dirty="0">
                  <a:latin typeface="Arial"/>
                  <a:cs typeface="Arial"/>
                </a:rPr>
                <a:t>suppression</a:t>
              </a:r>
              <a:r>
                <a:rPr sz="800" spc="-25" dirty="0">
                  <a:latin typeface="Arial"/>
                  <a:cs typeface="Arial"/>
                </a:rPr>
                <a:t> </a:t>
              </a:r>
              <a:r>
                <a:rPr sz="800" dirty="0">
                  <a:latin typeface="Arial"/>
                  <a:cs typeface="Arial"/>
                </a:rPr>
                <a:t>or</a:t>
              </a:r>
              <a:r>
                <a:rPr sz="800" spc="-25" dirty="0">
                  <a:latin typeface="Arial"/>
                  <a:cs typeface="Arial"/>
                </a:rPr>
                <a:t> </a:t>
              </a:r>
              <a:r>
                <a:rPr sz="800" spc="-50" dirty="0">
                  <a:latin typeface="Arial"/>
                  <a:cs typeface="Arial"/>
                </a:rPr>
                <a:t>a</a:t>
              </a:r>
              <a:r>
                <a:rPr lang="en-GB" sz="800" spc="-50" dirty="0">
                  <a:latin typeface="Arial"/>
                  <a:cs typeface="Arial"/>
                </a:rPr>
                <a:t> </a:t>
              </a:r>
              <a:r>
                <a:rPr lang="en-GB" sz="1200" baseline="6944" dirty="0">
                  <a:latin typeface="Arial"/>
                  <a:cs typeface="Arial"/>
                </a:rPr>
                <a:t>low</a:t>
              </a:r>
              <a:r>
                <a:rPr lang="en-GB" sz="1200" spc="-15" baseline="6944" dirty="0">
                  <a:latin typeface="Arial"/>
                  <a:cs typeface="Arial"/>
                </a:rPr>
                <a:t> </a:t>
              </a:r>
              <a:r>
                <a:rPr lang="en-GB" sz="1200" baseline="6944" dirty="0">
                  <a:latin typeface="Arial"/>
                  <a:cs typeface="Arial"/>
                </a:rPr>
                <a:t>base</a:t>
              </a:r>
              <a:r>
                <a:rPr lang="en-GB" sz="1200" spc="-15" baseline="6944" dirty="0">
                  <a:latin typeface="Arial"/>
                  <a:cs typeface="Arial"/>
                </a:rPr>
                <a:t> size.</a:t>
              </a:r>
              <a:r>
                <a:rPr lang="en-GB" sz="1200" baseline="6944" dirty="0">
                  <a:latin typeface="Arial"/>
                  <a:cs typeface="Arial"/>
                </a:rPr>
                <a:t>	</a:t>
              </a:r>
              <a:endParaRPr lang="en-GB" sz="800" dirty="0">
                <a:latin typeface="Arial"/>
                <a:cs typeface="Arial"/>
              </a:endParaRPr>
            </a:p>
          </p:txBody>
        </p:sp>
        <p:sp>
          <p:nvSpPr>
            <p:cNvPr id="19" name="object 2">
              <a:extLst>
                <a:ext uri="{FF2B5EF4-FFF2-40B4-BE49-F238E27FC236}">
                  <a16:creationId xmlns:a16="http://schemas.microsoft.com/office/drawing/2014/main" id="{AC4ECD02-8E13-5033-941F-F11AB874A852}"/>
                </a:ext>
              </a:extLst>
            </p:cNvPr>
            <p:cNvSpPr/>
            <p:nvPr/>
          </p:nvSpPr>
          <p:spPr>
            <a:xfrm>
              <a:off x="349101" y="166510"/>
              <a:ext cx="6775785" cy="361062"/>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22" name="txt_org_name">
            <a:extLst>
              <a:ext uri="{FF2B5EF4-FFF2-40B4-BE49-F238E27FC236}">
                <a16:creationId xmlns:a16="http://schemas.microsoft.com/office/drawing/2014/main" id="{F6B9329C-E802-E85B-7BA2-05FC800F65F5}"/>
              </a:ext>
              <a:ext uri="{C183D7F6-B498-43B3-948B-1728B52AA6E4}">
                <adec:decorative xmlns:adec="http://schemas.microsoft.com/office/drawing/2017/decorative" val="1"/>
              </a:ext>
            </a:extLst>
          </p:cNvPr>
          <p:cNvSpPr txBox="1"/>
          <p:nvPr/>
        </p:nvSpPr>
        <p:spPr>
          <a:xfrm>
            <a:off x="4524343" y="622300"/>
            <a:ext cx="2754280" cy="276999"/>
          </a:xfrm>
          <a:prstGeom prst="rect">
            <a:avLst/>
          </a:prstGeom>
          <a:noFill/>
        </p:spPr>
        <p:txBody>
          <a:bodyPr wrap="none" rtlCol="0">
            <a:spAutoFit/>
          </a:bodyPr>
          <a:lstStyle/>
          <a:p>
            <a:pPr algn="r"/>
            <a:r>
              <a:rPr lang="en-GB" sz="1200" b="1">
                <a:solidFill>
                  <a:srgbClr val="336E9F"/>
                </a:solidFill>
                <a:latin typeface="Arial"/>
                <a:cs typeface="Arial"/>
              </a:rPr>
              <a:t>The Christie NHS Foundation Trust</a:t>
            </a:r>
            <a:endParaRPr lang="en-GB" sz="1200">
              <a:solidFill>
                <a:srgbClr val="336E9F"/>
              </a:solidFill>
            </a:endParaRPr>
          </a:p>
        </p:txBody>
      </p:sp>
      <p:sp>
        <p:nvSpPr>
          <p:cNvPr id="24" name="txt_survey">
            <a:extLst>
              <a:ext uri="{FF2B5EF4-FFF2-40B4-BE49-F238E27FC236}">
                <a16:creationId xmlns:a16="http://schemas.microsoft.com/office/drawing/2014/main" id="{9BFF9CE6-7F83-B16E-A0B5-1621FE2376F1}"/>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25" name="Group 24">
            <a:extLst>
              <a:ext uri="{FF2B5EF4-FFF2-40B4-BE49-F238E27FC236}">
                <a16:creationId xmlns:a16="http://schemas.microsoft.com/office/drawing/2014/main" id="{AAD557A7-6FFA-ECF9-97C3-5AF9944E0062}"/>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26" name="object 4">
              <a:hlinkClick r:id="rId7" action="ppaction://hlinksldjump"/>
              <a:extLst>
                <a:ext uri="{FF2B5EF4-FFF2-40B4-BE49-F238E27FC236}">
                  <a16:creationId xmlns:a16="http://schemas.microsoft.com/office/drawing/2014/main" id="{84235F7B-CEB8-BFA9-16B8-E3E7DC4B4E5E}"/>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29" name="object 3">
              <a:hlinkClick r:id="rId7" action="ppaction://hlinksldjump"/>
              <a:extLst>
                <a:ext uri="{FF2B5EF4-FFF2-40B4-BE49-F238E27FC236}">
                  <a16:creationId xmlns:a16="http://schemas.microsoft.com/office/drawing/2014/main" id="{0DFC6947-BA49-0B5C-7097-ABD6CBDDB091}"/>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2445383253"/>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BD38432-1669-389F-0A48-E664782E89B8}"/>
            </a:ext>
          </a:extLst>
        </p:cNvPr>
        <p:cNvGrpSpPr/>
        <p:nvPr/>
      </p:nvGrpSpPr>
      <p:grpSpPr>
        <a:xfrm>
          <a:off x="0" y="0"/>
          <a:ext cx="0" cy="0"/>
          <a:chOff x="0" y="0"/>
          <a:chExt cx="0" cy="0"/>
        </a:xfrm>
      </p:grpSpPr>
      <p:sp>
        <p:nvSpPr>
          <p:cNvPr id="71" name="Slide Number Placeholder 1">
            <a:extLst>
              <a:ext uri="{FF2B5EF4-FFF2-40B4-BE49-F238E27FC236}">
                <a16:creationId xmlns:a16="http://schemas.microsoft.com/office/drawing/2014/main" id="{FE7AA1B1-F4F2-B73D-A59D-7DBF130831A1}"/>
              </a:ext>
            </a:extLst>
          </p:cNvPr>
          <p:cNvSpPr>
            <a:spLocks noGrp="1"/>
          </p:cNvSpPr>
          <p:nvPr>
            <p:ph type="sldNum" sz="quarter" idx="7"/>
          </p:nvPr>
        </p:nvSpPr>
        <p:spPr>
          <a:xfrm>
            <a:off x="7054850" y="10358279"/>
            <a:ext cx="465390" cy="123111"/>
          </a:xfrm>
        </p:spPr>
        <p:txBody>
          <a:bodyPr/>
          <a:lstStyle/>
          <a:p>
            <a:pPr marL="93980" algn="l">
              <a:lnSpc>
                <a:spcPct val="100000"/>
              </a:lnSpc>
              <a:spcBef>
                <a:spcPts val="25"/>
              </a:spcBef>
            </a:pPr>
            <a:fld id="{5DAED856-2A6B-4887-ADA0-AD736983B93A}" type="slidenum">
              <a:rPr lang="en-GB" spc="-25" smtClean="0"/>
              <a:pPr marL="93980" algn="l">
                <a:lnSpc>
                  <a:spcPct val="100000"/>
                </a:lnSpc>
                <a:spcBef>
                  <a:spcPts val="25"/>
                </a:spcBef>
              </a:pPr>
              <a:t>52</a:t>
            </a:fld>
            <a:endParaRPr lang="en-GB" spc="-25"/>
          </a:p>
        </p:txBody>
      </p:sp>
      <p:sp>
        <p:nvSpPr>
          <p:cNvPr id="20" name="object 1">
            <a:extLst>
              <a:ext uri="{FF2B5EF4-FFF2-40B4-BE49-F238E27FC236}">
                <a16:creationId xmlns:a16="http://schemas.microsoft.com/office/drawing/2014/main" id="{13788C98-D59D-44F5-BCD1-F4D113D20EF3}"/>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Year on year 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31" name="his_years_q41_1">
            <a:extLst>
              <a:ext uri="{FF2B5EF4-FFF2-40B4-BE49-F238E27FC236}">
                <a16:creationId xmlns:a16="http://schemas.microsoft.com/office/drawing/2014/main" id="{9A2246B2-6BD0-587C-F1D5-FE24721D9603}"/>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888158404"/>
              </p:ext>
            </p:extLst>
          </p:nvPr>
        </p:nvGraphicFramePr>
        <p:xfrm>
          <a:off x="1585850" y="9627800"/>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7" name="chart_his_q41_1">
            <a:extLst>
              <a:ext uri="{FF2B5EF4-FFF2-40B4-BE49-F238E27FC236}">
                <a16:creationId xmlns:a16="http://schemas.microsoft.com/office/drawing/2014/main" id="{F84ADEB7-9CF0-15B6-6255-3CAE2944F201}"/>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929375558"/>
              </p:ext>
            </p:extLst>
          </p:nvPr>
        </p:nvGraphicFramePr>
        <p:xfrm>
          <a:off x="360137" y="8666297"/>
          <a:ext cx="6694169" cy="1180317"/>
        </p:xfrm>
        <a:graphic>
          <a:graphicData uri="http://schemas.openxmlformats.org/drawingml/2006/chart">
            <c:chart xmlns:c="http://schemas.openxmlformats.org/drawingml/2006/chart" xmlns:r="http://schemas.openxmlformats.org/officeDocument/2006/relationships" r:id="rId2"/>
          </a:graphicData>
        </a:graphic>
      </p:graphicFrame>
      <p:sp>
        <p:nvSpPr>
          <p:cNvPr id="27" name="text_q36">
            <a:extLst>
              <a:ext uri="{FF2B5EF4-FFF2-40B4-BE49-F238E27FC236}">
                <a16:creationId xmlns:a16="http://schemas.microsoft.com/office/drawing/2014/main" id="{EC6755E8-11FB-DDFE-B5FC-F75D62DACD00}"/>
              </a:ext>
            </a:extLst>
          </p:cNvPr>
          <p:cNvSpPr txBox="1"/>
          <p:nvPr/>
        </p:nvSpPr>
        <p:spPr>
          <a:xfrm>
            <a:off x="479302" y="1642144"/>
            <a:ext cx="6595390" cy="218008"/>
          </a:xfrm>
          <a:prstGeom prst="rect">
            <a:avLst/>
          </a:prstGeom>
        </p:spPr>
        <p:txBody>
          <a:bodyPr vert="horz" wrap="square" lIns="0" tIns="86360" rIns="0" bIns="0" rtlCol="0" anchor="ctr">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Q36.</a:t>
            </a:r>
            <a:r>
              <a:rPr lang="en-GB" sz="850" spc="-35" dirty="0">
                <a:latin typeface="Arial"/>
                <a:cs typeface="Arial"/>
              </a:rPr>
              <a:t> </a:t>
            </a:r>
            <a:r>
              <a:rPr lang="en-GB" sz="850" dirty="0">
                <a:latin typeface="Arial"/>
                <a:cs typeface="Arial"/>
              </a:rPr>
              <a:t>Hospital</a:t>
            </a:r>
            <a:r>
              <a:rPr lang="en-GB" sz="850" spc="-20" dirty="0">
                <a:latin typeface="Arial"/>
                <a:cs typeface="Arial"/>
              </a:rPr>
              <a:t> </a:t>
            </a:r>
            <a:r>
              <a:rPr lang="en-GB" sz="850" dirty="0">
                <a:latin typeface="Arial"/>
                <a:cs typeface="Arial"/>
              </a:rPr>
              <a:t>staff</a:t>
            </a:r>
            <a:r>
              <a:rPr lang="en-GB" sz="850" spc="-20" dirty="0">
                <a:latin typeface="Arial"/>
                <a:cs typeface="Arial"/>
              </a:rPr>
              <a:t> </a:t>
            </a:r>
            <a:r>
              <a:rPr lang="en-GB" sz="850" dirty="0">
                <a:latin typeface="Arial"/>
                <a:cs typeface="Arial"/>
              </a:rPr>
              <a:t>always</a:t>
            </a:r>
            <a:r>
              <a:rPr lang="en-GB" sz="850" spc="-20" dirty="0">
                <a:latin typeface="Arial"/>
                <a:cs typeface="Arial"/>
              </a:rPr>
              <a:t> </a:t>
            </a:r>
            <a:r>
              <a:rPr lang="en-GB" sz="850" dirty="0">
                <a:latin typeface="Arial"/>
                <a:cs typeface="Arial"/>
              </a:rPr>
              <a:t>did</a:t>
            </a:r>
            <a:r>
              <a:rPr lang="en-GB" sz="850" spc="-20" dirty="0">
                <a:latin typeface="Arial"/>
                <a:cs typeface="Arial"/>
              </a:rPr>
              <a:t> </a:t>
            </a:r>
            <a:r>
              <a:rPr lang="en-GB" sz="850" dirty="0">
                <a:latin typeface="Arial"/>
                <a:cs typeface="Arial"/>
              </a:rPr>
              <a:t>everything</a:t>
            </a:r>
            <a:r>
              <a:rPr lang="en-GB" sz="850" spc="-20" dirty="0">
                <a:latin typeface="Arial"/>
                <a:cs typeface="Arial"/>
              </a:rPr>
              <a:t> </a:t>
            </a:r>
            <a:r>
              <a:rPr lang="en-GB" sz="850" dirty="0">
                <a:latin typeface="Arial"/>
                <a:cs typeface="Arial"/>
              </a:rPr>
              <a:t>they</a:t>
            </a:r>
            <a:r>
              <a:rPr lang="en-GB" sz="850" spc="-20" dirty="0">
                <a:latin typeface="Arial"/>
                <a:cs typeface="Arial"/>
              </a:rPr>
              <a:t> </a:t>
            </a:r>
            <a:r>
              <a:rPr lang="en-GB" sz="850" dirty="0">
                <a:latin typeface="Arial"/>
                <a:cs typeface="Arial"/>
              </a:rPr>
              <a:t>could</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help</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control</a:t>
            </a:r>
            <a:r>
              <a:rPr lang="en-GB" sz="850" spc="-20" dirty="0">
                <a:latin typeface="Arial"/>
                <a:cs typeface="Arial"/>
              </a:rPr>
              <a:t> pain</a:t>
            </a:r>
            <a:endParaRPr lang="en-GB" sz="850" dirty="0">
              <a:latin typeface="Arial"/>
              <a:cs typeface="Arial"/>
            </a:endParaRPr>
          </a:p>
        </p:txBody>
      </p:sp>
      <p:sp>
        <p:nvSpPr>
          <p:cNvPr id="39" name="text_q37">
            <a:extLst>
              <a:ext uri="{FF2B5EF4-FFF2-40B4-BE49-F238E27FC236}">
                <a16:creationId xmlns:a16="http://schemas.microsoft.com/office/drawing/2014/main" id="{CD0188A6-6FFF-A1EF-3F57-9ECB9B0836F6}"/>
              </a:ext>
            </a:extLst>
          </p:cNvPr>
          <p:cNvSpPr txBox="1"/>
          <p:nvPr/>
        </p:nvSpPr>
        <p:spPr>
          <a:xfrm>
            <a:off x="486381" y="3304201"/>
            <a:ext cx="6477872"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lang="en-GB" sz="850" dirty="0">
                <a:latin typeface="Arial"/>
                <a:cs typeface="Arial"/>
              </a:rPr>
              <a:t>Q37.</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always</a:t>
            </a:r>
            <a:r>
              <a:rPr lang="en-GB" sz="850" spc="-20" dirty="0">
                <a:latin typeface="Arial"/>
                <a:cs typeface="Arial"/>
              </a:rPr>
              <a:t> </a:t>
            </a:r>
            <a:r>
              <a:rPr lang="en-GB" sz="850" dirty="0">
                <a:latin typeface="Arial"/>
                <a:cs typeface="Arial"/>
              </a:rPr>
              <a:t>treated</a:t>
            </a:r>
            <a:r>
              <a:rPr lang="en-GB" sz="850" spc="-20" dirty="0">
                <a:latin typeface="Arial"/>
                <a:cs typeface="Arial"/>
              </a:rPr>
              <a:t> </a:t>
            </a:r>
            <a:r>
              <a:rPr lang="en-GB" sz="850" dirty="0">
                <a:latin typeface="Arial"/>
                <a:cs typeface="Arial"/>
              </a:rPr>
              <a:t>with</a:t>
            </a:r>
            <a:r>
              <a:rPr lang="en-GB" sz="850" spc="-20" dirty="0">
                <a:latin typeface="Arial"/>
                <a:cs typeface="Arial"/>
              </a:rPr>
              <a:t> </a:t>
            </a:r>
            <a:r>
              <a:rPr lang="en-GB" sz="850" dirty="0">
                <a:latin typeface="Arial"/>
                <a:cs typeface="Arial"/>
              </a:rPr>
              <a:t>respect</a:t>
            </a:r>
            <a:r>
              <a:rPr lang="en-GB" sz="850" spc="-20" dirty="0">
                <a:latin typeface="Arial"/>
                <a:cs typeface="Arial"/>
              </a:rPr>
              <a:t> </a:t>
            </a:r>
            <a:r>
              <a:rPr lang="en-GB" sz="850" dirty="0">
                <a:latin typeface="Arial"/>
                <a:cs typeface="Arial"/>
              </a:rPr>
              <a:t>and</a:t>
            </a:r>
            <a:r>
              <a:rPr lang="en-GB" sz="850" spc="-20" dirty="0">
                <a:latin typeface="Arial"/>
                <a:cs typeface="Arial"/>
              </a:rPr>
              <a:t> </a:t>
            </a:r>
            <a:r>
              <a:rPr lang="en-GB" sz="850" dirty="0">
                <a:latin typeface="Arial"/>
                <a:cs typeface="Arial"/>
              </a:rPr>
              <a:t>dignity</a:t>
            </a:r>
            <a:r>
              <a:rPr lang="en-GB" sz="850" spc="-20" dirty="0">
                <a:latin typeface="Arial"/>
                <a:cs typeface="Arial"/>
              </a:rPr>
              <a:t> </a:t>
            </a:r>
            <a:r>
              <a:rPr lang="en-GB" sz="850" dirty="0">
                <a:latin typeface="Arial"/>
                <a:cs typeface="Arial"/>
              </a:rPr>
              <a:t>while</a:t>
            </a:r>
            <a:r>
              <a:rPr lang="en-GB" sz="850" spc="-20" dirty="0">
                <a:latin typeface="Arial"/>
                <a:cs typeface="Arial"/>
              </a:rPr>
              <a:t> </a:t>
            </a:r>
            <a:r>
              <a:rPr lang="en-GB" sz="850" dirty="0">
                <a:latin typeface="Arial"/>
                <a:cs typeface="Arial"/>
              </a:rPr>
              <a:t>in</a:t>
            </a:r>
            <a:r>
              <a:rPr lang="en-GB" sz="850" spc="-20" dirty="0">
                <a:latin typeface="Arial"/>
                <a:cs typeface="Arial"/>
              </a:rPr>
              <a:t> </a:t>
            </a:r>
            <a:r>
              <a:rPr lang="en-GB" sz="850" spc="-10" dirty="0">
                <a:latin typeface="Arial"/>
                <a:cs typeface="Arial"/>
              </a:rPr>
              <a:t>hospital</a:t>
            </a:r>
            <a:endParaRPr lang="en-GB" sz="850" dirty="0">
              <a:latin typeface="Arial"/>
              <a:cs typeface="Arial"/>
            </a:endParaRPr>
          </a:p>
        </p:txBody>
      </p:sp>
      <p:sp>
        <p:nvSpPr>
          <p:cNvPr id="59" name="text_q38">
            <a:extLst>
              <a:ext uri="{FF2B5EF4-FFF2-40B4-BE49-F238E27FC236}">
                <a16:creationId xmlns:a16="http://schemas.microsoft.com/office/drawing/2014/main" id="{4DD69FCB-60A9-6AAD-3CA9-AC1A207D4D66}"/>
              </a:ext>
            </a:extLst>
          </p:cNvPr>
          <p:cNvSpPr txBox="1"/>
          <p:nvPr/>
        </p:nvSpPr>
        <p:spPr>
          <a:xfrm>
            <a:off x="504494" y="4938895"/>
            <a:ext cx="6617645" cy="218008"/>
          </a:xfrm>
          <a:prstGeom prst="rect">
            <a:avLst/>
          </a:prstGeom>
        </p:spPr>
        <p:txBody>
          <a:bodyPr vert="horz" wrap="square" lIns="0" tIns="86360" rIns="0" bIns="0" rtlCol="0">
            <a:spAutoFit/>
          </a:bodyPr>
          <a:lstStyle/>
          <a:p>
            <a:pPr marL="254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Q38.</a:t>
            </a:r>
            <a:r>
              <a:rPr lang="en-GB" sz="850" spc="-25" dirty="0">
                <a:latin typeface="Arial"/>
                <a:cs typeface="Arial"/>
              </a:rPr>
              <a:t> </a:t>
            </a:r>
            <a:r>
              <a:rPr lang="en-GB" sz="850" dirty="0">
                <a:latin typeface="Arial"/>
                <a:cs typeface="Arial"/>
              </a:rPr>
              <a:t>Patient</a:t>
            </a:r>
            <a:r>
              <a:rPr lang="en-GB" sz="850" spc="-25" dirty="0">
                <a:latin typeface="Arial"/>
                <a:cs typeface="Arial"/>
              </a:rPr>
              <a:t> </a:t>
            </a:r>
            <a:r>
              <a:rPr lang="en-GB" sz="850" dirty="0">
                <a:latin typeface="Arial"/>
                <a:cs typeface="Arial"/>
              </a:rPr>
              <a:t>received</a:t>
            </a:r>
            <a:r>
              <a:rPr lang="en-GB" sz="850" spc="-25" dirty="0">
                <a:latin typeface="Arial"/>
                <a:cs typeface="Arial"/>
              </a:rPr>
              <a:t> </a:t>
            </a:r>
            <a:r>
              <a:rPr lang="en-GB" sz="850" dirty="0">
                <a:latin typeface="Arial"/>
                <a:cs typeface="Arial"/>
              </a:rPr>
              <a:t>easily</a:t>
            </a:r>
            <a:r>
              <a:rPr lang="en-GB" sz="850" spc="-20" dirty="0">
                <a:latin typeface="Arial"/>
                <a:cs typeface="Arial"/>
              </a:rPr>
              <a:t> </a:t>
            </a:r>
            <a:r>
              <a:rPr lang="en-GB" sz="850" dirty="0">
                <a:latin typeface="Arial"/>
                <a:cs typeface="Arial"/>
              </a:rPr>
              <a:t>understandable</a:t>
            </a:r>
            <a:r>
              <a:rPr lang="en-GB" sz="850" spc="-25" dirty="0">
                <a:latin typeface="Arial"/>
                <a:cs typeface="Arial"/>
              </a:rPr>
              <a:t> </a:t>
            </a:r>
            <a:r>
              <a:rPr lang="en-GB" sz="850" dirty="0">
                <a:latin typeface="Arial"/>
                <a:cs typeface="Arial"/>
              </a:rPr>
              <a:t>information</a:t>
            </a:r>
            <a:r>
              <a:rPr lang="en-GB" sz="850" spc="-25" dirty="0">
                <a:latin typeface="Arial"/>
                <a:cs typeface="Arial"/>
              </a:rPr>
              <a:t> </a:t>
            </a:r>
            <a:r>
              <a:rPr lang="en-GB" sz="850" dirty="0">
                <a:latin typeface="Arial"/>
                <a:cs typeface="Arial"/>
              </a:rPr>
              <a:t>about</a:t>
            </a:r>
            <a:r>
              <a:rPr lang="en-GB" sz="850" spc="-25" dirty="0">
                <a:latin typeface="Arial"/>
                <a:cs typeface="Arial"/>
              </a:rPr>
              <a:t> </a:t>
            </a:r>
            <a:r>
              <a:rPr lang="en-GB" sz="850" dirty="0">
                <a:latin typeface="Arial"/>
                <a:cs typeface="Arial"/>
              </a:rPr>
              <a:t>what</a:t>
            </a:r>
            <a:r>
              <a:rPr lang="en-GB" sz="850" spc="-20" dirty="0">
                <a:latin typeface="Arial"/>
                <a:cs typeface="Arial"/>
              </a:rPr>
              <a:t> </a:t>
            </a:r>
            <a:r>
              <a:rPr lang="en-GB" sz="850" dirty="0">
                <a:latin typeface="Arial"/>
                <a:cs typeface="Arial"/>
              </a:rPr>
              <a:t>they</a:t>
            </a:r>
            <a:r>
              <a:rPr lang="en-GB" sz="850" spc="-25" dirty="0">
                <a:latin typeface="Arial"/>
                <a:cs typeface="Arial"/>
              </a:rPr>
              <a:t> </a:t>
            </a:r>
            <a:r>
              <a:rPr lang="en-GB" sz="850" dirty="0">
                <a:latin typeface="Arial"/>
                <a:cs typeface="Arial"/>
              </a:rPr>
              <a:t>should</a:t>
            </a:r>
            <a:r>
              <a:rPr lang="en-GB" sz="850" spc="-25" dirty="0">
                <a:latin typeface="Arial"/>
                <a:cs typeface="Arial"/>
              </a:rPr>
              <a:t> </a:t>
            </a:r>
            <a:r>
              <a:rPr lang="en-GB" sz="850" dirty="0">
                <a:latin typeface="Arial"/>
                <a:cs typeface="Arial"/>
              </a:rPr>
              <a:t>or</a:t>
            </a:r>
            <a:r>
              <a:rPr lang="en-GB" sz="850" spc="-25" dirty="0">
                <a:latin typeface="Arial"/>
                <a:cs typeface="Arial"/>
              </a:rPr>
              <a:t> </a:t>
            </a:r>
            <a:r>
              <a:rPr lang="en-GB" sz="850" dirty="0">
                <a:latin typeface="Arial"/>
                <a:cs typeface="Arial"/>
              </a:rPr>
              <a:t>should</a:t>
            </a:r>
            <a:r>
              <a:rPr lang="en-GB" sz="850" spc="-20" dirty="0">
                <a:latin typeface="Arial"/>
                <a:cs typeface="Arial"/>
              </a:rPr>
              <a:t> </a:t>
            </a:r>
            <a:r>
              <a:rPr lang="en-GB" sz="850" dirty="0">
                <a:latin typeface="Arial"/>
                <a:cs typeface="Arial"/>
              </a:rPr>
              <a:t>not</a:t>
            </a:r>
            <a:r>
              <a:rPr lang="en-GB" sz="850" spc="-25" dirty="0">
                <a:latin typeface="Arial"/>
                <a:cs typeface="Arial"/>
              </a:rPr>
              <a:t> </a:t>
            </a:r>
            <a:r>
              <a:rPr lang="en-GB" sz="850" dirty="0">
                <a:latin typeface="Arial"/>
                <a:cs typeface="Arial"/>
              </a:rPr>
              <a:t>do</a:t>
            </a:r>
            <a:r>
              <a:rPr lang="en-GB" sz="850" spc="-25" dirty="0">
                <a:latin typeface="Arial"/>
                <a:cs typeface="Arial"/>
              </a:rPr>
              <a:t> </a:t>
            </a:r>
            <a:r>
              <a:rPr lang="en-GB" sz="850" dirty="0">
                <a:latin typeface="Arial"/>
                <a:cs typeface="Arial"/>
              </a:rPr>
              <a:t>after</a:t>
            </a:r>
            <a:r>
              <a:rPr lang="en-GB" sz="850" spc="-25" dirty="0">
                <a:latin typeface="Arial"/>
                <a:cs typeface="Arial"/>
              </a:rPr>
              <a:t> </a:t>
            </a:r>
            <a:r>
              <a:rPr lang="en-GB" sz="850" dirty="0">
                <a:latin typeface="Arial"/>
                <a:cs typeface="Arial"/>
              </a:rPr>
              <a:t>leaving</a:t>
            </a:r>
            <a:r>
              <a:rPr lang="en-GB" sz="850" spc="-20" dirty="0">
                <a:latin typeface="Arial"/>
                <a:cs typeface="Arial"/>
              </a:rPr>
              <a:t> </a:t>
            </a:r>
            <a:r>
              <a:rPr lang="en-GB" sz="850" spc="-10" dirty="0">
                <a:latin typeface="Arial"/>
                <a:cs typeface="Arial"/>
              </a:rPr>
              <a:t>hospital</a:t>
            </a:r>
            <a:endParaRPr lang="en-GB" sz="850" dirty="0">
              <a:latin typeface="Arial"/>
              <a:cs typeface="Arial"/>
            </a:endParaRPr>
          </a:p>
        </p:txBody>
      </p:sp>
      <p:sp>
        <p:nvSpPr>
          <p:cNvPr id="100" name="text_q39">
            <a:extLst>
              <a:ext uri="{FF2B5EF4-FFF2-40B4-BE49-F238E27FC236}">
                <a16:creationId xmlns:a16="http://schemas.microsoft.com/office/drawing/2014/main" id="{36C62ABC-FDC7-D17A-CF58-635E3176F489}"/>
              </a:ext>
            </a:extLst>
          </p:cNvPr>
          <p:cNvSpPr txBox="1"/>
          <p:nvPr/>
        </p:nvSpPr>
        <p:spPr>
          <a:xfrm>
            <a:off x="504494" y="6594413"/>
            <a:ext cx="6637093"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Q39.</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always</a:t>
            </a:r>
            <a:r>
              <a:rPr lang="en-GB" sz="850" spc="-20" dirty="0">
                <a:latin typeface="Arial"/>
                <a:cs typeface="Arial"/>
              </a:rPr>
              <a:t> </a:t>
            </a:r>
            <a:r>
              <a:rPr lang="en-GB" sz="850" dirty="0">
                <a:latin typeface="Arial"/>
                <a:cs typeface="Arial"/>
              </a:rPr>
              <a:t>able</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discuss</a:t>
            </a:r>
            <a:r>
              <a:rPr lang="en-GB" sz="850" spc="-15" dirty="0">
                <a:latin typeface="Arial"/>
                <a:cs typeface="Arial"/>
              </a:rPr>
              <a:t> </a:t>
            </a:r>
            <a:r>
              <a:rPr lang="en-GB" sz="850" dirty="0">
                <a:latin typeface="Arial"/>
                <a:cs typeface="Arial"/>
              </a:rPr>
              <a:t>worries</a:t>
            </a:r>
            <a:r>
              <a:rPr lang="en-GB" sz="850" spc="-20" dirty="0">
                <a:latin typeface="Arial"/>
                <a:cs typeface="Arial"/>
              </a:rPr>
              <a:t> </a:t>
            </a:r>
            <a:r>
              <a:rPr lang="en-GB" sz="850" dirty="0">
                <a:latin typeface="Arial"/>
                <a:cs typeface="Arial"/>
              </a:rPr>
              <a:t>and</a:t>
            </a:r>
            <a:r>
              <a:rPr lang="en-GB" sz="850" spc="-20" dirty="0">
                <a:latin typeface="Arial"/>
                <a:cs typeface="Arial"/>
              </a:rPr>
              <a:t> </a:t>
            </a:r>
            <a:r>
              <a:rPr lang="en-GB" sz="850" dirty="0">
                <a:latin typeface="Arial"/>
                <a:cs typeface="Arial"/>
              </a:rPr>
              <a:t>fears</a:t>
            </a:r>
            <a:r>
              <a:rPr lang="en-GB" sz="850" spc="-20" dirty="0">
                <a:latin typeface="Arial"/>
                <a:cs typeface="Arial"/>
              </a:rPr>
              <a:t> </a:t>
            </a:r>
            <a:r>
              <a:rPr lang="en-GB" sz="850" dirty="0">
                <a:latin typeface="Arial"/>
                <a:cs typeface="Arial"/>
              </a:rPr>
              <a:t>with</a:t>
            </a:r>
            <a:r>
              <a:rPr lang="en-GB" sz="850" spc="-20" dirty="0">
                <a:latin typeface="Arial"/>
                <a:cs typeface="Arial"/>
              </a:rPr>
              <a:t> </a:t>
            </a:r>
            <a:r>
              <a:rPr lang="en-GB" sz="850" dirty="0">
                <a:latin typeface="Arial"/>
                <a:cs typeface="Arial"/>
              </a:rPr>
              <a:t>hospital</a:t>
            </a:r>
            <a:r>
              <a:rPr lang="en-GB" sz="850" spc="-20" dirty="0">
                <a:latin typeface="Arial"/>
                <a:cs typeface="Arial"/>
              </a:rPr>
              <a:t> </a:t>
            </a:r>
            <a:r>
              <a:rPr lang="en-GB" sz="850" dirty="0">
                <a:latin typeface="Arial"/>
                <a:cs typeface="Arial"/>
              </a:rPr>
              <a:t>staff</a:t>
            </a:r>
            <a:r>
              <a:rPr lang="en-GB" sz="850" spc="-15" dirty="0">
                <a:latin typeface="Arial"/>
                <a:cs typeface="Arial"/>
              </a:rPr>
              <a:t> </a:t>
            </a:r>
            <a:r>
              <a:rPr lang="en-GB" sz="850" dirty="0">
                <a:latin typeface="Arial"/>
                <a:cs typeface="Arial"/>
              </a:rPr>
              <a:t>while</a:t>
            </a:r>
            <a:r>
              <a:rPr lang="en-GB" sz="850" spc="-20" dirty="0">
                <a:latin typeface="Arial"/>
                <a:cs typeface="Arial"/>
              </a:rPr>
              <a:t> </a:t>
            </a:r>
            <a:r>
              <a:rPr lang="en-GB" sz="850" dirty="0">
                <a:latin typeface="Arial"/>
                <a:cs typeface="Arial"/>
              </a:rPr>
              <a:t>being</a:t>
            </a:r>
            <a:r>
              <a:rPr lang="en-GB" sz="850" spc="-20" dirty="0">
                <a:latin typeface="Arial"/>
                <a:cs typeface="Arial"/>
              </a:rPr>
              <a:t> </a:t>
            </a:r>
            <a:r>
              <a:rPr lang="en-GB" sz="850" dirty="0">
                <a:latin typeface="Arial"/>
                <a:cs typeface="Arial"/>
              </a:rPr>
              <a:t>treated</a:t>
            </a:r>
            <a:r>
              <a:rPr lang="en-GB" sz="850" spc="-20" dirty="0">
                <a:latin typeface="Arial"/>
                <a:cs typeface="Arial"/>
              </a:rPr>
              <a:t> </a:t>
            </a:r>
            <a:r>
              <a:rPr lang="en-GB" sz="850" dirty="0">
                <a:latin typeface="Arial"/>
                <a:cs typeface="Arial"/>
              </a:rPr>
              <a:t>as</a:t>
            </a:r>
            <a:r>
              <a:rPr lang="en-GB" sz="850" spc="-20" dirty="0">
                <a:latin typeface="Arial"/>
                <a:cs typeface="Arial"/>
              </a:rPr>
              <a:t> </a:t>
            </a:r>
            <a:r>
              <a:rPr lang="en-GB" sz="850" dirty="0">
                <a:latin typeface="Arial"/>
                <a:cs typeface="Arial"/>
              </a:rPr>
              <a:t>an</a:t>
            </a:r>
            <a:r>
              <a:rPr lang="en-GB" sz="850" spc="-20" dirty="0">
                <a:latin typeface="Arial"/>
                <a:cs typeface="Arial"/>
              </a:rPr>
              <a:t> </a:t>
            </a:r>
            <a:r>
              <a:rPr lang="en-GB" sz="850" dirty="0">
                <a:latin typeface="Arial"/>
                <a:cs typeface="Arial"/>
              </a:rPr>
              <a:t>outpatient</a:t>
            </a:r>
            <a:r>
              <a:rPr lang="en-GB" sz="850" spc="-15" dirty="0">
                <a:latin typeface="Arial"/>
                <a:cs typeface="Arial"/>
              </a:rPr>
              <a:t> </a:t>
            </a:r>
            <a:r>
              <a:rPr lang="en-GB" sz="850" dirty="0">
                <a:latin typeface="Arial"/>
                <a:cs typeface="Arial"/>
              </a:rPr>
              <a:t>or</a:t>
            </a:r>
            <a:r>
              <a:rPr lang="en-GB" sz="850" spc="-20" dirty="0">
                <a:latin typeface="Arial"/>
                <a:cs typeface="Arial"/>
              </a:rPr>
              <a:t> </a:t>
            </a:r>
            <a:r>
              <a:rPr lang="en-GB" sz="850" dirty="0">
                <a:latin typeface="Arial"/>
                <a:cs typeface="Arial"/>
              </a:rPr>
              <a:t>day</a:t>
            </a:r>
            <a:r>
              <a:rPr lang="en-GB" sz="850" spc="-20" dirty="0">
                <a:latin typeface="Arial"/>
                <a:cs typeface="Arial"/>
              </a:rPr>
              <a:t> case</a:t>
            </a:r>
            <a:endParaRPr lang="en-GB" sz="850" dirty="0">
              <a:latin typeface="Arial"/>
              <a:cs typeface="Arial"/>
            </a:endParaRPr>
          </a:p>
        </p:txBody>
      </p:sp>
      <p:sp>
        <p:nvSpPr>
          <p:cNvPr id="23" name="object 10">
            <a:extLst>
              <a:ext uri="{FF2B5EF4-FFF2-40B4-BE49-F238E27FC236}">
                <a16:creationId xmlns:a16="http://schemas.microsoft.com/office/drawing/2014/main" id="{F3954302-DFEA-ABF8-0DD8-8C00167E9A7F}"/>
              </a:ext>
            </a:extLst>
          </p:cNvPr>
          <p:cNvSpPr txBox="1"/>
          <p:nvPr/>
        </p:nvSpPr>
        <p:spPr>
          <a:xfrm>
            <a:off x="435374" y="8284519"/>
            <a:ext cx="6696000" cy="167354"/>
          </a:xfrm>
          <a:prstGeom prst="rect">
            <a:avLst/>
          </a:prstGeom>
          <a:ln w="6350">
            <a:solidFill>
              <a:srgbClr val="939598"/>
            </a:solidFill>
          </a:ln>
        </p:spPr>
        <p:txBody>
          <a:bodyPr vert="horz" wrap="square" lIns="0" tIns="5715" rIns="0" bIns="0" rtlCol="0">
            <a:spAutoFit/>
          </a:bodyPr>
          <a:lstStyle/>
          <a:p>
            <a:pPr marL="27940" marR="0" lvl="0" indent="0" defTabSz="914400" eaLnBrk="1" fontAlgn="auto" latinLnBrk="0" hangingPunct="1">
              <a:lnSpc>
                <a:spcPct val="100000"/>
              </a:lnSpc>
              <a:spcBef>
                <a:spcPts val="45"/>
              </a:spcBef>
              <a:spcAft>
                <a:spcPts val="0"/>
              </a:spcAft>
              <a:buClrTx/>
              <a:buSzTx/>
              <a:buFontTx/>
              <a:buNone/>
              <a:tabLst/>
              <a:defRPr/>
            </a:pPr>
            <a:r>
              <a:rPr lang="en-GB" sz="1050" b="1" spc="-20" dirty="0">
                <a:solidFill>
                  <a:srgbClr val="336E9F"/>
                </a:solidFill>
                <a:latin typeface="Arial"/>
                <a:cs typeface="Arial"/>
              </a:rPr>
              <a:t>YOUR</a:t>
            </a:r>
            <a:r>
              <a:rPr lang="en-GB" sz="1050" b="1" spc="-55" dirty="0">
                <a:solidFill>
                  <a:srgbClr val="336E9F"/>
                </a:solidFill>
                <a:latin typeface="Arial"/>
                <a:cs typeface="Arial"/>
              </a:rPr>
              <a:t> </a:t>
            </a:r>
            <a:r>
              <a:rPr lang="en-GB" sz="1050" b="1" spc="-10" dirty="0">
                <a:solidFill>
                  <a:srgbClr val="336E9F"/>
                </a:solidFill>
                <a:latin typeface="Arial"/>
                <a:cs typeface="Arial"/>
              </a:rPr>
              <a:t>TREATMENT</a:t>
            </a:r>
            <a:endParaRPr lang="en-GB" sz="1050" dirty="0">
              <a:latin typeface="Arial"/>
              <a:cs typeface="Arial"/>
            </a:endParaRPr>
          </a:p>
        </p:txBody>
      </p:sp>
      <p:sp>
        <p:nvSpPr>
          <p:cNvPr id="111" name="text_q41_1">
            <a:extLst>
              <a:ext uri="{FF2B5EF4-FFF2-40B4-BE49-F238E27FC236}">
                <a16:creationId xmlns:a16="http://schemas.microsoft.com/office/drawing/2014/main" id="{A3C224E8-371E-C395-6FC6-1ED2159ED2AD}"/>
              </a:ext>
            </a:extLst>
          </p:cNvPr>
          <p:cNvSpPr txBox="1"/>
          <p:nvPr/>
        </p:nvSpPr>
        <p:spPr>
          <a:xfrm>
            <a:off x="497344" y="8387786"/>
            <a:ext cx="5229773"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Q41_1.</a:t>
            </a:r>
            <a:r>
              <a:rPr lang="en-GB" sz="850" spc="-35" dirty="0">
                <a:latin typeface="Arial"/>
                <a:cs typeface="Arial"/>
              </a:rPr>
              <a:t> </a:t>
            </a:r>
            <a:r>
              <a:rPr lang="en-GB" sz="850" dirty="0">
                <a:latin typeface="Arial"/>
                <a:cs typeface="Arial"/>
              </a:rPr>
              <a:t>Beforehand</a:t>
            </a:r>
            <a:r>
              <a:rPr lang="en-GB" sz="850" spc="-35" dirty="0">
                <a:latin typeface="Arial"/>
                <a:cs typeface="Arial"/>
              </a:rPr>
              <a:t> </a:t>
            </a:r>
            <a:r>
              <a:rPr lang="en-GB" sz="850" dirty="0">
                <a:latin typeface="Arial"/>
                <a:cs typeface="Arial"/>
              </a:rPr>
              <a:t>patient</a:t>
            </a:r>
            <a:r>
              <a:rPr lang="en-GB" sz="850" spc="-35" dirty="0">
                <a:latin typeface="Arial"/>
                <a:cs typeface="Arial"/>
              </a:rPr>
              <a:t> </a:t>
            </a:r>
            <a:r>
              <a:rPr lang="en-GB" sz="850" dirty="0">
                <a:latin typeface="Arial"/>
                <a:cs typeface="Arial"/>
              </a:rPr>
              <a:t>completely</a:t>
            </a:r>
            <a:r>
              <a:rPr lang="en-GB" sz="850" spc="-30" dirty="0">
                <a:latin typeface="Arial"/>
                <a:cs typeface="Arial"/>
              </a:rPr>
              <a:t> </a:t>
            </a:r>
            <a:r>
              <a:rPr lang="en-GB" sz="850" dirty="0">
                <a:latin typeface="Arial"/>
                <a:cs typeface="Arial"/>
              </a:rPr>
              <a:t>had</a:t>
            </a:r>
            <a:r>
              <a:rPr lang="en-GB" sz="850" spc="-35" dirty="0">
                <a:latin typeface="Arial"/>
                <a:cs typeface="Arial"/>
              </a:rPr>
              <a:t> </a:t>
            </a:r>
            <a:r>
              <a:rPr lang="en-GB" sz="850" dirty="0">
                <a:latin typeface="Arial"/>
                <a:cs typeface="Arial"/>
              </a:rPr>
              <a:t>enough</a:t>
            </a:r>
            <a:r>
              <a:rPr lang="en-GB" sz="850" spc="-35" dirty="0">
                <a:latin typeface="Arial"/>
                <a:cs typeface="Arial"/>
              </a:rPr>
              <a:t> </a:t>
            </a:r>
            <a:r>
              <a:rPr lang="en-GB" sz="850" dirty="0">
                <a:latin typeface="Arial"/>
                <a:cs typeface="Arial"/>
              </a:rPr>
              <a:t>understandable</a:t>
            </a:r>
            <a:r>
              <a:rPr lang="en-GB" sz="850" spc="-35" dirty="0">
                <a:latin typeface="Arial"/>
                <a:cs typeface="Arial"/>
              </a:rPr>
              <a:t> </a:t>
            </a:r>
            <a:r>
              <a:rPr lang="en-GB" sz="850" dirty="0">
                <a:latin typeface="Arial"/>
                <a:cs typeface="Arial"/>
              </a:rPr>
              <a:t>information</a:t>
            </a:r>
            <a:r>
              <a:rPr lang="en-GB" sz="850" spc="-30" dirty="0">
                <a:latin typeface="Arial"/>
                <a:cs typeface="Arial"/>
              </a:rPr>
              <a:t> </a:t>
            </a:r>
            <a:r>
              <a:rPr lang="en-GB" sz="850" dirty="0">
                <a:latin typeface="Arial"/>
                <a:cs typeface="Arial"/>
              </a:rPr>
              <a:t>about</a:t>
            </a:r>
            <a:r>
              <a:rPr lang="en-GB" sz="850" spc="-35" dirty="0">
                <a:latin typeface="Arial"/>
                <a:cs typeface="Arial"/>
              </a:rPr>
              <a:t> </a:t>
            </a:r>
            <a:r>
              <a:rPr lang="en-GB" sz="850" spc="-10" dirty="0">
                <a:latin typeface="Arial"/>
                <a:cs typeface="Arial"/>
              </a:rPr>
              <a:t>surgery</a:t>
            </a:r>
            <a:endParaRPr lang="en-GB" sz="850" dirty="0">
              <a:latin typeface="Arial"/>
              <a:cs typeface="Arial"/>
            </a:endParaRPr>
          </a:p>
        </p:txBody>
      </p:sp>
      <p:sp>
        <p:nvSpPr>
          <p:cNvPr id="14" name="object 11">
            <a:extLst>
              <a:ext uri="{FF2B5EF4-FFF2-40B4-BE49-F238E27FC236}">
                <a16:creationId xmlns:a16="http://schemas.microsoft.com/office/drawing/2014/main" id="{777599A4-EC9C-37C5-2566-6DBD972892AF}"/>
              </a:ext>
              <a:ext uri="{C183D7F6-B498-43B3-948B-1728B52AA6E4}">
                <adec:decorative xmlns:adec="http://schemas.microsoft.com/office/drawing/2017/decorative" val="1"/>
              </a:ext>
            </a:extLst>
          </p:cNvPr>
          <p:cNvSpPr/>
          <p:nvPr/>
        </p:nvSpPr>
        <p:spPr>
          <a:xfrm>
            <a:off x="435374" y="8448316"/>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3" name="his_years_q39">
            <a:extLst>
              <a:ext uri="{FF2B5EF4-FFF2-40B4-BE49-F238E27FC236}">
                <a16:creationId xmlns:a16="http://schemas.microsoft.com/office/drawing/2014/main" id="{03BDD248-F16E-0B6D-F53B-F85370C14A39}"/>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729264093"/>
              </p:ext>
            </p:extLst>
          </p:nvPr>
        </p:nvGraphicFramePr>
        <p:xfrm>
          <a:off x="1585850" y="7845748"/>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6" name="chart_his_q39">
            <a:extLst>
              <a:ext uri="{FF2B5EF4-FFF2-40B4-BE49-F238E27FC236}">
                <a16:creationId xmlns:a16="http://schemas.microsoft.com/office/drawing/2014/main" id="{78CBD22D-EC1B-48FD-FEBC-5B984B8C5886}"/>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389828017"/>
              </p:ext>
            </p:extLst>
          </p:nvPr>
        </p:nvGraphicFramePr>
        <p:xfrm>
          <a:off x="360137" y="6886086"/>
          <a:ext cx="6694169" cy="1180317"/>
        </p:xfrm>
        <a:graphic>
          <a:graphicData uri="http://schemas.openxmlformats.org/drawingml/2006/chart">
            <c:chart xmlns:c="http://schemas.openxmlformats.org/drawingml/2006/chart" xmlns:r="http://schemas.openxmlformats.org/officeDocument/2006/relationships" r:id="rId3"/>
          </a:graphicData>
        </a:graphic>
      </p:graphicFrame>
      <p:sp>
        <p:nvSpPr>
          <p:cNvPr id="13" name="object 9">
            <a:extLst>
              <a:ext uri="{FF2B5EF4-FFF2-40B4-BE49-F238E27FC236}">
                <a16:creationId xmlns:a16="http://schemas.microsoft.com/office/drawing/2014/main" id="{804B6B0E-EB65-370C-0B5A-5600F696E686}"/>
              </a:ext>
              <a:ext uri="{C183D7F6-B498-43B3-948B-1728B52AA6E4}">
                <adec:decorative xmlns:adec="http://schemas.microsoft.com/office/drawing/2017/decorative" val="1"/>
              </a:ext>
            </a:extLst>
          </p:cNvPr>
          <p:cNvSpPr/>
          <p:nvPr/>
        </p:nvSpPr>
        <p:spPr>
          <a:xfrm>
            <a:off x="437895" y="6660021"/>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5" name="his_years_q38">
            <a:extLst>
              <a:ext uri="{FF2B5EF4-FFF2-40B4-BE49-F238E27FC236}">
                <a16:creationId xmlns:a16="http://schemas.microsoft.com/office/drawing/2014/main" id="{6463167C-0F84-5303-C0D5-E6B0EBB7F369}"/>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187226417"/>
              </p:ext>
            </p:extLst>
          </p:nvPr>
        </p:nvGraphicFramePr>
        <p:xfrm>
          <a:off x="1585307" y="6208240"/>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2" name="chart_his_q38">
            <a:extLst>
              <a:ext uri="{FF2B5EF4-FFF2-40B4-BE49-F238E27FC236}">
                <a16:creationId xmlns:a16="http://schemas.microsoft.com/office/drawing/2014/main" id="{5BCA369B-2B93-1857-0631-1B1FF5BC74E7}"/>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436553620"/>
              </p:ext>
            </p:extLst>
          </p:nvPr>
        </p:nvGraphicFramePr>
        <p:xfrm>
          <a:off x="360137" y="5246737"/>
          <a:ext cx="6694169" cy="1180317"/>
        </p:xfrm>
        <a:graphic>
          <a:graphicData uri="http://schemas.openxmlformats.org/drawingml/2006/chart">
            <c:chart xmlns:c="http://schemas.openxmlformats.org/drawingml/2006/chart" xmlns:r="http://schemas.openxmlformats.org/officeDocument/2006/relationships" r:id="rId4"/>
          </a:graphicData>
        </a:graphic>
      </p:graphicFrame>
      <p:sp>
        <p:nvSpPr>
          <p:cNvPr id="11" name="object 8">
            <a:extLst>
              <a:ext uri="{FF2B5EF4-FFF2-40B4-BE49-F238E27FC236}">
                <a16:creationId xmlns:a16="http://schemas.microsoft.com/office/drawing/2014/main" id="{5906E5AC-3165-556C-58BF-E8EE4578C332}"/>
              </a:ext>
              <a:ext uri="{C183D7F6-B498-43B3-948B-1728B52AA6E4}">
                <adec:decorative xmlns:adec="http://schemas.microsoft.com/office/drawing/2017/decorative" val="1"/>
              </a:ext>
            </a:extLst>
          </p:cNvPr>
          <p:cNvSpPr/>
          <p:nvPr/>
        </p:nvSpPr>
        <p:spPr>
          <a:xfrm>
            <a:off x="439402" y="499506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21" name="his_years_q37">
            <a:extLst>
              <a:ext uri="{FF2B5EF4-FFF2-40B4-BE49-F238E27FC236}">
                <a16:creationId xmlns:a16="http://schemas.microsoft.com/office/drawing/2014/main" id="{523F8326-A820-A5E0-2B51-80E269718180}"/>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50115858"/>
              </p:ext>
            </p:extLst>
          </p:nvPr>
        </p:nvGraphicFramePr>
        <p:xfrm>
          <a:off x="1586393" y="4502699"/>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7" name="chart_his_q37">
            <a:extLst>
              <a:ext uri="{FF2B5EF4-FFF2-40B4-BE49-F238E27FC236}">
                <a16:creationId xmlns:a16="http://schemas.microsoft.com/office/drawing/2014/main" id="{56A6BF87-8719-4BF6-36E0-1815BBAD123A}"/>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144030420"/>
              </p:ext>
            </p:extLst>
          </p:nvPr>
        </p:nvGraphicFramePr>
        <p:xfrm>
          <a:off x="360681" y="3556783"/>
          <a:ext cx="6694169" cy="1180317"/>
        </p:xfrm>
        <a:graphic>
          <a:graphicData uri="http://schemas.openxmlformats.org/drawingml/2006/chart">
            <c:chart xmlns:c="http://schemas.openxmlformats.org/drawingml/2006/chart" xmlns:r="http://schemas.openxmlformats.org/officeDocument/2006/relationships" r:id="rId5"/>
          </a:graphicData>
        </a:graphic>
      </p:graphicFrame>
      <p:sp>
        <p:nvSpPr>
          <p:cNvPr id="8" name="object 7">
            <a:extLst>
              <a:ext uri="{FF2B5EF4-FFF2-40B4-BE49-F238E27FC236}">
                <a16:creationId xmlns:a16="http://schemas.microsoft.com/office/drawing/2014/main" id="{939A8509-BFEE-8768-F814-73336292D453}"/>
              </a:ext>
              <a:ext uri="{C183D7F6-B498-43B3-948B-1728B52AA6E4}">
                <adec:decorative xmlns:adec="http://schemas.microsoft.com/office/drawing/2017/decorative" val="1"/>
              </a:ext>
            </a:extLst>
          </p:cNvPr>
          <p:cNvSpPr/>
          <p:nvPr/>
        </p:nvSpPr>
        <p:spPr>
          <a:xfrm>
            <a:off x="431556" y="335644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28" name="his_years_q36">
            <a:extLst>
              <a:ext uri="{FF2B5EF4-FFF2-40B4-BE49-F238E27FC236}">
                <a16:creationId xmlns:a16="http://schemas.microsoft.com/office/drawing/2014/main" id="{5200CC4F-1054-C93D-5536-F23C120342FB}"/>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873662304"/>
              </p:ext>
            </p:extLst>
          </p:nvPr>
        </p:nvGraphicFramePr>
        <p:xfrm>
          <a:off x="1585850" y="2891435"/>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0" name="chart_his_q36">
            <a:extLst>
              <a:ext uri="{FF2B5EF4-FFF2-40B4-BE49-F238E27FC236}">
                <a16:creationId xmlns:a16="http://schemas.microsoft.com/office/drawing/2014/main" id="{9B93E250-D07B-BC49-2874-DD5ABA2D9C73}"/>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4192432021"/>
              </p:ext>
            </p:extLst>
          </p:nvPr>
        </p:nvGraphicFramePr>
        <p:xfrm>
          <a:off x="360138" y="1930411"/>
          <a:ext cx="6694169" cy="1180317"/>
        </p:xfrm>
        <a:graphic>
          <a:graphicData uri="http://schemas.openxmlformats.org/drawingml/2006/chart">
            <c:chart xmlns:c="http://schemas.openxmlformats.org/drawingml/2006/chart" xmlns:r="http://schemas.openxmlformats.org/officeDocument/2006/relationships" r:id="rId6"/>
          </a:graphicData>
        </a:graphic>
      </p:graphicFrame>
      <p:sp>
        <p:nvSpPr>
          <p:cNvPr id="6" name="object 6">
            <a:extLst>
              <a:ext uri="{FF2B5EF4-FFF2-40B4-BE49-F238E27FC236}">
                <a16:creationId xmlns:a16="http://schemas.microsoft.com/office/drawing/2014/main" id="{A84F2891-9D1D-70D7-DE2B-3E686DAE2EB5}"/>
              </a:ext>
              <a:ext uri="{C183D7F6-B498-43B3-948B-1728B52AA6E4}">
                <adec:decorative xmlns:adec="http://schemas.microsoft.com/office/drawing/2017/decorative" val="1"/>
              </a:ext>
            </a:extLst>
          </p:cNvPr>
          <p:cNvSpPr/>
          <p:nvPr/>
        </p:nvSpPr>
        <p:spPr>
          <a:xfrm>
            <a:off x="437571" y="1712630"/>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2" name="Group 1">
            <a:extLst>
              <a:ext uri="{FF2B5EF4-FFF2-40B4-BE49-F238E27FC236}">
                <a16:creationId xmlns:a16="http://schemas.microsoft.com/office/drawing/2014/main" id="{28A99D50-99FC-A5B4-AC65-14EDF4C40B9D}"/>
              </a:ext>
              <a:ext uri="{C183D7F6-B498-43B3-948B-1728B52AA6E4}">
                <adec:decorative xmlns:adec="http://schemas.microsoft.com/office/drawing/2017/decorative" val="1"/>
              </a:ext>
            </a:extLst>
          </p:cNvPr>
          <p:cNvGrpSpPr/>
          <p:nvPr/>
        </p:nvGrpSpPr>
        <p:grpSpPr>
          <a:xfrm>
            <a:off x="428960" y="1198005"/>
            <a:ext cx="6696075" cy="361062"/>
            <a:chOff x="349101" y="166510"/>
            <a:chExt cx="6775785" cy="361062"/>
          </a:xfrm>
        </p:grpSpPr>
        <p:sp>
          <p:nvSpPr>
            <p:cNvPr id="9" name="object 5">
              <a:extLst>
                <a:ext uri="{FF2B5EF4-FFF2-40B4-BE49-F238E27FC236}">
                  <a16:creationId xmlns:a16="http://schemas.microsoft.com/office/drawing/2014/main" id="{F62C2385-AC7D-0B51-FDC4-C92F5E23CBC8}"/>
                </a:ext>
              </a:extLst>
            </p:cNvPr>
            <p:cNvSpPr txBox="1"/>
            <p:nvPr/>
          </p:nvSpPr>
          <p:spPr>
            <a:xfrm>
              <a:off x="5024240" y="232783"/>
              <a:ext cx="1859914" cy="250190"/>
            </a:xfrm>
            <a:prstGeom prst="rect">
              <a:avLst/>
            </a:prstGeom>
          </p:spPr>
          <p:txBody>
            <a:bodyPr vert="horz" wrap="square" lIns="0" tIns="31750" rIns="0" bIns="0" rtlCol="0">
              <a:spAutoFit/>
            </a:bodyPr>
            <a:lstStyle/>
            <a:p>
              <a:pPr marL="0" marR="5080" lvl="0" indent="0" defTabSz="914400" eaLnBrk="1" fontAlgn="auto" latinLnBrk="0" hangingPunct="1">
                <a:lnSpc>
                  <a:spcPts val="810"/>
                </a:lnSpc>
                <a:spcBef>
                  <a:spcPts val="250"/>
                </a:spcBef>
                <a:spcAft>
                  <a:spcPts val="0"/>
                </a:spcAft>
                <a:buClrTx/>
                <a:buSzTx/>
                <a:buFontTx/>
                <a:buNone/>
                <a:tabLst/>
                <a:defRPr/>
              </a:pPr>
              <a:r>
                <a:rPr kumimoji="0" sz="800" b="0" i="0" u="none" strike="noStrike" kern="0" cap="none" spc="0" normalizeH="0" baseline="0" noProof="0" dirty="0">
                  <a:ln>
                    <a:noFill/>
                  </a:ln>
                  <a:solidFill>
                    <a:sysClr val="windowText" lastClr="000000"/>
                  </a:solidFill>
                  <a:effectLst/>
                  <a:uLnTx/>
                  <a:uFillTx/>
                  <a:latin typeface="Arial"/>
                  <a:cs typeface="Arial"/>
                </a:rPr>
                <a:t>The</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are</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unadjusted</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and</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based</a:t>
              </a:r>
              <a:r>
                <a:rPr kumimoji="0" sz="800" b="0" i="0" u="none" strike="noStrike" kern="0" cap="none" spc="-25" normalizeH="0" baseline="0" noProof="0" dirty="0">
                  <a:ln>
                    <a:noFill/>
                  </a:ln>
                  <a:solidFill>
                    <a:sysClr val="windowText" lastClr="000000"/>
                  </a:solidFill>
                  <a:effectLst/>
                  <a:uLnTx/>
                  <a:uFillTx/>
                  <a:latin typeface="Arial"/>
                  <a:cs typeface="Arial"/>
                </a:rPr>
                <a:t> on</a:t>
              </a:r>
              <a:r>
                <a:rPr kumimoji="0" sz="800" b="0" i="0" u="none" strike="noStrike" kern="0" cap="none" spc="0" normalizeH="0" baseline="0" noProof="0" dirty="0">
                  <a:ln>
                    <a:noFill/>
                  </a:ln>
                  <a:solidFill>
                    <a:sysClr val="windowText" lastClr="000000"/>
                  </a:solidFill>
                  <a:effectLst/>
                  <a:uLnTx/>
                  <a:uFillTx/>
                  <a:latin typeface="Arial"/>
                  <a:cs typeface="Arial"/>
                </a:rPr>
                <a:t> England</a:t>
              </a:r>
              <a:r>
                <a:rPr kumimoji="0" sz="800" b="0" i="0" u="none" strike="noStrike" kern="0" cap="none" spc="-3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10" normalizeH="0" baseline="0" noProof="0" dirty="0">
                  <a:ln>
                    <a:noFill/>
                  </a:ln>
                  <a:solidFill>
                    <a:sysClr val="windowText" lastClr="000000"/>
                  </a:solidFill>
                  <a:effectLst/>
                  <a:uLnTx/>
                  <a:uFillTx/>
                  <a:latin typeface="Arial"/>
                  <a:cs typeface="Arial"/>
                </a:rPr>
                <a:t>only.</a:t>
              </a:r>
              <a:endParaRPr kumimoji="0" sz="800" b="0" i="0" u="none" strike="noStrike" kern="0" cap="none" spc="0" normalizeH="0" baseline="0" noProof="0" dirty="0">
                <a:ln>
                  <a:noFill/>
                </a:ln>
                <a:solidFill>
                  <a:sysClr val="windowText" lastClr="000000"/>
                </a:solidFill>
                <a:effectLst/>
                <a:uLnTx/>
                <a:uFillTx/>
                <a:latin typeface="Arial"/>
                <a:cs typeface="Arial"/>
              </a:endParaRPr>
            </a:p>
          </p:txBody>
        </p:sp>
        <p:sp>
          <p:nvSpPr>
            <p:cNvPr id="15" name="object 4">
              <a:extLst>
                <a:ext uri="{FF2B5EF4-FFF2-40B4-BE49-F238E27FC236}">
                  <a16:creationId xmlns:a16="http://schemas.microsoft.com/office/drawing/2014/main" id="{33B021D6-E744-9252-A6B5-05DBD0B62953}"/>
                </a:ext>
              </a:extLst>
            </p:cNvPr>
            <p:cNvSpPr txBox="1"/>
            <p:nvPr/>
          </p:nvSpPr>
          <p:spPr>
            <a:xfrm>
              <a:off x="2940050" y="256306"/>
              <a:ext cx="1697347" cy="215444"/>
            </a:xfrm>
            <a:prstGeom prst="rect">
              <a:avLst/>
            </a:prstGeom>
            <a:noFill/>
          </p:spPr>
          <p:txBody>
            <a:bodyPr wrap="square">
              <a:spAutoFit/>
            </a:bodyPr>
            <a:lstStyle/>
            <a:p>
              <a:pPr marL="0" marR="0" lvl="0" indent="0" defTabSz="914400" eaLnBrk="1" fontAlgn="auto" latinLnBrk="0" hangingPunct="1">
                <a:lnSpc>
                  <a:spcPct val="100000"/>
                </a:lnSpc>
                <a:spcBef>
                  <a:spcPts val="215"/>
                </a:spcBef>
                <a:spcAft>
                  <a:spcPts val="0"/>
                </a:spcAft>
                <a:buClrTx/>
                <a:buSzTx/>
                <a:buFontTx/>
                <a:buNone/>
                <a:tabLst/>
                <a:defRPr/>
              </a:pPr>
              <a:r>
                <a:rPr lang="en-GB" sz="800" spc="260" dirty="0">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No</a:t>
              </a:r>
              <a:r>
                <a:rPr kumimoji="0" lang="en-GB" sz="1200" b="0" i="0" u="none" strike="noStrike" kern="0" cap="none" spc="-22"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score</a:t>
              </a:r>
              <a:r>
                <a:rPr kumimoji="0" lang="en-GB" sz="1200" b="0" i="0" u="none" strike="noStrike" kern="0" cap="none" spc="-15"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available</a:t>
              </a:r>
              <a:r>
                <a:rPr kumimoji="0" lang="en-GB" sz="1200" b="0" i="0" u="none" strike="noStrike" kern="0" cap="none" spc="-15" normalizeH="0" baseline="3472" noProof="0" dirty="0">
                  <a:ln>
                    <a:noFill/>
                  </a:ln>
                  <a:solidFill>
                    <a:sysClr val="windowText" lastClr="000000"/>
                  </a:solidFill>
                  <a:effectLst/>
                  <a:uLnTx/>
                  <a:uFillTx/>
                  <a:latin typeface="Arial"/>
                  <a:cs typeface="Arial"/>
                </a:rPr>
                <a:t>.</a:t>
              </a:r>
              <a:endParaRPr kumimoji="0" lang="en-GB" sz="1200" b="0" i="0" u="none" strike="noStrike" kern="0" cap="none" spc="0" normalizeH="0" baseline="3472" noProof="0" dirty="0">
                <a:ln>
                  <a:noFill/>
                </a:ln>
                <a:solidFill>
                  <a:sysClr val="windowText" lastClr="000000"/>
                </a:solidFill>
                <a:effectLst/>
                <a:uLnTx/>
                <a:uFillTx/>
                <a:latin typeface="Arial"/>
                <a:cs typeface="Arial"/>
              </a:endParaRPr>
            </a:p>
          </p:txBody>
        </p:sp>
        <p:sp>
          <p:nvSpPr>
            <p:cNvPr id="18" name="object 3">
              <a:extLst>
                <a:ext uri="{FF2B5EF4-FFF2-40B4-BE49-F238E27FC236}">
                  <a16:creationId xmlns:a16="http://schemas.microsoft.com/office/drawing/2014/main" id="{669EEB0B-7427-6B90-CCC6-C200FAB750BB}"/>
                </a:ext>
              </a:extLst>
            </p:cNvPr>
            <p:cNvSpPr txBox="1"/>
            <p:nvPr/>
          </p:nvSpPr>
          <p:spPr>
            <a:xfrm>
              <a:off x="497504" y="228020"/>
              <a:ext cx="2518746" cy="117098"/>
            </a:xfrm>
            <a:prstGeom prst="rect">
              <a:avLst/>
            </a:prstGeom>
          </p:spPr>
          <p:txBody>
            <a:bodyPr vert="horz" wrap="square" lIns="0" tIns="31750" rIns="0" bIns="0" rtlCol="0">
              <a:spAutoFit/>
            </a:bodyPr>
            <a:lstStyle/>
            <a:p>
              <a:pPr marL="143510" marR="324485" indent="-144145" algn="l">
                <a:lnSpc>
                  <a:spcPts val="810"/>
                </a:lnSpc>
                <a:spcBef>
                  <a:spcPts val="250"/>
                </a:spcBef>
              </a:pPr>
              <a:r>
                <a:rPr sz="1200" baseline="3472" dirty="0">
                  <a:latin typeface="Arial"/>
                  <a:cs typeface="Arial"/>
                </a:rPr>
                <a:t>*</a:t>
              </a:r>
              <a:r>
                <a:rPr sz="1200" spc="254" baseline="3472" dirty="0">
                  <a:latin typeface="Arial"/>
                  <a:cs typeface="Arial"/>
                </a:rPr>
                <a:t>  </a:t>
              </a:r>
              <a:r>
                <a:rPr sz="800" dirty="0">
                  <a:latin typeface="Arial"/>
                  <a:cs typeface="Arial"/>
                </a:rPr>
                <a:t>Indicates</a:t>
              </a:r>
              <a:r>
                <a:rPr sz="800" spc="-10" dirty="0">
                  <a:latin typeface="Arial"/>
                  <a:cs typeface="Arial"/>
                </a:rPr>
                <a:t> </a:t>
              </a:r>
              <a:r>
                <a:rPr sz="800" dirty="0">
                  <a:latin typeface="Arial"/>
                  <a:cs typeface="Arial"/>
                </a:rPr>
                <a:t>where</a:t>
              </a:r>
              <a:r>
                <a:rPr sz="800" spc="-10" dirty="0">
                  <a:latin typeface="Arial"/>
                  <a:cs typeface="Arial"/>
                </a:rPr>
                <a:t> </a:t>
              </a:r>
              <a:r>
                <a:rPr sz="800" dirty="0">
                  <a:latin typeface="Arial"/>
                  <a:cs typeface="Arial"/>
                </a:rPr>
                <a:t>a</a:t>
              </a:r>
              <a:r>
                <a:rPr sz="800" spc="-10" dirty="0">
                  <a:latin typeface="Arial"/>
                  <a:cs typeface="Arial"/>
                </a:rPr>
                <a:t> </a:t>
              </a:r>
              <a:r>
                <a:rPr sz="800" dirty="0">
                  <a:latin typeface="Arial"/>
                  <a:cs typeface="Arial"/>
                </a:rPr>
                <a:t>score</a:t>
              </a:r>
              <a:r>
                <a:rPr lang="en-GB" sz="800" spc="-10" dirty="0">
                  <a:latin typeface="Arial"/>
                  <a:cs typeface="Arial"/>
                </a:rPr>
                <a:t> </a:t>
              </a:r>
              <a:r>
                <a:rPr sz="800" dirty="0">
                  <a:latin typeface="Arial"/>
                  <a:cs typeface="Arial"/>
                </a:rPr>
                <a:t>is</a:t>
              </a:r>
              <a:r>
                <a:rPr sz="800" spc="-10" dirty="0">
                  <a:latin typeface="Arial"/>
                  <a:cs typeface="Arial"/>
                </a:rPr>
                <a:t> </a:t>
              </a:r>
              <a:r>
                <a:rPr sz="800" spc="-25" dirty="0">
                  <a:latin typeface="Arial"/>
                  <a:cs typeface="Arial"/>
                </a:rPr>
                <a:t>not</a:t>
              </a:r>
              <a:r>
                <a:rPr lang="en-GB" sz="800" dirty="0">
                  <a:latin typeface="Arial"/>
                  <a:cs typeface="Arial"/>
                </a:rPr>
                <a:t> </a:t>
              </a:r>
              <a:r>
                <a:rPr sz="800" dirty="0">
                  <a:latin typeface="Arial"/>
                  <a:cs typeface="Arial"/>
                </a:rPr>
                <a:t>available</a:t>
              </a:r>
              <a:r>
                <a:rPr sz="800" spc="-25" dirty="0">
                  <a:latin typeface="Arial"/>
                  <a:cs typeface="Arial"/>
                </a:rPr>
                <a:t> </a:t>
              </a:r>
              <a:r>
                <a:rPr sz="800" dirty="0">
                  <a:latin typeface="Arial"/>
                  <a:cs typeface="Arial"/>
                </a:rPr>
                <a:t>due</a:t>
              </a:r>
              <a:r>
                <a:rPr sz="800" spc="-25" dirty="0">
                  <a:latin typeface="Arial"/>
                  <a:cs typeface="Arial"/>
                </a:rPr>
                <a:t> </a:t>
              </a:r>
              <a:r>
                <a:rPr sz="800" dirty="0">
                  <a:latin typeface="Arial"/>
                  <a:cs typeface="Arial"/>
                </a:rPr>
                <a:t>to</a:t>
              </a:r>
              <a:r>
                <a:rPr lang="en-GB" sz="800" spc="-25" dirty="0">
                  <a:latin typeface="Arial"/>
                  <a:cs typeface="Arial"/>
                </a:rPr>
                <a:t> </a:t>
              </a:r>
              <a:r>
                <a:rPr sz="800" dirty="0">
                  <a:latin typeface="Arial"/>
                  <a:cs typeface="Arial"/>
                </a:rPr>
                <a:t>suppression</a:t>
              </a:r>
              <a:r>
                <a:rPr sz="800" spc="-25" dirty="0">
                  <a:latin typeface="Arial"/>
                  <a:cs typeface="Arial"/>
                </a:rPr>
                <a:t> </a:t>
              </a:r>
              <a:r>
                <a:rPr sz="800" dirty="0">
                  <a:latin typeface="Arial"/>
                  <a:cs typeface="Arial"/>
                </a:rPr>
                <a:t>or</a:t>
              </a:r>
              <a:r>
                <a:rPr sz="800" spc="-25" dirty="0">
                  <a:latin typeface="Arial"/>
                  <a:cs typeface="Arial"/>
                </a:rPr>
                <a:t> </a:t>
              </a:r>
              <a:r>
                <a:rPr sz="800" spc="-50" dirty="0">
                  <a:latin typeface="Arial"/>
                  <a:cs typeface="Arial"/>
                </a:rPr>
                <a:t>a</a:t>
              </a:r>
              <a:r>
                <a:rPr lang="en-GB" sz="800" spc="-50" dirty="0">
                  <a:latin typeface="Arial"/>
                  <a:cs typeface="Arial"/>
                </a:rPr>
                <a:t> </a:t>
              </a:r>
              <a:r>
                <a:rPr lang="en-GB" sz="1200" baseline="6944" dirty="0">
                  <a:latin typeface="Arial"/>
                  <a:cs typeface="Arial"/>
                </a:rPr>
                <a:t>low</a:t>
              </a:r>
              <a:r>
                <a:rPr lang="en-GB" sz="1200" spc="-15" baseline="6944" dirty="0">
                  <a:latin typeface="Arial"/>
                  <a:cs typeface="Arial"/>
                </a:rPr>
                <a:t> </a:t>
              </a:r>
              <a:r>
                <a:rPr lang="en-GB" sz="1200" baseline="6944" dirty="0">
                  <a:latin typeface="Arial"/>
                  <a:cs typeface="Arial"/>
                </a:rPr>
                <a:t>base</a:t>
              </a:r>
              <a:r>
                <a:rPr lang="en-GB" sz="1200" spc="-15" baseline="6944" dirty="0">
                  <a:latin typeface="Arial"/>
                  <a:cs typeface="Arial"/>
                </a:rPr>
                <a:t> size.</a:t>
              </a:r>
              <a:r>
                <a:rPr lang="en-GB" sz="1200" baseline="6944" dirty="0">
                  <a:latin typeface="Arial"/>
                  <a:cs typeface="Arial"/>
                </a:rPr>
                <a:t>	</a:t>
              </a:r>
              <a:endParaRPr lang="en-GB" sz="800" dirty="0">
                <a:latin typeface="Arial"/>
                <a:cs typeface="Arial"/>
              </a:endParaRPr>
            </a:p>
          </p:txBody>
        </p:sp>
        <p:sp>
          <p:nvSpPr>
            <p:cNvPr id="19" name="object 2">
              <a:extLst>
                <a:ext uri="{FF2B5EF4-FFF2-40B4-BE49-F238E27FC236}">
                  <a16:creationId xmlns:a16="http://schemas.microsoft.com/office/drawing/2014/main" id="{4FE71ABA-00F1-395F-998C-2A6E1F83E293}"/>
                </a:ext>
              </a:extLst>
            </p:cNvPr>
            <p:cNvSpPr/>
            <p:nvPr/>
          </p:nvSpPr>
          <p:spPr>
            <a:xfrm>
              <a:off x="349101" y="166510"/>
              <a:ext cx="6775785" cy="361062"/>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22" name="txt_org_name">
            <a:extLst>
              <a:ext uri="{FF2B5EF4-FFF2-40B4-BE49-F238E27FC236}">
                <a16:creationId xmlns:a16="http://schemas.microsoft.com/office/drawing/2014/main" id="{B8A5B2BD-98C2-C48F-4C3B-F02E49B06338}"/>
              </a:ext>
              <a:ext uri="{C183D7F6-B498-43B3-948B-1728B52AA6E4}">
                <adec:decorative xmlns:adec="http://schemas.microsoft.com/office/drawing/2017/decorative" val="1"/>
              </a:ext>
            </a:extLst>
          </p:cNvPr>
          <p:cNvSpPr txBox="1"/>
          <p:nvPr/>
        </p:nvSpPr>
        <p:spPr>
          <a:xfrm>
            <a:off x="4524343" y="622300"/>
            <a:ext cx="2754280" cy="276999"/>
          </a:xfrm>
          <a:prstGeom prst="rect">
            <a:avLst/>
          </a:prstGeom>
          <a:noFill/>
        </p:spPr>
        <p:txBody>
          <a:bodyPr wrap="none" rtlCol="0">
            <a:spAutoFit/>
          </a:bodyPr>
          <a:lstStyle/>
          <a:p>
            <a:pPr algn="r"/>
            <a:r>
              <a:rPr lang="en-GB" sz="1200" b="1">
                <a:solidFill>
                  <a:srgbClr val="336E9F"/>
                </a:solidFill>
                <a:latin typeface="Arial"/>
                <a:cs typeface="Arial"/>
              </a:rPr>
              <a:t>The Christie NHS Foundation Trust</a:t>
            </a:r>
            <a:endParaRPr lang="en-GB" sz="1200">
              <a:solidFill>
                <a:srgbClr val="336E9F"/>
              </a:solidFill>
            </a:endParaRPr>
          </a:p>
        </p:txBody>
      </p:sp>
      <p:sp>
        <p:nvSpPr>
          <p:cNvPr id="24" name="txt_survey">
            <a:extLst>
              <a:ext uri="{FF2B5EF4-FFF2-40B4-BE49-F238E27FC236}">
                <a16:creationId xmlns:a16="http://schemas.microsoft.com/office/drawing/2014/main" id="{DE186620-2B1D-B7B1-F45D-DD760FECCB0D}"/>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25" name="Group 24">
            <a:extLst>
              <a:ext uri="{FF2B5EF4-FFF2-40B4-BE49-F238E27FC236}">
                <a16:creationId xmlns:a16="http://schemas.microsoft.com/office/drawing/2014/main" id="{2F0F766A-3573-9597-2F1E-FF366ECD93A9}"/>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26" name="object 4">
              <a:hlinkClick r:id="rId7" action="ppaction://hlinksldjump"/>
              <a:extLst>
                <a:ext uri="{FF2B5EF4-FFF2-40B4-BE49-F238E27FC236}">
                  <a16:creationId xmlns:a16="http://schemas.microsoft.com/office/drawing/2014/main" id="{FA3BC800-F0CC-40F7-0660-16F5985B39A1}"/>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29" name="object 3">
              <a:hlinkClick r:id="rId7" action="ppaction://hlinksldjump"/>
              <a:extLst>
                <a:ext uri="{FF2B5EF4-FFF2-40B4-BE49-F238E27FC236}">
                  <a16:creationId xmlns:a16="http://schemas.microsoft.com/office/drawing/2014/main" id="{3F4E92DB-DEA2-6459-12D6-C9B6BD163EF4}"/>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4249190761"/>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C076D50-88E8-B2B3-97E9-E72470C1BD6D}"/>
            </a:ext>
          </a:extLst>
        </p:cNvPr>
        <p:cNvGrpSpPr/>
        <p:nvPr/>
      </p:nvGrpSpPr>
      <p:grpSpPr>
        <a:xfrm>
          <a:off x="0" y="0"/>
          <a:ext cx="0" cy="0"/>
          <a:chOff x="0" y="0"/>
          <a:chExt cx="0" cy="0"/>
        </a:xfrm>
      </p:grpSpPr>
      <p:sp>
        <p:nvSpPr>
          <p:cNvPr id="71" name="Slide Number Placeholder 1">
            <a:extLst>
              <a:ext uri="{FF2B5EF4-FFF2-40B4-BE49-F238E27FC236}">
                <a16:creationId xmlns:a16="http://schemas.microsoft.com/office/drawing/2014/main" id="{63EDDF95-733C-9BE1-E278-576FD58AB958}"/>
              </a:ext>
            </a:extLst>
          </p:cNvPr>
          <p:cNvSpPr>
            <a:spLocks noGrp="1"/>
          </p:cNvSpPr>
          <p:nvPr>
            <p:ph type="sldNum" sz="quarter" idx="7"/>
          </p:nvPr>
        </p:nvSpPr>
        <p:spPr>
          <a:xfrm>
            <a:off x="7054850" y="10358279"/>
            <a:ext cx="465390" cy="123111"/>
          </a:xfrm>
        </p:spPr>
        <p:txBody>
          <a:bodyPr/>
          <a:lstStyle/>
          <a:p>
            <a:pPr marL="93980" algn="l">
              <a:lnSpc>
                <a:spcPct val="100000"/>
              </a:lnSpc>
              <a:spcBef>
                <a:spcPts val="25"/>
              </a:spcBef>
            </a:pPr>
            <a:fld id="{5DAED856-2A6B-4887-ADA0-AD736983B93A}" type="slidenum">
              <a:rPr lang="en-GB" spc="-25" smtClean="0"/>
              <a:pPr marL="93980" algn="l">
                <a:lnSpc>
                  <a:spcPct val="100000"/>
                </a:lnSpc>
                <a:spcBef>
                  <a:spcPts val="25"/>
                </a:spcBef>
              </a:pPr>
              <a:t>53</a:t>
            </a:fld>
            <a:endParaRPr lang="en-GB" spc="-25"/>
          </a:p>
        </p:txBody>
      </p:sp>
      <p:sp>
        <p:nvSpPr>
          <p:cNvPr id="20" name="object 1">
            <a:extLst>
              <a:ext uri="{FF2B5EF4-FFF2-40B4-BE49-F238E27FC236}">
                <a16:creationId xmlns:a16="http://schemas.microsoft.com/office/drawing/2014/main" id="{165D1C8F-C083-62A5-1D9A-46E3A45AA2C0}"/>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Year on year 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21" name="his_years_q42_1">
            <a:extLst>
              <a:ext uri="{FF2B5EF4-FFF2-40B4-BE49-F238E27FC236}">
                <a16:creationId xmlns:a16="http://schemas.microsoft.com/office/drawing/2014/main" id="{B8C770BF-64E0-4561-CCE1-2AE120D0CC6F}"/>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807110310"/>
              </p:ext>
            </p:extLst>
          </p:nvPr>
        </p:nvGraphicFramePr>
        <p:xfrm>
          <a:off x="1584000" y="9569234"/>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L="126000"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L="126000"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7" name="chart_his_q42_1">
            <a:extLst>
              <a:ext uri="{FF2B5EF4-FFF2-40B4-BE49-F238E27FC236}">
                <a16:creationId xmlns:a16="http://schemas.microsoft.com/office/drawing/2014/main" id="{ED3D567C-1B14-BA8A-59F8-5CBF04F4D0A9}"/>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071179919"/>
              </p:ext>
            </p:extLst>
          </p:nvPr>
        </p:nvGraphicFramePr>
        <p:xfrm>
          <a:off x="357836" y="8608017"/>
          <a:ext cx="6694169" cy="1180317"/>
        </p:xfrm>
        <a:graphic>
          <a:graphicData uri="http://schemas.openxmlformats.org/drawingml/2006/chart">
            <c:chart xmlns:c="http://schemas.openxmlformats.org/drawingml/2006/chart" xmlns:r="http://schemas.openxmlformats.org/officeDocument/2006/relationships" r:id="rId2"/>
          </a:graphicData>
        </a:graphic>
      </p:graphicFrame>
      <p:sp>
        <p:nvSpPr>
          <p:cNvPr id="14" name="object 10">
            <a:extLst>
              <a:ext uri="{FF2B5EF4-FFF2-40B4-BE49-F238E27FC236}">
                <a16:creationId xmlns:a16="http://schemas.microsoft.com/office/drawing/2014/main" id="{DAB3CB2F-15F4-8AF8-C5F1-4C4D7F90130F}"/>
              </a:ext>
              <a:ext uri="{C183D7F6-B498-43B3-948B-1728B52AA6E4}">
                <adec:decorative xmlns:adec="http://schemas.microsoft.com/office/drawing/2017/decorative" val="1"/>
              </a:ext>
            </a:extLst>
          </p:cNvPr>
          <p:cNvSpPr/>
          <p:nvPr/>
        </p:nvSpPr>
        <p:spPr>
          <a:xfrm>
            <a:off x="437223" y="8334313"/>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25" name="his_years_q41_5">
            <a:extLst>
              <a:ext uri="{FF2B5EF4-FFF2-40B4-BE49-F238E27FC236}">
                <a16:creationId xmlns:a16="http://schemas.microsoft.com/office/drawing/2014/main" id="{8308FF1D-58EA-75F0-F74A-962DAA931144}"/>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23486325"/>
              </p:ext>
            </p:extLst>
          </p:nvPr>
        </p:nvGraphicFramePr>
        <p:xfrm>
          <a:off x="1583006" y="7854526"/>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6" name="chart_his_q41_5">
            <a:extLst>
              <a:ext uri="{FF2B5EF4-FFF2-40B4-BE49-F238E27FC236}">
                <a16:creationId xmlns:a16="http://schemas.microsoft.com/office/drawing/2014/main" id="{BEFCB71A-1C53-3FA5-135C-B54025CB68BA}"/>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268344693"/>
              </p:ext>
            </p:extLst>
          </p:nvPr>
        </p:nvGraphicFramePr>
        <p:xfrm>
          <a:off x="363524" y="6891724"/>
          <a:ext cx="6694169" cy="1180317"/>
        </p:xfrm>
        <a:graphic>
          <a:graphicData uri="http://schemas.openxmlformats.org/drawingml/2006/chart">
            <c:chart xmlns:c="http://schemas.openxmlformats.org/drawingml/2006/chart" xmlns:r="http://schemas.openxmlformats.org/officeDocument/2006/relationships" r:id="rId3"/>
          </a:graphicData>
        </a:graphic>
      </p:graphicFrame>
      <p:sp>
        <p:nvSpPr>
          <p:cNvPr id="27" name="text_q41_2">
            <a:extLst>
              <a:ext uri="{FF2B5EF4-FFF2-40B4-BE49-F238E27FC236}">
                <a16:creationId xmlns:a16="http://schemas.microsoft.com/office/drawing/2014/main" id="{898F33F1-B1C2-77D8-2324-15AAB756379C}"/>
              </a:ext>
            </a:extLst>
          </p:cNvPr>
          <p:cNvSpPr txBox="1"/>
          <p:nvPr/>
        </p:nvSpPr>
        <p:spPr>
          <a:xfrm>
            <a:off x="479302" y="1642144"/>
            <a:ext cx="6595390" cy="218008"/>
          </a:xfrm>
          <a:prstGeom prst="rect">
            <a:avLst/>
          </a:prstGeom>
        </p:spPr>
        <p:txBody>
          <a:bodyPr vert="horz" wrap="square" lIns="0" tIns="86360" rIns="0" bIns="0" rtlCol="0" anchor="ctr">
            <a:spAutoFit/>
          </a:bodyPr>
          <a:lstStyle/>
          <a:p>
            <a:pPr marL="27940" marR="0" lvl="0" indent="0" defTabSz="914400" eaLnBrk="1" fontAlgn="auto" latinLnBrk="0" hangingPunct="1">
              <a:lnSpc>
                <a:spcPct val="100000"/>
              </a:lnSpc>
              <a:spcBef>
                <a:spcPts val="70"/>
              </a:spcBef>
              <a:spcAft>
                <a:spcPts val="0"/>
              </a:spcAft>
              <a:buClrTx/>
              <a:buSzTx/>
              <a:buFontTx/>
              <a:buNone/>
              <a:tabLst/>
              <a:defRPr/>
            </a:pPr>
            <a:r>
              <a:rPr lang="en-GB" sz="850" dirty="0">
                <a:solidFill>
                  <a:prstClr val="black"/>
                </a:solidFill>
                <a:latin typeface="Arial"/>
                <a:cs typeface="Arial"/>
              </a:rPr>
              <a:t>Q41_2.</a:t>
            </a:r>
            <a:r>
              <a:rPr lang="en-GB" sz="850" spc="-35" dirty="0">
                <a:solidFill>
                  <a:prstClr val="black"/>
                </a:solidFill>
                <a:latin typeface="Arial"/>
                <a:cs typeface="Arial"/>
              </a:rPr>
              <a:t> </a:t>
            </a:r>
            <a:r>
              <a:rPr lang="en-GB" sz="850" dirty="0">
                <a:solidFill>
                  <a:prstClr val="black"/>
                </a:solidFill>
                <a:latin typeface="Arial"/>
                <a:cs typeface="Arial"/>
              </a:rPr>
              <a:t>Beforehand</a:t>
            </a:r>
            <a:r>
              <a:rPr lang="en-GB" sz="850" spc="-35" dirty="0">
                <a:solidFill>
                  <a:prstClr val="black"/>
                </a:solidFill>
                <a:latin typeface="Arial"/>
                <a:cs typeface="Arial"/>
              </a:rPr>
              <a:t> </a:t>
            </a:r>
            <a:r>
              <a:rPr lang="en-GB" sz="850" dirty="0">
                <a:solidFill>
                  <a:prstClr val="black"/>
                </a:solidFill>
                <a:latin typeface="Arial"/>
                <a:cs typeface="Arial"/>
              </a:rPr>
              <a:t>patient</a:t>
            </a:r>
            <a:r>
              <a:rPr lang="en-GB" sz="850" spc="-35" dirty="0">
                <a:solidFill>
                  <a:prstClr val="black"/>
                </a:solidFill>
                <a:latin typeface="Arial"/>
                <a:cs typeface="Arial"/>
              </a:rPr>
              <a:t> </a:t>
            </a:r>
            <a:r>
              <a:rPr lang="en-GB" sz="850" dirty="0">
                <a:solidFill>
                  <a:prstClr val="black"/>
                </a:solidFill>
                <a:latin typeface="Arial"/>
                <a:cs typeface="Arial"/>
              </a:rPr>
              <a:t>completely</a:t>
            </a:r>
            <a:r>
              <a:rPr lang="en-GB" sz="850" spc="-30" dirty="0">
                <a:solidFill>
                  <a:prstClr val="black"/>
                </a:solidFill>
                <a:latin typeface="Arial"/>
                <a:cs typeface="Arial"/>
              </a:rPr>
              <a:t> </a:t>
            </a:r>
            <a:r>
              <a:rPr lang="en-GB" sz="850" dirty="0">
                <a:solidFill>
                  <a:prstClr val="black"/>
                </a:solidFill>
                <a:latin typeface="Arial"/>
                <a:cs typeface="Arial"/>
              </a:rPr>
              <a:t>had</a:t>
            </a:r>
            <a:r>
              <a:rPr lang="en-GB" sz="850" spc="-35" dirty="0">
                <a:solidFill>
                  <a:prstClr val="black"/>
                </a:solidFill>
                <a:latin typeface="Arial"/>
                <a:cs typeface="Arial"/>
              </a:rPr>
              <a:t> </a:t>
            </a:r>
            <a:r>
              <a:rPr lang="en-GB" sz="850" dirty="0">
                <a:solidFill>
                  <a:prstClr val="black"/>
                </a:solidFill>
                <a:latin typeface="Arial"/>
                <a:cs typeface="Arial"/>
              </a:rPr>
              <a:t>enough</a:t>
            </a:r>
            <a:r>
              <a:rPr lang="en-GB" sz="850" spc="-35" dirty="0">
                <a:solidFill>
                  <a:prstClr val="black"/>
                </a:solidFill>
                <a:latin typeface="Arial"/>
                <a:cs typeface="Arial"/>
              </a:rPr>
              <a:t> </a:t>
            </a:r>
            <a:r>
              <a:rPr lang="en-GB" sz="850" dirty="0">
                <a:solidFill>
                  <a:prstClr val="black"/>
                </a:solidFill>
                <a:latin typeface="Arial"/>
                <a:cs typeface="Arial"/>
              </a:rPr>
              <a:t>understandable</a:t>
            </a:r>
            <a:r>
              <a:rPr lang="en-GB" sz="850" spc="-35" dirty="0">
                <a:solidFill>
                  <a:prstClr val="black"/>
                </a:solidFill>
                <a:latin typeface="Arial"/>
                <a:cs typeface="Arial"/>
              </a:rPr>
              <a:t> </a:t>
            </a:r>
            <a:r>
              <a:rPr lang="en-GB" sz="850" dirty="0">
                <a:solidFill>
                  <a:prstClr val="black"/>
                </a:solidFill>
                <a:latin typeface="Arial"/>
                <a:cs typeface="Arial"/>
              </a:rPr>
              <a:t>information</a:t>
            </a:r>
            <a:r>
              <a:rPr lang="en-GB" sz="850" spc="-30" dirty="0">
                <a:solidFill>
                  <a:prstClr val="black"/>
                </a:solidFill>
                <a:latin typeface="Arial"/>
                <a:cs typeface="Arial"/>
              </a:rPr>
              <a:t> </a:t>
            </a:r>
            <a:r>
              <a:rPr lang="en-GB" sz="850" dirty="0">
                <a:solidFill>
                  <a:prstClr val="black"/>
                </a:solidFill>
                <a:latin typeface="Arial"/>
                <a:cs typeface="Arial"/>
              </a:rPr>
              <a:t>about</a:t>
            </a:r>
            <a:r>
              <a:rPr lang="en-GB" sz="850" spc="-35" dirty="0">
                <a:solidFill>
                  <a:prstClr val="black"/>
                </a:solidFill>
                <a:latin typeface="Arial"/>
                <a:cs typeface="Arial"/>
              </a:rPr>
              <a:t> </a:t>
            </a:r>
            <a:r>
              <a:rPr lang="en-GB" sz="850" spc="-10" dirty="0">
                <a:solidFill>
                  <a:prstClr val="black"/>
                </a:solidFill>
                <a:latin typeface="Arial"/>
                <a:cs typeface="Arial"/>
              </a:rPr>
              <a:t>chemotherapy</a:t>
            </a:r>
            <a:endParaRPr lang="en-GB" sz="850" dirty="0">
              <a:solidFill>
                <a:prstClr val="black"/>
              </a:solidFill>
              <a:latin typeface="Arial"/>
              <a:cs typeface="Arial"/>
            </a:endParaRPr>
          </a:p>
        </p:txBody>
      </p:sp>
      <p:sp>
        <p:nvSpPr>
          <p:cNvPr id="39" name="text_q41_3">
            <a:extLst>
              <a:ext uri="{FF2B5EF4-FFF2-40B4-BE49-F238E27FC236}">
                <a16:creationId xmlns:a16="http://schemas.microsoft.com/office/drawing/2014/main" id="{34C349B6-6EE3-3BF7-F742-DFBF2BF037E3}"/>
              </a:ext>
            </a:extLst>
          </p:cNvPr>
          <p:cNvSpPr txBox="1"/>
          <p:nvPr/>
        </p:nvSpPr>
        <p:spPr>
          <a:xfrm>
            <a:off x="486381" y="3304201"/>
            <a:ext cx="6477872"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Q41_3.</a:t>
            </a:r>
            <a:r>
              <a:rPr lang="en-GB" sz="850" spc="-35" dirty="0">
                <a:latin typeface="Arial"/>
                <a:cs typeface="Arial"/>
              </a:rPr>
              <a:t> </a:t>
            </a:r>
            <a:r>
              <a:rPr lang="en-GB" sz="850" dirty="0">
                <a:latin typeface="Arial"/>
                <a:cs typeface="Arial"/>
              </a:rPr>
              <a:t>Beforehand</a:t>
            </a:r>
            <a:r>
              <a:rPr lang="en-GB" sz="850" spc="-35" dirty="0">
                <a:latin typeface="Arial"/>
                <a:cs typeface="Arial"/>
              </a:rPr>
              <a:t> </a:t>
            </a:r>
            <a:r>
              <a:rPr lang="en-GB" sz="850" dirty="0">
                <a:latin typeface="Arial"/>
                <a:cs typeface="Arial"/>
              </a:rPr>
              <a:t>patient</a:t>
            </a:r>
            <a:r>
              <a:rPr lang="en-GB" sz="850" spc="-35" dirty="0">
                <a:latin typeface="Arial"/>
                <a:cs typeface="Arial"/>
              </a:rPr>
              <a:t> </a:t>
            </a:r>
            <a:r>
              <a:rPr lang="en-GB" sz="850" dirty="0">
                <a:latin typeface="Arial"/>
                <a:cs typeface="Arial"/>
              </a:rPr>
              <a:t>completely</a:t>
            </a:r>
            <a:r>
              <a:rPr lang="en-GB" sz="850" spc="-30" dirty="0">
                <a:latin typeface="Arial"/>
                <a:cs typeface="Arial"/>
              </a:rPr>
              <a:t> </a:t>
            </a:r>
            <a:r>
              <a:rPr lang="en-GB" sz="850" dirty="0">
                <a:latin typeface="Arial"/>
                <a:cs typeface="Arial"/>
              </a:rPr>
              <a:t>had</a:t>
            </a:r>
            <a:r>
              <a:rPr lang="en-GB" sz="850" spc="-35" dirty="0">
                <a:latin typeface="Arial"/>
                <a:cs typeface="Arial"/>
              </a:rPr>
              <a:t> </a:t>
            </a:r>
            <a:r>
              <a:rPr lang="en-GB" sz="850" dirty="0">
                <a:latin typeface="Arial"/>
                <a:cs typeface="Arial"/>
              </a:rPr>
              <a:t>enough</a:t>
            </a:r>
            <a:r>
              <a:rPr lang="en-GB" sz="850" spc="-35" dirty="0">
                <a:latin typeface="Arial"/>
                <a:cs typeface="Arial"/>
              </a:rPr>
              <a:t> </a:t>
            </a:r>
            <a:r>
              <a:rPr lang="en-GB" sz="850" dirty="0">
                <a:latin typeface="Arial"/>
                <a:cs typeface="Arial"/>
              </a:rPr>
              <a:t>understandable</a:t>
            </a:r>
            <a:r>
              <a:rPr lang="en-GB" sz="850" spc="-35" dirty="0">
                <a:latin typeface="Arial"/>
                <a:cs typeface="Arial"/>
              </a:rPr>
              <a:t> </a:t>
            </a:r>
            <a:r>
              <a:rPr lang="en-GB" sz="850" dirty="0">
                <a:latin typeface="Arial"/>
                <a:cs typeface="Arial"/>
              </a:rPr>
              <a:t>information</a:t>
            </a:r>
            <a:r>
              <a:rPr lang="en-GB" sz="850" spc="-30" dirty="0">
                <a:latin typeface="Arial"/>
                <a:cs typeface="Arial"/>
              </a:rPr>
              <a:t> </a:t>
            </a:r>
            <a:r>
              <a:rPr lang="en-GB" sz="850" dirty="0">
                <a:latin typeface="Arial"/>
                <a:cs typeface="Arial"/>
              </a:rPr>
              <a:t>about</a:t>
            </a:r>
            <a:r>
              <a:rPr lang="en-GB" sz="850" spc="-35" dirty="0">
                <a:latin typeface="Arial"/>
                <a:cs typeface="Arial"/>
              </a:rPr>
              <a:t> </a:t>
            </a:r>
            <a:r>
              <a:rPr lang="en-GB" sz="850" spc="-10" dirty="0">
                <a:latin typeface="Arial"/>
                <a:cs typeface="Arial"/>
              </a:rPr>
              <a:t>radiotherapy</a:t>
            </a:r>
            <a:endParaRPr lang="en-GB" sz="850" dirty="0">
              <a:latin typeface="Arial"/>
              <a:cs typeface="Arial"/>
            </a:endParaRPr>
          </a:p>
        </p:txBody>
      </p:sp>
      <p:sp>
        <p:nvSpPr>
          <p:cNvPr id="59" name="text_q41_4">
            <a:extLst>
              <a:ext uri="{FF2B5EF4-FFF2-40B4-BE49-F238E27FC236}">
                <a16:creationId xmlns:a16="http://schemas.microsoft.com/office/drawing/2014/main" id="{AEE77AC7-D911-6A0E-9D54-28939FCDED80}"/>
              </a:ext>
            </a:extLst>
          </p:cNvPr>
          <p:cNvSpPr txBox="1"/>
          <p:nvPr/>
        </p:nvSpPr>
        <p:spPr>
          <a:xfrm>
            <a:off x="504494" y="4938895"/>
            <a:ext cx="6617645"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Q41_4.</a:t>
            </a:r>
            <a:r>
              <a:rPr lang="en-GB" sz="850" spc="-35" dirty="0">
                <a:latin typeface="Arial"/>
                <a:cs typeface="Arial"/>
              </a:rPr>
              <a:t> </a:t>
            </a:r>
            <a:r>
              <a:rPr lang="en-GB" sz="850" dirty="0">
                <a:latin typeface="Arial"/>
                <a:cs typeface="Arial"/>
              </a:rPr>
              <a:t>Beforehand</a:t>
            </a:r>
            <a:r>
              <a:rPr lang="en-GB" sz="850" spc="-35" dirty="0">
                <a:latin typeface="Arial"/>
                <a:cs typeface="Arial"/>
              </a:rPr>
              <a:t> </a:t>
            </a:r>
            <a:r>
              <a:rPr lang="en-GB" sz="850" dirty="0">
                <a:latin typeface="Arial"/>
                <a:cs typeface="Arial"/>
              </a:rPr>
              <a:t>patient</a:t>
            </a:r>
            <a:r>
              <a:rPr lang="en-GB" sz="850" spc="-35" dirty="0">
                <a:latin typeface="Arial"/>
                <a:cs typeface="Arial"/>
              </a:rPr>
              <a:t> </a:t>
            </a:r>
            <a:r>
              <a:rPr lang="en-GB" sz="850" dirty="0">
                <a:latin typeface="Arial"/>
                <a:cs typeface="Arial"/>
              </a:rPr>
              <a:t>completely</a:t>
            </a:r>
            <a:r>
              <a:rPr lang="en-GB" sz="850" spc="-30" dirty="0">
                <a:latin typeface="Arial"/>
                <a:cs typeface="Arial"/>
              </a:rPr>
              <a:t> </a:t>
            </a:r>
            <a:r>
              <a:rPr lang="en-GB" sz="850" dirty="0">
                <a:latin typeface="Arial"/>
                <a:cs typeface="Arial"/>
              </a:rPr>
              <a:t>had</a:t>
            </a:r>
            <a:r>
              <a:rPr lang="en-GB" sz="850" spc="-35" dirty="0">
                <a:latin typeface="Arial"/>
                <a:cs typeface="Arial"/>
              </a:rPr>
              <a:t> </a:t>
            </a:r>
            <a:r>
              <a:rPr lang="en-GB" sz="850" dirty="0">
                <a:latin typeface="Arial"/>
                <a:cs typeface="Arial"/>
              </a:rPr>
              <a:t>enough</a:t>
            </a:r>
            <a:r>
              <a:rPr lang="en-GB" sz="850" spc="-35" dirty="0">
                <a:latin typeface="Arial"/>
                <a:cs typeface="Arial"/>
              </a:rPr>
              <a:t> </a:t>
            </a:r>
            <a:r>
              <a:rPr lang="en-GB" sz="850" dirty="0">
                <a:latin typeface="Arial"/>
                <a:cs typeface="Arial"/>
              </a:rPr>
              <a:t>understandable</a:t>
            </a:r>
            <a:r>
              <a:rPr lang="en-GB" sz="850" spc="-35" dirty="0">
                <a:latin typeface="Arial"/>
                <a:cs typeface="Arial"/>
              </a:rPr>
              <a:t> </a:t>
            </a:r>
            <a:r>
              <a:rPr lang="en-GB" sz="850" dirty="0">
                <a:latin typeface="Arial"/>
                <a:cs typeface="Arial"/>
              </a:rPr>
              <a:t>information</a:t>
            </a:r>
            <a:r>
              <a:rPr lang="en-GB" sz="850" spc="-30" dirty="0">
                <a:latin typeface="Arial"/>
                <a:cs typeface="Arial"/>
              </a:rPr>
              <a:t> </a:t>
            </a:r>
            <a:r>
              <a:rPr lang="en-GB" sz="850" dirty="0">
                <a:latin typeface="Arial"/>
                <a:cs typeface="Arial"/>
              </a:rPr>
              <a:t>about</a:t>
            </a:r>
            <a:r>
              <a:rPr lang="en-GB" sz="850" spc="-35" dirty="0">
                <a:latin typeface="Arial"/>
                <a:cs typeface="Arial"/>
              </a:rPr>
              <a:t> </a:t>
            </a:r>
            <a:r>
              <a:rPr lang="en-GB" sz="850" dirty="0">
                <a:latin typeface="Arial"/>
                <a:cs typeface="Arial"/>
              </a:rPr>
              <a:t>hormone</a:t>
            </a:r>
            <a:r>
              <a:rPr lang="en-GB" sz="850" spc="-35" dirty="0">
                <a:latin typeface="Arial"/>
                <a:cs typeface="Arial"/>
              </a:rPr>
              <a:t> </a:t>
            </a:r>
            <a:r>
              <a:rPr lang="en-GB" sz="850" spc="-10" dirty="0">
                <a:latin typeface="Arial"/>
                <a:cs typeface="Arial"/>
              </a:rPr>
              <a:t>therapy</a:t>
            </a:r>
            <a:endParaRPr lang="en-GB" sz="850" dirty="0">
              <a:latin typeface="Arial"/>
              <a:cs typeface="Arial"/>
            </a:endParaRPr>
          </a:p>
        </p:txBody>
      </p:sp>
      <p:sp>
        <p:nvSpPr>
          <p:cNvPr id="100" name="text_q41_5">
            <a:extLst>
              <a:ext uri="{FF2B5EF4-FFF2-40B4-BE49-F238E27FC236}">
                <a16:creationId xmlns:a16="http://schemas.microsoft.com/office/drawing/2014/main" id="{11EBD985-74AE-2A5D-7B65-5B56D595863D}"/>
              </a:ext>
            </a:extLst>
          </p:cNvPr>
          <p:cNvSpPr txBox="1"/>
          <p:nvPr/>
        </p:nvSpPr>
        <p:spPr>
          <a:xfrm>
            <a:off x="504494" y="6594413"/>
            <a:ext cx="6637093"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Q41_5.</a:t>
            </a:r>
            <a:r>
              <a:rPr lang="en-GB" sz="850" spc="-35" dirty="0">
                <a:latin typeface="Arial"/>
                <a:cs typeface="Arial"/>
              </a:rPr>
              <a:t> </a:t>
            </a:r>
            <a:r>
              <a:rPr lang="en-GB" sz="850" dirty="0">
                <a:latin typeface="Arial"/>
                <a:cs typeface="Arial"/>
              </a:rPr>
              <a:t>Beforehand</a:t>
            </a:r>
            <a:r>
              <a:rPr lang="en-GB" sz="850" spc="-35" dirty="0">
                <a:latin typeface="Arial"/>
                <a:cs typeface="Arial"/>
              </a:rPr>
              <a:t> </a:t>
            </a:r>
            <a:r>
              <a:rPr lang="en-GB" sz="850" dirty="0">
                <a:latin typeface="Arial"/>
                <a:cs typeface="Arial"/>
              </a:rPr>
              <a:t>patient</a:t>
            </a:r>
            <a:r>
              <a:rPr lang="en-GB" sz="850" spc="-35" dirty="0">
                <a:latin typeface="Arial"/>
                <a:cs typeface="Arial"/>
              </a:rPr>
              <a:t> </a:t>
            </a:r>
            <a:r>
              <a:rPr lang="en-GB" sz="850" dirty="0">
                <a:latin typeface="Arial"/>
                <a:cs typeface="Arial"/>
              </a:rPr>
              <a:t>completely</a:t>
            </a:r>
            <a:r>
              <a:rPr lang="en-GB" sz="850" spc="-30" dirty="0">
                <a:latin typeface="Arial"/>
                <a:cs typeface="Arial"/>
              </a:rPr>
              <a:t> </a:t>
            </a:r>
            <a:r>
              <a:rPr lang="en-GB" sz="850" dirty="0">
                <a:latin typeface="Arial"/>
                <a:cs typeface="Arial"/>
              </a:rPr>
              <a:t>had</a:t>
            </a:r>
            <a:r>
              <a:rPr lang="en-GB" sz="850" spc="-35" dirty="0">
                <a:latin typeface="Arial"/>
                <a:cs typeface="Arial"/>
              </a:rPr>
              <a:t> </a:t>
            </a:r>
            <a:r>
              <a:rPr lang="en-GB" sz="850" dirty="0">
                <a:latin typeface="Arial"/>
                <a:cs typeface="Arial"/>
              </a:rPr>
              <a:t>enough</a:t>
            </a:r>
            <a:r>
              <a:rPr lang="en-GB" sz="850" spc="-35" dirty="0">
                <a:latin typeface="Arial"/>
                <a:cs typeface="Arial"/>
              </a:rPr>
              <a:t> </a:t>
            </a:r>
            <a:r>
              <a:rPr lang="en-GB" sz="850" dirty="0">
                <a:latin typeface="Arial"/>
                <a:cs typeface="Arial"/>
              </a:rPr>
              <a:t>understandable</a:t>
            </a:r>
            <a:r>
              <a:rPr lang="en-GB" sz="850" spc="-35" dirty="0">
                <a:latin typeface="Arial"/>
                <a:cs typeface="Arial"/>
              </a:rPr>
              <a:t> </a:t>
            </a:r>
            <a:r>
              <a:rPr lang="en-GB" sz="850" dirty="0">
                <a:latin typeface="Arial"/>
                <a:cs typeface="Arial"/>
              </a:rPr>
              <a:t>information</a:t>
            </a:r>
            <a:r>
              <a:rPr lang="en-GB" sz="850" spc="-30" dirty="0">
                <a:latin typeface="Arial"/>
                <a:cs typeface="Arial"/>
              </a:rPr>
              <a:t> </a:t>
            </a:r>
            <a:r>
              <a:rPr lang="en-GB" sz="850" dirty="0">
                <a:latin typeface="Arial"/>
                <a:cs typeface="Arial"/>
              </a:rPr>
              <a:t>about</a:t>
            </a:r>
            <a:r>
              <a:rPr lang="en-GB" sz="850" spc="-35" dirty="0">
                <a:latin typeface="Arial"/>
                <a:cs typeface="Arial"/>
              </a:rPr>
              <a:t> </a:t>
            </a:r>
            <a:r>
              <a:rPr lang="en-GB" sz="850" spc="-10" dirty="0">
                <a:latin typeface="Arial"/>
                <a:cs typeface="Arial"/>
              </a:rPr>
              <a:t>immunotherapy</a:t>
            </a:r>
            <a:endParaRPr lang="en-GB" sz="850" dirty="0">
              <a:latin typeface="Arial"/>
              <a:cs typeface="Arial"/>
            </a:endParaRPr>
          </a:p>
        </p:txBody>
      </p:sp>
      <p:sp>
        <p:nvSpPr>
          <p:cNvPr id="111" name="text_q42_1">
            <a:extLst>
              <a:ext uri="{FF2B5EF4-FFF2-40B4-BE49-F238E27FC236}">
                <a16:creationId xmlns:a16="http://schemas.microsoft.com/office/drawing/2014/main" id="{61619D75-11F5-DA4A-686E-44DD31DE84CB}"/>
              </a:ext>
            </a:extLst>
          </p:cNvPr>
          <p:cNvSpPr txBox="1"/>
          <p:nvPr/>
        </p:nvSpPr>
        <p:spPr>
          <a:xfrm>
            <a:off x="499193" y="8273783"/>
            <a:ext cx="5229773" cy="218008"/>
          </a:xfrm>
          <a:prstGeom prst="rect">
            <a:avLst/>
          </a:prstGeom>
        </p:spPr>
        <p:txBody>
          <a:bodyPr vert="horz" wrap="square" lIns="0" tIns="86360" rIns="0" bIns="0" rtlCol="0">
            <a:spAutoFit/>
          </a:bodyPr>
          <a:lstStyle/>
          <a:p>
            <a:pPr marL="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Q42_1.</a:t>
            </a:r>
            <a:r>
              <a:rPr lang="en-GB" sz="850" spc="-30" dirty="0">
                <a:latin typeface="Arial"/>
                <a:cs typeface="Arial"/>
              </a:rPr>
              <a:t> </a:t>
            </a:r>
            <a:r>
              <a:rPr lang="en-GB" sz="850" dirty="0">
                <a:latin typeface="Arial"/>
                <a:cs typeface="Arial"/>
              </a:rPr>
              <a:t>Patient</a:t>
            </a:r>
            <a:r>
              <a:rPr lang="en-GB" sz="850" spc="-30" dirty="0">
                <a:latin typeface="Arial"/>
                <a:cs typeface="Arial"/>
              </a:rPr>
              <a:t> </a:t>
            </a:r>
            <a:r>
              <a:rPr lang="en-GB" sz="850" dirty="0">
                <a:latin typeface="Arial"/>
                <a:cs typeface="Arial"/>
              </a:rPr>
              <a:t>completely</a:t>
            </a:r>
            <a:r>
              <a:rPr lang="en-GB" sz="850" spc="-30" dirty="0">
                <a:latin typeface="Arial"/>
                <a:cs typeface="Arial"/>
              </a:rPr>
              <a:t> </a:t>
            </a:r>
            <a:r>
              <a:rPr lang="en-GB" sz="850" dirty="0">
                <a:latin typeface="Arial"/>
                <a:cs typeface="Arial"/>
              </a:rPr>
              <a:t>had</a:t>
            </a:r>
            <a:r>
              <a:rPr lang="en-GB" sz="850" spc="-30" dirty="0">
                <a:latin typeface="Arial"/>
                <a:cs typeface="Arial"/>
              </a:rPr>
              <a:t> </a:t>
            </a:r>
            <a:r>
              <a:rPr lang="en-GB" sz="850" dirty="0">
                <a:latin typeface="Arial"/>
                <a:cs typeface="Arial"/>
              </a:rPr>
              <a:t>enough</a:t>
            </a:r>
            <a:r>
              <a:rPr lang="en-GB" sz="850" spc="-30" dirty="0">
                <a:latin typeface="Arial"/>
                <a:cs typeface="Arial"/>
              </a:rPr>
              <a:t> </a:t>
            </a:r>
            <a:r>
              <a:rPr lang="en-GB" sz="850" dirty="0">
                <a:latin typeface="Arial"/>
                <a:cs typeface="Arial"/>
              </a:rPr>
              <a:t>understandable</a:t>
            </a:r>
            <a:r>
              <a:rPr lang="en-GB" sz="850" spc="-25" dirty="0">
                <a:latin typeface="Arial"/>
                <a:cs typeface="Arial"/>
              </a:rPr>
              <a:t> </a:t>
            </a:r>
            <a:r>
              <a:rPr lang="en-GB" sz="850" dirty="0">
                <a:latin typeface="Arial"/>
                <a:cs typeface="Arial"/>
              </a:rPr>
              <a:t>information</a:t>
            </a:r>
            <a:r>
              <a:rPr lang="en-GB" sz="850" spc="-30" dirty="0">
                <a:latin typeface="Arial"/>
                <a:cs typeface="Arial"/>
              </a:rPr>
              <a:t> </a:t>
            </a:r>
            <a:r>
              <a:rPr lang="en-GB" sz="850" dirty="0">
                <a:latin typeface="Arial"/>
                <a:cs typeface="Arial"/>
              </a:rPr>
              <a:t>about</a:t>
            </a:r>
            <a:r>
              <a:rPr lang="en-GB" sz="850" spc="-30" dirty="0">
                <a:latin typeface="Arial"/>
                <a:cs typeface="Arial"/>
              </a:rPr>
              <a:t> </a:t>
            </a:r>
            <a:r>
              <a:rPr lang="en-GB" sz="850" dirty="0">
                <a:latin typeface="Arial"/>
                <a:cs typeface="Arial"/>
              </a:rPr>
              <a:t>their</a:t>
            </a:r>
            <a:r>
              <a:rPr lang="en-GB" sz="850" spc="-30" dirty="0">
                <a:latin typeface="Arial"/>
                <a:cs typeface="Arial"/>
              </a:rPr>
              <a:t> </a:t>
            </a:r>
            <a:r>
              <a:rPr lang="en-GB" sz="850" dirty="0">
                <a:latin typeface="Arial"/>
                <a:cs typeface="Arial"/>
              </a:rPr>
              <a:t>response</a:t>
            </a:r>
            <a:r>
              <a:rPr lang="en-GB" sz="850" spc="-30" dirty="0">
                <a:latin typeface="Arial"/>
                <a:cs typeface="Arial"/>
              </a:rPr>
              <a:t> </a:t>
            </a:r>
            <a:r>
              <a:rPr lang="en-GB" sz="850" dirty="0">
                <a:latin typeface="Arial"/>
                <a:cs typeface="Arial"/>
              </a:rPr>
              <a:t>to</a:t>
            </a:r>
            <a:r>
              <a:rPr lang="en-GB" sz="850" spc="-25" dirty="0">
                <a:latin typeface="Arial"/>
                <a:cs typeface="Arial"/>
              </a:rPr>
              <a:t> </a:t>
            </a:r>
            <a:r>
              <a:rPr lang="en-GB" sz="850" spc="-10" dirty="0">
                <a:latin typeface="Arial"/>
                <a:cs typeface="Arial"/>
              </a:rPr>
              <a:t>surgery</a:t>
            </a:r>
            <a:endParaRPr lang="en-GB" sz="850" dirty="0">
              <a:latin typeface="Arial"/>
              <a:cs typeface="Arial"/>
            </a:endParaRPr>
          </a:p>
        </p:txBody>
      </p:sp>
      <p:sp>
        <p:nvSpPr>
          <p:cNvPr id="13" name="object 9">
            <a:extLst>
              <a:ext uri="{FF2B5EF4-FFF2-40B4-BE49-F238E27FC236}">
                <a16:creationId xmlns:a16="http://schemas.microsoft.com/office/drawing/2014/main" id="{A6D13C8B-258E-6336-083A-C94A62052222}"/>
              </a:ext>
              <a:ext uri="{C183D7F6-B498-43B3-948B-1728B52AA6E4}">
                <adec:decorative xmlns:adec="http://schemas.microsoft.com/office/drawing/2017/decorative" val="1"/>
              </a:ext>
            </a:extLst>
          </p:cNvPr>
          <p:cNvSpPr/>
          <p:nvPr/>
        </p:nvSpPr>
        <p:spPr>
          <a:xfrm>
            <a:off x="437895" y="6660021"/>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0" name="his_years_q41_4">
            <a:extLst>
              <a:ext uri="{FF2B5EF4-FFF2-40B4-BE49-F238E27FC236}">
                <a16:creationId xmlns:a16="http://schemas.microsoft.com/office/drawing/2014/main" id="{91B896A4-EEFF-2B16-B54B-4DCFC2B01D98}"/>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651538021"/>
              </p:ext>
            </p:extLst>
          </p:nvPr>
        </p:nvGraphicFramePr>
        <p:xfrm>
          <a:off x="1583006" y="6213878"/>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2" name="chart_his_q41_4">
            <a:extLst>
              <a:ext uri="{FF2B5EF4-FFF2-40B4-BE49-F238E27FC236}">
                <a16:creationId xmlns:a16="http://schemas.microsoft.com/office/drawing/2014/main" id="{A831F85C-CF07-40D4-AA6C-95B111649B16}"/>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843669472"/>
              </p:ext>
            </p:extLst>
          </p:nvPr>
        </p:nvGraphicFramePr>
        <p:xfrm>
          <a:off x="357836" y="5251939"/>
          <a:ext cx="6694169" cy="1180317"/>
        </p:xfrm>
        <a:graphic>
          <a:graphicData uri="http://schemas.openxmlformats.org/drawingml/2006/chart">
            <c:chart xmlns:c="http://schemas.openxmlformats.org/drawingml/2006/chart" xmlns:r="http://schemas.openxmlformats.org/officeDocument/2006/relationships" r:id="rId4"/>
          </a:graphicData>
        </a:graphic>
      </p:graphicFrame>
      <p:sp>
        <p:nvSpPr>
          <p:cNvPr id="11" name="object 8">
            <a:extLst>
              <a:ext uri="{FF2B5EF4-FFF2-40B4-BE49-F238E27FC236}">
                <a16:creationId xmlns:a16="http://schemas.microsoft.com/office/drawing/2014/main" id="{DB7A79B9-351C-82E3-A8CA-E1257790F688}"/>
              </a:ext>
              <a:ext uri="{C183D7F6-B498-43B3-948B-1728B52AA6E4}">
                <adec:decorative xmlns:adec="http://schemas.microsoft.com/office/drawing/2017/decorative" val="1"/>
              </a:ext>
            </a:extLst>
          </p:cNvPr>
          <p:cNvSpPr/>
          <p:nvPr/>
        </p:nvSpPr>
        <p:spPr>
          <a:xfrm>
            <a:off x="439402" y="499506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2" name="his_years_q41_3">
            <a:extLst>
              <a:ext uri="{FF2B5EF4-FFF2-40B4-BE49-F238E27FC236}">
                <a16:creationId xmlns:a16="http://schemas.microsoft.com/office/drawing/2014/main" id="{86CEE7F0-F47E-B6CB-1EA8-357AC811B4E5}"/>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569198039"/>
              </p:ext>
            </p:extLst>
          </p:nvPr>
        </p:nvGraphicFramePr>
        <p:xfrm>
          <a:off x="1583006" y="4579709"/>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7" name="chart_his_q41_3">
            <a:extLst>
              <a:ext uri="{FF2B5EF4-FFF2-40B4-BE49-F238E27FC236}">
                <a16:creationId xmlns:a16="http://schemas.microsoft.com/office/drawing/2014/main" id="{C662C40D-D263-A27C-160E-B7CAD3FEF985}"/>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469364212"/>
              </p:ext>
            </p:extLst>
          </p:nvPr>
        </p:nvGraphicFramePr>
        <p:xfrm>
          <a:off x="360398" y="3619542"/>
          <a:ext cx="6694169" cy="1180317"/>
        </p:xfrm>
        <a:graphic>
          <a:graphicData uri="http://schemas.openxmlformats.org/drawingml/2006/chart">
            <c:chart xmlns:c="http://schemas.openxmlformats.org/drawingml/2006/chart" xmlns:r="http://schemas.openxmlformats.org/officeDocument/2006/relationships" r:id="rId5"/>
          </a:graphicData>
        </a:graphic>
      </p:graphicFrame>
      <p:sp>
        <p:nvSpPr>
          <p:cNvPr id="8" name="object 7">
            <a:extLst>
              <a:ext uri="{FF2B5EF4-FFF2-40B4-BE49-F238E27FC236}">
                <a16:creationId xmlns:a16="http://schemas.microsoft.com/office/drawing/2014/main" id="{307DC5BF-E1F6-CAE1-E5B8-E203E72C8AAF}"/>
              </a:ext>
              <a:ext uri="{C183D7F6-B498-43B3-948B-1728B52AA6E4}">
                <adec:decorative xmlns:adec="http://schemas.microsoft.com/office/drawing/2017/decorative" val="1"/>
              </a:ext>
            </a:extLst>
          </p:cNvPr>
          <p:cNvSpPr/>
          <p:nvPr/>
        </p:nvSpPr>
        <p:spPr>
          <a:xfrm>
            <a:off x="431556" y="335644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4" name="his_years_q41_2">
            <a:extLst>
              <a:ext uri="{FF2B5EF4-FFF2-40B4-BE49-F238E27FC236}">
                <a16:creationId xmlns:a16="http://schemas.microsoft.com/office/drawing/2014/main" id="{1BF7D470-85B5-144A-DAFA-5B2C7729C556}"/>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44464502"/>
              </p:ext>
            </p:extLst>
          </p:nvPr>
        </p:nvGraphicFramePr>
        <p:xfrm>
          <a:off x="1583006" y="2902186"/>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0" name="chart_his_q41_2">
            <a:extLst>
              <a:ext uri="{FF2B5EF4-FFF2-40B4-BE49-F238E27FC236}">
                <a16:creationId xmlns:a16="http://schemas.microsoft.com/office/drawing/2014/main" id="{78EACEB0-6C0D-62B7-D6FF-02484CBA8194}"/>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982275201"/>
              </p:ext>
            </p:extLst>
          </p:nvPr>
        </p:nvGraphicFramePr>
        <p:xfrm>
          <a:off x="360567" y="1940683"/>
          <a:ext cx="6694169" cy="1180317"/>
        </p:xfrm>
        <a:graphic>
          <a:graphicData uri="http://schemas.openxmlformats.org/drawingml/2006/chart">
            <c:chart xmlns:c="http://schemas.openxmlformats.org/drawingml/2006/chart" xmlns:r="http://schemas.openxmlformats.org/officeDocument/2006/relationships" r:id="rId6"/>
          </a:graphicData>
        </a:graphic>
      </p:graphicFrame>
      <p:sp>
        <p:nvSpPr>
          <p:cNvPr id="6" name="object 6">
            <a:extLst>
              <a:ext uri="{FF2B5EF4-FFF2-40B4-BE49-F238E27FC236}">
                <a16:creationId xmlns:a16="http://schemas.microsoft.com/office/drawing/2014/main" id="{F89FEB70-1135-8B50-7EE1-4E3F5018AA87}"/>
              </a:ext>
              <a:ext uri="{C183D7F6-B498-43B3-948B-1728B52AA6E4}">
                <adec:decorative xmlns:adec="http://schemas.microsoft.com/office/drawing/2017/decorative" val="1"/>
              </a:ext>
            </a:extLst>
          </p:cNvPr>
          <p:cNvSpPr/>
          <p:nvPr/>
        </p:nvSpPr>
        <p:spPr>
          <a:xfrm>
            <a:off x="437571" y="1712630"/>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2" name="Group 1">
            <a:extLst>
              <a:ext uri="{FF2B5EF4-FFF2-40B4-BE49-F238E27FC236}">
                <a16:creationId xmlns:a16="http://schemas.microsoft.com/office/drawing/2014/main" id="{FF4D9D73-525D-7568-D544-A6136C4088E1}"/>
              </a:ext>
              <a:ext uri="{C183D7F6-B498-43B3-948B-1728B52AA6E4}">
                <adec:decorative xmlns:adec="http://schemas.microsoft.com/office/drawing/2017/decorative" val="1"/>
              </a:ext>
            </a:extLst>
          </p:cNvPr>
          <p:cNvGrpSpPr/>
          <p:nvPr/>
        </p:nvGrpSpPr>
        <p:grpSpPr>
          <a:xfrm>
            <a:off x="428960" y="1198005"/>
            <a:ext cx="6696075" cy="361062"/>
            <a:chOff x="349101" y="166510"/>
            <a:chExt cx="6775785" cy="361062"/>
          </a:xfrm>
        </p:grpSpPr>
        <p:sp>
          <p:nvSpPr>
            <p:cNvPr id="9" name="object 5">
              <a:extLst>
                <a:ext uri="{FF2B5EF4-FFF2-40B4-BE49-F238E27FC236}">
                  <a16:creationId xmlns:a16="http://schemas.microsoft.com/office/drawing/2014/main" id="{BE681F82-F217-C4B8-16B9-5F2B356831B1}"/>
                </a:ext>
              </a:extLst>
            </p:cNvPr>
            <p:cNvSpPr txBox="1"/>
            <p:nvPr/>
          </p:nvSpPr>
          <p:spPr>
            <a:xfrm>
              <a:off x="5024240" y="232783"/>
              <a:ext cx="1859914" cy="250190"/>
            </a:xfrm>
            <a:prstGeom prst="rect">
              <a:avLst/>
            </a:prstGeom>
          </p:spPr>
          <p:txBody>
            <a:bodyPr vert="horz" wrap="square" lIns="0" tIns="31750" rIns="0" bIns="0" rtlCol="0">
              <a:spAutoFit/>
            </a:bodyPr>
            <a:lstStyle/>
            <a:p>
              <a:pPr marL="0" marR="5080" lvl="0" indent="0" defTabSz="914400" eaLnBrk="1" fontAlgn="auto" latinLnBrk="0" hangingPunct="1">
                <a:lnSpc>
                  <a:spcPts val="810"/>
                </a:lnSpc>
                <a:spcBef>
                  <a:spcPts val="250"/>
                </a:spcBef>
                <a:spcAft>
                  <a:spcPts val="0"/>
                </a:spcAft>
                <a:buClrTx/>
                <a:buSzTx/>
                <a:buFontTx/>
                <a:buNone/>
                <a:tabLst/>
                <a:defRPr/>
              </a:pPr>
              <a:r>
                <a:rPr kumimoji="0" sz="800" b="0" i="0" u="none" strike="noStrike" kern="0" cap="none" spc="0" normalizeH="0" baseline="0" noProof="0" dirty="0">
                  <a:ln>
                    <a:noFill/>
                  </a:ln>
                  <a:solidFill>
                    <a:sysClr val="windowText" lastClr="000000"/>
                  </a:solidFill>
                  <a:effectLst/>
                  <a:uLnTx/>
                  <a:uFillTx/>
                  <a:latin typeface="Arial"/>
                  <a:cs typeface="Arial"/>
                </a:rPr>
                <a:t>The</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are</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unadjusted</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and</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based</a:t>
              </a:r>
              <a:r>
                <a:rPr kumimoji="0" sz="800" b="0" i="0" u="none" strike="noStrike" kern="0" cap="none" spc="-25" normalizeH="0" baseline="0" noProof="0" dirty="0">
                  <a:ln>
                    <a:noFill/>
                  </a:ln>
                  <a:solidFill>
                    <a:sysClr val="windowText" lastClr="000000"/>
                  </a:solidFill>
                  <a:effectLst/>
                  <a:uLnTx/>
                  <a:uFillTx/>
                  <a:latin typeface="Arial"/>
                  <a:cs typeface="Arial"/>
                </a:rPr>
                <a:t> on</a:t>
              </a:r>
              <a:r>
                <a:rPr kumimoji="0" sz="800" b="0" i="0" u="none" strike="noStrike" kern="0" cap="none" spc="0" normalizeH="0" baseline="0" noProof="0" dirty="0">
                  <a:ln>
                    <a:noFill/>
                  </a:ln>
                  <a:solidFill>
                    <a:sysClr val="windowText" lastClr="000000"/>
                  </a:solidFill>
                  <a:effectLst/>
                  <a:uLnTx/>
                  <a:uFillTx/>
                  <a:latin typeface="Arial"/>
                  <a:cs typeface="Arial"/>
                </a:rPr>
                <a:t> England</a:t>
              </a:r>
              <a:r>
                <a:rPr kumimoji="0" sz="800" b="0" i="0" u="none" strike="noStrike" kern="0" cap="none" spc="-3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10" normalizeH="0" baseline="0" noProof="0" dirty="0">
                  <a:ln>
                    <a:noFill/>
                  </a:ln>
                  <a:solidFill>
                    <a:sysClr val="windowText" lastClr="000000"/>
                  </a:solidFill>
                  <a:effectLst/>
                  <a:uLnTx/>
                  <a:uFillTx/>
                  <a:latin typeface="Arial"/>
                  <a:cs typeface="Arial"/>
                </a:rPr>
                <a:t>only.</a:t>
              </a:r>
              <a:endParaRPr kumimoji="0" sz="800" b="0" i="0" u="none" strike="noStrike" kern="0" cap="none" spc="0" normalizeH="0" baseline="0" noProof="0" dirty="0">
                <a:ln>
                  <a:noFill/>
                </a:ln>
                <a:solidFill>
                  <a:sysClr val="windowText" lastClr="000000"/>
                </a:solidFill>
                <a:effectLst/>
                <a:uLnTx/>
                <a:uFillTx/>
                <a:latin typeface="Arial"/>
                <a:cs typeface="Arial"/>
              </a:endParaRPr>
            </a:p>
          </p:txBody>
        </p:sp>
        <p:sp>
          <p:nvSpPr>
            <p:cNvPr id="15" name="object 4">
              <a:extLst>
                <a:ext uri="{FF2B5EF4-FFF2-40B4-BE49-F238E27FC236}">
                  <a16:creationId xmlns:a16="http://schemas.microsoft.com/office/drawing/2014/main" id="{88D4F63C-11A3-EA66-D31A-885106C78203}"/>
                </a:ext>
              </a:extLst>
            </p:cNvPr>
            <p:cNvSpPr txBox="1"/>
            <p:nvPr/>
          </p:nvSpPr>
          <p:spPr>
            <a:xfrm>
              <a:off x="2940050" y="256306"/>
              <a:ext cx="1697347" cy="215444"/>
            </a:xfrm>
            <a:prstGeom prst="rect">
              <a:avLst/>
            </a:prstGeom>
            <a:noFill/>
          </p:spPr>
          <p:txBody>
            <a:bodyPr wrap="square">
              <a:spAutoFit/>
            </a:bodyPr>
            <a:lstStyle/>
            <a:p>
              <a:pPr marL="0" marR="0" lvl="0" indent="0" defTabSz="914400" eaLnBrk="1" fontAlgn="auto" latinLnBrk="0" hangingPunct="1">
                <a:lnSpc>
                  <a:spcPct val="100000"/>
                </a:lnSpc>
                <a:spcBef>
                  <a:spcPts val="215"/>
                </a:spcBef>
                <a:spcAft>
                  <a:spcPts val="0"/>
                </a:spcAft>
                <a:buClrTx/>
                <a:buSzTx/>
                <a:buFontTx/>
                <a:buNone/>
                <a:tabLst/>
                <a:defRPr/>
              </a:pPr>
              <a:r>
                <a:rPr lang="en-GB" sz="800" spc="260" dirty="0">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No</a:t>
              </a:r>
              <a:r>
                <a:rPr kumimoji="0" lang="en-GB" sz="1200" b="0" i="0" u="none" strike="noStrike" kern="0" cap="none" spc="-22"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score</a:t>
              </a:r>
              <a:r>
                <a:rPr kumimoji="0" lang="en-GB" sz="1200" b="0" i="0" u="none" strike="noStrike" kern="0" cap="none" spc="-15"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available</a:t>
              </a:r>
              <a:r>
                <a:rPr kumimoji="0" lang="en-GB" sz="1200" b="0" i="0" u="none" strike="noStrike" kern="0" cap="none" spc="-15" normalizeH="0" baseline="3472" noProof="0" dirty="0">
                  <a:ln>
                    <a:noFill/>
                  </a:ln>
                  <a:solidFill>
                    <a:sysClr val="windowText" lastClr="000000"/>
                  </a:solidFill>
                  <a:effectLst/>
                  <a:uLnTx/>
                  <a:uFillTx/>
                  <a:latin typeface="Arial"/>
                  <a:cs typeface="Arial"/>
                </a:rPr>
                <a:t>.</a:t>
              </a:r>
              <a:endParaRPr kumimoji="0" lang="en-GB" sz="1200" b="0" i="0" u="none" strike="noStrike" kern="0" cap="none" spc="0" normalizeH="0" baseline="3472" noProof="0" dirty="0">
                <a:ln>
                  <a:noFill/>
                </a:ln>
                <a:solidFill>
                  <a:sysClr val="windowText" lastClr="000000"/>
                </a:solidFill>
                <a:effectLst/>
                <a:uLnTx/>
                <a:uFillTx/>
                <a:latin typeface="Arial"/>
                <a:cs typeface="Arial"/>
              </a:endParaRPr>
            </a:p>
          </p:txBody>
        </p:sp>
        <p:sp>
          <p:nvSpPr>
            <p:cNvPr id="18" name="object 3">
              <a:extLst>
                <a:ext uri="{FF2B5EF4-FFF2-40B4-BE49-F238E27FC236}">
                  <a16:creationId xmlns:a16="http://schemas.microsoft.com/office/drawing/2014/main" id="{E79455B7-EC2F-8144-5A55-23A22B8040C2}"/>
                </a:ext>
              </a:extLst>
            </p:cNvPr>
            <p:cNvSpPr txBox="1"/>
            <p:nvPr/>
          </p:nvSpPr>
          <p:spPr>
            <a:xfrm>
              <a:off x="497504" y="228020"/>
              <a:ext cx="2518746" cy="117098"/>
            </a:xfrm>
            <a:prstGeom prst="rect">
              <a:avLst/>
            </a:prstGeom>
          </p:spPr>
          <p:txBody>
            <a:bodyPr vert="horz" wrap="square" lIns="0" tIns="31750" rIns="0" bIns="0" rtlCol="0">
              <a:spAutoFit/>
            </a:bodyPr>
            <a:lstStyle/>
            <a:p>
              <a:pPr marL="143510" marR="324485" indent="-144145" algn="l">
                <a:lnSpc>
                  <a:spcPts val="810"/>
                </a:lnSpc>
                <a:spcBef>
                  <a:spcPts val="250"/>
                </a:spcBef>
              </a:pPr>
              <a:r>
                <a:rPr sz="1200" baseline="3472" dirty="0">
                  <a:latin typeface="Arial"/>
                  <a:cs typeface="Arial"/>
                </a:rPr>
                <a:t>*</a:t>
              </a:r>
              <a:r>
                <a:rPr sz="1200" spc="254" baseline="3472" dirty="0">
                  <a:latin typeface="Arial"/>
                  <a:cs typeface="Arial"/>
                </a:rPr>
                <a:t>  </a:t>
              </a:r>
              <a:r>
                <a:rPr sz="800" dirty="0">
                  <a:latin typeface="Arial"/>
                  <a:cs typeface="Arial"/>
                </a:rPr>
                <a:t>Indicates</a:t>
              </a:r>
              <a:r>
                <a:rPr sz="800" spc="-10" dirty="0">
                  <a:latin typeface="Arial"/>
                  <a:cs typeface="Arial"/>
                </a:rPr>
                <a:t> </a:t>
              </a:r>
              <a:r>
                <a:rPr sz="800" dirty="0">
                  <a:latin typeface="Arial"/>
                  <a:cs typeface="Arial"/>
                </a:rPr>
                <a:t>where</a:t>
              </a:r>
              <a:r>
                <a:rPr sz="800" spc="-10" dirty="0">
                  <a:latin typeface="Arial"/>
                  <a:cs typeface="Arial"/>
                </a:rPr>
                <a:t> </a:t>
              </a:r>
              <a:r>
                <a:rPr sz="800" dirty="0">
                  <a:latin typeface="Arial"/>
                  <a:cs typeface="Arial"/>
                </a:rPr>
                <a:t>a</a:t>
              </a:r>
              <a:r>
                <a:rPr sz="800" spc="-10" dirty="0">
                  <a:latin typeface="Arial"/>
                  <a:cs typeface="Arial"/>
                </a:rPr>
                <a:t> </a:t>
              </a:r>
              <a:r>
                <a:rPr sz="800" dirty="0">
                  <a:latin typeface="Arial"/>
                  <a:cs typeface="Arial"/>
                </a:rPr>
                <a:t>score</a:t>
              </a:r>
              <a:r>
                <a:rPr lang="en-GB" sz="800" spc="-10" dirty="0">
                  <a:latin typeface="Arial"/>
                  <a:cs typeface="Arial"/>
                </a:rPr>
                <a:t> </a:t>
              </a:r>
              <a:r>
                <a:rPr sz="800" dirty="0">
                  <a:latin typeface="Arial"/>
                  <a:cs typeface="Arial"/>
                </a:rPr>
                <a:t>is</a:t>
              </a:r>
              <a:r>
                <a:rPr sz="800" spc="-10" dirty="0">
                  <a:latin typeface="Arial"/>
                  <a:cs typeface="Arial"/>
                </a:rPr>
                <a:t> </a:t>
              </a:r>
              <a:r>
                <a:rPr sz="800" spc="-25" dirty="0">
                  <a:latin typeface="Arial"/>
                  <a:cs typeface="Arial"/>
                </a:rPr>
                <a:t>not</a:t>
              </a:r>
              <a:r>
                <a:rPr lang="en-GB" sz="800" dirty="0">
                  <a:latin typeface="Arial"/>
                  <a:cs typeface="Arial"/>
                </a:rPr>
                <a:t> </a:t>
              </a:r>
              <a:r>
                <a:rPr sz="800" dirty="0">
                  <a:latin typeface="Arial"/>
                  <a:cs typeface="Arial"/>
                </a:rPr>
                <a:t>available</a:t>
              </a:r>
              <a:r>
                <a:rPr sz="800" spc="-25" dirty="0">
                  <a:latin typeface="Arial"/>
                  <a:cs typeface="Arial"/>
                </a:rPr>
                <a:t> </a:t>
              </a:r>
              <a:r>
                <a:rPr sz="800" dirty="0">
                  <a:latin typeface="Arial"/>
                  <a:cs typeface="Arial"/>
                </a:rPr>
                <a:t>due</a:t>
              </a:r>
              <a:r>
                <a:rPr sz="800" spc="-25" dirty="0">
                  <a:latin typeface="Arial"/>
                  <a:cs typeface="Arial"/>
                </a:rPr>
                <a:t> </a:t>
              </a:r>
              <a:r>
                <a:rPr sz="800" dirty="0">
                  <a:latin typeface="Arial"/>
                  <a:cs typeface="Arial"/>
                </a:rPr>
                <a:t>to</a:t>
              </a:r>
              <a:r>
                <a:rPr lang="en-GB" sz="800" spc="-25" dirty="0">
                  <a:latin typeface="Arial"/>
                  <a:cs typeface="Arial"/>
                </a:rPr>
                <a:t> </a:t>
              </a:r>
              <a:r>
                <a:rPr sz="800" dirty="0">
                  <a:latin typeface="Arial"/>
                  <a:cs typeface="Arial"/>
                </a:rPr>
                <a:t>suppression</a:t>
              </a:r>
              <a:r>
                <a:rPr sz="800" spc="-25" dirty="0">
                  <a:latin typeface="Arial"/>
                  <a:cs typeface="Arial"/>
                </a:rPr>
                <a:t> </a:t>
              </a:r>
              <a:r>
                <a:rPr sz="800" dirty="0">
                  <a:latin typeface="Arial"/>
                  <a:cs typeface="Arial"/>
                </a:rPr>
                <a:t>or</a:t>
              </a:r>
              <a:r>
                <a:rPr sz="800" spc="-25" dirty="0">
                  <a:latin typeface="Arial"/>
                  <a:cs typeface="Arial"/>
                </a:rPr>
                <a:t> </a:t>
              </a:r>
              <a:r>
                <a:rPr sz="800" spc="-50" dirty="0">
                  <a:latin typeface="Arial"/>
                  <a:cs typeface="Arial"/>
                </a:rPr>
                <a:t>a</a:t>
              </a:r>
              <a:r>
                <a:rPr lang="en-GB" sz="800" spc="-50" dirty="0">
                  <a:latin typeface="Arial"/>
                  <a:cs typeface="Arial"/>
                </a:rPr>
                <a:t> </a:t>
              </a:r>
              <a:r>
                <a:rPr lang="en-GB" sz="1200" baseline="6944" dirty="0">
                  <a:latin typeface="Arial"/>
                  <a:cs typeface="Arial"/>
                </a:rPr>
                <a:t>low</a:t>
              </a:r>
              <a:r>
                <a:rPr lang="en-GB" sz="1200" spc="-15" baseline="6944" dirty="0">
                  <a:latin typeface="Arial"/>
                  <a:cs typeface="Arial"/>
                </a:rPr>
                <a:t> </a:t>
              </a:r>
              <a:r>
                <a:rPr lang="en-GB" sz="1200" baseline="6944" dirty="0">
                  <a:latin typeface="Arial"/>
                  <a:cs typeface="Arial"/>
                </a:rPr>
                <a:t>base</a:t>
              </a:r>
              <a:r>
                <a:rPr lang="en-GB" sz="1200" spc="-15" baseline="6944" dirty="0">
                  <a:latin typeface="Arial"/>
                  <a:cs typeface="Arial"/>
                </a:rPr>
                <a:t> size.</a:t>
              </a:r>
              <a:r>
                <a:rPr lang="en-GB" sz="1200" baseline="6944" dirty="0">
                  <a:latin typeface="Arial"/>
                  <a:cs typeface="Arial"/>
                </a:rPr>
                <a:t>	</a:t>
              </a:r>
              <a:endParaRPr lang="en-GB" sz="800" dirty="0">
                <a:latin typeface="Arial"/>
                <a:cs typeface="Arial"/>
              </a:endParaRPr>
            </a:p>
          </p:txBody>
        </p:sp>
        <p:sp>
          <p:nvSpPr>
            <p:cNvPr id="19" name="object 2">
              <a:extLst>
                <a:ext uri="{FF2B5EF4-FFF2-40B4-BE49-F238E27FC236}">
                  <a16:creationId xmlns:a16="http://schemas.microsoft.com/office/drawing/2014/main" id="{0FD6BDE3-A550-911E-90AA-C0873C943717}"/>
                </a:ext>
              </a:extLst>
            </p:cNvPr>
            <p:cNvSpPr/>
            <p:nvPr/>
          </p:nvSpPr>
          <p:spPr>
            <a:xfrm>
              <a:off x="349101" y="166510"/>
              <a:ext cx="6775785" cy="361062"/>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22" name="txt_org_name">
            <a:extLst>
              <a:ext uri="{FF2B5EF4-FFF2-40B4-BE49-F238E27FC236}">
                <a16:creationId xmlns:a16="http://schemas.microsoft.com/office/drawing/2014/main" id="{FB385F72-C23F-3823-37EE-D814FFA7B938}"/>
              </a:ext>
              <a:ext uri="{C183D7F6-B498-43B3-948B-1728B52AA6E4}">
                <adec:decorative xmlns:adec="http://schemas.microsoft.com/office/drawing/2017/decorative" val="1"/>
              </a:ext>
            </a:extLst>
          </p:cNvPr>
          <p:cNvSpPr txBox="1"/>
          <p:nvPr/>
        </p:nvSpPr>
        <p:spPr>
          <a:xfrm>
            <a:off x="4524343" y="622300"/>
            <a:ext cx="2754280" cy="276999"/>
          </a:xfrm>
          <a:prstGeom prst="rect">
            <a:avLst/>
          </a:prstGeom>
          <a:noFill/>
        </p:spPr>
        <p:txBody>
          <a:bodyPr wrap="none" rtlCol="0">
            <a:spAutoFit/>
          </a:bodyPr>
          <a:lstStyle/>
          <a:p>
            <a:pPr algn="r"/>
            <a:r>
              <a:rPr lang="en-GB" sz="1200" b="1">
                <a:solidFill>
                  <a:srgbClr val="336E9F"/>
                </a:solidFill>
                <a:latin typeface="Arial"/>
                <a:cs typeface="Arial"/>
              </a:rPr>
              <a:t>The Christie NHS Foundation Trust</a:t>
            </a:r>
            <a:endParaRPr lang="en-GB" sz="1200">
              <a:solidFill>
                <a:srgbClr val="336E9F"/>
              </a:solidFill>
            </a:endParaRPr>
          </a:p>
        </p:txBody>
      </p:sp>
      <p:sp>
        <p:nvSpPr>
          <p:cNvPr id="23" name="txt_survey">
            <a:extLst>
              <a:ext uri="{FF2B5EF4-FFF2-40B4-BE49-F238E27FC236}">
                <a16:creationId xmlns:a16="http://schemas.microsoft.com/office/drawing/2014/main" id="{AB5CDDF9-FA7D-26D4-67F7-D653AC9BE741}"/>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24" name="Group 23">
            <a:extLst>
              <a:ext uri="{FF2B5EF4-FFF2-40B4-BE49-F238E27FC236}">
                <a16:creationId xmlns:a16="http://schemas.microsoft.com/office/drawing/2014/main" id="{7683B033-F789-0B7A-AC6E-72AD1B39BA27}"/>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26" name="object 4">
              <a:hlinkClick r:id="rId7" action="ppaction://hlinksldjump"/>
              <a:extLst>
                <a:ext uri="{FF2B5EF4-FFF2-40B4-BE49-F238E27FC236}">
                  <a16:creationId xmlns:a16="http://schemas.microsoft.com/office/drawing/2014/main" id="{86932A29-2AA7-0E91-8B55-18AE2D0A6728}"/>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28" name="object 3">
              <a:hlinkClick r:id="rId7" action="ppaction://hlinksldjump"/>
              <a:extLst>
                <a:ext uri="{FF2B5EF4-FFF2-40B4-BE49-F238E27FC236}">
                  <a16:creationId xmlns:a16="http://schemas.microsoft.com/office/drawing/2014/main" id="{37399CF6-3B26-8D1F-19C8-E81970313012}"/>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4146855005"/>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BF7A39E-C41F-30AB-41B9-0E0F2B5016A3}"/>
            </a:ext>
          </a:extLst>
        </p:cNvPr>
        <p:cNvGrpSpPr/>
        <p:nvPr/>
      </p:nvGrpSpPr>
      <p:grpSpPr>
        <a:xfrm>
          <a:off x="0" y="0"/>
          <a:ext cx="0" cy="0"/>
          <a:chOff x="0" y="0"/>
          <a:chExt cx="0" cy="0"/>
        </a:xfrm>
      </p:grpSpPr>
      <p:sp>
        <p:nvSpPr>
          <p:cNvPr id="71" name="Slide Number Placeholder 1">
            <a:extLst>
              <a:ext uri="{FF2B5EF4-FFF2-40B4-BE49-F238E27FC236}">
                <a16:creationId xmlns:a16="http://schemas.microsoft.com/office/drawing/2014/main" id="{472F24B5-5F9D-1724-DEC4-230B5BAC95B5}"/>
              </a:ext>
            </a:extLst>
          </p:cNvPr>
          <p:cNvSpPr>
            <a:spLocks noGrp="1"/>
          </p:cNvSpPr>
          <p:nvPr>
            <p:ph type="sldNum" sz="quarter" idx="7"/>
          </p:nvPr>
        </p:nvSpPr>
        <p:spPr>
          <a:xfrm>
            <a:off x="7054850" y="10358279"/>
            <a:ext cx="465390" cy="123111"/>
          </a:xfrm>
        </p:spPr>
        <p:txBody>
          <a:bodyPr/>
          <a:lstStyle/>
          <a:p>
            <a:pPr marL="93980" algn="l">
              <a:lnSpc>
                <a:spcPct val="100000"/>
              </a:lnSpc>
              <a:spcBef>
                <a:spcPts val="25"/>
              </a:spcBef>
            </a:pPr>
            <a:fld id="{5DAED856-2A6B-4887-ADA0-AD736983B93A}" type="slidenum">
              <a:rPr lang="en-GB" spc="-25" smtClean="0"/>
              <a:pPr marL="93980" algn="l">
                <a:lnSpc>
                  <a:spcPct val="100000"/>
                </a:lnSpc>
                <a:spcBef>
                  <a:spcPts val="25"/>
                </a:spcBef>
              </a:pPr>
              <a:t>54</a:t>
            </a:fld>
            <a:endParaRPr lang="en-GB" spc="-25"/>
          </a:p>
        </p:txBody>
      </p:sp>
      <p:sp>
        <p:nvSpPr>
          <p:cNvPr id="20" name="object 1">
            <a:extLst>
              <a:ext uri="{FF2B5EF4-FFF2-40B4-BE49-F238E27FC236}">
                <a16:creationId xmlns:a16="http://schemas.microsoft.com/office/drawing/2014/main" id="{79A52CCD-0DD5-59FC-6CB0-CB31AABB0960}"/>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Year on year 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sp>
        <p:nvSpPr>
          <p:cNvPr id="27" name="text_q42_2">
            <a:extLst>
              <a:ext uri="{FF2B5EF4-FFF2-40B4-BE49-F238E27FC236}">
                <a16:creationId xmlns:a16="http://schemas.microsoft.com/office/drawing/2014/main" id="{A0267042-791A-C228-D151-6C7FDB377D85}"/>
              </a:ext>
            </a:extLst>
          </p:cNvPr>
          <p:cNvSpPr txBox="1"/>
          <p:nvPr/>
        </p:nvSpPr>
        <p:spPr>
          <a:xfrm>
            <a:off x="479302" y="1642144"/>
            <a:ext cx="6595390" cy="218008"/>
          </a:xfrm>
          <a:prstGeom prst="rect">
            <a:avLst/>
          </a:prstGeom>
        </p:spPr>
        <p:txBody>
          <a:bodyPr vert="horz" wrap="square" lIns="0" tIns="86360" rIns="0" bIns="0" rtlCol="0" anchor="ctr">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Q42_2.</a:t>
            </a:r>
            <a:r>
              <a:rPr lang="en-GB" sz="850" spc="-30" dirty="0">
                <a:latin typeface="Arial"/>
                <a:cs typeface="Arial"/>
              </a:rPr>
              <a:t> </a:t>
            </a:r>
            <a:r>
              <a:rPr lang="en-GB" sz="850" dirty="0">
                <a:latin typeface="Arial"/>
                <a:cs typeface="Arial"/>
              </a:rPr>
              <a:t>Patient</a:t>
            </a:r>
            <a:r>
              <a:rPr lang="en-GB" sz="850" spc="-30" dirty="0">
                <a:latin typeface="Arial"/>
                <a:cs typeface="Arial"/>
              </a:rPr>
              <a:t> </a:t>
            </a:r>
            <a:r>
              <a:rPr lang="en-GB" sz="850" dirty="0">
                <a:latin typeface="Arial"/>
                <a:cs typeface="Arial"/>
              </a:rPr>
              <a:t>completely</a:t>
            </a:r>
            <a:r>
              <a:rPr lang="en-GB" sz="850" spc="-30" dirty="0">
                <a:latin typeface="Arial"/>
                <a:cs typeface="Arial"/>
              </a:rPr>
              <a:t> </a:t>
            </a:r>
            <a:r>
              <a:rPr lang="en-GB" sz="850" dirty="0">
                <a:latin typeface="Arial"/>
                <a:cs typeface="Arial"/>
              </a:rPr>
              <a:t>had</a:t>
            </a:r>
            <a:r>
              <a:rPr lang="en-GB" sz="850" spc="-30" dirty="0">
                <a:latin typeface="Arial"/>
                <a:cs typeface="Arial"/>
              </a:rPr>
              <a:t> </a:t>
            </a:r>
            <a:r>
              <a:rPr lang="en-GB" sz="850" dirty="0">
                <a:latin typeface="Arial"/>
                <a:cs typeface="Arial"/>
              </a:rPr>
              <a:t>enough</a:t>
            </a:r>
            <a:r>
              <a:rPr lang="en-GB" sz="850" spc="-30" dirty="0">
                <a:latin typeface="Arial"/>
                <a:cs typeface="Arial"/>
              </a:rPr>
              <a:t> </a:t>
            </a:r>
            <a:r>
              <a:rPr lang="en-GB" sz="850" dirty="0">
                <a:latin typeface="Arial"/>
                <a:cs typeface="Arial"/>
              </a:rPr>
              <a:t>understandable</a:t>
            </a:r>
            <a:r>
              <a:rPr lang="en-GB" sz="850" spc="-25" dirty="0">
                <a:latin typeface="Arial"/>
                <a:cs typeface="Arial"/>
              </a:rPr>
              <a:t> </a:t>
            </a:r>
            <a:r>
              <a:rPr lang="en-GB" sz="850" dirty="0">
                <a:latin typeface="Arial"/>
                <a:cs typeface="Arial"/>
              </a:rPr>
              <a:t>information</a:t>
            </a:r>
            <a:r>
              <a:rPr lang="en-GB" sz="850" spc="-30" dirty="0">
                <a:latin typeface="Arial"/>
                <a:cs typeface="Arial"/>
              </a:rPr>
              <a:t> </a:t>
            </a:r>
            <a:r>
              <a:rPr lang="en-GB" sz="850" dirty="0">
                <a:latin typeface="Arial"/>
                <a:cs typeface="Arial"/>
              </a:rPr>
              <a:t>about</a:t>
            </a:r>
            <a:r>
              <a:rPr lang="en-GB" sz="850" spc="-30" dirty="0">
                <a:latin typeface="Arial"/>
                <a:cs typeface="Arial"/>
              </a:rPr>
              <a:t> </a:t>
            </a:r>
            <a:r>
              <a:rPr lang="en-GB" sz="850" dirty="0">
                <a:latin typeface="Arial"/>
                <a:cs typeface="Arial"/>
              </a:rPr>
              <a:t>their</a:t>
            </a:r>
            <a:r>
              <a:rPr lang="en-GB" sz="850" spc="-30" dirty="0">
                <a:latin typeface="Arial"/>
                <a:cs typeface="Arial"/>
              </a:rPr>
              <a:t> </a:t>
            </a:r>
            <a:r>
              <a:rPr lang="en-GB" sz="850" dirty="0">
                <a:latin typeface="Arial"/>
                <a:cs typeface="Arial"/>
              </a:rPr>
              <a:t>response</a:t>
            </a:r>
            <a:r>
              <a:rPr lang="en-GB" sz="850" spc="-30" dirty="0">
                <a:latin typeface="Arial"/>
                <a:cs typeface="Arial"/>
              </a:rPr>
              <a:t> </a:t>
            </a:r>
            <a:r>
              <a:rPr lang="en-GB" sz="850" dirty="0">
                <a:latin typeface="Arial"/>
                <a:cs typeface="Arial"/>
              </a:rPr>
              <a:t>to</a:t>
            </a:r>
            <a:r>
              <a:rPr lang="en-GB" sz="850" spc="-25" dirty="0">
                <a:latin typeface="Arial"/>
                <a:cs typeface="Arial"/>
              </a:rPr>
              <a:t> </a:t>
            </a:r>
            <a:r>
              <a:rPr lang="en-GB" sz="850" spc="-10" dirty="0">
                <a:latin typeface="Arial"/>
                <a:cs typeface="Arial"/>
              </a:rPr>
              <a:t>chemotherapy</a:t>
            </a:r>
            <a:endParaRPr lang="en-GB" sz="850" dirty="0">
              <a:latin typeface="Arial"/>
              <a:cs typeface="Arial"/>
            </a:endParaRPr>
          </a:p>
        </p:txBody>
      </p:sp>
      <p:sp>
        <p:nvSpPr>
          <p:cNvPr id="39" name="text_q42_3">
            <a:extLst>
              <a:ext uri="{FF2B5EF4-FFF2-40B4-BE49-F238E27FC236}">
                <a16:creationId xmlns:a16="http://schemas.microsoft.com/office/drawing/2014/main" id="{0488F3C3-13EC-E86D-DDB8-9BE54E5E3A1F}"/>
              </a:ext>
            </a:extLst>
          </p:cNvPr>
          <p:cNvSpPr txBox="1"/>
          <p:nvPr/>
        </p:nvSpPr>
        <p:spPr>
          <a:xfrm>
            <a:off x="486381" y="3304201"/>
            <a:ext cx="6477872"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Q42_3.</a:t>
            </a:r>
            <a:r>
              <a:rPr lang="en-GB" sz="850" spc="-30" dirty="0">
                <a:latin typeface="Arial"/>
                <a:cs typeface="Arial"/>
              </a:rPr>
              <a:t> </a:t>
            </a:r>
            <a:r>
              <a:rPr lang="en-GB" sz="850" dirty="0">
                <a:latin typeface="Arial"/>
                <a:cs typeface="Arial"/>
              </a:rPr>
              <a:t>Patient</a:t>
            </a:r>
            <a:r>
              <a:rPr lang="en-GB" sz="850" spc="-30" dirty="0">
                <a:latin typeface="Arial"/>
                <a:cs typeface="Arial"/>
              </a:rPr>
              <a:t> </a:t>
            </a:r>
            <a:r>
              <a:rPr lang="en-GB" sz="850" dirty="0">
                <a:latin typeface="Arial"/>
                <a:cs typeface="Arial"/>
              </a:rPr>
              <a:t>completely</a:t>
            </a:r>
            <a:r>
              <a:rPr lang="en-GB" sz="850" spc="-30" dirty="0">
                <a:latin typeface="Arial"/>
                <a:cs typeface="Arial"/>
              </a:rPr>
              <a:t> </a:t>
            </a:r>
            <a:r>
              <a:rPr lang="en-GB" sz="850" dirty="0">
                <a:latin typeface="Arial"/>
                <a:cs typeface="Arial"/>
              </a:rPr>
              <a:t>had</a:t>
            </a:r>
            <a:r>
              <a:rPr lang="en-GB" sz="850" spc="-30" dirty="0">
                <a:latin typeface="Arial"/>
                <a:cs typeface="Arial"/>
              </a:rPr>
              <a:t> </a:t>
            </a:r>
            <a:r>
              <a:rPr lang="en-GB" sz="850" dirty="0">
                <a:latin typeface="Arial"/>
                <a:cs typeface="Arial"/>
              </a:rPr>
              <a:t>enough</a:t>
            </a:r>
            <a:r>
              <a:rPr lang="en-GB" sz="850" spc="-30" dirty="0">
                <a:latin typeface="Arial"/>
                <a:cs typeface="Arial"/>
              </a:rPr>
              <a:t> </a:t>
            </a:r>
            <a:r>
              <a:rPr lang="en-GB" sz="850" dirty="0">
                <a:latin typeface="Arial"/>
                <a:cs typeface="Arial"/>
              </a:rPr>
              <a:t>understandable</a:t>
            </a:r>
            <a:r>
              <a:rPr lang="en-GB" sz="850" spc="-25" dirty="0">
                <a:latin typeface="Arial"/>
                <a:cs typeface="Arial"/>
              </a:rPr>
              <a:t> </a:t>
            </a:r>
            <a:r>
              <a:rPr lang="en-GB" sz="850" dirty="0">
                <a:latin typeface="Arial"/>
                <a:cs typeface="Arial"/>
              </a:rPr>
              <a:t>information</a:t>
            </a:r>
            <a:r>
              <a:rPr lang="en-GB" sz="850" spc="-30" dirty="0">
                <a:latin typeface="Arial"/>
                <a:cs typeface="Arial"/>
              </a:rPr>
              <a:t> </a:t>
            </a:r>
            <a:r>
              <a:rPr lang="en-GB" sz="850" dirty="0">
                <a:latin typeface="Arial"/>
                <a:cs typeface="Arial"/>
              </a:rPr>
              <a:t>about</a:t>
            </a:r>
            <a:r>
              <a:rPr lang="en-GB" sz="850" spc="-30" dirty="0">
                <a:latin typeface="Arial"/>
                <a:cs typeface="Arial"/>
              </a:rPr>
              <a:t> </a:t>
            </a:r>
            <a:r>
              <a:rPr lang="en-GB" sz="850" dirty="0">
                <a:latin typeface="Arial"/>
                <a:cs typeface="Arial"/>
              </a:rPr>
              <a:t>their</a:t>
            </a:r>
            <a:r>
              <a:rPr lang="en-GB" sz="850" spc="-30" dirty="0">
                <a:latin typeface="Arial"/>
                <a:cs typeface="Arial"/>
              </a:rPr>
              <a:t> </a:t>
            </a:r>
            <a:r>
              <a:rPr lang="en-GB" sz="850" dirty="0">
                <a:latin typeface="Arial"/>
                <a:cs typeface="Arial"/>
              </a:rPr>
              <a:t>response</a:t>
            </a:r>
            <a:r>
              <a:rPr lang="en-GB" sz="850" spc="-30" dirty="0">
                <a:latin typeface="Arial"/>
                <a:cs typeface="Arial"/>
              </a:rPr>
              <a:t> </a:t>
            </a:r>
            <a:r>
              <a:rPr lang="en-GB" sz="850" dirty="0">
                <a:latin typeface="Arial"/>
                <a:cs typeface="Arial"/>
              </a:rPr>
              <a:t>to</a:t>
            </a:r>
            <a:r>
              <a:rPr lang="en-GB" sz="850" spc="-25" dirty="0">
                <a:latin typeface="Arial"/>
                <a:cs typeface="Arial"/>
              </a:rPr>
              <a:t> </a:t>
            </a:r>
            <a:r>
              <a:rPr lang="en-GB" sz="850" spc="-10" dirty="0">
                <a:latin typeface="Arial"/>
                <a:cs typeface="Arial"/>
              </a:rPr>
              <a:t>radiotherapy</a:t>
            </a:r>
            <a:endParaRPr lang="en-GB" sz="850" dirty="0">
              <a:latin typeface="Arial"/>
              <a:cs typeface="Arial"/>
            </a:endParaRPr>
          </a:p>
        </p:txBody>
      </p:sp>
      <p:sp>
        <p:nvSpPr>
          <p:cNvPr id="59" name="text_q42_4">
            <a:extLst>
              <a:ext uri="{FF2B5EF4-FFF2-40B4-BE49-F238E27FC236}">
                <a16:creationId xmlns:a16="http://schemas.microsoft.com/office/drawing/2014/main" id="{3B1A9D44-8610-0D1F-674B-DE4DF3141707}"/>
              </a:ext>
            </a:extLst>
          </p:cNvPr>
          <p:cNvSpPr txBox="1"/>
          <p:nvPr/>
        </p:nvSpPr>
        <p:spPr>
          <a:xfrm>
            <a:off x="504494" y="4938895"/>
            <a:ext cx="6617645" cy="218008"/>
          </a:xfrm>
          <a:prstGeom prst="rect">
            <a:avLst/>
          </a:prstGeom>
        </p:spPr>
        <p:txBody>
          <a:bodyPr vert="horz" wrap="square" lIns="0" tIns="86360" rIns="0" bIns="0" rtlCol="0">
            <a:spAutoFit/>
          </a:bodyPr>
          <a:lstStyle/>
          <a:p>
            <a:pPr marL="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Q42_4.</a:t>
            </a:r>
            <a:r>
              <a:rPr lang="en-GB" sz="850" spc="-30" dirty="0">
                <a:latin typeface="Arial"/>
                <a:cs typeface="Arial"/>
              </a:rPr>
              <a:t> </a:t>
            </a:r>
            <a:r>
              <a:rPr lang="en-GB" sz="850" dirty="0">
                <a:latin typeface="Arial"/>
                <a:cs typeface="Arial"/>
              </a:rPr>
              <a:t>Patient</a:t>
            </a:r>
            <a:r>
              <a:rPr lang="en-GB" sz="850" spc="-30" dirty="0">
                <a:latin typeface="Arial"/>
                <a:cs typeface="Arial"/>
              </a:rPr>
              <a:t> </a:t>
            </a:r>
            <a:r>
              <a:rPr lang="en-GB" sz="850" dirty="0">
                <a:latin typeface="Arial"/>
                <a:cs typeface="Arial"/>
              </a:rPr>
              <a:t>completely</a:t>
            </a:r>
            <a:r>
              <a:rPr lang="en-GB" sz="850" spc="-30" dirty="0">
                <a:latin typeface="Arial"/>
                <a:cs typeface="Arial"/>
              </a:rPr>
              <a:t> </a:t>
            </a:r>
            <a:r>
              <a:rPr lang="en-GB" sz="850" dirty="0">
                <a:latin typeface="Arial"/>
                <a:cs typeface="Arial"/>
              </a:rPr>
              <a:t>had</a:t>
            </a:r>
            <a:r>
              <a:rPr lang="en-GB" sz="850" spc="-30" dirty="0">
                <a:latin typeface="Arial"/>
                <a:cs typeface="Arial"/>
              </a:rPr>
              <a:t> </a:t>
            </a:r>
            <a:r>
              <a:rPr lang="en-GB" sz="850" dirty="0">
                <a:latin typeface="Arial"/>
                <a:cs typeface="Arial"/>
              </a:rPr>
              <a:t>enough</a:t>
            </a:r>
            <a:r>
              <a:rPr lang="en-GB" sz="850" spc="-30" dirty="0">
                <a:latin typeface="Arial"/>
                <a:cs typeface="Arial"/>
              </a:rPr>
              <a:t> </a:t>
            </a:r>
            <a:r>
              <a:rPr lang="en-GB" sz="850" dirty="0">
                <a:latin typeface="Arial"/>
                <a:cs typeface="Arial"/>
              </a:rPr>
              <a:t>understandable</a:t>
            </a:r>
            <a:r>
              <a:rPr lang="en-GB" sz="850" spc="-30" dirty="0">
                <a:latin typeface="Arial"/>
                <a:cs typeface="Arial"/>
              </a:rPr>
              <a:t> </a:t>
            </a:r>
            <a:r>
              <a:rPr lang="en-GB" sz="850" dirty="0">
                <a:latin typeface="Arial"/>
                <a:cs typeface="Arial"/>
              </a:rPr>
              <a:t>information</a:t>
            </a:r>
            <a:r>
              <a:rPr lang="en-GB" sz="850" spc="-30" dirty="0">
                <a:latin typeface="Arial"/>
                <a:cs typeface="Arial"/>
              </a:rPr>
              <a:t> </a:t>
            </a:r>
            <a:r>
              <a:rPr lang="en-GB" sz="850" dirty="0">
                <a:latin typeface="Arial"/>
                <a:cs typeface="Arial"/>
              </a:rPr>
              <a:t>about</a:t>
            </a:r>
            <a:r>
              <a:rPr lang="en-GB" sz="850" spc="-30" dirty="0">
                <a:latin typeface="Arial"/>
                <a:cs typeface="Arial"/>
              </a:rPr>
              <a:t> </a:t>
            </a:r>
            <a:r>
              <a:rPr lang="en-GB" sz="850" dirty="0">
                <a:latin typeface="Arial"/>
                <a:cs typeface="Arial"/>
              </a:rPr>
              <a:t>their</a:t>
            </a:r>
            <a:r>
              <a:rPr lang="en-GB" sz="850" spc="-25" dirty="0">
                <a:latin typeface="Arial"/>
                <a:cs typeface="Arial"/>
              </a:rPr>
              <a:t> </a:t>
            </a:r>
            <a:r>
              <a:rPr lang="en-GB" sz="850" dirty="0">
                <a:latin typeface="Arial"/>
                <a:cs typeface="Arial"/>
              </a:rPr>
              <a:t>response</a:t>
            </a:r>
            <a:r>
              <a:rPr lang="en-GB" sz="850" spc="-30" dirty="0">
                <a:latin typeface="Arial"/>
                <a:cs typeface="Arial"/>
              </a:rPr>
              <a:t> </a:t>
            </a:r>
            <a:r>
              <a:rPr lang="en-GB" sz="850" dirty="0">
                <a:latin typeface="Arial"/>
                <a:cs typeface="Arial"/>
              </a:rPr>
              <a:t>to</a:t>
            </a:r>
            <a:r>
              <a:rPr lang="en-GB" sz="850" spc="-30" dirty="0">
                <a:latin typeface="Arial"/>
                <a:cs typeface="Arial"/>
              </a:rPr>
              <a:t> </a:t>
            </a:r>
            <a:r>
              <a:rPr lang="en-GB" sz="850" dirty="0">
                <a:latin typeface="Arial"/>
                <a:cs typeface="Arial"/>
              </a:rPr>
              <a:t>hormone</a:t>
            </a:r>
            <a:r>
              <a:rPr lang="en-GB" sz="850" spc="-30" dirty="0">
                <a:latin typeface="Arial"/>
                <a:cs typeface="Arial"/>
              </a:rPr>
              <a:t> </a:t>
            </a:r>
            <a:r>
              <a:rPr lang="en-GB" sz="850" spc="-10" dirty="0">
                <a:latin typeface="Arial"/>
                <a:cs typeface="Arial"/>
              </a:rPr>
              <a:t>therapy</a:t>
            </a:r>
            <a:endParaRPr lang="en-GB" sz="850" dirty="0">
              <a:latin typeface="Arial"/>
              <a:cs typeface="Arial"/>
            </a:endParaRPr>
          </a:p>
        </p:txBody>
      </p:sp>
      <p:sp>
        <p:nvSpPr>
          <p:cNvPr id="100" name="text_q42_5">
            <a:extLst>
              <a:ext uri="{FF2B5EF4-FFF2-40B4-BE49-F238E27FC236}">
                <a16:creationId xmlns:a16="http://schemas.microsoft.com/office/drawing/2014/main" id="{35F285EA-82D6-2FB3-42E5-4E38D8AE35DD}"/>
              </a:ext>
            </a:extLst>
          </p:cNvPr>
          <p:cNvSpPr txBox="1"/>
          <p:nvPr/>
        </p:nvSpPr>
        <p:spPr>
          <a:xfrm>
            <a:off x="504494" y="6594413"/>
            <a:ext cx="6637093"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Q42_5.</a:t>
            </a:r>
            <a:r>
              <a:rPr lang="en-GB" sz="850" spc="-30" dirty="0">
                <a:latin typeface="Arial"/>
                <a:cs typeface="Arial"/>
              </a:rPr>
              <a:t> </a:t>
            </a:r>
            <a:r>
              <a:rPr lang="en-GB" sz="850" dirty="0">
                <a:latin typeface="Arial"/>
                <a:cs typeface="Arial"/>
              </a:rPr>
              <a:t>Patient</a:t>
            </a:r>
            <a:r>
              <a:rPr lang="en-GB" sz="850" spc="-30" dirty="0">
                <a:latin typeface="Arial"/>
                <a:cs typeface="Arial"/>
              </a:rPr>
              <a:t> </a:t>
            </a:r>
            <a:r>
              <a:rPr lang="en-GB" sz="850" dirty="0">
                <a:latin typeface="Arial"/>
                <a:cs typeface="Arial"/>
              </a:rPr>
              <a:t>completely</a:t>
            </a:r>
            <a:r>
              <a:rPr lang="en-GB" sz="850" spc="-30" dirty="0">
                <a:latin typeface="Arial"/>
                <a:cs typeface="Arial"/>
              </a:rPr>
              <a:t> </a:t>
            </a:r>
            <a:r>
              <a:rPr lang="en-GB" sz="850" dirty="0">
                <a:latin typeface="Arial"/>
                <a:cs typeface="Arial"/>
              </a:rPr>
              <a:t>had</a:t>
            </a:r>
            <a:r>
              <a:rPr lang="en-GB" sz="850" spc="-30" dirty="0">
                <a:latin typeface="Arial"/>
                <a:cs typeface="Arial"/>
              </a:rPr>
              <a:t> </a:t>
            </a:r>
            <a:r>
              <a:rPr lang="en-GB" sz="850" dirty="0">
                <a:latin typeface="Arial"/>
                <a:cs typeface="Arial"/>
              </a:rPr>
              <a:t>enough</a:t>
            </a:r>
            <a:r>
              <a:rPr lang="en-GB" sz="850" spc="-30" dirty="0">
                <a:latin typeface="Arial"/>
                <a:cs typeface="Arial"/>
              </a:rPr>
              <a:t> </a:t>
            </a:r>
            <a:r>
              <a:rPr lang="en-GB" sz="850" dirty="0">
                <a:latin typeface="Arial"/>
                <a:cs typeface="Arial"/>
              </a:rPr>
              <a:t>understandable</a:t>
            </a:r>
            <a:r>
              <a:rPr lang="en-GB" sz="850" spc="-25" dirty="0">
                <a:latin typeface="Arial"/>
                <a:cs typeface="Arial"/>
              </a:rPr>
              <a:t> </a:t>
            </a:r>
            <a:r>
              <a:rPr lang="en-GB" sz="850" dirty="0">
                <a:latin typeface="Arial"/>
                <a:cs typeface="Arial"/>
              </a:rPr>
              <a:t>information</a:t>
            </a:r>
            <a:r>
              <a:rPr lang="en-GB" sz="850" spc="-30" dirty="0">
                <a:latin typeface="Arial"/>
                <a:cs typeface="Arial"/>
              </a:rPr>
              <a:t> </a:t>
            </a:r>
            <a:r>
              <a:rPr lang="en-GB" sz="850" dirty="0">
                <a:latin typeface="Arial"/>
                <a:cs typeface="Arial"/>
              </a:rPr>
              <a:t>about</a:t>
            </a:r>
            <a:r>
              <a:rPr lang="en-GB" sz="850" spc="-30" dirty="0">
                <a:latin typeface="Arial"/>
                <a:cs typeface="Arial"/>
              </a:rPr>
              <a:t> </a:t>
            </a:r>
            <a:r>
              <a:rPr lang="en-GB" sz="850" dirty="0">
                <a:latin typeface="Arial"/>
                <a:cs typeface="Arial"/>
              </a:rPr>
              <a:t>their</a:t>
            </a:r>
            <a:r>
              <a:rPr lang="en-GB" sz="850" spc="-30" dirty="0">
                <a:latin typeface="Arial"/>
                <a:cs typeface="Arial"/>
              </a:rPr>
              <a:t> </a:t>
            </a:r>
            <a:r>
              <a:rPr lang="en-GB" sz="850" dirty="0">
                <a:latin typeface="Arial"/>
                <a:cs typeface="Arial"/>
              </a:rPr>
              <a:t>response</a:t>
            </a:r>
            <a:r>
              <a:rPr lang="en-GB" sz="850" spc="-30" dirty="0">
                <a:latin typeface="Arial"/>
                <a:cs typeface="Arial"/>
              </a:rPr>
              <a:t> </a:t>
            </a:r>
            <a:r>
              <a:rPr lang="en-GB" sz="850" dirty="0">
                <a:latin typeface="Arial"/>
                <a:cs typeface="Arial"/>
              </a:rPr>
              <a:t>to</a:t>
            </a:r>
            <a:r>
              <a:rPr lang="en-GB" sz="850" spc="-25" dirty="0">
                <a:latin typeface="Arial"/>
                <a:cs typeface="Arial"/>
              </a:rPr>
              <a:t> </a:t>
            </a:r>
            <a:r>
              <a:rPr lang="en-GB" sz="850" spc="-10" dirty="0">
                <a:latin typeface="Arial"/>
                <a:cs typeface="Arial"/>
              </a:rPr>
              <a:t>immunotherapy</a:t>
            </a:r>
            <a:endParaRPr lang="en-GB" sz="850" dirty="0">
              <a:latin typeface="Arial"/>
              <a:cs typeface="Arial"/>
            </a:endParaRPr>
          </a:p>
        </p:txBody>
      </p:sp>
      <p:sp>
        <p:nvSpPr>
          <p:cNvPr id="111" name="text_q43">
            <a:extLst>
              <a:ext uri="{FF2B5EF4-FFF2-40B4-BE49-F238E27FC236}">
                <a16:creationId xmlns:a16="http://schemas.microsoft.com/office/drawing/2014/main" id="{253F4DD4-4B6F-6079-37AD-1F4C4FC037F6}"/>
              </a:ext>
            </a:extLst>
          </p:cNvPr>
          <p:cNvSpPr txBox="1"/>
          <p:nvPr/>
        </p:nvSpPr>
        <p:spPr>
          <a:xfrm>
            <a:off x="499193" y="8273783"/>
            <a:ext cx="5229773" cy="218008"/>
          </a:xfrm>
          <a:prstGeom prst="rect">
            <a:avLst/>
          </a:prstGeom>
        </p:spPr>
        <p:txBody>
          <a:bodyPr vert="horz" wrap="square" lIns="0" tIns="86360" rIns="0" bIns="0" rtlCol="0">
            <a:spAutoFit/>
          </a:bodyPr>
          <a:lstStyle/>
          <a:p>
            <a:pPr marL="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Q43.</a:t>
            </a:r>
            <a:r>
              <a:rPr lang="en-GB" sz="850" spc="-20"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felt</a:t>
            </a:r>
            <a:r>
              <a:rPr lang="en-GB" sz="850" spc="-15"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length</a:t>
            </a:r>
            <a:r>
              <a:rPr lang="en-GB" sz="850" spc="-15" dirty="0">
                <a:latin typeface="Arial"/>
                <a:cs typeface="Arial"/>
              </a:rPr>
              <a:t> </a:t>
            </a:r>
            <a:r>
              <a:rPr lang="en-GB" sz="850" dirty="0">
                <a:latin typeface="Arial"/>
                <a:cs typeface="Arial"/>
              </a:rPr>
              <a:t>of</a:t>
            </a:r>
            <a:r>
              <a:rPr lang="en-GB" sz="850" spc="-15" dirty="0">
                <a:latin typeface="Arial"/>
                <a:cs typeface="Arial"/>
              </a:rPr>
              <a:t> </a:t>
            </a:r>
            <a:r>
              <a:rPr lang="en-GB" sz="850" dirty="0">
                <a:latin typeface="Arial"/>
                <a:cs typeface="Arial"/>
              </a:rPr>
              <a:t>waiting</a:t>
            </a:r>
            <a:r>
              <a:rPr lang="en-GB" sz="850" spc="-20" dirty="0">
                <a:latin typeface="Arial"/>
                <a:cs typeface="Arial"/>
              </a:rPr>
              <a:t> </a:t>
            </a:r>
            <a:r>
              <a:rPr lang="en-GB" sz="850" dirty="0">
                <a:latin typeface="Arial"/>
                <a:cs typeface="Arial"/>
              </a:rPr>
              <a:t>time</a:t>
            </a:r>
            <a:r>
              <a:rPr lang="en-GB" sz="850" spc="-15" dirty="0">
                <a:latin typeface="Arial"/>
                <a:cs typeface="Arial"/>
              </a:rPr>
              <a:t> </a:t>
            </a:r>
            <a:r>
              <a:rPr lang="en-GB" sz="850" dirty="0">
                <a:latin typeface="Arial"/>
                <a:cs typeface="Arial"/>
              </a:rPr>
              <a:t>at</a:t>
            </a:r>
            <a:r>
              <a:rPr lang="en-GB" sz="850" spc="-15" dirty="0">
                <a:latin typeface="Arial"/>
                <a:cs typeface="Arial"/>
              </a:rPr>
              <a:t> </a:t>
            </a:r>
            <a:r>
              <a:rPr lang="en-GB" sz="850" dirty="0">
                <a:latin typeface="Arial"/>
                <a:cs typeface="Arial"/>
              </a:rPr>
              <a:t>clinic</a:t>
            </a:r>
            <a:r>
              <a:rPr lang="en-GB" sz="850" spc="-20" dirty="0">
                <a:latin typeface="Arial"/>
                <a:cs typeface="Arial"/>
              </a:rPr>
              <a:t> </a:t>
            </a:r>
            <a:r>
              <a:rPr lang="en-GB" sz="850" dirty="0">
                <a:latin typeface="Arial"/>
                <a:cs typeface="Arial"/>
              </a:rPr>
              <a:t>and</a:t>
            </a:r>
            <a:r>
              <a:rPr lang="en-GB" sz="850" spc="-15" dirty="0">
                <a:latin typeface="Arial"/>
                <a:cs typeface="Arial"/>
              </a:rPr>
              <a:t> </a:t>
            </a:r>
            <a:r>
              <a:rPr lang="en-GB" sz="850" dirty="0">
                <a:latin typeface="Arial"/>
                <a:cs typeface="Arial"/>
              </a:rPr>
              <a:t>day</a:t>
            </a:r>
            <a:r>
              <a:rPr lang="en-GB" sz="850" spc="-15" dirty="0">
                <a:latin typeface="Arial"/>
                <a:cs typeface="Arial"/>
              </a:rPr>
              <a:t> </a:t>
            </a:r>
            <a:r>
              <a:rPr lang="en-GB" sz="850" dirty="0">
                <a:latin typeface="Arial"/>
                <a:cs typeface="Arial"/>
              </a:rPr>
              <a:t>unit</a:t>
            </a:r>
            <a:r>
              <a:rPr lang="en-GB" sz="850" spc="-20" dirty="0">
                <a:latin typeface="Arial"/>
                <a:cs typeface="Arial"/>
              </a:rPr>
              <a:t> </a:t>
            </a:r>
            <a:r>
              <a:rPr lang="en-GB" sz="850" dirty="0">
                <a:latin typeface="Arial"/>
                <a:cs typeface="Arial"/>
              </a:rPr>
              <a:t>for</a:t>
            </a:r>
            <a:r>
              <a:rPr lang="en-GB" sz="850" spc="-15" dirty="0">
                <a:latin typeface="Arial"/>
                <a:cs typeface="Arial"/>
              </a:rPr>
              <a:t> </a:t>
            </a:r>
            <a:r>
              <a:rPr lang="en-GB" sz="850" dirty="0">
                <a:latin typeface="Arial"/>
                <a:cs typeface="Arial"/>
              </a:rPr>
              <a:t>cancer</a:t>
            </a:r>
            <a:r>
              <a:rPr lang="en-GB" sz="850" spc="-15" dirty="0">
                <a:latin typeface="Arial"/>
                <a:cs typeface="Arial"/>
              </a:rPr>
              <a:t> </a:t>
            </a:r>
            <a:r>
              <a:rPr lang="en-GB" sz="850" dirty="0">
                <a:latin typeface="Arial"/>
                <a:cs typeface="Arial"/>
              </a:rPr>
              <a:t>treatment</a:t>
            </a:r>
            <a:r>
              <a:rPr lang="en-GB" sz="850" spc="-20" dirty="0">
                <a:latin typeface="Arial"/>
                <a:cs typeface="Arial"/>
              </a:rPr>
              <a:t> </a:t>
            </a:r>
            <a:r>
              <a:rPr lang="en-GB" sz="850" dirty="0">
                <a:latin typeface="Arial"/>
                <a:cs typeface="Arial"/>
              </a:rPr>
              <a:t>was</a:t>
            </a:r>
            <a:r>
              <a:rPr lang="en-GB" sz="850" spc="-15" dirty="0">
                <a:latin typeface="Arial"/>
                <a:cs typeface="Arial"/>
              </a:rPr>
              <a:t> </a:t>
            </a:r>
            <a:r>
              <a:rPr lang="en-GB" sz="850" dirty="0">
                <a:latin typeface="Arial"/>
                <a:cs typeface="Arial"/>
              </a:rPr>
              <a:t>about</a:t>
            </a:r>
            <a:r>
              <a:rPr lang="en-GB" sz="850" spc="-15" dirty="0">
                <a:latin typeface="Arial"/>
                <a:cs typeface="Arial"/>
              </a:rPr>
              <a:t> </a:t>
            </a:r>
            <a:r>
              <a:rPr lang="en-GB" sz="850" spc="-10" dirty="0">
                <a:latin typeface="Arial"/>
                <a:cs typeface="Arial"/>
              </a:rPr>
              <a:t>right</a:t>
            </a:r>
            <a:endParaRPr lang="en-GB" sz="850" dirty="0">
              <a:latin typeface="Arial"/>
              <a:cs typeface="Arial"/>
            </a:endParaRPr>
          </a:p>
        </p:txBody>
      </p:sp>
      <p:graphicFrame>
        <p:nvGraphicFramePr>
          <p:cNvPr id="38" name="his_years_q43">
            <a:extLst>
              <a:ext uri="{FF2B5EF4-FFF2-40B4-BE49-F238E27FC236}">
                <a16:creationId xmlns:a16="http://schemas.microsoft.com/office/drawing/2014/main" id="{1BD8948C-1DBF-0622-6DAB-49266E2C06D9}"/>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261774562"/>
              </p:ext>
            </p:extLst>
          </p:nvPr>
        </p:nvGraphicFramePr>
        <p:xfrm>
          <a:off x="1583006" y="9537700"/>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6" name="chart_his_q43">
            <a:extLst>
              <a:ext uri="{FF2B5EF4-FFF2-40B4-BE49-F238E27FC236}">
                <a16:creationId xmlns:a16="http://schemas.microsoft.com/office/drawing/2014/main" id="{E364FA75-BA88-E9D7-FF19-ED8268378C67}"/>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387539446"/>
              </p:ext>
            </p:extLst>
          </p:nvPr>
        </p:nvGraphicFramePr>
        <p:xfrm>
          <a:off x="357836" y="8574836"/>
          <a:ext cx="6694169" cy="1180317"/>
        </p:xfrm>
        <a:graphic>
          <a:graphicData uri="http://schemas.openxmlformats.org/drawingml/2006/chart">
            <c:chart xmlns:c="http://schemas.openxmlformats.org/drawingml/2006/chart" xmlns:r="http://schemas.openxmlformats.org/officeDocument/2006/relationships" r:id="rId2"/>
          </a:graphicData>
        </a:graphic>
      </p:graphicFrame>
      <p:sp>
        <p:nvSpPr>
          <p:cNvPr id="14" name="object 10">
            <a:extLst>
              <a:ext uri="{FF2B5EF4-FFF2-40B4-BE49-F238E27FC236}">
                <a16:creationId xmlns:a16="http://schemas.microsoft.com/office/drawing/2014/main" id="{D7144DF3-F61F-B817-B91E-A84659A3351C}"/>
              </a:ext>
              <a:ext uri="{C183D7F6-B498-43B3-948B-1728B52AA6E4}">
                <adec:decorative xmlns:adec="http://schemas.microsoft.com/office/drawing/2017/decorative" val="1"/>
              </a:ext>
            </a:extLst>
          </p:cNvPr>
          <p:cNvSpPr/>
          <p:nvPr/>
        </p:nvSpPr>
        <p:spPr>
          <a:xfrm>
            <a:off x="437223" y="8334313"/>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7" name="his_years_q42_5">
            <a:extLst>
              <a:ext uri="{FF2B5EF4-FFF2-40B4-BE49-F238E27FC236}">
                <a16:creationId xmlns:a16="http://schemas.microsoft.com/office/drawing/2014/main" id="{0B232C3D-1EEE-348C-DDCA-6FB55F4FC6C9}"/>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605875238"/>
              </p:ext>
            </p:extLst>
          </p:nvPr>
        </p:nvGraphicFramePr>
        <p:xfrm>
          <a:off x="1583006" y="7861300"/>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L="126000"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L="126000"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7" name="chart_his_q42_5">
            <a:extLst>
              <a:ext uri="{FF2B5EF4-FFF2-40B4-BE49-F238E27FC236}">
                <a16:creationId xmlns:a16="http://schemas.microsoft.com/office/drawing/2014/main" id="{C0567316-D0E8-3983-7B6F-A49BF160BBDB}"/>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207449806"/>
              </p:ext>
            </p:extLst>
          </p:nvPr>
        </p:nvGraphicFramePr>
        <p:xfrm>
          <a:off x="357835" y="6893022"/>
          <a:ext cx="6694169" cy="1180317"/>
        </p:xfrm>
        <a:graphic>
          <a:graphicData uri="http://schemas.openxmlformats.org/drawingml/2006/chart">
            <c:chart xmlns:c="http://schemas.openxmlformats.org/drawingml/2006/chart" xmlns:r="http://schemas.openxmlformats.org/officeDocument/2006/relationships" r:id="rId3"/>
          </a:graphicData>
        </a:graphic>
      </p:graphicFrame>
      <p:sp>
        <p:nvSpPr>
          <p:cNvPr id="13" name="object 9">
            <a:extLst>
              <a:ext uri="{FF2B5EF4-FFF2-40B4-BE49-F238E27FC236}">
                <a16:creationId xmlns:a16="http://schemas.microsoft.com/office/drawing/2014/main" id="{ADF2FB1E-4113-1543-8AE9-E6D2A5220D9F}"/>
              </a:ext>
              <a:ext uri="{C183D7F6-B498-43B3-948B-1728B52AA6E4}">
                <adec:decorative xmlns:adec="http://schemas.microsoft.com/office/drawing/2017/decorative" val="1"/>
              </a:ext>
            </a:extLst>
          </p:cNvPr>
          <p:cNvSpPr/>
          <p:nvPr/>
        </p:nvSpPr>
        <p:spPr>
          <a:xfrm>
            <a:off x="437895" y="6660021"/>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50" name="his_years_q42_4">
            <a:extLst>
              <a:ext uri="{FF2B5EF4-FFF2-40B4-BE49-F238E27FC236}">
                <a16:creationId xmlns:a16="http://schemas.microsoft.com/office/drawing/2014/main" id="{8A68B786-F75A-C280-13BA-ED1DAA3A4EE4}"/>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3168944"/>
              </p:ext>
            </p:extLst>
          </p:nvPr>
        </p:nvGraphicFramePr>
        <p:xfrm>
          <a:off x="1583006" y="6210707"/>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L="126000"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L="126000"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2" name="chart_his_q42_4">
            <a:extLst>
              <a:ext uri="{FF2B5EF4-FFF2-40B4-BE49-F238E27FC236}">
                <a16:creationId xmlns:a16="http://schemas.microsoft.com/office/drawing/2014/main" id="{4B1B65ED-7E87-1B30-55A5-FA2AC97228D1}"/>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988934834"/>
              </p:ext>
            </p:extLst>
          </p:nvPr>
        </p:nvGraphicFramePr>
        <p:xfrm>
          <a:off x="357836" y="5251465"/>
          <a:ext cx="6694169" cy="1180317"/>
        </p:xfrm>
        <a:graphic>
          <a:graphicData uri="http://schemas.openxmlformats.org/drawingml/2006/chart">
            <c:chart xmlns:c="http://schemas.openxmlformats.org/drawingml/2006/chart" xmlns:r="http://schemas.openxmlformats.org/officeDocument/2006/relationships" r:id="rId4"/>
          </a:graphicData>
        </a:graphic>
      </p:graphicFrame>
      <p:sp>
        <p:nvSpPr>
          <p:cNvPr id="11" name="object 8">
            <a:extLst>
              <a:ext uri="{FF2B5EF4-FFF2-40B4-BE49-F238E27FC236}">
                <a16:creationId xmlns:a16="http://schemas.microsoft.com/office/drawing/2014/main" id="{0F42F8FC-27FB-770F-1EAE-54B8BBB013A3}"/>
              </a:ext>
              <a:ext uri="{C183D7F6-B498-43B3-948B-1728B52AA6E4}">
                <adec:decorative xmlns:adec="http://schemas.microsoft.com/office/drawing/2017/decorative" val="1"/>
              </a:ext>
            </a:extLst>
          </p:cNvPr>
          <p:cNvSpPr/>
          <p:nvPr/>
        </p:nvSpPr>
        <p:spPr>
          <a:xfrm>
            <a:off x="439402" y="499506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51" name="his_years_q42_3">
            <a:extLst>
              <a:ext uri="{FF2B5EF4-FFF2-40B4-BE49-F238E27FC236}">
                <a16:creationId xmlns:a16="http://schemas.microsoft.com/office/drawing/2014/main" id="{E6758659-528C-5AE2-899C-39447876E49B}"/>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947342665"/>
              </p:ext>
            </p:extLst>
          </p:nvPr>
        </p:nvGraphicFramePr>
        <p:xfrm>
          <a:off x="1585850" y="4584700"/>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L="126000"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L="126000"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7" name="chart_his_q42_3">
            <a:extLst>
              <a:ext uri="{FF2B5EF4-FFF2-40B4-BE49-F238E27FC236}">
                <a16:creationId xmlns:a16="http://schemas.microsoft.com/office/drawing/2014/main" id="{39B86D6B-9901-E229-782E-47256012BE97}"/>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533665467"/>
              </p:ext>
            </p:extLst>
          </p:nvPr>
        </p:nvGraphicFramePr>
        <p:xfrm>
          <a:off x="360398" y="3619542"/>
          <a:ext cx="6694169" cy="1180317"/>
        </p:xfrm>
        <a:graphic>
          <a:graphicData uri="http://schemas.openxmlformats.org/drawingml/2006/chart">
            <c:chart xmlns:c="http://schemas.openxmlformats.org/drawingml/2006/chart" xmlns:r="http://schemas.openxmlformats.org/officeDocument/2006/relationships" r:id="rId5"/>
          </a:graphicData>
        </a:graphic>
      </p:graphicFrame>
      <p:sp>
        <p:nvSpPr>
          <p:cNvPr id="8" name="object 7">
            <a:extLst>
              <a:ext uri="{FF2B5EF4-FFF2-40B4-BE49-F238E27FC236}">
                <a16:creationId xmlns:a16="http://schemas.microsoft.com/office/drawing/2014/main" id="{DE2DFCB8-44AC-0CC6-A701-395797F48E5E}"/>
              </a:ext>
              <a:ext uri="{C183D7F6-B498-43B3-948B-1728B52AA6E4}">
                <adec:decorative xmlns:adec="http://schemas.microsoft.com/office/drawing/2017/decorative" val="1"/>
              </a:ext>
            </a:extLst>
          </p:cNvPr>
          <p:cNvSpPr/>
          <p:nvPr/>
        </p:nvSpPr>
        <p:spPr>
          <a:xfrm>
            <a:off x="431556" y="335644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47" name="his_years_q42_2">
            <a:extLst>
              <a:ext uri="{FF2B5EF4-FFF2-40B4-BE49-F238E27FC236}">
                <a16:creationId xmlns:a16="http://schemas.microsoft.com/office/drawing/2014/main" id="{E8EA70C8-74DD-C685-A19D-9AA1DA431DF4}"/>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913451024"/>
              </p:ext>
            </p:extLst>
          </p:nvPr>
        </p:nvGraphicFramePr>
        <p:xfrm>
          <a:off x="1585850" y="2908300"/>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L="126000"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L="126000"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0" name="chart_his_q42_2">
            <a:extLst>
              <a:ext uri="{FF2B5EF4-FFF2-40B4-BE49-F238E27FC236}">
                <a16:creationId xmlns:a16="http://schemas.microsoft.com/office/drawing/2014/main" id="{A4B8B8E4-887E-DB5A-5FD7-DB985892E483}"/>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914004489"/>
              </p:ext>
            </p:extLst>
          </p:nvPr>
        </p:nvGraphicFramePr>
        <p:xfrm>
          <a:off x="360567" y="1940886"/>
          <a:ext cx="6694169" cy="1180317"/>
        </p:xfrm>
        <a:graphic>
          <a:graphicData uri="http://schemas.openxmlformats.org/drawingml/2006/chart">
            <c:chart xmlns:c="http://schemas.openxmlformats.org/drawingml/2006/chart" xmlns:r="http://schemas.openxmlformats.org/officeDocument/2006/relationships" r:id="rId6"/>
          </a:graphicData>
        </a:graphic>
      </p:graphicFrame>
      <p:sp>
        <p:nvSpPr>
          <p:cNvPr id="6" name="object 6">
            <a:extLst>
              <a:ext uri="{FF2B5EF4-FFF2-40B4-BE49-F238E27FC236}">
                <a16:creationId xmlns:a16="http://schemas.microsoft.com/office/drawing/2014/main" id="{409D1F5D-1827-22A9-93C6-979C0D0BEF91}"/>
              </a:ext>
              <a:ext uri="{C183D7F6-B498-43B3-948B-1728B52AA6E4}">
                <adec:decorative xmlns:adec="http://schemas.microsoft.com/office/drawing/2017/decorative" val="1"/>
              </a:ext>
            </a:extLst>
          </p:cNvPr>
          <p:cNvSpPr/>
          <p:nvPr/>
        </p:nvSpPr>
        <p:spPr>
          <a:xfrm>
            <a:off x="437571" y="1712630"/>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2" name="Group 1">
            <a:extLst>
              <a:ext uri="{FF2B5EF4-FFF2-40B4-BE49-F238E27FC236}">
                <a16:creationId xmlns:a16="http://schemas.microsoft.com/office/drawing/2014/main" id="{D4D9F6F0-ECB4-78E3-5785-7F1626120D1C}"/>
              </a:ext>
              <a:ext uri="{C183D7F6-B498-43B3-948B-1728B52AA6E4}">
                <adec:decorative xmlns:adec="http://schemas.microsoft.com/office/drawing/2017/decorative" val="1"/>
              </a:ext>
            </a:extLst>
          </p:cNvPr>
          <p:cNvGrpSpPr/>
          <p:nvPr/>
        </p:nvGrpSpPr>
        <p:grpSpPr>
          <a:xfrm>
            <a:off x="428960" y="1198005"/>
            <a:ext cx="6696075" cy="361062"/>
            <a:chOff x="349101" y="166510"/>
            <a:chExt cx="6775785" cy="361062"/>
          </a:xfrm>
        </p:grpSpPr>
        <p:sp>
          <p:nvSpPr>
            <p:cNvPr id="9" name="object 5">
              <a:extLst>
                <a:ext uri="{FF2B5EF4-FFF2-40B4-BE49-F238E27FC236}">
                  <a16:creationId xmlns:a16="http://schemas.microsoft.com/office/drawing/2014/main" id="{114FE307-1F16-C53C-1379-E1599B44798E}"/>
                </a:ext>
              </a:extLst>
            </p:cNvPr>
            <p:cNvSpPr txBox="1"/>
            <p:nvPr/>
          </p:nvSpPr>
          <p:spPr>
            <a:xfrm>
              <a:off x="5024240" y="232783"/>
              <a:ext cx="1859914" cy="250190"/>
            </a:xfrm>
            <a:prstGeom prst="rect">
              <a:avLst/>
            </a:prstGeom>
          </p:spPr>
          <p:txBody>
            <a:bodyPr vert="horz" wrap="square" lIns="0" tIns="31750" rIns="0" bIns="0" rtlCol="0">
              <a:spAutoFit/>
            </a:bodyPr>
            <a:lstStyle/>
            <a:p>
              <a:pPr marL="0" marR="5080" lvl="0" indent="0" defTabSz="914400" eaLnBrk="1" fontAlgn="auto" latinLnBrk="0" hangingPunct="1">
                <a:lnSpc>
                  <a:spcPts val="810"/>
                </a:lnSpc>
                <a:spcBef>
                  <a:spcPts val="250"/>
                </a:spcBef>
                <a:spcAft>
                  <a:spcPts val="0"/>
                </a:spcAft>
                <a:buClrTx/>
                <a:buSzTx/>
                <a:buFontTx/>
                <a:buNone/>
                <a:tabLst/>
                <a:defRPr/>
              </a:pPr>
              <a:r>
                <a:rPr kumimoji="0" sz="800" b="0" i="0" u="none" strike="noStrike" kern="0" cap="none" spc="0" normalizeH="0" baseline="0" noProof="0" dirty="0">
                  <a:ln>
                    <a:noFill/>
                  </a:ln>
                  <a:solidFill>
                    <a:sysClr val="windowText" lastClr="000000"/>
                  </a:solidFill>
                  <a:effectLst/>
                  <a:uLnTx/>
                  <a:uFillTx/>
                  <a:latin typeface="Arial"/>
                  <a:cs typeface="Arial"/>
                </a:rPr>
                <a:t>The</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are</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unadjusted</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and</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based</a:t>
              </a:r>
              <a:r>
                <a:rPr kumimoji="0" sz="800" b="0" i="0" u="none" strike="noStrike" kern="0" cap="none" spc="-25" normalizeH="0" baseline="0" noProof="0" dirty="0">
                  <a:ln>
                    <a:noFill/>
                  </a:ln>
                  <a:solidFill>
                    <a:sysClr val="windowText" lastClr="000000"/>
                  </a:solidFill>
                  <a:effectLst/>
                  <a:uLnTx/>
                  <a:uFillTx/>
                  <a:latin typeface="Arial"/>
                  <a:cs typeface="Arial"/>
                </a:rPr>
                <a:t> on</a:t>
              </a:r>
              <a:r>
                <a:rPr kumimoji="0" sz="800" b="0" i="0" u="none" strike="noStrike" kern="0" cap="none" spc="0" normalizeH="0" baseline="0" noProof="0" dirty="0">
                  <a:ln>
                    <a:noFill/>
                  </a:ln>
                  <a:solidFill>
                    <a:sysClr val="windowText" lastClr="000000"/>
                  </a:solidFill>
                  <a:effectLst/>
                  <a:uLnTx/>
                  <a:uFillTx/>
                  <a:latin typeface="Arial"/>
                  <a:cs typeface="Arial"/>
                </a:rPr>
                <a:t> England</a:t>
              </a:r>
              <a:r>
                <a:rPr kumimoji="0" sz="800" b="0" i="0" u="none" strike="noStrike" kern="0" cap="none" spc="-3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10" normalizeH="0" baseline="0" noProof="0" dirty="0">
                  <a:ln>
                    <a:noFill/>
                  </a:ln>
                  <a:solidFill>
                    <a:sysClr val="windowText" lastClr="000000"/>
                  </a:solidFill>
                  <a:effectLst/>
                  <a:uLnTx/>
                  <a:uFillTx/>
                  <a:latin typeface="Arial"/>
                  <a:cs typeface="Arial"/>
                </a:rPr>
                <a:t>only.</a:t>
              </a:r>
              <a:endParaRPr kumimoji="0" sz="800" b="0" i="0" u="none" strike="noStrike" kern="0" cap="none" spc="0" normalizeH="0" baseline="0" noProof="0" dirty="0">
                <a:ln>
                  <a:noFill/>
                </a:ln>
                <a:solidFill>
                  <a:sysClr val="windowText" lastClr="000000"/>
                </a:solidFill>
                <a:effectLst/>
                <a:uLnTx/>
                <a:uFillTx/>
                <a:latin typeface="Arial"/>
                <a:cs typeface="Arial"/>
              </a:endParaRPr>
            </a:p>
          </p:txBody>
        </p:sp>
        <p:sp>
          <p:nvSpPr>
            <p:cNvPr id="15" name="object 4">
              <a:extLst>
                <a:ext uri="{FF2B5EF4-FFF2-40B4-BE49-F238E27FC236}">
                  <a16:creationId xmlns:a16="http://schemas.microsoft.com/office/drawing/2014/main" id="{B18C1C90-6A97-FC3F-829C-AFD31437C33B}"/>
                </a:ext>
              </a:extLst>
            </p:cNvPr>
            <p:cNvSpPr txBox="1"/>
            <p:nvPr/>
          </p:nvSpPr>
          <p:spPr>
            <a:xfrm>
              <a:off x="2940050" y="256306"/>
              <a:ext cx="1697347" cy="215444"/>
            </a:xfrm>
            <a:prstGeom prst="rect">
              <a:avLst/>
            </a:prstGeom>
            <a:noFill/>
          </p:spPr>
          <p:txBody>
            <a:bodyPr wrap="square">
              <a:spAutoFit/>
            </a:bodyPr>
            <a:lstStyle/>
            <a:p>
              <a:pPr marL="0" marR="0" lvl="0" indent="0" defTabSz="914400" eaLnBrk="1" fontAlgn="auto" latinLnBrk="0" hangingPunct="1">
                <a:lnSpc>
                  <a:spcPct val="100000"/>
                </a:lnSpc>
                <a:spcBef>
                  <a:spcPts val="215"/>
                </a:spcBef>
                <a:spcAft>
                  <a:spcPts val="0"/>
                </a:spcAft>
                <a:buClrTx/>
                <a:buSzTx/>
                <a:buFontTx/>
                <a:buNone/>
                <a:tabLst/>
                <a:defRPr/>
              </a:pPr>
              <a:r>
                <a:rPr lang="en-GB" sz="800" spc="260" dirty="0">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No</a:t>
              </a:r>
              <a:r>
                <a:rPr kumimoji="0" lang="en-GB" sz="1200" b="0" i="0" u="none" strike="noStrike" kern="0" cap="none" spc="-22"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score</a:t>
              </a:r>
              <a:r>
                <a:rPr kumimoji="0" lang="en-GB" sz="1200" b="0" i="0" u="none" strike="noStrike" kern="0" cap="none" spc="-15"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available</a:t>
              </a:r>
              <a:r>
                <a:rPr kumimoji="0" lang="en-GB" sz="1200" b="0" i="0" u="none" strike="noStrike" kern="0" cap="none" spc="-15" normalizeH="0" baseline="3472" noProof="0" dirty="0">
                  <a:ln>
                    <a:noFill/>
                  </a:ln>
                  <a:solidFill>
                    <a:sysClr val="windowText" lastClr="000000"/>
                  </a:solidFill>
                  <a:effectLst/>
                  <a:uLnTx/>
                  <a:uFillTx/>
                  <a:latin typeface="Arial"/>
                  <a:cs typeface="Arial"/>
                </a:rPr>
                <a:t>.</a:t>
              </a:r>
              <a:endParaRPr kumimoji="0" lang="en-GB" sz="1200" b="0" i="0" u="none" strike="noStrike" kern="0" cap="none" spc="0" normalizeH="0" baseline="3472" noProof="0" dirty="0">
                <a:ln>
                  <a:noFill/>
                </a:ln>
                <a:solidFill>
                  <a:sysClr val="windowText" lastClr="000000"/>
                </a:solidFill>
                <a:effectLst/>
                <a:uLnTx/>
                <a:uFillTx/>
                <a:latin typeface="Arial"/>
                <a:cs typeface="Arial"/>
              </a:endParaRPr>
            </a:p>
          </p:txBody>
        </p:sp>
        <p:sp>
          <p:nvSpPr>
            <p:cNvPr id="18" name="object 3">
              <a:extLst>
                <a:ext uri="{FF2B5EF4-FFF2-40B4-BE49-F238E27FC236}">
                  <a16:creationId xmlns:a16="http://schemas.microsoft.com/office/drawing/2014/main" id="{7D1AE4B8-0774-2822-395C-8A92492BD4C1}"/>
                </a:ext>
              </a:extLst>
            </p:cNvPr>
            <p:cNvSpPr txBox="1"/>
            <p:nvPr/>
          </p:nvSpPr>
          <p:spPr>
            <a:xfrm>
              <a:off x="497504" y="228020"/>
              <a:ext cx="2518746" cy="117098"/>
            </a:xfrm>
            <a:prstGeom prst="rect">
              <a:avLst/>
            </a:prstGeom>
          </p:spPr>
          <p:txBody>
            <a:bodyPr vert="horz" wrap="square" lIns="0" tIns="31750" rIns="0" bIns="0" rtlCol="0">
              <a:spAutoFit/>
            </a:bodyPr>
            <a:lstStyle/>
            <a:p>
              <a:pPr marL="143510" marR="324485" indent="-144145" algn="l">
                <a:lnSpc>
                  <a:spcPts val="810"/>
                </a:lnSpc>
                <a:spcBef>
                  <a:spcPts val="250"/>
                </a:spcBef>
              </a:pPr>
              <a:r>
                <a:rPr sz="1200" baseline="3472" dirty="0">
                  <a:latin typeface="Arial"/>
                  <a:cs typeface="Arial"/>
                </a:rPr>
                <a:t>*</a:t>
              </a:r>
              <a:r>
                <a:rPr sz="1200" spc="254" baseline="3472" dirty="0">
                  <a:latin typeface="Arial"/>
                  <a:cs typeface="Arial"/>
                </a:rPr>
                <a:t>  </a:t>
              </a:r>
              <a:r>
                <a:rPr sz="800" dirty="0">
                  <a:latin typeface="Arial"/>
                  <a:cs typeface="Arial"/>
                </a:rPr>
                <a:t>Indicates</a:t>
              </a:r>
              <a:r>
                <a:rPr sz="800" spc="-10" dirty="0">
                  <a:latin typeface="Arial"/>
                  <a:cs typeface="Arial"/>
                </a:rPr>
                <a:t> </a:t>
              </a:r>
              <a:r>
                <a:rPr sz="800" dirty="0">
                  <a:latin typeface="Arial"/>
                  <a:cs typeface="Arial"/>
                </a:rPr>
                <a:t>where</a:t>
              </a:r>
              <a:r>
                <a:rPr sz="800" spc="-10" dirty="0">
                  <a:latin typeface="Arial"/>
                  <a:cs typeface="Arial"/>
                </a:rPr>
                <a:t> </a:t>
              </a:r>
              <a:r>
                <a:rPr sz="800" dirty="0">
                  <a:latin typeface="Arial"/>
                  <a:cs typeface="Arial"/>
                </a:rPr>
                <a:t>a</a:t>
              </a:r>
              <a:r>
                <a:rPr sz="800" spc="-10" dirty="0">
                  <a:latin typeface="Arial"/>
                  <a:cs typeface="Arial"/>
                </a:rPr>
                <a:t> </a:t>
              </a:r>
              <a:r>
                <a:rPr sz="800" dirty="0">
                  <a:latin typeface="Arial"/>
                  <a:cs typeface="Arial"/>
                </a:rPr>
                <a:t>score</a:t>
              </a:r>
              <a:r>
                <a:rPr lang="en-GB" sz="800" spc="-10" dirty="0">
                  <a:latin typeface="Arial"/>
                  <a:cs typeface="Arial"/>
                </a:rPr>
                <a:t> </a:t>
              </a:r>
              <a:r>
                <a:rPr sz="800" dirty="0">
                  <a:latin typeface="Arial"/>
                  <a:cs typeface="Arial"/>
                </a:rPr>
                <a:t>is</a:t>
              </a:r>
              <a:r>
                <a:rPr sz="800" spc="-10" dirty="0">
                  <a:latin typeface="Arial"/>
                  <a:cs typeface="Arial"/>
                </a:rPr>
                <a:t> </a:t>
              </a:r>
              <a:r>
                <a:rPr sz="800" spc="-25" dirty="0">
                  <a:latin typeface="Arial"/>
                  <a:cs typeface="Arial"/>
                </a:rPr>
                <a:t>not</a:t>
              </a:r>
              <a:r>
                <a:rPr lang="en-GB" sz="800" dirty="0">
                  <a:latin typeface="Arial"/>
                  <a:cs typeface="Arial"/>
                </a:rPr>
                <a:t> </a:t>
              </a:r>
              <a:r>
                <a:rPr sz="800" dirty="0">
                  <a:latin typeface="Arial"/>
                  <a:cs typeface="Arial"/>
                </a:rPr>
                <a:t>available</a:t>
              </a:r>
              <a:r>
                <a:rPr sz="800" spc="-25" dirty="0">
                  <a:latin typeface="Arial"/>
                  <a:cs typeface="Arial"/>
                </a:rPr>
                <a:t> </a:t>
              </a:r>
              <a:r>
                <a:rPr sz="800" dirty="0">
                  <a:latin typeface="Arial"/>
                  <a:cs typeface="Arial"/>
                </a:rPr>
                <a:t>due</a:t>
              </a:r>
              <a:r>
                <a:rPr sz="800" spc="-25" dirty="0">
                  <a:latin typeface="Arial"/>
                  <a:cs typeface="Arial"/>
                </a:rPr>
                <a:t> </a:t>
              </a:r>
              <a:r>
                <a:rPr sz="800" dirty="0">
                  <a:latin typeface="Arial"/>
                  <a:cs typeface="Arial"/>
                </a:rPr>
                <a:t>to</a:t>
              </a:r>
              <a:r>
                <a:rPr lang="en-GB" sz="800" spc="-25" dirty="0">
                  <a:latin typeface="Arial"/>
                  <a:cs typeface="Arial"/>
                </a:rPr>
                <a:t> </a:t>
              </a:r>
              <a:r>
                <a:rPr sz="800" dirty="0">
                  <a:latin typeface="Arial"/>
                  <a:cs typeface="Arial"/>
                </a:rPr>
                <a:t>suppression</a:t>
              </a:r>
              <a:r>
                <a:rPr sz="800" spc="-25" dirty="0">
                  <a:latin typeface="Arial"/>
                  <a:cs typeface="Arial"/>
                </a:rPr>
                <a:t> </a:t>
              </a:r>
              <a:r>
                <a:rPr sz="800" dirty="0">
                  <a:latin typeface="Arial"/>
                  <a:cs typeface="Arial"/>
                </a:rPr>
                <a:t>or</a:t>
              </a:r>
              <a:r>
                <a:rPr sz="800" spc="-25" dirty="0">
                  <a:latin typeface="Arial"/>
                  <a:cs typeface="Arial"/>
                </a:rPr>
                <a:t> </a:t>
              </a:r>
              <a:r>
                <a:rPr sz="800" spc="-50" dirty="0">
                  <a:latin typeface="Arial"/>
                  <a:cs typeface="Arial"/>
                </a:rPr>
                <a:t>a</a:t>
              </a:r>
              <a:r>
                <a:rPr lang="en-GB" sz="800" spc="-50" dirty="0">
                  <a:latin typeface="Arial"/>
                  <a:cs typeface="Arial"/>
                </a:rPr>
                <a:t> </a:t>
              </a:r>
              <a:r>
                <a:rPr lang="en-GB" sz="1200" baseline="6944" dirty="0">
                  <a:latin typeface="Arial"/>
                  <a:cs typeface="Arial"/>
                </a:rPr>
                <a:t>low</a:t>
              </a:r>
              <a:r>
                <a:rPr lang="en-GB" sz="1200" spc="-15" baseline="6944" dirty="0">
                  <a:latin typeface="Arial"/>
                  <a:cs typeface="Arial"/>
                </a:rPr>
                <a:t> </a:t>
              </a:r>
              <a:r>
                <a:rPr lang="en-GB" sz="1200" baseline="6944" dirty="0">
                  <a:latin typeface="Arial"/>
                  <a:cs typeface="Arial"/>
                </a:rPr>
                <a:t>base</a:t>
              </a:r>
              <a:r>
                <a:rPr lang="en-GB" sz="1200" spc="-15" baseline="6944" dirty="0">
                  <a:latin typeface="Arial"/>
                  <a:cs typeface="Arial"/>
                </a:rPr>
                <a:t> size.</a:t>
              </a:r>
              <a:r>
                <a:rPr lang="en-GB" sz="1200" baseline="6944" dirty="0">
                  <a:latin typeface="Arial"/>
                  <a:cs typeface="Arial"/>
                </a:rPr>
                <a:t>	</a:t>
              </a:r>
              <a:endParaRPr lang="en-GB" sz="800" dirty="0">
                <a:latin typeface="Arial"/>
                <a:cs typeface="Arial"/>
              </a:endParaRPr>
            </a:p>
          </p:txBody>
        </p:sp>
        <p:sp>
          <p:nvSpPr>
            <p:cNvPr id="19" name="object 2">
              <a:extLst>
                <a:ext uri="{FF2B5EF4-FFF2-40B4-BE49-F238E27FC236}">
                  <a16:creationId xmlns:a16="http://schemas.microsoft.com/office/drawing/2014/main" id="{45AD5791-7339-B9E8-CEFF-612DC34D665B}"/>
                </a:ext>
              </a:extLst>
            </p:cNvPr>
            <p:cNvSpPr/>
            <p:nvPr/>
          </p:nvSpPr>
          <p:spPr>
            <a:xfrm>
              <a:off x="349101" y="166510"/>
              <a:ext cx="6775785" cy="361062"/>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22" name="txt_org_name">
            <a:extLst>
              <a:ext uri="{FF2B5EF4-FFF2-40B4-BE49-F238E27FC236}">
                <a16:creationId xmlns:a16="http://schemas.microsoft.com/office/drawing/2014/main" id="{E8B1BCFE-B9BE-58EF-7B22-FF9E36E58468}"/>
              </a:ext>
              <a:ext uri="{C183D7F6-B498-43B3-948B-1728B52AA6E4}">
                <adec:decorative xmlns:adec="http://schemas.microsoft.com/office/drawing/2017/decorative" val="1"/>
              </a:ext>
            </a:extLst>
          </p:cNvPr>
          <p:cNvSpPr txBox="1"/>
          <p:nvPr/>
        </p:nvSpPr>
        <p:spPr>
          <a:xfrm>
            <a:off x="4524343" y="622300"/>
            <a:ext cx="2754280" cy="276999"/>
          </a:xfrm>
          <a:prstGeom prst="rect">
            <a:avLst/>
          </a:prstGeom>
          <a:noFill/>
        </p:spPr>
        <p:txBody>
          <a:bodyPr wrap="none" rtlCol="0">
            <a:spAutoFit/>
          </a:bodyPr>
          <a:lstStyle/>
          <a:p>
            <a:pPr algn="r"/>
            <a:r>
              <a:rPr lang="en-GB" sz="1200" b="1">
                <a:solidFill>
                  <a:srgbClr val="336E9F"/>
                </a:solidFill>
                <a:latin typeface="Arial"/>
                <a:cs typeface="Arial"/>
              </a:rPr>
              <a:t>The Christie NHS Foundation Trust</a:t>
            </a:r>
            <a:endParaRPr lang="en-GB" sz="1200">
              <a:solidFill>
                <a:srgbClr val="336E9F"/>
              </a:solidFill>
            </a:endParaRPr>
          </a:p>
        </p:txBody>
      </p:sp>
      <p:sp>
        <p:nvSpPr>
          <p:cNvPr id="23" name="txt_survey">
            <a:extLst>
              <a:ext uri="{FF2B5EF4-FFF2-40B4-BE49-F238E27FC236}">
                <a16:creationId xmlns:a16="http://schemas.microsoft.com/office/drawing/2014/main" id="{1DE01F42-C2D6-9F58-F427-E1C39225D9AE}"/>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21" name="Group 20">
            <a:extLst>
              <a:ext uri="{FF2B5EF4-FFF2-40B4-BE49-F238E27FC236}">
                <a16:creationId xmlns:a16="http://schemas.microsoft.com/office/drawing/2014/main" id="{7FD8057C-714B-3B52-A851-427882E0A416}"/>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24" name="object 4">
              <a:hlinkClick r:id="rId7" action="ppaction://hlinksldjump"/>
              <a:extLst>
                <a:ext uri="{FF2B5EF4-FFF2-40B4-BE49-F238E27FC236}">
                  <a16:creationId xmlns:a16="http://schemas.microsoft.com/office/drawing/2014/main" id="{8633A1CE-2C50-428B-158B-946B9BFFCCD3}"/>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25" name="object 3">
              <a:hlinkClick r:id="rId7" action="ppaction://hlinksldjump"/>
              <a:extLst>
                <a:ext uri="{FF2B5EF4-FFF2-40B4-BE49-F238E27FC236}">
                  <a16:creationId xmlns:a16="http://schemas.microsoft.com/office/drawing/2014/main" id="{871812CD-6086-CD2D-5032-DF547D626A0A}"/>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3471931428"/>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560BCE4-4E7E-E5CB-E687-D6EB14FFEA2B}"/>
            </a:ext>
          </a:extLst>
        </p:cNvPr>
        <p:cNvGrpSpPr/>
        <p:nvPr/>
      </p:nvGrpSpPr>
      <p:grpSpPr>
        <a:xfrm>
          <a:off x="0" y="0"/>
          <a:ext cx="0" cy="0"/>
          <a:chOff x="0" y="0"/>
          <a:chExt cx="0" cy="0"/>
        </a:xfrm>
      </p:grpSpPr>
      <p:sp>
        <p:nvSpPr>
          <p:cNvPr id="71" name="Slide Number Placeholder 1">
            <a:extLst>
              <a:ext uri="{FF2B5EF4-FFF2-40B4-BE49-F238E27FC236}">
                <a16:creationId xmlns:a16="http://schemas.microsoft.com/office/drawing/2014/main" id="{C3FB5166-02F4-81FC-7ED5-0BC427A1AED0}"/>
              </a:ext>
            </a:extLst>
          </p:cNvPr>
          <p:cNvSpPr>
            <a:spLocks noGrp="1"/>
          </p:cNvSpPr>
          <p:nvPr>
            <p:ph type="sldNum" sz="quarter" idx="7"/>
          </p:nvPr>
        </p:nvSpPr>
        <p:spPr>
          <a:xfrm>
            <a:off x="7054850" y="10358279"/>
            <a:ext cx="465390" cy="123111"/>
          </a:xfrm>
        </p:spPr>
        <p:txBody>
          <a:bodyPr/>
          <a:lstStyle/>
          <a:p>
            <a:pPr marL="93980" algn="l">
              <a:lnSpc>
                <a:spcPct val="100000"/>
              </a:lnSpc>
              <a:spcBef>
                <a:spcPts val="25"/>
              </a:spcBef>
            </a:pPr>
            <a:fld id="{5DAED856-2A6B-4887-ADA0-AD736983B93A}" type="slidenum">
              <a:rPr lang="en-GB" spc="-25" smtClean="0"/>
              <a:pPr marL="93980" algn="l">
                <a:lnSpc>
                  <a:spcPct val="100000"/>
                </a:lnSpc>
                <a:spcBef>
                  <a:spcPts val="25"/>
                </a:spcBef>
              </a:pPr>
              <a:t>55</a:t>
            </a:fld>
            <a:endParaRPr lang="en-GB" spc="-25"/>
          </a:p>
        </p:txBody>
      </p:sp>
      <p:sp>
        <p:nvSpPr>
          <p:cNvPr id="20" name="object 1">
            <a:extLst>
              <a:ext uri="{FF2B5EF4-FFF2-40B4-BE49-F238E27FC236}">
                <a16:creationId xmlns:a16="http://schemas.microsoft.com/office/drawing/2014/main" id="{88F1E82D-8011-B508-361E-4BC699513159}"/>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Year on year 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sp>
        <p:nvSpPr>
          <p:cNvPr id="23" name="object 6">
            <a:extLst>
              <a:ext uri="{FF2B5EF4-FFF2-40B4-BE49-F238E27FC236}">
                <a16:creationId xmlns:a16="http://schemas.microsoft.com/office/drawing/2014/main" id="{B189B331-AA14-217E-27FE-DC58E4DCE252}"/>
              </a:ext>
            </a:extLst>
          </p:cNvPr>
          <p:cNvSpPr txBox="1"/>
          <p:nvPr/>
        </p:nvSpPr>
        <p:spPr>
          <a:xfrm>
            <a:off x="435050" y="1674146"/>
            <a:ext cx="6696000" cy="167354"/>
          </a:xfrm>
          <a:prstGeom prst="rect">
            <a:avLst/>
          </a:prstGeom>
          <a:ln w="6350">
            <a:solidFill>
              <a:srgbClr val="939598"/>
            </a:solidFill>
          </a:ln>
        </p:spPr>
        <p:txBody>
          <a:bodyPr vert="horz" wrap="square" lIns="0" tIns="5715" rIns="0" bIns="0" rtlCol="0">
            <a:spAutoFit/>
          </a:bodyPr>
          <a:lstStyle/>
          <a:p>
            <a:pPr marL="12700" marR="0" lvl="0" indent="0" defTabSz="914400" eaLnBrk="1" fontAlgn="auto" latinLnBrk="0" hangingPunct="1">
              <a:lnSpc>
                <a:spcPct val="100000"/>
              </a:lnSpc>
              <a:spcBef>
                <a:spcPts val="405"/>
              </a:spcBef>
              <a:spcAft>
                <a:spcPts val="0"/>
              </a:spcAft>
              <a:buClrTx/>
              <a:buSzTx/>
              <a:buFontTx/>
              <a:buNone/>
              <a:tabLst/>
              <a:defRPr/>
            </a:pPr>
            <a:r>
              <a:rPr lang="en-GB" sz="1050" b="1" spc="-20" dirty="0">
                <a:solidFill>
                  <a:srgbClr val="336E9F"/>
                </a:solidFill>
                <a:latin typeface="Arial"/>
                <a:cs typeface="Arial"/>
              </a:rPr>
              <a:t>IMMEDIATE</a:t>
            </a:r>
            <a:r>
              <a:rPr lang="en-GB" sz="1050" b="1" spc="-50" dirty="0">
                <a:solidFill>
                  <a:srgbClr val="336E9F"/>
                </a:solidFill>
                <a:latin typeface="Arial"/>
                <a:cs typeface="Arial"/>
              </a:rPr>
              <a:t> </a:t>
            </a:r>
            <a:r>
              <a:rPr lang="en-GB" sz="1050" b="1" spc="-20" dirty="0">
                <a:solidFill>
                  <a:srgbClr val="336E9F"/>
                </a:solidFill>
                <a:latin typeface="Arial"/>
                <a:cs typeface="Arial"/>
              </a:rPr>
              <a:t>AND</a:t>
            </a:r>
            <a:r>
              <a:rPr lang="en-GB" sz="1050" b="1" spc="-45" dirty="0">
                <a:solidFill>
                  <a:srgbClr val="336E9F"/>
                </a:solidFill>
                <a:latin typeface="Arial"/>
                <a:cs typeface="Arial"/>
              </a:rPr>
              <a:t> </a:t>
            </a:r>
            <a:r>
              <a:rPr lang="en-GB" sz="1050" b="1" spc="-10" dirty="0">
                <a:solidFill>
                  <a:srgbClr val="336E9F"/>
                </a:solidFill>
                <a:latin typeface="Arial"/>
                <a:cs typeface="Arial"/>
              </a:rPr>
              <a:t>LONG</a:t>
            </a:r>
            <a:r>
              <a:rPr lang="en-GB" sz="1050" b="1" spc="-45" dirty="0">
                <a:solidFill>
                  <a:srgbClr val="336E9F"/>
                </a:solidFill>
                <a:latin typeface="Arial"/>
                <a:cs typeface="Arial"/>
              </a:rPr>
              <a:t>-T</a:t>
            </a:r>
            <a:r>
              <a:rPr lang="en-GB" sz="1050" b="1" spc="-20" dirty="0">
                <a:solidFill>
                  <a:srgbClr val="336E9F"/>
                </a:solidFill>
                <a:latin typeface="Arial"/>
                <a:cs typeface="Arial"/>
              </a:rPr>
              <a:t>ERM</a:t>
            </a:r>
            <a:r>
              <a:rPr lang="en-GB" sz="1050" b="1" spc="-50" dirty="0">
                <a:solidFill>
                  <a:srgbClr val="336E9F"/>
                </a:solidFill>
                <a:latin typeface="Arial"/>
                <a:cs typeface="Arial"/>
              </a:rPr>
              <a:t> </a:t>
            </a:r>
            <a:r>
              <a:rPr lang="en-GB" sz="1050" b="1" spc="-10" dirty="0">
                <a:solidFill>
                  <a:srgbClr val="336E9F"/>
                </a:solidFill>
                <a:latin typeface="Arial"/>
                <a:cs typeface="Arial"/>
              </a:rPr>
              <a:t>SIDE</a:t>
            </a:r>
            <a:r>
              <a:rPr lang="en-GB" sz="1050" b="1" spc="-45" dirty="0">
                <a:solidFill>
                  <a:srgbClr val="336E9F"/>
                </a:solidFill>
                <a:latin typeface="Arial"/>
                <a:cs typeface="Arial"/>
              </a:rPr>
              <a:t> </a:t>
            </a:r>
            <a:r>
              <a:rPr lang="en-GB" sz="1050" b="1" spc="-10" dirty="0">
                <a:solidFill>
                  <a:srgbClr val="336E9F"/>
                </a:solidFill>
                <a:latin typeface="Arial"/>
                <a:cs typeface="Arial"/>
              </a:rPr>
              <a:t>EFFECTS</a:t>
            </a:r>
            <a:endParaRPr lang="en-GB" sz="1050" dirty="0">
              <a:latin typeface="Arial"/>
              <a:cs typeface="Arial"/>
            </a:endParaRPr>
          </a:p>
        </p:txBody>
      </p:sp>
      <p:graphicFrame>
        <p:nvGraphicFramePr>
          <p:cNvPr id="21" name="his_years_q48">
            <a:extLst>
              <a:ext uri="{FF2B5EF4-FFF2-40B4-BE49-F238E27FC236}">
                <a16:creationId xmlns:a16="http://schemas.microsoft.com/office/drawing/2014/main" id="{7BAB90FA-BA35-616F-B4A8-BBE32008E254}"/>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617317548"/>
              </p:ext>
            </p:extLst>
          </p:nvPr>
        </p:nvGraphicFramePr>
        <p:xfrm>
          <a:off x="1581073" y="9635646"/>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7" name="chart_his_q48">
            <a:extLst>
              <a:ext uri="{FF2B5EF4-FFF2-40B4-BE49-F238E27FC236}">
                <a16:creationId xmlns:a16="http://schemas.microsoft.com/office/drawing/2014/main" id="{750AF1B2-D8EE-60CF-B8B7-B005C5FFD8E6}"/>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043930936"/>
              </p:ext>
            </p:extLst>
          </p:nvPr>
        </p:nvGraphicFramePr>
        <p:xfrm>
          <a:off x="355904" y="8674143"/>
          <a:ext cx="6694169" cy="1180317"/>
        </p:xfrm>
        <a:graphic>
          <a:graphicData uri="http://schemas.openxmlformats.org/drawingml/2006/chart">
            <c:chart xmlns:c="http://schemas.openxmlformats.org/drawingml/2006/chart" xmlns:r="http://schemas.openxmlformats.org/officeDocument/2006/relationships" r:id="rId2"/>
          </a:graphicData>
        </a:graphic>
      </p:graphicFrame>
      <p:sp>
        <p:nvSpPr>
          <p:cNvPr id="27" name="text_q44">
            <a:extLst>
              <a:ext uri="{FF2B5EF4-FFF2-40B4-BE49-F238E27FC236}">
                <a16:creationId xmlns:a16="http://schemas.microsoft.com/office/drawing/2014/main" id="{C1D24B37-82E8-050F-DCB7-28588D3C6BE6}"/>
              </a:ext>
            </a:extLst>
          </p:cNvPr>
          <p:cNvSpPr txBox="1"/>
          <p:nvPr/>
        </p:nvSpPr>
        <p:spPr>
          <a:xfrm>
            <a:off x="476781" y="1771014"/>
            <a:ext cx="6595390" cy="218008"/>
          </a:xfrm>
          <a:prstGeom prst="rect">
            <a:avLst/>
          </a:prstGeom>
        </p:spPr>
        <p:txBody>
          <a:bodyPr vert="horz" wrap="square" lIns="0" tIns="86360" rIns="0" bIns="0" rtlCol="0" anchor="ctr">
            <a:spAutoFit/>
          </a:bodyPr>
          <a:lstStyle/>
          <a:p>
            <a:pPr marL="12700" marR="0" lvl="0" indent="0" defTabSz="914400" eaLnBrk="1" fontAlgn="auto" latinLnBrk="0" hangingPunct="1">
              <a:lnSpc>
                <a:spcPct val="100000"/>
              </a:lnSpc>
              <a:spcBef>
                <a:spcPts val="250"/>
              </a:spcBef>
              <a:spcAft>
                <a:spcPts val="0"/>
              </a:spcAft>
              <a:buClrTx/>
              <a:buSzTx/>
              <a:buFontTx/>
              <a:buNone/>
              <a:tabLst/>
              <a:defRPr/>
            </a:pPr>
            <a:r>
              <a:rPr lang="en-GB" sz="850" dirty="0">
                <a:latin typeface="Arial"/>
                <a:cs typeface="Arial"/>
              </a:rPr>
              <a:t>Q44.</a:t>
            </a:r>
            <a:r>
              <a:rPr lang="en-GB" sz="850" spc="-20" dirty="0">
                <a:latin typeface="Arial"/>
                <a:cs typeface="Arial"/>
              </a:rPr>
              <a:t> </a:t>
            </a:r>
            <a:r>
              <a:rPr lang="en-GB" sz="850" dirty="0">
                <a:latin typeface="Arial"/>
                <a:cs typeface="Arial"/>
              </a:rPr>
              <a:t>Possible</a:t>
            </a:r>
            <a:r>
              <a:rPr lang="en-GB" sz="850" spc="-20" dirty="0">
                <a:latin typeface="Arial"/>
                <a:cs typeface="Arial"/>
              </a:rPr>
              <a:t> </a:t>
            </a:r>
            <a:r>
              <a:rPr lang="en-GB" sz="850" dirty="0">
                <a:latin typeface="Arial"/>
                <a:cs typeface="Arial"/>
              </a:rPr>
              <a:t>side</a:t>
            </a:r>
            <a:r>
              <a:rPr lang="en-GB" sz="850" spc="-20" dirty="0">
                <a:latin typeface="Arial"/>
                <a:cs typeface="Arial"/>
              </a:rPr>
              <a:t> </a:t>
            </a:r>
            <a:r>
              <a:rPr lang="en-GB" sz="850" dirty="0">
                <a:latin typeface="Arial"/>
                <a:cs typeface="Arial"/>
              </a:rPr>
              <a:t>effects</a:t>
            </a:r>
            <a:r>
              <a:rPr lang="en-GB" sz="850" spc="-20" dirty="0">
                <a:latin typeface="Arial"/>
                <a:cs typeface="Arial"/>
              </a:rPr>
              <a:t> </a:t>
            </a:r>
            <a:r>
              <a:rPr lang="en-GB" sz="850" dirty="0">
                <a:latin typeface="Arial"/>
                <a:cs typeface="Arial"/>
              </a:rPr>
              <a:t>from</a:t>
            </a:r>
            <a:r>
              <a:rPr lang="en-GB" sz="850" spc="-20" dirty="0">
                <a:latin typeface="Arial"/>
                <a:cs typeface="Arial"/>
              </a:rPr>
              <a:t> </a:t>
            </a:r>
            <a:r>
              <a:rPr lang="en-GB" sz="850" dirty="0">
                <a:latin typeface="Arial"/>
                <a:cs typeface="Arial"/>
              </a:rPr>
              <a:t>treatment</a:t>
            </a:r>
            <a:r>
              <a:rPr lang="en-GB" sz="850" spc="-15" dirty="0">
                <a:latin typeface="Arial"/>
                <a:cs typeface="Arial"/>
              </a:rPr>
              <a:t> </a:t>
            </a:r>
            <a:r>
              <a:rPr lang="en-GB" sz="850" dirty="0">
                <a:latin typeface="Arial"/>
                <a:cs typeface="Arial"/>
              </a:rPr>
              <a:t>were</a:t>
            </a:r>
            <a:r>
              <a:rPr lang="en-GB" sz="850" spc="-20" dirty="0">
                <a:latin typeface="Arial"/>
                <a:cs typeface="Arial"/>
              </a:rPr>
              <a:t> </a:t>
            </a:r>
            <a:r>
              <a:rPr lang="en-GB" sz="850" dirty="0">
                <a:latin typeface="Arial"/>
                <a:cs typeface="Arial"/>
              </a:rPr>
              <a:t>definitely</a:t>
            </a:r>
            <a:r>
              <a:rPr lang="en-GB" sz="850" spc="-20" dirty="0">
                <a:latin typeface="Arial"/>
                <a:cs typeface="Arial"/>
              </a:rPr>
              <a:t> </a:t>
            </a:r>
            <a:r>
              <a:rPr lang="en-GB" sz="850" dirty="0">
                <a:latin typeface="Arial"/>
                <a:cs typeface="Arial"/>
              </a:rPr>
              <a:t>explained</a:t>
            </a:r>
            <a:r>
              <a:rPr lang="en-GB" sz="850" spc="-20" dirty="0">
                <a:latin typeface="Arial"/>
                <a:cs typeface="Arial"/>
              </a:rPr>
              <a:t> </a:t>
            </a:r>
            <a:r>
              <a:rPr lang="en-GB" sz="850" dirty="0">
                <a:latin typeface="Arial"/>
                <a:cs typeface="Arial"/>
              </a:rPr>
              <a:t>in</a:t>
            </a:r>
            <a:r>
              <a:rPr lang="en-GB" sz="850" spc="-20" dirty="0">
                <a:latin typeface="Arial"/>
                <a:cs typeface="Arial"/>
              </a:rPr>
              <a:t> </a:t>
            </a:r>
            <a:r>
              <a:rPr lang="en-GB" sz="850" dirty="0">
                <a:latin typeface="Arial"/>
                <a:cs typeface="Arial"/>
              </a:rPr>
              <a:t>a</a:t>
            </a:r>
            <a:r>
              <a:rPr lang="en-GB" sz="850" spc="-15" dirty="0">
                <a:latin typeface="Arial"/>
                <a:cs typeface="Arial"/>
              </a:rPr>
              <a:t> </a:t>
            </a:r>
            <a:r>
              <a:rPr lang="en-GB" sz="850" dirty="0">
                <a:latin typeface="Arial"/>
                <a:cs typeface="Arial"/>
              </a:rPr>
              <a:t>way</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could</a:t>
            </a:r>
            <a:r>
              <a:rPr lang="en-GB" sz="850" spc="-20" dirty="0">
                <a:latin typeface="Arial"/>
                <a:cs typeface="Arial"/>
              </a:rPr>
              <a:t> </a:t>
            </a:r>
            <a:r>
              <a:rPr lang="en-GB" sz="850" spc="-10" dirty="0">
                <a:latin typeface="Arial"/>
                <a:cs typeface="Arial"/>
              </a:rPr>
              <a:t>understand</a:t>
            </a:r>
            <a:endParaRPr lang="en-GB" sz="850" dirty="0">
              <a:latin typeface="Arial"/>
              <a:cs typeface="Arial"/>
            </a:endParaRPr>
          </a:p>
        </p:txBody>
      </p:sp>
      <p:sp>
        <p:nvSpPr>
          <p:cNvPr id="39" name="text_q45">
            <a:extLst>
              <a:ext uri="{FF2B5EF4-FFF2-40B4-BE49-F238E27FC236}">
                <a16:creationId xmlns:a16="http://schemas.microsoft.com/office/drawing/2014/main" id="{33F194C4-C528-1DD3-C704-DD271014DCA7}"/>
              </a:ext>
            </a:extLst>
          </p:cNvPr>
          <p:cNvSpPr txBox="1"/>
          <p:nvPr/>
        </p:nvSpPr>
        <p:spPr>
          <a:xfrm>
            <a:off x="483860" y="3433071"/>
            <a:ext cx="6477872" cy="423193"/>
          </a:xfrm>
          <a:prstGeom prst="rect">
            <a:avLst/>
          </a:prstGeom>
        </p:spPr>
        <p:txBody>
          <a:bodyPr vert="horz" wrap="square" lIns="0" tIns="86360" rIns="0" bIns="0" rtlCol="0">
            <a:spAutoFit/>
          </a:bodyPr>
          <a:lstStyle/>
          <a:p>
            <a:pPr marL="254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Q45.</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5" dirty="0">
                <a:latin typeface="Arial"/>
                <a:cs typeface="Arial"/>
              </a:rPr>
              <a:t> </a:t>
            </a:r>
            <a:r>
              <a:rPr lang="en-GB" sz="850" dirty="0">
                <a:latin typeface="Arial"/>
                <a:cs typeface="Arial"/>
              </a:rPr>
              <a:t>always</a:t>
            </a:r>
            <a:r>
              <a:rPr lang="en-GB" sz="850" spc="-20" dirty="0">
                <a:latin typeface="Arial"/>
                <a:cs typeface="Arial"/>
              </a:rPr>
              <a:t> </a:t>
            </a:r>
            <a:r>
              <a:rPr lang="en-GB" sz="850" dirty="0">
                <a:latin typeface="Arial"/>
                <a:cs typeface="Arial"/>
              </a:rPr>
              <a:t>offered</a:t>
            </a:r>
            <a:r>
              <a:rPr lang="en-GB" sz="850" spc="-25" dirty="0">
                <a:latin typeface="Arial"/>
                <a:cs typeface="Arial"/>
              </a:rPr>
              <a:t> </a:t>
            </a:r>
            <a:r>
              <a:rPr lang="en-GB" sz="850" dirty="0">
                <a:latin typeface="Arial"/>
                <a:cs typeface="Arial"/>
              </a:rPr>
              <a:t>practical</a:t>
            </a:r>
            <a:r>
              <a:rPr lang="en-GB" sz="850" spc="-20" dirty="0">
                <a:latin typeface="Arial"/>
                <a:cs typeface="Arial"/>
              </a:rPr>
              <a:t> </a:t>
            </a:r>
            <a:r>
              <a:rPr lang="en-GB" sz="850" dirty="0">
                <a:latin typeface="Arial"/>
                <a:cs typeface="Arial"/>
              </a:rPr>
              <a:t>advice</a:t>
            </a:r>
            <a:r>
              <a:rPr lang="en-GB" sz="850" spc="-25" dirty="0">
                <a:latin typeface="Arial"/>
                <a:cs typeface="Arial"/>
              </a:rPr>
              <a:t> </a:t>
            </a:r>
            <a:r>
              <a:rPr lang="en-GB" sz="850" dirty="0">
                <a:latin typeface="Arial"/>
                <a:cs typeface="Arial"/>
              </a:rPr>
              <a:t>on</a:t>
            </a:r>
            <a:r>
              <a:rPr lang="en-GB" sz="850" spc="-20" dirty="0">
                <a:latin typeface="Arial"/>
                <a:cs typeface="Arial"/>
              </a:rPr>
              <a:t> </a:t>
            </a:r>
            <a:r>
              <a:rPr lang="en-GB" sz="850" dirty="0">
                <a:latin typeface="Arial"/>
                <a:cs typeface="Arial"/>
              </a:rPr>
              <a:t>dealing</a:t>
            </a:r>
            <a:r>
              <a:rPr lang="en-GB" sz="850" spc="-20" dirty="0">
                <a:latin typeface="Arial"/>
                <a:cs typeface="Arial"/>
              </a:rPr>
              <a:t> </a:t>
            </a:r>
            <a:r>
              <a:rPr lang="en-GB" sz="850" dirty="0">
                <a:latin typeface="Arial"/>
                <a:cs typeface="Arial"/>
              </a:rPr>
              <a:t>with</a:t>
            </a:r>
            <a:r>
              <a:rPr lang="en-GB" sz="850" spc="-25" dirty="0">
                <a:latin typeface="Arial"/>
                <a:cs typeface="Arial"/>
              </a:rPr>
              <a:t> </a:t>
            </a:r>
            <a:r>
              <a:rPr lang="en-GB" sz="850" dirty="0">
                <a:latin typeface="Arial"/>
                <a:cs typeface="Arial"/>
              </a:rPr>
              <a:t>any</a:t>
            </a:r>
            <a:r>
              <a:rPr lang="en-GB" sz="850" spc="-20" dirty="0">
                <a:latin typeface="Arial"/>
                <a:cs typeface="Arial"/>
              </a:rPr>
              <a:t> </a:t>
            </a:r>
            <a:r>
              <a:rPr lang="en-GB" sz="850" dirty="0">
                <a:latin typeface="Arial"/>
                <a:cs typeface="Arial"/>
              </a:rPr>
              <a:t>immediate</a:t>
            </a:r>
            <a:r>
              <a:rPr lang="en-GB" sz="850" spc="-25" dirty="0">
                <a:latin typeface="Arial"/>
                <a:cs typeface="Arial"/>
              </a:rPr>
              <a:t> </a:t>
            </a:r>
            <a:r>
              <a:rPr lang="en-GB" sz="850" dirty="0">
                <a:latin typeface="Arial"/>
                <a:cs typeface="Arial"/>
              </a:rPr>
              <a:t>side</a:t>
            </a:r>
            <a:r>
              <a:rPr lang="en-GB" sz="850" spc="-20" dirty="0">
                <a:latin typeface="Arial"/>
                <a:cs typeface="Arial"/>
              </a:rPr>
              <a:t> </a:t>
            </a:r>
            <a:r>
              <a:rPr lang="en-GB" sz="850" dirty="0">
                <a:latin typeface="Arial"/>
                <a:cs typeface="Arial"/>
              </a:rPr>
              <a:t>effects</a:t>
            </a:r>
            <a:r>
              <a:rPr lang="en-GB" sz="850" spc="-25" dirty="0">
                <a:latin typeface="Arial"/>
                <a:cs typeface="Arial"/>
              </a:rPr>
              <a:t> </a:t>
            </a:r>
            <a:r>
              <a:rPr lang="en-GB" sz="850" dirty="0">
                <a:latin typeface="Arial"/>
                <a:cs typeface="Arial"/>
              </a:rPr>
              <a:t>from</a:t>
            </a:r>
            <a:r>
              <a:rPr lang="en-GB" sz="850" spc="-20" dirty="0">
                <a:latin typeface="Arial"/>
                <a:cs typeface="Arial"/>
              </a:rPr>
              <a:t> </a:t>
            </a:r>
            <a:r>
              <a:rPr lang="en-GB" sz="850" spc="-10" dirty="0">
                <a:latin typeface="Arial"/>
                <a:cs typeface="Arial"/>
              </a:rPr>
              <a:t>treatment</a:t>
            </a:r>
            <a:endParaRPr lang="en-GB" sz="850" dirty="0">
              <a:latin typeface="Arial"/>
              <a:cs typeface="Arial"/>
            </a:endParaRPr>
          </a:p>
          <a:p>
            <a:pPr marL="57785" marR="0" lvl="0" indent="0" defTabSz="914400" eaLnBrk="1" fontAlgn="auto" latinLnBrk="0" hangingPunct="1">
              <a:lnSpc>
                <a:spcPct val="100000"/>
              </a:lnSpc>
              <a:spcBef>
                <a:spcPts val="670"/>
              </a:spcBef>
              <a:spcAft>
                <a:spcPts val="0"/>
              </a:spcAft>
              <a:buClrTx/>
              <a:buSzTx/>
              <a:buFontTx/>
              <a:buNone/>
              <a:tabLst/>
              <a:defRPr/>
            </a:pPr>
            <a:endParaRPr kumimoji="0" sz="750" b="0" i="0" u="none" strike="noStrike" kern="0" cap="none" spc="0" normalizeH="0" baseline="0" noProof="0" dirty="0">
              <a:ln>
                <a:noFill/>
              </a:ln>
              <a:solidFill>
                <a:sysClr val="windowText" lastClr="000000"/>
              </a:solidFill>
              <a:effectLst/>
              <a:uLnTx/>
              <a:uFillTx/>
              <a:latin typeface="Arial"/>
              <a:cs typeface="Arial"/>
            </a:endParaRPr>
          </a:p>
        </p:txBody>
      </p:sp>
      <p:sp>
        <p:nvSpPr>
          <p:cNvPr id="59" name="text_q46">
            <a:extLst>
              <a:ext uri="{FF2B5EF4-FFF2-40B4-BE49-F238E27FC236}">
                <a16:creationId xmlns:a16="http://schemas.microsoft.com/office/drawing/2014/main" id="{1C963E46-ABEF-B082-E9F7-5479904BE00D}"/>
              </a:ext>
            </a:extLst>
          </p:cNvPr>
          <p:cNvSpPr txBox="1"/>
          <p:nvPr/>
        </p:nvSpPr>
        <p:spPr>
          <a:xfrm>
            <a:off x="501973" y="5067765"/>
            <a:ext cx="6617645"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Q46.</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5" dirty="0">
                <a:latin typeface="Arial"/>
                <a:cs typeface="Arial"/>
              </a:rPr>
              <a:t> </a:t>
            </a:r>
            <a:r>
              <a:rPr lang="en-GB" sz="850" dirty="0">
                <a:latin typeface="Arial"/>
                <a:cs typeface="Arial"/>
              </a:rPr>
              <a:t>given</a:t>
            </a:r>
            <a:r>
              <a:rPr lang="en-GB" sz="850" spc="-20" dirty="0">
                <a:latin typeface="Arial"/>
                <a:cs typeface="Arial"/>
              </a:rPr>
              <a:t> </a:t>
            </a:r>
            <a:r>
              <a:rPr lang="en-GB" sz="850" dirty="0">
                <a:latin typeface="Arial"/>
                <a:cs typeface="Arial"/>
              </a:rPr>
              <a:t>information</a:t>
            </a:r>
            <a:r>
              <a:rPr lang="en-GB" sz="850" spc="-25" dirty="0">
                <a:latin typeface="Arial"/>
                <a:cs typeface="Arial"/>
              </a:rPr>
              <a:t> </a:t>
            </a:r>
            <a:r>
              <a:rPr lang="en-GB" sz="850" dirty="0">
                <a:latin typeface="Arial"/>
                <a:cs typeface="Arial"/>
              </a:rPr>
              <a:t>that</a:t>
            </a:r>
            <a:r>
              <a:rPr lang="en-GB" sz="850" spc="-20" dirty="0">
                <a:latin typeface="Arial"/>
                <a:cs typeface="Arial"/>
              </a:rPr>
              <a:t> </a:t>
            </a:r>
            <a:r>
              <a:rPr lang="en-GB" sz="850" dirty="0">
                <a:latin typeface="Arial"/>
                <a:cs typeface="Arial"/>
              </a:rPr>
              <a:t>they</a:t>
            </a:r>
            <a:r>
              <a:rPr lang="en-GB" sz="850" spc="-20" dirty="0">
                <a:latin typeface="Arial"/>
                <a:cs typeface="Arial"/>
              </a:rPr>
              <a:t> </a:t>
            </a:r>
            <a:r>
              <a:rPr lang="en-GB" sz="850" dirty="0">
                <a:latin typeface="Arial"/>
                <a:cs typeface="Arial"/>
              </a:rPr>
              <a:t>could</a:t>
            </a:r>
            <a:r>
              <a:rPr lang="en-GB" sz="850" spc="-25" dirty="0">
                <a:latin typeface="Arial"/>
                <a:cs typeface="Arial"/>
              </a:rPr>
              <a:t> </a:t>
            </a:r>
            <a:r>
              <a:rPr lang="en-GB" sz="850" dirty="0">
                <a:latin typeface="Arial"/>
                <a:cs typeface="Arial"/>
              </a:rPr>
              <a:t>access</a:t>
            </a:r>
            <a:r>
              <a:rPr lang="en-GB" sz="850" spc="-20" dirty="0">
                <a:latin typeface="Arial"/>
                <a:cs typeface="Arial"/>
              </a:rPr>
              <a:t> </a:t>
            </a:r>
            <a:r>
              <a:rPr lang="en-GB" sz="850" dirty="0">
                <a:latin typeface="Arial"/>
                <a:cs typeface="Arial"/>
              </a:rPr>
              <a:t>about</a:t>
            </a:r>
            <a:r>
              <a:rPr lang="en-GB" sz="850" spc="-25" dirty="0">
                <a:latin typeface="Arial"/>
                <a:cs typeface="Arial"/>
              </a:rPr>
              <a:t> </a:t>
            </a:r>
            <a:r>
              <a:rPr lang="en-GB" sz="850" dirty="0">
                <a:latin typeface="Arial"/>
                <a:cs typeface="Arial"/>
              </a:rPr>
              <a:t>support</a:t>
            </a:r>
            <a:r>
              <a:rPr lang="en-GB" sz="850" spc="-20" dirty="0">
                <a:latin typeface="Arial"/>
                <a:cs typeface="Arial"/>
              </a:rPr>
              <a:t> </a:t>
            </a:r>
            <a:r>
              <a:rPr lang="en-GB" sz="850" dirty="0">
                <a:latin typeface="Arial"/>
                <a:cs typeface="Arial"/>
              </a:rPr>
              <a:t>in</a:t>
            </a:r>
            <a:r>
              <a:rPr lang="en-GB" sz="850" spc="-20" dirty="0">
                <a:latin typeface="Arial"/>
                <a:cs typeface="Arial"/>
              </a:rPr>
              <a:t> </a:t>
            </a:r>
            <a:r>
              <a:rPr lang="en-GB" sz="850" dirty="0">
                <a:latin typeface="Arial"/>
                <a:cs typeface="Arial"/>
              </a:rPr>
              <a:t>dealing</a:t>
            </a:r>
            <a:r>
              <a:rPr lang="en-GB" sz="850" spc="-25" dirty="0">
                <a:latin typeface="Arial"/>
                <a:cs typeface="Arial"/>
              </a:rPr>
              <a:t> </a:t>
            </a:r>
            <a:r>
              <a:rPr lang="en-GB" sz="850" dirty="0">
                <a:latin typeface="Arial"/>
                <a:cs typeface="Arial"/>
              </a:rPr>
              <a:t>with</a:t>
            </a:r>
            <a:r>
              <a:rPr lang="en-GB" sz="850" spc="-20" dirty="0">
                <a:latin typeface="Arial"/>
                <a:cs typeface="Arial"/>
              </a:rPr>
              <a:t> </a:t>
            </a:r>
            <a:r>
              <a:rPr lang="en-GB" sz="850" dirty="0">
                <a:latin typeface="Arial"/>
                <a:cs typeface="Arial"/>
              </a:rPr>
              <a:t>immediate</a:t>
            </a:r>
            <a:r>
              <a:rPr lang="en-GB" sz="850" spc="-25" dirty="0">
                <a:latin typeface="Arial"/>
                <a:cs typeface="Arial"/>
              </a:rPr>
              <a:t> </a:t>
            </a:r>
            <a:r>
              <a:rPr lang="en-GB" sz="850" dirty="0">
                <a:latin typeface="Arial"/>
                <a:cs typeface="Arial"/>
              </a:rPr>
              <a:t>side</a:t>
            </a:r>
            <a:r>
              <a:rPr lang="en-GB" sz="850" spc="-20" dirty="0">
                <a:latin typeface="Arial"/>
                <a:cs typeface="Arial"/>
              </a:rPr>
              <a:t> </a:t>
            </a:r>
            <a:r>
              <a:rPr lang="en-GB" sz="850" dirty="0">
                <a:latin typeface="Arial"/>
                <a:cs typeface="Arial"/>
              </a:rPr>
              <a:t>effects</a:t>
            </a:r>
            <a:r>
              <a:rPr lang="en-GB" sz="850" spc="-20" dirty="0">
                <a:latin typeface="Arial"/>
                <a:cs typeface="Arial"/>
              </a:rPr>
              <a:t> </a:t>
            </a:r>
            <a:r>
              <a:rPr lang="en-GB" sz="850" dirty="0">
                <a:latin typeface="Arial"/>
                <a:cs typeface="Arial"/>
              </a:rPr>
              <a:t>from</a:t>
            </a:r>
            <a:r>
              <a:rPr lang="en-GB" sz="850" spc="-25" dirty="0">
                <a:latin typeface="Arial"/>
                <a:cs typeface="Arial"/>
              </a:rPr>
              <a:t> </a:t>
            </a:r>
            <a:r>
              <a:rPr lang="en-GB" sz="850" spc="-10" dirty="0">
                <a:latin typeface="Arial"/>
                <a:cs typeface="Arial"/>
              </a:rPr>
              <a:t>treatment</a:t>
            </a:r>
            <a:endParaRPr lang="en-GB" sz="850" dirty="0">
              <a:latin typeface="Arial"/>
              <a:cs typeface="Arial"/>
            </a:endParaRPr>
          </a:p>
        </p:txBody>
      </p:sp>
      <p:sp>
        <p:nvSpPr>
          <p:cNvPr id="100" name="text_q47">
            <a:extLst>
              <a:ext uri="{FF2B5EF4-FFF2-40B4-BE49-F238E27FC236}">
                <a16:creationId xmlns:a16="http://schemas.microsoft.com/office/drawing/2014/main" id="{84B1D107-A4FA-426E-D03F-BABDC040F5C1}"/>
              </a:ext>
            </a:extLst>
          </p:cNvPr>
          <p:cNvSpPr txBox="1"/>
          <p:nvPr/>
        </p:nvSpPr>
        <p:spPr>
          <a:xfrm>
            <a:off x="501973" y="6723283"/>
            <a:ext cx="6637093"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Q47.</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felt</a:t>
            </a:r>
            <a:r>
              <a:rPr lang="en-GB" sz="850" spc="-20" dirty="0">
                <a:latin typeface="Arial"/>
                <a:cs typeface="Arial"/>
              </a:rPr>
              <a:t> </a:t>
            </a:r>
            <a:r>
              <a:rPr lang="en-GB" sz="850" dirty="0">
                <a:latin typeface="Arial"/>
                <a:cs typeface="Arial"/>
              </a:rPr>
              <a:t>possible</a:t>
            </a:r>
            <a:r>
              <a:rPr lang="en-GB" sz="850" spc="-15" dirty="0">
                <a:latin typeface="Arial"/>
                <a:cs typeface="Arial"/>
              </a:rPr>
              <a:t> </a:t>
            </a:r>
            <a:r>
              <a:rPr lang="en-GB" sz="850" spc="-10" dirty="0">
                <a:latin typeface="Arial"/>
                <a:cs typeface="Arial"/>
              </a:rPr>
              <a:t>long-</a:t>
            </a:r>
            <a:r>
              <a:rPr lang="en-GB" sz="850" dirty="0">
                <a:latin typeface="Arial"/>
                <a:cs typeface="Arial"/>
              </a:rPr>
              <a:t>term</a:t>
            </a:r>
            <a:r>
              <a:rPr lang="en-GB" sz="850" spc="-20" dirty="0">
                <a:latin typeface="Arial"/>
                <a:cs typeface="Arial"/>
              </a:rPr>
              <a:t> </a:t>
            </a:r>
            <a:r>
              <a:rPr lang="en-GB" sz="850" dirty="0">
                <a:latin typeface="Arial"/>
                <a:cs typeface="Arial"/>
              </a:rPr>
              <a:t>side</a:t>
            </a:r>
            <a:r>
              <a:rPr lang="en-GB" sz="850" spc="-20" dirty="0">
                <a:latin typeface="Arial"/>
                <a:cs typeface="Arial"/>
              </a:rPr>
              <a:t> </a:t>
            </a:r>
            <a:r>
              <a:rPr lang="en-GB" sz="850" dirty="0">
                <a:latin typeface="Arial"/>
                <a:cs typeface="Arial"/>
              </a:rPr>
              <a:t>effects</a:t>
            </a:r>
            <a:r>
              <a:rPr lang="en-GB" sz="850" spc="-15" dirty="0">
                <a:latin typeface="Arial"/>
                <a:cs typeface="Arial"/>
              </a:rPr>
              <a:t> </a:t>
            </a:r>
            <a:r>
              <a:rPr lang="en-GB" sz="850" dirty="0">
                <a:latin typeface="Arial"/>
                <a:cs typeface="Arial"/>
              </a:rPr>
              <a:t>were</a:t>
            </a:r>
            <a:r>
              <a:rPr lang="en-GB" sz="850" spc="-20" dirty="0">
                <a:latin typeface="Arial"/>
                <a:cs typeface="Arial"/>
              </a:rPr>
              <a:t> </a:t>
            </a:r>
            <a:r>
              <a:rPr lang="en-GB" sz="850" dirty="0">
                <a:latin typeface="Arial"/>
                <a:cs typeface="Arial"/>
              </a:rPr>
              <a:t>definitely</a:t>
            </a:r>
            <a:r>
              <a:rPr lang="en-GB" sz="850" spc="-20" dirty="0">
                <a:latin typeface="Arial"/>
                <a:cs typeface="Arial"/>
              </a:rPr>
              <a:t> </a:t>
            </a:r>
            <a:r>
              <a:rPr lang="en-GB" sz="850" dirty="0">
                <a:latin typeface="Arial"/>
                <a:cs typeface="Arial"/>
              </a:rPr>
              <a:t>explained</a:t>
            </a:r>
            <a:r>
              <a:rPr lang="en-GB" sz="850" spc="-20" dirty="0">
                <a:latin typeface="Arial"/>
                <a:cs typeface="Arial"/>
              </a:rPr>
              <a:t> </a:t>
            </a:r>
            <a:r>
              <a:rPr lang="en-GB" sz="850" dirty="0">
                <a:latin typeface="Arial"/>
                <a:cs typeface="Arial"/>
              </a:rPr>
              <a:t>in</a:t>
            </a:r>
            <a:r>
              <a:rPr lang="en-GB" sz="850" spc="-15" dirty="0">
                <a:latin typeface="Arial"/>
                <a:cs typeface="Arial"/>
              </a:rPr>
              <a:t> </a:t>
            </a:r>
            <a:r>
              <a:rPr lang="en-GB" sz="850" dirty="0">
                <a:latin typeface="Arial"/>
                <a:cs typeface="Arial"/>
              </a:rPr>
              <a:t>a</a:t>
            </a:r>
            <a:r>
              <a:rPr lang="en-GB" sz="850" spc="-20" dirty="0">
                <a:latin typeface="Arial"/>
                <a:cs typeface="Arial"/>
              </a:rPr>
              <a:t> </a:t>
            </a:r>
            <a:r>
              <a:rPr lang="en-GB" sz="850" dirty="0">
                <a:latin typeface="Arial"/>
                <a:cs typeface="Arial"/>
              </a:rPr>
              <a:t>way</a:t>
            </a:r>
            <a:r>
              <a:rPr lang="en-GB" sz="850" spc="-20" dirty="0">
                <a:latin typeface="Arial"/>
                <a:cs typeface="Arial"/>
              </a:rPr>
              <a:t> </a:t>
            </a:r>
            <a:r>
              <a:rPr lang="en-GB" sz="850" dirty="0">
                <a:latin typeface="Arial"/>
                <a:cs typeface="Arial"/>
              </a:rPr>
              <a:t>they</a:t>
            </a:r>
            <a:r>
              <a:rPr lang="en-GB" sz="850" spc="-20" dirty="0">
                <a:latin typeface="Arial"/>
                <a:cs typeface="Arial"/>
              </a:rPr>
              <a:t> </a:t>
            </a:r>
            <a:r>
              <a:rPr lang="en-GB" sz="850" dirty="0">
                <a:latin typeface="Arial"/>
                <a:cs typeface="Arial"/>
              </a:rPr>
              <a:t>could</a:t>
            </a:r>
            <a:r>
              <a:rPr lang="en-GB" sz="850" spc="-15" dirty="0">
                <a:latin typeface="Arial"/>
                <a:cs typeface="Arial"/>
              </a:rPr>
              <a:t> </a:t>
            </a:r>
            <a:r>
              <a:rPr lang="en-GB" sz="850" dirty="0">
                <a:latin typeface="Arial"/>
                <a:cs typeface="Arial"/>
              </a:rPr>
              <a:t>understand</a:t>
            </a:r>
            <a:r>
              <a:rPr lang="en-GB" sz="850" spc="-20" dirty="0">
                <a:latin typeface="Arial"/>
                <a:cs typeface="Arial"/>
              </a:rPr>
              <a:t> </a:t>
            </a:r>
            <a:r>
              <a:rPr lang="en-GB" sz="850" dirty="0">
                <a:latin typeface="Arial"/>
                <a:cs typeface="Arial"/>
              </a:rPr>
              <a:t>in</a:t>
            </a:r>
            <a:r>
              <a:rPr lang="en-GB" sz="850" spc="-20" dirty="0">
                <a:latin typeface="Arial"/>
                <a:cs typeface="Arial"/>
              </a:rPr>
              <a:t> </a:t>
            </a:r>
            <a:r>
              <a:rPr lang="en-GB" sz="850" dirty="0">
                <a:latin typeface="Arial"/>
                <a:cs typeface="Arial"/>
              </a:rPr>
              <a:t>advance</a:t>
            </a:r>
            <a:r>
              <a:rPr lang="en-GB" sz="850" spc="-15" dirty="0">
                <a:latin typeface="Arial"/>
                <a:cs typeface="Arial"/>
              </a:rPr>
              <a:t> </a:t>
            </a:r>
            <a:r>
              <a:rPr lang="en-GB" sz="850" dirty="0">
                <a:latin typeface="Arial"/>
                <a:cs typeface="Arial"/>
              </a:rPr>
              <a:t>of</a:t>
            </a:r>
            <a:r>
              <a:rPr lang="en-GB" sz="850" spc="-20" dirty="0">
                <a:latin typeface="Arial"/>
                <a:cs typeface="Arial"/>
              </a:rPr>
              <a:t> </a:t>
            </a:r>
            <a:r>
              <a:rPr lang="en-GB" sz="850" dirty="0">
                <a:latin typeface="Arial"/>
                <a:cs typeface="Arial"/>
              </a:rPr>
              <a:t>their</a:t>
            </a:r>
            <a:r>
              <a:rPr lang="en-GB" sz="850" spc="-20" dirty="0">
                <a:latin typeface="Arial"/>
                <a:cs typeface="Arial"/>
              </a:rPr>
              <a:t> </a:t>
            </a:r>
            <a:r>
              <a:rPr lang="en-GB" sz="850" spc="-10" dirty="0">
                <a:latin typeface="Arial"/>
                <a:cs typeface="Arial"/>
              </a:rPr>
              <a:t>treatment</a:t>
            </a:r>
            <a:endParaRPr lang="en-GB" sz="850" dirty="0">
              <a:latin typeface="Arial"/>
              <a:cs typeface="Arial"/>
            </a:endParaRPr>
          </a:p>
        </p:txBody>
      </p:sp>
      <p:sp>
        <p:nvSpPr>
          <p:cNvPr id="111" name="text_q48">
            <a:extLst>
              <a:ext uri="{FF2B5EF4-FFF2-40B4-BE49-F238E27FC236}">
                <a16:creationId xmlns:a16="http://schemas.microsoft.com/office/drawing/2014/main" id="{A3FA9A88-C625-83FE-C439-8AEB2213069E}"/>
              </a:ext>
            </a:extLst>
          </p:cNvPr>
          <p:cNvSpPr txBox="1"/>
          <p:nvPr/>
        </p:nvSpPr>
        <p:spPr>
          <a:xfrm>
            <a:off x="497344" y="8387786"/>
            <a:ext cx="5229773"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Q48.</a:t>
            </a:r>
            <a:r>
              <a:rPr lang="en-GB" sz="850" spc="-30"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definitely</a:t>
            </a:r>
            <a:r>
              <a:rPr lang="en-GB" sz="850" spc="-15" dirty="0">
                <a:latin typeface="Arial"/>
                <a:cs typeface="Arial"/>
              </a:rPr>
              <a:t> </a:t>
            </a:r>
            <a:r>
              <a:rPr lang="en-GB" sz="850" dirty="0">
                <a:latin typeface="Arial"/>
                <a:cs typeface="Arial"/>
              </a:rPr>
              <a:t>able</a:t>
            </a:r>
            <a:r>
              <a:rPr lang="en-GB" sz="850" spc="-20" dirty="0">
                <a:latin typeface="Arial"/>
                <a:cs typeface="Arial"/>
              </a:rPr>
              <a:t> </a:t>
            </a:r>
            <a:r>
              <a:rPr lang="en-GB" sz="850" dirty="0">
                <a:latin typeface="Arial"/>
                <a:cs typeface="Arial"/>
              </a:rPr>
              <a:t>to</a:t>
            </a:r>
            <a:r>
              <a:rPr lang="en-GB" sz="850" spc="-15" dirty="0">
                <a:latin typeface="Arial"/>
                <a:cs typeface="Arial"/>
              </a:rPr>
              <a:t> </a:t>
            </a:r>
            <a:r>
              <a:rPr lang="en-GB" sz="850" dirty="0">
                <a:latin typeface="Arial"/>
                <a:cs typeface="Arial"/>
              </a:rPr>
              <a:t>discuss</a:t>
            </a:r>
            <a:r>
              <a:rPr lang="en-GB" sz="850" spc="-20" dirty="0">
                <a:latin typeface="Arial"/>
                <a:cs typeface="Arial"/>
              </a:rPr>
              <a:t> </a:t>
            </a:r>
            <a:r>
              <a:rPr lang="en-GB" sz="850" dirty="0">
                <a:latin typeface="Arial"/>
                <a:cs typeface="Arial"/>
              </a:rPr>
              <a:t>options</a:t>
            </a:r>
            <a:r>
              <a:rPr lang="en-GB" sz="850" spc="-15" dirty="0">
                <a:latin typeface="Arial"/>
                <a:cs typeface="Arial"/>
              </a:rPr>
              <a:t> </a:t>
            </a:r>
            <a:r>
              <a:rPr lang="en-GB" sz="850" dirty="0">
                <a:latin typeface="Arial"/>
                <a:cs typeface="Arial"/>
              </a:rPr>
              <a:t>for</a:t>
            </a:r>
            <a:r>
              <a:rPr lang="en-GB" sz="850" spc="-20" dirty="0">
                <a:latin typeface="Arial"/>
                <a:cs typeface="Arial"/>
              </a:rPr>
              <a:t> </a:t>
            </a:r>
            <a:r>
              <a:rPr lang="en-GB" sz="850" dirty="0">
                <a:latin typeface="Arial"/>
                <a:cs typeface="Arial"/>
              </a:rPr>
              <a:t>managing</a:t>
            </a:r>
            <a:r>
              <a:rPr lang="en-GB" sz="850" spc="-15"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impact</a:t>
            </a:r>
            <a:r>
              <a:rPr lang="en-GB" sz="850" spc="-15" dirty="0">
                <a:latin typeface="Arial"/>
                <a:cs typeface="Arial"/>
              </a:rPr>
              <a:t> </a:t>
            </a:r>
            <a:r>
              <a:rPr lang="en-GB" sz="850" dirty="0">
                <a:latin typeface="Arial"/>
                <a:cs typeface="Arial"/>
              </a:rPr>
              <a:t>of</a:t>
            </a:r>
            <a:r>
              <a:rPr lang="en-GB" sz="850" spc="-20" dirty="0">
                <a:latin typeface="Arial"/>
                <a:cs typeface="Arial"/>
              </a:rPr>
              <a:t> </a:t>
            </a:r>
            <a:r>
              <a:rPr lang="en-GB" sz="850" dirty="0">
                <a:latin typeface="Arial"/>
                <a:cs typeface="Arial"/>
              </a:rPr>
              <a:t>any</a:t>
            </a:r>
            <a:r>
              <a:rPr lang="en-GB" sz="850" spc="-15" dirty="0">
                <a:latin typeface="Arial"/>
                <a:cs typeface="Arial"/>
              </a:rPr>
              <a:t> </a:t>
            </a:r>
            <a:r>
              <a:rPr lang="en-GB" sz="850" spc="-10" dirty="0">
                <a:latin typeface="Arial"/>
                <a:cs typeface="Arial"/>
              </a:rPr>
              <a:t>long-</a:t>
            </a:r>
            <a:r>
              <a:rPr lang="en-GB" sz="850" dirty="0">
                <a:latin typeface="Arial"/>
                <a:cs typeface="Arial"/>
              </a:rPr>
              <a:t>term</a:t>
            </a:r>
            <a:r>
              <a:rPr lang="en-GB" sz="850" spc="-20" dirty="0">
                <a:latin typeface="Arial"/>
                <a:cs typeface="Arial"/>
              </a:rPr>
              <a:t> </a:t>
            </a:r>
            <a:r>
              <a:rPr lang="en-GB" sz="850" dirty="0">
                <a:latin typeface="Arial"/>
                <a:cs typeface="Arial"/>
              </a:rPr>
              <a:t>side</a:t>
            </a:r>
            <a:r>
              <a:rPr lang="en-GB" sz="850" spc="-15" dirty="0">
                <a:latin typeface="Arial"/>
                <a:cs typeface="Arial"/>
              </a:rPr>
              <a:t> </a:t>
            </a:r>
            <a:r>
              <a:rPr lang="en-GB" sz="850" spc="-10" dirty="0">
                <a:latin typeface="Arial"/>
                <a:cs typeface="Arial"/>
              </a:rPr>
              <a:t>effects</a:t>
            </a:r>
            <a:endParaRPr lang="en-GB" sz="850" dirty="0">
              <a:latin typeface="Arial"/>
              <a:cs typeface="Arial"/>
            </a:endParaRPr>
          </a:p>
        </p:txBody>
      </p:sp>
      <p:sp>
        <p:nvSpPr>
          <p:cNvPr id="14" name="object 11">
            <a:extLst>
              <a:ext uri="{FF2B5EF4-FFF2-40B4-BE49-F238E27FC236}">
                <a16:creationId xmlns:a16="http://schemas.microsoft.com/office/drawing/2014/main" id="{20859AB1-A41C-64A5-A0B7-EE10B54773D9}"/>
              </a:ext>
              <a:ext uri="{C183D7F6-B498-43B3-948B-1728B52AA6E4}">
                <adec:decorative xmlns:adec="http://schemas.microsoft.com/office/drawing/2017/decorative" val="1"/>
              </a:ext>
            </a:extLst>
          </p:cNvPr>
          <p:cNvSpPr/>
          <p:nvPr/>
        </p:nvSpPr>
        <p:spPr>
          <a:xfrm>
            <a:off x="435374" y="8448316"/>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28" name="his_years_q47">
            <a:extLst>
              <a:ext uri="{FF2B5EF4-FFF2-40B4-BE49-F238E27FC236}">
                <a16:creationId xmlns:a16="http://schemas.microsoft.com/office/drawing/2014/main" id="{6E3D2788-A74B-9013-1629-58898265C51B}"/>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945176751"/>
              </p:ext>
            </p:extLst>
          </p:nvPr>
        </p:nvGraphicFramePr>
        <p:xfrm>
          <a:off x="1581073" y="7962883"/>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6" name="chart_his_q47">
            <a:extLst>
              <a:ext uri="{FF2B5EF4-FFF2-40B4-BE49-F238E27FC236}">
                <a16:creationId xmlns:a16="http://schemas.microsoft.com/office/drawing/2014/main" id="{5B15FA94-0C06-3CB8-DA7D-BFBCD607C4E6}"/>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983179678"/>
              </p:ext>
            </p:extLst>
          </p:nvPr>
        </p:nvGraphicFramePr>
        <p:xfrm>
          <a:off x="355904" y="7001380"/>
          <a:ext cx="6694169" cy="1180317"/>
        </p:xfrm>
        <a:graphic>
          <a:graphicData uri="http://schemas.openxmlformats.org/drawingml/2006/chart">
            <c:chart xmlns:c="http://schemas.openxmlformats.org/drawingml/2006/chart" xmlns:r="http://schemas.openxmlformats.org/officeDocument/2006/relationships" r:id="rId3"/>
          </a:graphicData>
        </a:graphic>
      </p:graphicFrame>
      <p:sp>
        <p:nvSpPr>
          <p:cNvPr id="13" name="object 10">
            <a:extLst>
              <a:ext uri="{FF2B5EF4-FFF2-40B4-BE49-F238E27FC236}">
                <a16:creationId xmlns:a16="http://schemas.microsoft.com/office/drawing/2014/main" id="{E8A745CC-6EAB-F023-2141-BD44BC75F2F9}"/>
              </a:ext>
              <a:ext uri="{C183D7F6-B498-43B3-948B-1728B52AA6E4}">
                <adec:decorative xmlns:adec="http://schemas.microsoft.com/office/drawing/2017/decorative" val="1"/>
              </a:ext>
            </a:extLst>
          </p:cNvPr>
          <p:cNvSpPr/>
          <p:nvPr/>
        </p:nvSpPr>
        <p:spPr>
          <a:xfrm>
            <a:off x="435374" y="6788891"/>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1" name="his_years_q46">
            <a:extLst>
              <a:ext uri="{FF2B5EF4-FFF2-40B4-BE49-F238E27FC236}">
                <a16:creationId xmlns:a16="http://schemas.microsoft.com/office/drawing/2014/main" id="{EE2DFF6B-20D9-12C1-ED78-08C81D4A1A51}"/>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259449508"/>
              </p:ext>
            </p:extLst>
          </p:nvPr>
        </p:nvGraphicFramePr>
        <p:xfrm>
          <a:off x="1581073" y="6322235"/>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2" name="chart_his_q46">
            <a:extLst>
              <a:ext uri="{FF2B5EF4-FFF2-40B4-BE49-F238E27FC236}">
                <a16:creationId xmlns:a16="http://schemas.microsoft.com/office/drawing/2014/main" id="{1D8E911A-4BAF-7E27-C412-2177265A5503}"/>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225325727"/>
              </p:ext>
            </p:extLst>
          </p:nvPr>
        </p:nvGraphicFramePr>
        <p:xfrm>
          <a:off x="355904" y="5360512"/>
          <a:ext cx="6694169" cy="1180317"/>
        </p:xfrm>
        <a:graphic>
          <a:graphicData uri="http://schemas.openxmlformats.org/drawingml/2006/chart">
            <c:chart xmlns:c="http://schemas.openxmlformats.org/drawingml/2006/chart" xmlns:r="http://schemas.openxmlformats.org/officeDocument/2006/relationships" r:id="rId4"/>
          </a:graphicData>
        </a:graphic>
      </p:graphicFrame>
      <p:sp>
        <p:nvSpPr>
          <p:cNvPr id="11" name="object 9">
            <a:extLst>
              <a:ext uri="{FF2B5EF4-FFF2-40B4-BE49-F238E27FC236}">
                <a16:creationId xmlns:a16="http://schemas.microsoft.com/office/drawing/2014/main" id="{71004C6C-9B97-1EA8-8CE2-E29E1490D9E7}"/>
              </a:ext>
              <a:ext uri="{C183D7F6-B498-43B3-948B-1728B52AA6E4}">
                <adec:decorative xmlns:adec="http://schemas.microsoft.com/office/drawing/2017/decorative" val="1"/>
              </a:ext>
            </a:extLst>
          </p:cNvPr>
          <p:cNvSpPr/>
          <p:nvPr/>
        </p:nvSpPr>
        <p:spPr>
          <a:xfrm>
            <a:off x="436881" y="512393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3" name="his_years_q45">
            <a:extLst>
              <a:ext uri="{FF2B5EF4-FFF2-40B4-BE49-F238E27FC236}">
                <a16:creationId xmlns:a16="http://schemas.microsoft.com/office/drawing/2014/main" id="{A6C7B2F3-23E7-AF0B-F9E9-842FE7019261}"/>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093286958"/>
              </p:ext>
            </p:extLst>
          </p:nvPr>
        </p:nvGraphicFramePr>
        <p:xfrm>
          <a:off x="1585850" y="4672777"/>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0" name="chart_his_q45">
            <a:extLst>
              <a:ext uri="{FF2B5EF4-FFF2-40B4-BE49-F238E27FC236}">
                <a16:creationId xmlns:a16="http://schemas.microsoft.com/office/drawing/2014/main" id="{15879634-788F-E6FE-B04F-4C21B3701D4B}"/>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029270149"/>
              </p:ext>
            </p:extLst>
          </p:nvPr>
        </p:nvGraphicFramePr>
        <p:xfrm>
          <a:off x="360681" y="3709183"/>
          <a:ext cx="6694169" cy="1180317"/>
        </p:xfrm>
        <a:graphic>
          <a:graphicData uri="http://schemas.openxmlformats.org/drawingml/2006/chart">
            <c:chart xmlns:c="http://schemas.openxmlformats.org/drawingml/2006/chart" xmlns:r="http://schemas.openxmlformats.org/officeDocument/2006/relationships" r:id="rId5"/>
          </a:graphicData>
        </a:graphic>
      </p:graphicFrame>
      <p:sp>
        <p:nvSpPr>
          <p:cNvPr id="8" name="object 8">
            <a:extLst>
              <a:ext uri="{FF2B5EF4-FFF2-40B4-BE49-F238E27FC236}">
                <a16:creationId xmlns:a16="http://schemas.microsoft.com/office/drawing/2014/main" id="{2F945234-35E5-9838-271B-AE8944BB9563}"/>
              </a:ext>
              <a:ext uri="{C183D7F6-B498-43B3-948B-1728B52AA6E4}">
                <adec:decorative xmlns:adec="http://schemas.microsoft.com/office/drawing/2017/decorative" val="1"/>
              </a:ext>
            </a:extLst>
          </p:cNvPr>
          <p:cNvSpPr/>
          <p:nvPr/>
        </p:nvSpPr>
        <p:spPr>
          <a:xfrm>
            <a:off x="429035" y="348531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5" name="his_years_q44">
            <a:extLst>
              <a:ext uri="{FF2B5EF4-FFF2-40B4-BE49-F238E27FC236}">
                <a16:creationId xmlns:a16="http://schemas.microsoft.com/office/drawing/2014/main" id="{6CF2DC61-B8D7-6C65-479B-62BB61234022}"/>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835464218"/>
              </p:ext>
            </p:extLst>
          </p:nvPr>
        </p:nvGraphicFramePr>
        <p:xfrm>
          <a:off x="1585850" y="2995254"/>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7" name="chart_his_q44">
            <a:extLst>
              <a:ext uri="{FF2B5EF4-FFF2-40B4-BE49-F238E27FC236}">
                <a16:creationId xmlns:a16="http://schemas.microsoft.com/office/drawing/2014/main" id="{293DD127-9ADD-86A3-8353-3813E87E9232}"/>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303137570"/>
              </p:ext>
            </p:extLst>
          </p:nvPr>
        </p:nvGraphicFramePr>
        <p:xfrm>
          <a:off x="360567" y="2032783"/>
          <a:ext cx="6694169" cy="1180317"/>
        </p:xfrm>
        <a:graphic>
          <a:graphicData uri="http://schemas.openxmlformats.org/drawingml/2006/chart">
            <c:chart xmlns:c="http://schemas.openxmlformats.org/drawingml/2006/chart" xmlns:r="http://schemas.openxmlformats.org/officeDocument/2006/relationships" r:id="rId6"/>
          </a:graphicData>
        </a:graphic>
      </p:graphicFrame>
      <p:sp>
        <p:nvSpPr>
          <p:cNvPr id="6" name="object 7">
            <a:extLst>
              <a:ext uri="{FF2B5EF4-FFF2-40B4-BE49-F238E27FC236}">
                <a16:creationId xmlns:a16="http://schemas.microsoft.com/office/drawing/2014/main" id="{45EEE737-0765-7575-2D18-A134EF5DA73E}"/>
              </a:ext>
              <a:ext uri="{C183D7F6-B498-43B3-948B-1728B52AA6E4}">
                <adec:decorative xmlns:adec="http://schemas.microsoft.com/office/drawing/2017/decorative" val="1"/>
              </a:ext>
            </a:extLst>
          </p:cNvPr>
          <p:cNvSpPr/>
          <p:nvPr/>
        </p:nvSpPr>
        <p:spPr>
          <a:xfrm>
            <a:off x="435050" y="1841500"/>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2" name="Group 1">
            <a:extLst>
              <a:ext uri="{FF2B5EF4-FFF2-40B4-BE49-F238E27FC236}">
                <a16:creationId xmlns:a16="http://schemas.microsoft.com/office/drawing/2014/main" id="{327AE190-AA92-C22A-52D4-8D5003C1BBF0}"/>
              </a:ext>
              <a:ext uri="{C183D7F6-B498-43B3-948B-1728B52AA6E4}">
                <adec:decorative xmlns:adec="http://schemas.microsoft.com/office/drawing/2017/decorative" val="1"/>
              </a:ext>
            </a:extLst>
          </p:cNvPr>
          <p:cNvGrpSpPr/>
          <p:nvPr/>
        </p:nvGrpSpPr>
        <p:grpSpPr>
          <a:xfrm>
            <a:off x="428960" y="1198005"/>
            <a:ext cx="6696075" cy="361062"/>
            <a:chOff x="349101" y="166510"/>
            <a:chExt cx="6775785" cy="361062"/>
          </a:xfrm>
        </p:grpSpPr>
        <p:sp>
          <p:nvSpPr>
            <p:cNvPr id="9" name="object 5">
              <a:extLst>
                <a:ext uri="{FF2B5EF4-FFF2-40B4-BE49-F238E27FC236}">
                  <a16:creationId xmlns:a16="http://schemas.microsoft.com/office/drawing/2014/main" id="{903DA45A-66CD-4D19-E540-95759021859C}"/>
                </a:ext>
              </a:extLst>
            </p:cNvPr>
            <p:cNvSpPr txBox="1"/>
            <p:nvPr/>
          </p:nvSpPr>
          <p:spPr>
            <a:xfrm>
              <a:off x="5024240" y="232783"/>
              <a:ext cx="1859914" cy="250190"/>
            </a:xfrm>
            <a:prstGeom prst="rect">
              <a:avLst/>
            </a:prstGeom>
          </p:spPr>
          <p:txBody>
            <a:bodyPr vert="horz" wrap="square" lIns="0" tIns="31750" rIns="0" bIns="0" rtlCol="0">
              <a:spAutoFit/>
            </a:bodyPr>
            <a:lstStyle/>
            <a:p>
              <a:pPr marL="0" marR="5080" lvl="0" indent="0" defTabSz="914400" eaLnBrk="1" fontAlgn="auto" latinLnBrk="0" hangingPunct="1">
                <a:lnSpc>
                  <a:spcPts val="810"/>
                </a:lnSpc>
                <a:spcBef>
                  <a:spcPts val="250"/>
                </a:spcBef>
                <a:spcAft>
                  <a:spcPts val="0"/>
                </a:spcAft>
                <a:buClrTx/>
                <a:buSzTx/>
                <a:buFontTx/>
                <a:buNone/>
                <a:tabLst/>
                <a:defRPr/>
              </a:pPr>
              <a:r>
                <a:rPr kumimoji="0" sz="800" b="0" i="0" u="none" strike="noStrike" kern="0" cap="none" spc="0" normalizeH="0" baseline="0" noProof="0" dirty="0">
                  <a:ln>
                    <a:noFill/>
                  </a:ln>
                  <a:solidFill>
                    <a:sysClr val="windowText" lastClr="000000"/>
                  </a:solidFill>
                  <a:effectLst/>
                  <a:uLnTx/>
                  <a:uFillTx/>
                  <a:latin typeface="Arial"/>
                  <a:cs typeface="Arial"/>
                </a:rPr>
                <a:t>The</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are</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unadjusted</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and</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based</a:t>
              </a:r>
              <a:r>
                <a:rPr kumimoji="0" sz="800" b="0" i="0" u="none" strike="noStrike" kern="0" cap="none" spc="-25" normalizeH="0" baseline="0" noProof="0" dirty="0">
                  <a:ln>
                    <a:noFill/>
                  </a:ln>
                  <a:solidFill>
                    <a:sysClr val="windowText" lastClr="000000"/>
                  </a:solidFill>
                  <a:effectLst/>
                  <a:uLnTx/>
                  <a:uFillTx/>
                  <a:latin typeface="Arial"/>
                  <a:cs typeface="Arial"/>
                </a:rPr>
                <a:t> on</a:t>
              </a:r>
              <a:r>
                <a:rPr kumimoji="0" sz="800" b="0" i="0" u="none" strike="noStrike" kern="0" cap="none" spc="0" normalizeH="0" baseline="0" noProof="0" dirty="0">
                  <a:ln>
                    <a:noFill/>
                  </a:ln>
                  <a:solidFill>
                    <a:sysClr val="windowText" lastClr="000000"/>
                  </a:solidFill>
                  <a:effectLst/>
                  <a:uLnTx/>
                  <a:uFillTx/>
                  <a:latin typeface="Arial"/>
                  <a:cs typeface="Arial"/>
                </a:rPr>
                <a:t> England</a:t>
              </a:r>
              <a:r>
                <a:rPr kumimoji="0" sz="800" b="0" i="0" u="none" strike="noStrike" kern="0" cap="none" spc="-3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10" normalizeH="0" baseline="0" noProof="0" dirty="0">
                  <a:ln>
                    <a:noFill/>
                  </a:ln>
                  <a:solidFill>
                    <a:sysClr val="windowText" lastClr="000000"/>
                  </a:solidFill>
                  <a:effectLst/>
                  <a:uLnTx/>
                  <a:uFillTx/>
                  <a:latin typeface="Arial"/>
                  <a:cs typeface="Arial"/>
                </a:rPr>
                <a:t>only.</a:t>
              </a:r>
              <a:endParaRPr kumimoji="0" sz="800" b="0" i="0" u="none" strike="noStrike" kern="0" cap="none" spc="0" normalizeH="0" baseline="0" noProof="0" dirty="0">
                <a:ln>
                  <a:noFill/>
                </a:ln>
                <a:solidFill>
                  <a:sysClr val="windowText" lastClr="000000"/>
                </a:solidFill>
                <a:effectLst/>
                <a:uLnTx/>
                <a:uFillTx/>
                <a:latin typeface="Arial"/>
                <a:cs typeface="Arial"/>
              </a:endParaRPr>
            </a:p>
          </p:txBody>
        </p:sp>
        <p:sp>
          <p:nvSpPr>
            <p:cNvPr id="15" name="object 4">
              <a:extLst>
                <a:ext uri="{FF2B5EF4-FFF2-40B4-BE49-F238E27FC236}">
                  <a16:creationId xmlns:a16="http://schemas.microsoft.com/office/drawing/2014/main" id="{91C1DB6B-5E49-C2C3-1433-346138E3BF39}"/>
                </a:ext>
              </a:extLst>
            </p:cNvPr>
            <p:cNvSpPr txBox="1"/>
            <p:nvPr/>
          </p:nvSpPr>
          <p:spPr>
            <a:xfrm>
              <a:off x="2940050" y="256306"/>
              <a:ext cx="1697347" cy="215444"/>
            </a:xfrm>
            <a:prstGeom prst="rect">
              <a:avLst/>
            </a:prstGeom>
            <a:noFill/>
          </p:spPr>
          <p:txBody>
            <a:bodyPr wrap="square">
              <a:spAutoFit/>
            </a:bodyPr>
            <a:lstStyle/>
            <a:p>
              <a:pPr marL="0" marR="0" lvl="0" indent="0" defTabSz="914400" eaLnBrk="1" fontAlgn="auto" latinLnBrk="0" hangingPunct="1">
                <a:lnSpc>
                  <a:spcPct val="100000"/>
                </a:lnSpc>
                <a:spcBef>
                  <a:spcPts val="215"/>
                </a:spcBef>
                <a:spcAft>
                  <a:spcPts val="0"/>
                </a:spcAft>
                <a:buClrTx/>
                <a:buSzTx/>
                <a:buFontTx/>
                <a:buNone/>
                <a:tabLst/>
                <a:defRPr/>
              </a:pPr>
              <a:r>
                <a:rPr lang="en-GB" sz="800" spc="260" dirty="0">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No</a:t>
              </a:r>
              <a:r>
                <a:rPr kumimoji="0" lang="en-GB" sz="1200" b="0" i="0" u="none" strike="noStrike" kern="0" cap="none" spc="-22"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score</a:t>
              </a:r>
              <a:r>
                <a:rPr kumimoji="0" lang="en-GB" sz="1200" b="0" i="0" u="none" strike="noStrike" kern="0" cap="none" spc="-15"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available</a:t>
              </a:r>
              <a:r>
                <a:rPr kumimoji="0" lang="en-GB" sz="1200" b="0" i="0" u="none" strike="noStrike" kern="0" cap="none" spc="-15" normalizeH="0" baseline="3472" noProof="0" dirty="0">
                  <a:ln>
                    <a:noFill/>
                  </a:ln>
                  <a:solidFill>
                    <a:sysClr val="windowText" lastClr="000000"/>
                  </a:solidFill>
                  <a:effectLst/>
                  <a:uLnTx/>
                  <a:uFillTx/>
                  <a:latin typeface="Arial"/>
                  <a:cs typeface="Arial"/>
                </a:rPr>
                <a:t>.</a:t>
              </a:r>
              <a:endParaRPr kumimoji="0" lang="en-GB" sz="1200" b="0" i="0" u="none" strike="noStrike" kern="0" cap="none" spc="0" normalizeH="0" baseline="3472" noProof="0" dirty="0">
                <a:ln>
                  <a:noFill/>
                </a:ln>
                <a:solidFill>
                  <a:sysClr val="windowText" lastClr="000000"/>
                </a:solidFill>
                <a:effectLst/>
                <a:uLnTx/>
                <a:uFillTx/>
                <a:latin typeface="Arial"/>
                <a:cs typeface="Arial"/>
              </a:endParaRPr>
            </a:p>
          </p:txBody>
        </p:sp>
        <p:sp>
          <p:nvSpPr>
            <p:cNvPr id="18" name="object 3">
              <a:extLst>
                <a:ext uri="{FF2B5EF4-FFF2-40B4-BE49-F238E27FC236}">
                  <a16:creationId xmlns:a16="http://schemas.microsoft.com/office/drawing/2014/main" id="{76959017-9AC0-FEF2-99E9-D5A5FD1C6CA3}"/>
                </a:ext>
              </a:extLst>
            </p:cNvPr>
            <p:cNvSpPr txBox="1"/>
            <p:nvPr/>
          </p:nvSpPr>
          <p:spPr>
            <a:xfrm>
              <a:off x="497504" y="228020"/>
              <a:ext cx="2518746" cy="117098"/>
            </a:xfrm>
            <a:prstGeom prst="rect">
              <a:avLst/>
            </a:prstGeom>
          </p:spPr>
          <p:txBody>
            <a:bodyPr vert="horz" wrap="square" lIns="0" tIns="31750" rIns="0" bIns="0" rtlCol="0">
              <a:spAutoFit/>
            </a:bodyPr>
            <a:lstStyle/>
            <a:p>
              <a:pPr marL="143510" marR="324485" indent="-144145" algn="l">
                <a:lnSpc>
                  <a:spcPts val="810"/>
                </a:lnSpc>
                <a:spcBef>
                  <a:spcPts val="250"/>
                </a:spcBef>
              </a:pPr>
              <a:r>
                <a:rPr sz="1200" baseline="3472" dirty="0">
                  <a:latin typeface="Arial"/>
                  <a:cs typeface="Arial"/>
                </a:rPr>
                <a:t>*</a:t>
              </a:r>
              <a:r>
                <a:rPr sz="1200" spc="254" baseline="3472" dirty="0">
                  <a:latin typeface="Arial"/>
                  <a:cs typeface="Arial"/>
                </a:rPr>
                <a:t>  </a:t>
              </a:r>
              <a:r>
                <a:rPr sz="800" dirty="0">
                  <a:latin typeface="Arial"/>
                  <a:cs typeface="Arial"/>
                </a:rPr>
                <a:t>Indicates</a:t>
              </a:r>
              <a:r>
                <a:rPr sz="800" spc="-10" dirty="0">
                  <a:latin typeface="Arial"/>
                  <a:cs typeface="Arial"/>
                </a:rPr>
                <a:t> </a:t>
              </a:r>
              <a:r>
                <a:rPr sz="800" dirty="0">
                  <a:latin typeface="Arial"/>
                  <a:cs typeface="Arial"/>
                </a:rPr>
                <a:t>where</a:t>
              </a:r>
              <a:r>
                <a:rPr sz="800" spc="-10" dirty="0">
                  <a:latin typeface="Arial"/>
                  <a:cs typeface="Arial"/>
                </a:rPr>
                <a:t> </a:t>
              </a:r>
              <a:r>
                <a:rPr sz="800" dirty="0">
                  <a:latin typeface="Arial"/>
                  <a:cs typeface="Arial"/>
                </a:rPr>
                <a:t>a</a:t>
              </a:r>
              <a:r>
                <a:rPr sz="800" spc="-10" dirty="0">
                  <a:latin typeface="Arial"/>
                  <a:cs typeface="Arial"/>
                </a:rPr>
                <a:t> </a:t>
              </a:r>
              <a:r>
                <a:rPr sz="800" dirty="0">
                  <a:latin typeface="Arial"/>
                  <a:cs typeface="Arial"/>
                </a:rPr>
                <a:t>score</a:t>
              </a:r>
              <a:r>
                <a:rPr lang="en-GB" sz="800" spc="-10" dirty="0">
                  <a:latin typeface="Arial"/>
                  <a:cs typeface="Arial"/>
                </a:rPr>
                <a:t> </a:t>
              </a:r>
              <a:r>
                <a:rPr sz="800" dirty="0">
                  <a:latin typeface="Arial"/>
                  <a:cs typeface="Arial"/>
                </a:rPr>
                <a:t>is</a:t>
              </a:r>
              <a:r>
                <a:rPr sz="800" spc="-10" dirty="0">
                  <a:latin typeface="Arial"/>
                  <a:cs typeface="Arial"/>
                </a:rPr>
                <a:t> </a:t>
              </a:r>
              <a:r>
                <a:rPr sz="800" spc="-25" dirty="0">
                  <a:latin typeface="Arial"/>
                  <a:cs typeface="Arial"/>
                </a:rPr>
                <a:t>not</a:t>
              </a:r>
              <a:r>
                <a:rPr lang="en-GB" sz="800" dirty="0">
                  <a:latin typeface="Arial"/>
                  <a:cs typeface="Arial"/>
                </a:rPr>
                <a:t> </a:t>
              </a:r>
              <a:r>
                <a:rPr sz="800" dirty="0">
                  <a:latin typeface="Arial"/>
                  <a:cs typeface="Arial"/>
                </a:rPr>
                <a:t>available</a:t>
              </a:r>
              <a:r>
                <a:rPr sz="800" spc="-25" dirty="0">
                  <a:latin typeface="Arial"/>
                  <a:cs typeface="Arial"/>
                </a:rPr>
                <a:t> </a:t>
              </a:r>
              <a:r>
                <a:rPr sz="800" dirty="0">
                  <a:latin typeface="Arial"/>
                  <a:cs typeface="Arial"/>
                </a:rPr>
                <a:t>due</a:t>
              </a:r>
              <a:r>
                <a:rPr sz="800" spc="-25" dirty="0">
                  <a:latin typeface="Arial"/>
                  <a:cs typeface="Arial"/>
                </a:rPr>
                <a:t> </a:t>
              </a:r>
              <a:r>
                <a:rPr sz="800" dirty="0">
                  <a:latin typeface="Arial"/>
                  <a:cs typeface="Arial"/>
                </a:rPr>
                <a:t>to</a:t>
              </a:r>
              <a:r>
                <a:rPr lang="en-GB" sz="800" spc="-25" dirty="0">
                  <a:latin typeface="Arial"/>
                  <a:cs typeface="Arial"/>
                </a:rPr>
                <a:t> </a:t>
              </a:r>
              <a:r>
                <a:rPr sz="800" dirty="0">
                  <a:latin typeface="Arial"/>
                  <a:cs typeface="Arial"/>
                </a:rPr>
                <a:t>suppression</a:t>
              </a:r>
              <a:r>
                <a:rPr sz="800" spc="-25" dirty="0">
                  <a:latin typeface="Arial"/>
                  <a:cs typeface="Arial"/>
                </a:rPr>
                <a:t> </a:t>
              </a:r>
              <a:r>
                <a:rPr sz="800" dirty="0">
                  <a:latin typeface="Arial"/>
                  <a:cs typeface="Arial"/>
                </a:rPr>
                <a:t>or</a:t>
              </a:r>
              <a:r>
                <a:rPr sz="800" spc="-25" dirty="0">
                  <a:latin typeface="Arial"/>
                  <a:cs typeface="Arial"/>
                </a:rPr>
                <a:t> </a:t>
              </a:r>
              <a:r>
                <a:rPr sz="800" spc="-50" dirty="0">
                  <a:latin typeface="Arial"/>
                  <a:cs typeface="Arial"/>
                </a:rPr>
                <a:t>a</a:t>
              </a:r>
              <a:r>
                <a:rPr lang="en-GB" sz="800" spc="-50" dirty="0">
                  <a:latin typeface="Arial"/>
                  <a:cs typeface="Arial"/>
                </a:rPr>
                <a:t> </a:t>
              </a:r>
              <a:r>
                <a:rPr lang="en-GB" sz="1200" baseline="6944" dirty="0">
                  <a:latin typeface="Arial"/>
                  <a:cs typeface="Arial"/>
                </a:rPr>
                <a:t>low</a:t>
              </a:r>
              <a:r>
                <a:rPr lang="en-GB" sz="1200" spc="-15" baseline="6944" dirty="0">
                  <a:latin typeface="Arial"/>
                  <a:cs typeface="Arial"/>
                </a:rPr>
                <a:t> </a:t>
              </a:r>
              <a:r>
                <a:rPr lang="en-GB" sz="1200" baseline="6944" dirty="0">
                  <a:latin typeface="Arial"/>
                  <a:cs typeface="Arial"/>
                </a:rPr>
                <a:t>base</a:t>
              </a:r>
              <a:r>
                <a:rPr lang="en-GB" sz="1200" spc="-15" baseline="6944" dirty="0">
                  <a:latin typeface="Arial"/>
                  <a:cs typeface="Arial"/>
                </a:rPr>
                <a:t> size.</a:t>
              </a:r>
              <a:r>
                <a:rPr lang="en-GB" sz="1200" baseline="6944" dirty="0">
                  <a:latin typeface="Arial"/>
                  <a:cs typeface="Arial"/>
                </a:rPr>
                <a:t>	</a:t>
              </a:r>
              <a:endParaRPr lang="en-GB" sz="800" dirty="0">
                <a:latin typeface="Arial"/>
                <a:cs typeface="Arial"/>
              </a:endParaRPr>
            </a:p>
          </p:txBody>
        </p:sp>
        <p:sp>
          <p:nvSpPr>
            <p:cNvPr id="19" name="object 2">
              <a:extLst>
                <a:ext uri="{FF2B5EF4-FFF2-40B4-BE49-F238E27FC236}">
                  <a16:creationId xmlns:a16="http://schemas.microsoft.com/office/drawing/2014/main" id="{9CD783DE-9AB6-A19C-D212-FA27749BBFBD}"/>
                </a:ext>
              </a:extLst>
            </p:cNvPr>
            <p:cNvSpPr/>
            <p:nvPr/>
          </p:nvSpPr>
          <p:spPr>
            <a:xfrm>
              <a:off x="349101" y="166510"/>
              <a:ext cx="6775785" cy="361062"/>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22" name="txt_org_name">
            <a:extLst>
              <a:ext uri="{FF2B5EF4-FFF2-40B4-BE49-F238E27FC236}">
                <a16:creationId xmlns:a16="http://schemas.microsoft.com/office/drawing/2014/main" id="{420448C1-617A-0670-E84C-75711B098707}"/>
              </a:ext>
              <a:ext uri="{C183D7F6-B498-43B3-948B-1728B52AA6E4}">
                <adec:decorative xmlns:adec="http://schemas.microsoft.com/office/drawing/2017/decorative" val="1"/>
              </a:ext>
            </a:extLst>
          </p:cNvPr>
          <p:cNvSpPr txBox="1"/>
          <p:nvPr/>
        </p:nvSpPr>
        <p:spPr>
          <a:xfrm>
            <a:off x="4524343" y="622300"/>
            <a:ext cx="2754280" cy="276999"/>
          </a:xfrm>
          <a:prstGeom prst="rect">
            <a:avLst/>
          </a:prstGeom>
          <a:noFill/>
        </p:spPr>
        <p:txBody>
          <a:bodyPr wrap="none" rtlCol="0">
            <a:spAutoFit/>
          </a:bodyPr>
          <a:lstStyle/>
          <a:p>
            <a:pPr algn="r"/>
            <a:r>
              <a:rPr lang="en-GB" sz="1200" b="1">
                <a:solidFill>
                  <a:srgbClr val="336E9F"/>
                </a:solidFill>
                <a:latin typeface="Arial"/>
                <a:cs typeface="Arial"/>
              </a:rPr>
              <a:t>The Christie NHS Foundation Trust</a:t>
            </a:r>
            <a:endParaRPr lang="en-GB" sz="1200">
              <a:solidFill>
                <a:srgbClr val="336E9F"/>
              </a:solidFill>
            </a:endParaRPr>
          </a:p>
        </p:txBody>
      </p:sp>
      <p:sp>
        <p:nvSpPr>
          <p:cNvPr id="24" name="txt_survey">
            <a:extLst>
              <a:ext uri="{FF2B5EF4-FFF2-40B4-BE49-F238E27FC236}">
                <a16:creationId xmlns:a16="http://schemas.microsoft.com/office/drawing/2014/main" id="{43505624-2B0E-A84A-6E50-FF11239C904C}"/>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25" name="Group 24">
            <a:extLst>
              <a:ext uri="{FF2B5EF4-FFF2-40B4-BE49-F238E27FC236}">
                <a16:creationId xmlns:a16="http://schemas.microsoft.com/office/drawing/2014/main" id="{794A382C-0F91-AB64-85B3-65306AE4B557}"/>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26" name="object 4">
              <a:hlinkClick r:id="rId7" action="ppaction://hlinksldjump"/>
              <a:extLst>
                <a:ext uri="{FF2B5EF4-FFF2-40B4-BE49-F238E27FC236}">
                  <a16:creationId xmlns:a16="http://schemas.microsoft.com/office/drawing/2014/main" id="{0FDE5F22-0142-C4E2-76E1-8C17AFF1205F}"/>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29" name="object 3">
              <a:hlinkClick r:id="rId7" action="ppaction://hlinksldjump"/>
              <a:extLst>
                <a:ext uri="{FF2B5EF4-FFF2-40B4-BE49-F238E27FC236}">
                  <a16:creationId xmlns:a16="http://schemas.microsoft.com/office/drawing/2014/main" id="{DC4E757B-5429-5E14-577D-5CDA8361539A}"/>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1489577901"/>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72EB1FC-A706-96A2-1D03-A9453F1A1E29}"/>
            </a:ext>
          </a:extLst>
        </p:cNvPr>
        <p:cNvGrpSpPr/>
        <p:nvPr/>
      </p:nvGrpSpPr>
      <p:grpSpPr>
        <a:xfrm>
          <a:off x="0" y="0"/>
          <a:ext cx="0" cy="0"/>
          <a:chOff x="0" y="0"/>
          <a:chExt cx="0" cy="0"/>
        </a:xfrm>
      </p:grpSpPr>
      <p:sp>
        <p:nvSpPr>
          <p:cNvPr id="71" name="Slide Number Placeholder 1">
            <a:extLst>
              <a:ext uri="{FF2B5EF4-FFF2-40B4-BE49-F238E27FC236}">
                <a16:creationId xmlns:a16="http://schemas.microsoft.com/office/drawing/2014/main" id="{ADACE3E5-D7DC-1BD6-E96D-C608AA6A840D}"/>
              </a:ext>
            </a:extLst>
          </p:cNvPr>
          <p:cNvSpPr>
            <a:spLocks noGrp="1"/>
          </p:cNvSpPr>
          <p:nvPr>
            <p:ph type="sldNum" sz="quarter" idx="7"/>
          </p:nvPr>
        </p:nvSpPr>
        <p:spPr>
          <a:xfrm>
            <a:off x="7054850" y="10358279"/>
            <a:ext cx="465390" cy="123111"/>
          </a:xfrm>
        </p:spPr>
        <p:txBody>
          <a:bodyPr/>
          <a:lstStyle/>
          <a:p>
            <a:pPr marL="93980" algn="l">
              <a:lnSpc>
                <a:spcPct val="100000"/>
              </a:lnSpc>
              <a:spcBef>
                <a:spcPts val="25"/>
              </a:spcBef>
            </a:pPr>
            <a:fld id="{5DAED856-2A6B-4887-ADA0-AD736983B93A}" type="slidenum">
              <a:rPr lang="en-GB" spc="-25" smtClean="0"/>
              <a:pPr marL="93980" algn="l">
                <a:lnSpc>
                  <a:spcPct val="100000"/>
                </a:lnSpc>
                <a:spcBef>
                  <a:spcPts val="25"/>
                </a:spcBef>
              </a:pPr>
              <a:t>56</a:t>
            </a:fld>
            <a:endParaRPr lang="en-GB" spc="-25"/>
          </a:p>
        </p:txBody>
      </p:sp>
      <p:sp>
        <p:nvSpPr>
          <p:cNvPr id="22" name="object 1">
            <a:extLst>
              <a:ext uri="{FF2B5EF4-FFF2-40B4-BE49-F238E27FC236}">
                <a16:creationId xmlns:a16="http://schemas.microsoft.com/office/drawing/2014/main" id="{AA694DAF-5E23-E171-56AD-B985409B5337}"/>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Year on year 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21" name="his_years_q53">
            <a:extLst>
              <a:ext uri="{FF2B5EF4-FFF2-40B4-BE49-F238E27FC236}">
                <a16:creationId xmlns:a16="http://schemas.microsoft.com/office/drawing/2014/main" id="{9D4ADD07-E4DE-4FBC-2252-3C5E93F09D5F}"/>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604117596"/>
              </p:ext>
            </p:extLst>
          </p:nvPr>
        </p:nvGraphicFramePr>
        <p:xfrm>
          <a:off x="1585850" y="9957941"/>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7" name="chart_his_q53">
            <a:extLst>
              <a:ext uri="{FF2B5EF4-FFF2-40B4-BE49-F238E27FC236}">
                <a16:creationId xmlns:a16="http://schemas.microsoft.com/office/drawing/2014/main" id="{5AB28E20-D0BC-8F2E-61A8-D9CEA66B44B1}"/>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661735171"/>
              </p:ext>
            </p:extLst>
          </p:nvPr>
        </p:nvGraphicFramePr>
        <p:xfrm>
          <a:off x="360567" y="8996438"/>
          <a:ext cx="6694169" cy="1180317"/>
        </p:xfrm>
        <a:graphic>
          <a:graphicData uri="http://schemas.openxmlformats.org/drawingml/2006/chart">
            <c:chart xmlns:c="http://schemas.openxmlformats.org/drawingml/2006/chart" xmlns:r="http://schemas.openxmlformats.org/officeDocument/2006/relationships" r:id="rId2"/>
          </a:graphicData>
        </a:graphic>
      </p:graphicFrame>
      <p:sp>
        <p:nvSpPr>
          <p:cNvPr id="23" name="object 6">
            <a:extLst>
              <a:ext uri="{FF2B5EF4-FFF2-40B4-BE49-F238E27FC236}">
                <a16:creationId xmlns:a16="http://schemas.microsoft.com/office/drawing/2014/main" id="{21341085-7948-12FF-1F5B-2B6C3E1ACB4E}"/>
              </a:ext>
            </a:extLst>
          </p:cNvPr>
          <p:cNvSpPr txBox="1"/>
          <p:nvPr/>
        </p:nvSpPr>
        <p:spPr>
          <a:xfrm>
            <a:off x="435050" y="1674146"/>
            <a:ext cx="6696000" cy="167354"/>
          </a:xfrm>
          <a:prstGeom prst="rect">
            <a:avLst/>
          </a:prstGeom>
          <a:ln w="6350">
            <a:solidFill>
              <a:srgbClr val="939598"/>
            </a:solidFill>
          </a:ln>
        </p:spPr>
        <p:txBody>
          <a:bodyPr vert="horz" wrap="square" lIns="0" tIns="5715" rIns="0" bIns="0" rtlCol="0">
            <a:spAutoFit/>
          </a:bodyPr>
          <a:lstStyle/>
          <a:p>
            <a:pPr marL="27940" marR="0" lvl="0" indent="0" defTabSz="914400" eaLnBrk="1" fontAlgn="auto" latinLnBrk="0" hangingPunct="1">
              <a:lnSpc>
                <a:spcPct val="100000"/>
              </a:lnSpc>
              <a:spcBef>
                <a:spcPts val="45"/>
              </a:spcBef>
              <a:spcAft>
                <a:spcPts val="0"/>
              </a:spcAft>
              <a:buClrTx/>
              <a:buSzTx/>
              <a:buFontTx/>
              <a:buNone/>
              <a:tabLst/>
              <a:defRPr/>
            </a:pPr>
            <a:r>
              <a:rPr lang="en-GB" sz="1050" b="1" spc="-20" dirty="0">
                <a:solidFill>
                  <a:srgbClr val="336E9F"/>
                </a:solidFill>
                <a:latin typeface="Arial"/>
                <a:cs typeface="Arial"/>
              </a:rPr>
              <a:t>SUPPORT</a:t>
            </a:r>
            <a:r>
              <a:rPr lang="en-GB" sz="1050" b="1" spc="-35" dirty="0">
                <a:solidFill>
                  <a:srgbClr val="336E9F"/>
                </a:solidFill>
                <a:latin typeface="Arial"/>
                <a:cs typeface="Arial"/>
              </a:rPr>
              <a:t> </a:t>
            </a:r>
            <a:r>
              <a:rPr lang="en-GB" sz="1050" b="1" spc="-20" dirty="0">
                <a:solidFill>
                  <a:srgbClr val="336E9F"/>
                </a:solidFill>
                <a:latin typeface="Arial"/>
                <a:cs typeface="Arial"/>
              </a:rPr>
              <a:t>WHILE</a:t>
            </a:r>
            <a:r>
              <a:rPr lang="en-GB" sz="1050" b="1" spc="-30" dirty="0">
                <a:solidFill>
                  <a:srgbClr val="336E9F"/>
                </a:solidFill>
                <a:latin typeface="Arial"/>
                <a:cs typeface="Arial"/>
              </a:rPr>
              <a:t> </a:t>
            </a:r>
            <a:r>
              <a:rPr lang="en-GB" sz="1050" b="1" spc="-10" dirty="0">
                <a:solidFill>
                  <a:srgbClr val="336E9F"/>
                </a:solidFill>
                <a:latin typeface="Arial"/>
                <a:cs typeface="Arial"/>
              </a:rPr>
              <a:t>AT</a:t>
            </a:r>
            <a:r>
              <a:rPr lang="en-GB" sz="1050" b="1" spc="-30" dirty="0">
                <a:solidFill>
                  <a:srgbClr val="336E9F"/>
                </a:solidFill>
                <a:latin typeface="Arial"/>
                <a:cs typeface="Arial"/>
              </a:rPr>
              <a:t> </a:t>
            </a:r>
            <a:r>
              <a:rPr lang="en-GB" sz="1050" b="1" spc="-20" dirty="0">
                <a:solidFill>
                  <a:srgbClr val="336E9F"/>
                </a:solidFill>
                <a:latin typeface="Arial"/>
                <a:cs typeface="Arial"/>
              </a:rPr>
              <a:t>HOME</a:t>
            </a:r>
            <a:endParaRPr lang="en-GB" sz="1050" dirty="0">
              <a:latin typeface="Arial"/>
              <a:cs typeface="Arial"/>
            </a:endParaRPr>
          </a:p>
        </p:txBody>
      </p:sp>
      <p:sp>
        <p:nvSpPr>
          <p:cNvPr id="27" name="text_q49">
            <a:extLst>
              <a:ext uri="{FF2B5EF4-FFF2-40B4-BE49-F238E27FC236}">
                <a16:creationId xmlns:a16="http://schemas.microsoft.com/office/drawing/2014/main" id="{885D738B-BB06-30E2-4D8D-BE3289CEC409}"/>
              </a:ext>
            </a:extLst>
          </p:cNvPr>
          <p:cNvSpPr txBox="1"/>
          <p:nvPr/>
        </p:nvSpPr>
        <p:spPr>
          <a:xfrm>
            <a:off x="476781" y="1771014"/>
            <a:ext cx="6595390" cy="218008"/>
          </a:xfrm>
          <a:prstGeom prst="rect">
            <a:avLst/>
          </a:prstGeom>
        </p:spPr>
        <p:txBody>
          <a:bodyPr vert="horz" wrap="square" lIns="0" tIns="86360" rIns="0" bIns="0" rtlCol="0" anchor="ctr">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Q49.</a:t>
            </a:r>
            <a:r>
              <a:rPr lang="en-GB" sz="850" spc="-20" dirty="0">
                <a:latin typeface="Arial"/>
                <a:cs typeface="Arial"/>
              </a:rPr>
              <a:t> </a:t>
            </a:r>
            <a:r>
              <a:rPr lang="en-GB" sz="850" dirty="0">
                <a:latin typeface="Arial"/>
                <a:cs typeface="Arial"/>
              </a:rPr>
              <a:t>Care</a:t>
            </a:r>
            <a:r>
              <a:rPr lang="en-GB" sz="850" spc="-20" dirty="0">
                <a:latin typeface="Arial"/>
                <a:cs typeface="Arial"/>
              </a:rPr>
              <a:t> </a:t>
            </a:r>
            <a:r>
              <a:rPr lang="en-GB" sz="850" dirty="0">
                <a:latin typeface="Arial"/>
                <a:cs typeface="Arial"/>
              </a:rPr>
              <a:t>team</a:t>
            </a:r>
            <a:r>
              <a:rPr lang="en-GB" sz="850" spc="-15" dirty="0">
                <a:latin typeface="Arial"/>
                <a:cs typeface="Arial"/>
              </a:rPr>
              <a:t> </a:t>
            </a:r>
            <a:r>
              <a:rPr lang="en-GB" sz="850" dirty="0">
                <a:latin typeface="Arial"/>
                <a:cs typeface="Arial"/>
              </a:rPr>
              <a:t>gave</a:t>
            </a:r>
            <a:r>
              <a:rPr lang="en-GB" sz="850" spc="-20" dirty="0">
                <a:latin typeface="Arial"/>
                <a:cs typeface="Arial"/>
              </a:rPr>
              <a:t> </a:t>
            </a:r>
            <a:r>
              <a:rPr lang="en-GB" sz="850" dirty="0">
                <a:latin typeface="Arial"/>
                <a:cs typeface="Arial"/>
              </a:rPr>
              <a:t>family,</a:t>
            </a:r>
            <a:r>
              <a:rPr lang="en-GB" sz="850" spc="-15" dirty="0">
                <a:latin typeface="Arial"/>
                <a:cs typeface="Arial"/>
              </a:rPr>
              <a:t> </a:t>
            </a:r>
            <a:r>
              <a:rPr lang="en-GB" sz="850" dirty="0">
                <a:latin typeface="Arial"/>
                <a:cs typeface="Arial"/>
              </a:rPr>
              <a:t>or</a:t>
            </a:r>
            <a:r>
              <a:rPr lang="en-GB" sz="850" spc="-20" dirty="0">
                <a:latin typeface="Arial"/>
                <a:cs typeface="Arial"/>
              </a:rPr>
              <a:t> </a:t>
            </a:r>
            <a:r>
              <a:rPr lang="en-GB" sz="850" dirty="0">
                <a:latin typeface="Arial"/>
                <a:cs typeface="Arial"/>
              </a:rPr>
              <a:t>someone</a:t>
            </a:r>
            <a:r>
              <a:rPr lang="en-GB" sz="850" spc="-20" dirty="0">
                <a:latin typeface="Arial"/>
                <a:cs typeface="Arial"/>
              </a:rPr>
              <a:t> </a:t>
            </a:r>
            <a:r>
              <a:rPr lang="en-GB" sz="850" dirty="0">
                <a:latin typeface="Arial"/>
                <a:cs typeface="Arial"/>
              </a:rPr>
              <a:t>close,</a:t>
            </a:r>
            <a:r>
              <a:rPr lang="en-GB" sz="850" spc="-15" dirty="0">
                <a:latin typeface="Arial"/>
                <a:cs typeface="Arial"/>
              </a:rPr>
              <a:t> </a:t>
            </a:r>
            <a:r>
              <a:rPr lang="en-GB" sz="850" dirty="0">
                <a:latin typeface="Arial"/>
                <a:cs typeface="Arial"/>
              </a:rPr>
              <a:t>all</a:t>
            </a:r>
            <a:r>
              <a:rPr lang="en-GB" sz="850" spc="-20" dirty="0">
                <a:latin typeface="Arial"/>
                <a:cs typeface="Arial"/>
              </a:rPr>
              <a:t> </a:t>
            </a:r>
            <a:r>
              <a:rPr lang="en-GB" sz="850" dirty="0">
                <a:latin typeface="Arial"/>
                <a:cs typeface="Arial"/>
              </a:rPr>
              <a:t>the</a:t>
            </a:r>
            <a:r>
              <a:rPr lang="en-GB" sz="850" spc="-15" dirty="0">
                <a:latin typeface="Arial"/>
                <a:cs typeface="Arial"/>
              </a:rPr>
              <a:t> </a:t>
            </a:r>
            <a:r>
              <a:rPr lang="en-GB" sz="850" dirty="0">
                <a:latin typeface="Arial"/>
                <a:cs typeface="Arial"/>
              </a:rPr>
              <a:t>information</a:t>
            </a:r>
            <a:r>
              <a:rPr lang="en-GB" sz="850" spc="-20" dirty="0">
                <a:latin typeface="Arial"/>
                <a:cs typeface="Arial"/>
              </a:rPr>
              <a:t> </a:t>
            </a:r>
            <a:r>
              <a:rPr lang="en-GB" sz="850" dirty="0">
                <a:latin typeface="Arial"/>
                <a:cs typeface="Arial"/>
              </a:rPr>
              <a:t>needed</a:t>
            </a:r>
            <a:r>
              <a:rPr lang="en-GB" sz="850" spc="-20" dirty="0">
                <a:latin typeface="Arial"/>
                <a:cs typeface="Arial"/>
              </a:rPr>
              <a:t> </a:t>
            </a:r>
            <a:r>
              <a:rPr lang="en-GB" sz="850" dirty="0">
                <a:latin typeface="Arial"/>
                <a:cs typeface="Arial"/>
              </a:rPr>
              <a:t>to</a:t>
            </a:r>
            <a:r>
              <a:rPr lang="en-GB" sz="850" spc="-15" dirty="0">
                <a:latin typeface="Arial"/>
                <a:cs typeface="Arial"/>
              </a:rPr>
              <a:t> </a:t>
            </a:r>
            <a:r>
              <a:rPr lang="en-GB" sz="850" dirty="0">
                <a:latin typeface="Arial"/>
                <a:cs typeface="Arial"/>
              </a:rPr>
              <a:t>help</a:t>
            </a:r>
            <a:r>
              <a:rPr lang="en-GB" sz="850" spc="-20" dirty="0">
                <a:latin typeface="Arial"/>
                <a:cs typeface="Arial"/>
              </a:rPr>
              <a:t> </a:t>
            </a:r>
            <a:r>
              <a:rPr lang="en-GB" sz="850" dirty="0">
                <a:latin typeface="Arial"/>
                <a:cs typeface="Arial"/>
              </a:rPr>
              <a:t>care</a:t>
            </a:r>
            <a:r>
              <a:rPr lang="en-GB" sz="850" spc="-15" dirty="0">
                <a:latin typeface="Arial"/>
                <a:cs typeface="Arial"/>
              </a:rPr>
              <a:t> </a:t>
            </a:r>
            <a:r>
              <a:rPr lang="en-GB" sz="850" dirty="0">
                <a:latin typeface="Arial"/>
                <a:cs typeface="Arial"/>
              </a:rPr>
              <a:t>for</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at</a:t>
            </a:r>
            <a:r>
              <a:rPr lang="en-GB" sz="850" spc="-20" dirty="0">
                <a:latin typeface="Arial"/>
                <a:cs typeface="Arial"/>
              </a:rPr>
              <a:t> home</a:t>
            </a:r>
            <a:endParaRPr lang="en-GB" sz="850" dirty="0">
              <a:latin typeface="Arial"/>
              <a:cs typeface="Arial"/>
            </a:endParaRPr>
          </a:p>
        </p:txBody>
      </p:sp>
      <p:sp>
        <p:nvSpPr>
          <p:cNvPr id="39" name="text_q50">
            <a:extLst>
              <a:ext uri="{FF2B5EF4-FFF2-40B4-BE49-F238E27FC236}">
                <a16:creationId xmlns:a16="http://schemas.microsoft.com/office/drawing/2014/main" id="{CA3C7B7C-3D20-4B40-E9EA-D72B5AE1296C}"/>
              </a:ext>
            </a:extLst>
          </p:cNvPr>
          <p:cNvSpPr txBox="1"/>
          <p:nvPr/>
        </p:nvSpPr>
        <p:spPr>
          <a:xfrm>
            <a:off x="483860" y="3433071"/>
            <a:ext cx="5885190" cy="423193"/>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Q50.</a:t>
            </a:r>
            <a:r>
              <a:rPr lang="en-GB" sz="850" spc="-25" dirty="0">
                <a:latin typeface="Arial"/>
                <a:cs typeface="Arial"/>
              </a:rPr>
              <a:t> </a:t>
            </a:r>
            <a:r>
              <a:rPr lang="en-GB" sz="850" dirty="0">
                <a:latin typeface="Arial"/>
                <a:cs typeface="Arial"/>
              </a:rPr>
              <a:t>During</a:t>
            </a:r>
            <a:r>
              <a:rPr lang="en-GB" sz="850" spc="-20" dirty="0">
                <a:latin typeface="Arial"/>
                <a:cs typeface="Arial"/>
              </a:rPr>
              <a:t> </a:t>
            </a:r>
            <a:r>
              <a:rPr lang="en-GB" sz="850" dirty="0">
                <a:latin typeface="Arial"/>
                <a:cs typeface="Arial"/>
              </a:rPr>
              <a:t>treatment,</a:t>
            </a:r>
            <a:r>
              <a:rPr lang="en-GB" sz="850" spc="-25"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25" dirty="0">
                <a:latin typeface="Arial"/>
                <a:cs typeface="Arial"/>
              </a:rPr>
              <a:t> </a:t>
            </a:r>
            <a:r>
              <a:rPr lang="en-GB" sz="850" dirty="0">
                <a:latin typeface="Arial"/>
                <a:cs typeface="Arial"/>
              </a:rPr>
              <a:t>definitely</a:t>
            </a:r>
            <a:r>
              <a:rPr lang="en-GB" sz="850" spc="-20" dirty="0">
                <a:latin typeface="Arial"/>
                <a:cs typeface="Arial"/>
              </a:rPr>
              <a:t> </a:t>
            </a:r>
            <a:r>
              <a:rPr lang="en-GB" sz="850" dirty="0">
                <a:latin typeface="Arial"/>
                <a:cs typeface="Arial"/>
              </a:rPr>
              <a:t>got</a:t>
            </a:r>
            <a:r>
              <a:rPr lang="en-GB" sz="850" spc="-25" dirty="0">
                <a:latin typeface="Arial"/>
                <a:cs typeface="Arial"/>
              </a:rPr>
              <a:t> </a:t>
            </a:r>
            <a:r>
              <a:rPr lang="en-GB" sz="850" dirty="0">
                <a:latin typeface="Arial"/>
                <a:cs typeface="Arial"/>
              </a:rPr>
              <a:t>enough</a:t>
            </a:r>
            <a:r>
              <a:rPr lang="en-GB" sz="850" spc="-20" dirty="0">
                <a:latin typeface="Arial"/>
                <a:cs typeface="Arial"/>
              </a:rPr>
              <a:t> </a:t>
            </a:r>
            <a:r>
              <a:rPr lang="en-GB" sz="850" dirty="0">
                <a:latin typeface="Arial"/>
                <a:cs typeface="Arial"/>
              </a:rPr>
              <a:t>care</a:t>
            </a:r>
            <a:r>
              <a:rPr lang="en-GB" sz="850" spc="-25" dirty="0">
                <a:latin typeface="Arial"/>
                <a:cs typeface="Arial"/>
              </a:rPr>
              <a:t> </a:t>
            </a:r>
            <a:r>
              <a:rPr lang="en-GB" sz="850" dirty="0">
                <a:latin typeface="Arial"/>
                <a:cs typeface="Arial"/>
              </a:rPr>
              <a:t>and</a:t>
            </a:r>
            <a:r>
              <a:rPr lang="en-GB" sz="850" spc="-20" dirty="0">
                <a:latin typeface="Arial"/>
                <a:cs typeface="Arial"/>
              </a:rPr>
              <a:t> </a:t>
            </a:r>
            <a:r>
              <a:rPr lang="en-GB" sz="850" dirty="0">
                <a:latin typeface="Arial"/>
                <a:cs typeface="Arial"/>
              </a:rPr>
              <a:t>support</a:t>
            </a:r>
            <a:r>
              <a:rPr lang="en-GB" sz="850" spc="-25" dirty="0">
                <a:latin typeface="Arial"/>
                <a:cs typeface="Arial"/>
              </a:rPr>
              <a:t> </a:t>
            </a:r>
            <a:r>
              <a:rPr lang="en-GB" sz="850" dirty="0">
                <a:latin typeface="Arial"/>
                <a:cs typeface="Arial"/>
              </a:rPr>
              <a:t>at</a:t>
            </a:r>
            <a:r>
              <a:rPr lang="en-GB" sz="850" spc="-20" dirty="0">
                <a:latin typeface="Arial"/>
                <a:cs typeface="Arial"/>
              </a:rPr>
              <a:t> </a:t>
            </a:r>
            <a:r>
              <a:rPr lang="en-GB" sz="850" dirty="0">
                <a:latin typeface="Arial"/>
                <a:cs typeface="Arial"/>
              </a:rPr>
              <a:t>home</a:t>
            </a:r>
            <a:r>
              <a:rPr lang="en-GB" sz="850" spc="-25" dirty="0">
                <a:latin typeface="Arial"/>
                <a:cs typeface="Arial"/>
              </a:rPr>
              <a:t> </a:t>
            </a:r>
            <a:r>
              <a:rPr lang="en-GB" sz="850" dirty="0">
                <a:latin typeface="Arial"/>
                <a:cs typeface="Arial"/>
              </a:rPr>
              <a:t>from</a:t>
            </a:r>
            <a:r>
              <a:rPr lang="en-GB" sz="850" spc="-20" dirty="0">
                <a:latin typeface="Arial"/>
                <a:cs typeface="Arial"/>
              </a:rPr>
              <a:t> </a:t>
            </a:r>
            <a:r>
              <a:rPr lang="en-GB" sz="850" dirty="0">
                <a:latin typeface="Arial"/>
                <a:cs typeface="Arial"/>
              </a:rPr>
              <a:t>community</a:t>
            </a:r>
            <a:r>
              <a:rPr lang="en-GB" sz="850" spc="-25" dirty="0">
                <a:latin typeface="Arial"/>
                <a:cs typeface="Arial"/>
              </a:rPr>
              <a:t> </a:t>
            </a:r>
            <a:r>
              <a:rPr lang="en-GB" sz="850" dirty="0">
                <a:latin typeface="Arial"/>
                <a:cs typeface="Arial"/>
              </a:rPr>
              <a:t>or</a:t>
            </a:r>
            <a:r>
              <a:rPr lang="en-GB" sz="850" spc="-20" dirty="0">
                <a:latin typeface="Arial"/>
                <a:cs typeface="Arial"/>
              </a:rPr>
              <a:t> </a:t>
            </a:r>
            <a:r>
              <a:rPr lang="en-GB" sz="850" dirty="0">
                <a:latin typeface="Arial"/>
                <a:cs typeface="Arial"/>
              </a:rPr>
              <a:t>voluntary</a:t>
            </a:r>
            <a:r>
              <a:rPr lang="en-GB" sz="850" spc="-25" dirty="0">
                <a:latin typeface="Arial"/>
                <a:cs typeface="Arial"/>
              </a:rPr>
              <a:t> </a:t>
            </a:r>
            <a:r>
              <a:rPr lang="en-GB" sz="850" spc="-10" dirty="0">
                <a:latin typeface="Arial"/>
                <a:cs typeface="Arial"/>
              </a:rPr>
              <a:t>services</a:t>
            </a:r>
            <a:endParaRPr lang="en-GB" sz="850" dirty="0">
              <a:latin typeface="Arial"/>
              <a:cs typeface="Arial"/>
            </a:endParaRPr>
          </a:p>
          <a:p>
            <a:pPr marL="57785" marR="0" lvl="0" indent="0" defTabSz="914400" eaLnBrk="1" fontAlgn="auto" latinLnBrk="0" hangingPunct="1">
              <a:lnSpc>
                <a:spcPct val="100000"/>
              </a:lnSpc>
              <a:spcBef>
                <a:spcPts val="670"/>
              </a:spcBef>
              <a:spcAft>
                <a:spcPts val="0"/>
              </a:spcAft>
              <a:buClrTx/>
              <a:buSzTx/>
              <a:buFontTx/>
              <a:buNone/>
              <a:tabLst/>
              <a:defRPr/>
            </a:pPr>
            <a:endParaRPr kumimoji="0" sz="750" b="0" i="0" u="none" strike="noStrike" kern="0" cap="none" spc="0" normalizeH="0" baseline="0" noProof="0" dirty="0">
              <a:ln>
                <a:noFill/>
              </a:ln>
              <a:solidFill>
                <a:sysClr val="windowText" lastClr="000000"/>
              </a:solidFill>
              <a:effectLst/>
              <a:uLnTx/>
              <a:uFillTx/>
              <a:latin typeface="Arial"/>
              <a:cs typeface="Arial"/>
            </a:endParaRPr>
          </a:p>
        </p:txBody>
      </p:sp>
      <p:sp>
        <p:nvSpPr>
          <p:cNvPr id="54" name="object 9">
            <a:extLst>
              <a:ext uri="{FF2B5EF4-FFF2-40B4-BE49-F238E27FC236}">
                <a16:creationId xmlns:a16="http://schemas.microsoft.com/office/drawing/2014/main" id="{9DAC4793-D0FC-3108-009F-BE42C69D41B7}"/>
              </a:ext>
            </a:extLst>
          </p:cNvPr>
          <p:cNvSpPr txBox="1"/>
          <p:nvPr/>
        </p:nvSpPr>
        <p:spPr>
          <a:xfrm>
            <a:off x="435050" y="5114589"/>
            <a:ext cx="6696000" cy="167354"/>
          </a:xfrm>
          <a:prstGeom prst="rect">
            <a:avLst/>
          </a:prstGeom>
          <a:ln w="6350">
            <a:solidFill>
              <a:srgbClr val="939598"/>
            </a:solidFill>
          </a:ln>
        </p:spPr>
        <p:txBody>
          <a:bodyPr vert="horz" wrap="square" lIns="0" tIns="5715" rIns="0" bIns="0" rtlCol="0">
            <a:spAutoFit/>
          </a:bodyPr>
          <a:lstStyle/>
          <a:p>
            <a:pPr marL="12700" marR="0" lvl="0" indent="0" defTabSz="914400" eaLnBrk="1" fontAlgn="auto" latinLnBrk="0" hangingPunct="1">
              <a:lnSpc>
                <a:spcPct val="100000"/>
              </a:lnSpc>
              <a:spcBef>
                <a:spcPts val="405"/>
              </a:spcBef>
              <a:spcAft>
                <a:spcPts val="0"/>
              </a:spcAft>
              <a:buClrTx/>
              <a:buSzTx/>
              <a:buFontTx/>
              <a:buNone/>
              <a:tabLst/>
              <a:defRPr/>
            </a:pPr>
            <a:r>
              <a:rPr lang="en-GB" sz="1050" b="1" spc="-20" dirty="0">
                <a:solidFill>
                  <a:srgbClr val="336E9F"/>
                </a:solidFill>
                <a:latin typeface="Arial"/>
                <a:cs typeface="Arial"/>
              </a:rPr>
              <a:t>CARE</a:t>
            </a:r>
            <a:r>
              <a:rPr lang="en-GB" sz="1050" b="1" spc="-55" dirty="0">
                <a:solidFill>
                  <a:srgbClr val="336E9F"/>
                </a:solidFill>
                <a:latin typeface="Arial"/>
                <a:cs typeface="Arial"/>
              </a:rPr>
              <a:t> </a:t>
            </a:r>
            <a:r>
              <a:rPr lang="en-GB" sz="1050" b="1" spc="-10" dirty="0">
                <a:solidFill>
                  <a:srgbClr val="336E9F"/>
                </a:solidFill>
                <a:latin typeface="Arial"/>
                <a:cs typeface="Arial"/>
              </a:rPr>
              <a:t>FROM</a:t>
            </a:r>
            <a:r>
              <a:rPr lang="en-GB" sz="1050" b="1" spc="-60" dirty="0">
                <a:solidFill>
                  <a:srgbClr val="336E9F"/>
                </a:solidFill>
                <a:latin typeface="Arial"/>
                <a:cs typeface="Arial"/>
              </a:rPr>
              <a:t> </a:t>
            </a:r>
            <a:r>
              <a:rPr lang="en-GB" sz="1050" b="1" spc="-20" dirty="0">
                <a:solidFill>
                  <a:srgbClr val="336E9F"/>
                </a:solidFill>
                <a:latin typeface="Arial"/>
                <a:cs typeface="Arial"/>
              </a:rPr>
              <a:t>YOUR</a:t>
            </a:r>
            <a:r>
              <a:rPr lang="en-GB" sz="1050" b="1" spc="-55" dirty="0">
                <a:solidFill>
                  <a:srgbClr val="336E9F"/>
                </a:solidFill>
                <a:latin typeface="Arial"/>
                <a:cs typeface="Arial"/>
              </a:rPr>
              <a:t> </a:t>
            </a:r>
            <a:r>
              <a:rPr lang="en-GB" sz="1050" b="1" dirty="0">
                <a:solidFill>
                  <a:srgbClr val="336E9F"/>
                </a:solidFill>
                <a:latin typeface="Arial"/>
                <a:cs typeface="Arial"/>
              </a:rPr>
              <a:t>GP</a:t>
            </a:r>
            <a:r>
              <a:rPr lang="en-GB" sz="1050" b="1" spc="-55" dirty="0">
                <a:solidFill>
                  <a:srgbClr val="336E9F"/>
                </a:solidFill>
                <a:latin typeface="Arial"/>
                <a:cs typeface="Arial"/>
              </a:rPr>
              <a:t> </a:t>
            </a:r>
            <a:r>
              <a:rPr lang="en-GB" sz="1050" b="1" spc="-10" dirty="0">
                <a:solidFill>
                  <a:srgbClr val="336E9F"/>
                </a:solidFill>
                <a:latin typeface="Arial"/>
                <a:cs typeface="Arial"/>
              </a:rPr>
              <a:t>PRACTICE</a:t>
            </a:r>
            <a:endParaRPr lang="en-GB" sz="1050" dirty="0">
              <a:latin typeface="Arial"/>
              <a:cs typeface="Arial"/>
            </a:endParaRPr>
          </a:p>
        </p:txBody>
      </p:sp>
      <p:sp>
        <p:nvSpPr>
          <p:cNvPr id="59" name="text_q51">
            <a:extLst>
              <a:ext uri="{FF2B5EF4-FFF2-40B4-BE49-F238E27FC236}">
                <a16:creationId xmlns:a16="http://schemas.microsoft.com/office/drawing/2014/main" id="{C64CE95B-DF36-221D-ECCE-75BA26CF1F57}"/>
              </a:ext>
            </a:extLst>
          </p:cNvPr>
          <p:cNvSpPr txBox="1"/>
          <p:nvPr/>
        </p:nvSpPr>
        <p:spPr>
          <a:xfrm>
            <a:off x="501650" y="5225774"/>
            <a:ext cx="6096000"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250"/>
              </a:spcBef>
              <a:spcAft>
                <a:spcPts val="0"/>
              </a:spcAft>
              <a:buClrTx/>
              <a:buSzTx/>
              <a:buFontTx/>
              <a:buNone/>
              <a:tabLst/>
              <a:defRPr/>
            </a:pPr>
            <a:r>
              <a:rPr lang="en-GB" sz="850" dirty="0">
                <a:latin typeface="Arial"/>
                <a:cs typeface="Arial"/>
              </a:rPr>
              <a:t>Q51.</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definitely</a:t>
            </a:r>
            <a:r>
              <a:rPr lang="en-GB" sz="850" spc="-20" dirty="0">
                <a:latin typeface="Arial"/>
                <a:cs typeface="Arial"/>
              </a:rPr>
              <a:t> </a:t>
            </a:r>
            <a:r>
              <a:rPr lang="en-GB" sz="850" dirty="0">
                <a:latin typeface="Arial"/>
                <a:cs typeface="Arial"/>
              </a:rPr>
              <a:t>received</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right</a:t>
            </a:r>
            <a:r>
              <a:rPr lang="en-GB" sz="850" spc="-20" dirty="0">
                <a:latin typeface="Arial"/>
                <a:cs typeface="Arial"/>
              </a:rPr>
              <a:t> </a:t>
            </a:r>
            <a:r>
              <a:rPr lang="en-GB" sz="850" dirty="0">
                <a:latin typeface="Arial"/>
                <a:cs typeface="Arial"/>
              </a:rPr>
              <a:t>amount</a:t>
            </a:r>
            <a:r>
              <a:rPr lang="en-GB" sz="850" spc="-25" dirty="0">
                <a:latin typeface="Arial"/>
                <a:cs typeface="Arial"/>
              </a:rPr>
              <a:t> </a:t>
            </a:r>
            <a:r>
              <a:rPr lang="en-GB" sz="850" dirty="0">
                <a:latin typeface="Arial"/>
                <a:cs typeface="Arial"/>
              </a:rPr>
              <a:t>of</a:t>
            </a:r>
            <a:r>
              <a:rPr lang="en-GB" sz="850" spc="-20" dirty="0">
                <a:latin typeface="Arial"/>
                <a:cs typeface="Arial"/>
              </a:rPr>
              <a:t> </a:t>
            </a:r>
            <a:r>
              <a:rPr lang="en-GB" sz="850" dirty="0">
                <a:latin typeface="Arial"/>
                <a:cs typeface="Arial"/>
              </a:rPr>
              <a:t>support</a:t>
            </a:r>
            <a:r>
              <a:rPr lang="en-GB" sz="850" spc="-20" dirty="0">
                <a:latin typeface="Arial"/>
                <a:cs typeface="Arial"/>
              </a:rPr>
              <a:t> </a:t>
            </a:r>
            <a:r>
              <a:rPr lang="en-GB" sz="850" dirty="0">
                <a:latin typeface="Arial"/>
                <a:cs typeface="Arial"/>
              </a:rPr>
              <a:t>from</a:t>
            </a:r>
            <a:r>
              <a:rPr lang="en-GB" sz="850" spc="-20" dirty="0">
                <a:latin typeface="Arial"/>
                <a:cs typeface="Arial"/>
              </a:rPr>
              <a:t> </a:t>
            </a:r>
            <a:r>
              <a:rPr lang="en-GB" sz="850" dirty="0">
                <a:latin typeface="Arial"/>
                <a:cs typeface="Arial"/>
              </a:rPr>
              <a:t>their</a:t>
            </a:r>
            <a:r>
              <a:rPr lang="en-GB" sz="850" spc="-20" dirty="0">
                <a:latin typeface="Arial"/>
                <a:cs typeface="Arial"/>
              </a:rPr>
              <a:t> </a:t>
            </a:r>
            <a:r>
              <a:rPr lang="en-GB" sz="850" dirty="0">
                <a:latin typeface="Arial"/>
                <a:cs typeface="Arial"/>
              </a:rPr>
              <a:t>GP</a:t>
            </a:r>
            <a:r>
              <a:rPr lang="en-GB" sz="850" spc="-20" dirty="0">
                <a:latin typeface="Arial"/>
                <a:cs typeface="Arial"/>
              </a:rPr>
              <a:t> </a:t>
            </a:r>
            <a:r>
              <a:rPr lang="en-GB" sz="850" dirty="0">
                <a:latin typeface="Arial"/>
                <a:cs typeface="Arial"/>
              </a:rPr>
              <a:t>practice</a:t>
            </a:r>
            <a:r>
              <a:rPr lang="en-GB" sz="850" spc="-25" dirty="0">
                <a:latin typeface="Arial"/>
                <a:cs typeface="Arial"/>
              </a:rPr>
              <a:t> </a:t>
            </a:r>
            <a:r>
              <a:rPr lang="en-GB" sz="850" dirty="0">
                <a:latin typeface="Arial"/>
                <a:cs typeface="Arial"/>
              </a:rPr>
              <a:t>during</a:t>
            </a:r>
            <a:r>
              <a:rPr lang="en-GB" sz="850" spc="-20" dirty="0">
                <a:latin typeface="Arial"/>
                <a:cs typeface="Arial"/>
              </a:rPr>
              <a:t> </a:t>
            </a:r>
            <a:r>
              <a:rPr lang="en-GB" sz="850" spc="-10" dirty="0">
                <a:latin typeface="Arial"/>
                <a:cs typeface="Arial"/>
              </a:rPr>
              <a:t>treatment</a:t>
            </a:r>
            <a:endParaRPr lang="en-GB" sz="850" dirty="0">
              <a:latin typeface="Arial"/>
              <a:cs typeface="Arial"/>
            </a:endParaRPr>
          </a:p>
        </p:txBody>
      </p:sp>
      <p:sp>
        <p:nvSpPr>
          <p:cNvPr id="100" name="text_q52">
            <a:extLst>
              <a:ext uri="{FF2B5EF4-FFF2-40B4-BE49-F238E27FC236}">
                <a16:creationId xmlns:a16="http://schemas.microsoft.com/office/drawing/2014/main" id="{7B2AD7E6-F559-F125-DDBF-0BABF1F0AB17}"/>
              </a:ext>
            </a:extLst>
          </p:cNvPr>
          <p:cNvSpPr txBox="1"/>
          <p:nvPr/>
        </p:nvSpPr>
        <p:spPr>
          <a:xfrm>
            <a:off x="502181" y="6900560"/>
            <a:ext cx="6664879" cy="218008"/>
          </a:xfrm>
          <a:prstGeom prst="rect">
            <a:avLst/>
          </a:prstGeom>
        </p:spPr>
        <p:txBody>
          <a:bodyPr vert="horz" wrap="square" lIns="0" tIns="86360" rIns="0" bIns="0" rtlCol="0">
            <a:spAutoFit/>
          </a:bodyPr>
          <a:lstStyle/>
          <a:p>
            <a:pPr marL="12700">
              <a:spcBef>
                <a:spcPts val="680"/>
              </a:spcBef>
              <a:defRPr/>
            </a:pPr>
            <a:r>
              <a:rPr lang="en-GB" sz="850" dirty="0">
                <a:latin typeface="Arial"/>
                <a:cs typeface="Arial"/>
              </a:rPr>
              <a:t>Q52.</a:t>
            </a:r>
            <a:r>
              <a:rPr lang="en-GB" sz="850" spc="-15"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has</a:t>
            </a:r>
            <a:r>
              <a:rPr lang="en-GB" sz="850" spc="-15" dirty="0">
                <a:latin typeface="Arial"/>
                <a:cs typeface="Arial"/>
              </a:rPr>
              <a:t> </a:t>
            </a:r>
            <a:r>
              <a:rPr lang="en-GB" sz="850" dirty="0">
                <a:latin typeface="Arial"/>
                <a:cs typeface="Arial"/>
              </a:rPr>
              <a:t>had</a:t>
            </a:r>
            <a:r>
              <a:rPr lang="en-GB" sz="850" spc="-15" dirty="0">
                <a:latin typeface="Arial"/>
                <a:cs typeface="Arial"/>
              </a:rPr>
              <a:t> </a:t>
            </a:r>
            <a:r>
              <a:rPr lang="en-GB" sz="850" dirty="0">
                <a:latin typeface="Arial"/>
                <a:cs typeface="Arial"/>
              </a:rPr>
              <a:t>a</a:t>
            </a:r>
            <a:r>
              <a:rPr lang="en-GB" sz="850" spc="-15" dirty="0">
                <a:latin typeface="Arial"/>
                <a:cs typeface="Arial"/>
              </a:rPr>
              <a:t> </a:t>
            </a:r>
            <a:r>
              <a:rPr lang="en-GB" sz="850" dirty="0">
                <a:latin typeface="Arial"/>
                <a:cs typeface="Arial"/>
              </a:rPr>
              <a:t>review</a:t>
            </a:r>
            <a:r>
              <a:rPr lang="en-GB" sz="850" spc="-15" dirty="0">
                <a:latin typeface="Arial"/>
                <a:cs typeface="Arial"/>
              </a:rPr>
              <a:t> </a:t>
            </a:r>
            <a:r>
              <a:rPr lang="en-GB" sz="850" dirty="0">
                <a:latin typeface="Arial"/>
                <a:cs typeface="Arial"/>
              </a:rPr>
              <a:t>of</a:t>
            </a:r>
            <a:r>
              <a:rPr lang="en-GB" sz="850" spc="-15" dirty="0">
                <a:latin typeface="Arial"/>
                <a:cs typeface="Arial"/>
              </a:rPr>
              <a:t> </a:t>
            </a:r>
            <a:r>
              <a:rPr lang="en-GB" sz="850" dirty="0">
                <a:latin typeface="Arial"/>
                <a:cs typeface="Arial"/>
              </a:rPr>
              <a:t>cancer</a:t>
            </a:r>
            <a:r>
              <a:rPr lang="en-GB" sz="850" spc="-15" dirty="0">
                <a:latin typeface="Arial"/>
                <a:cs typeface="Arial"/>
              </a:rPr>
              <a:t> </a:t>
            </a:r>
            <a:r>
              <a:rPr lang="en-GB" sz="850" dirty="0">
                <a:latin typeface="Arial"/>
                <a:cs typeface="Arial"/>
              </a:rPr>
              <a:t>care</a:t>
            </a:r>
            <a:r>
              <a:rPr lang="en-GB" sz="850" spc="-15" dirty="0">
                <a:latin typeface="Arial"/>
                <a:cs typeface="Arial"/>
              </a:rPr>
              <a:t> </a:t>
            </a:r>
            <a:r>
              <a:rPr lang="en-GB" sz="850" dirty="0">
                <a:latin typeface="Arial"/>
                <a:cs typeface="Arial"/>
              </a:rPr>
              <a:t>by</a:t>
            </a:r>
            <a:r>
              <a:rPr lang="en-GB" sz="850" spc="-15" dirty="0">
                <a:latin typeface="Arial"/>
                <a:cs typeface="Arial"/>
              </a:rPr>
              <a:t> </a:t>
            </a:r>
            <a:r>
              <a:rPr lang="en-GB" sz="850" dirty="0">
                <a:latin typeface="Arial"/>
                <a:cs typeface="Arial"/>
              </a:rPr>
              <a:t>GP</a:t>
            </a:r>
            <a:r>
              <a:rPr lang="en-GB" sz="850" spc="-15" dirty="0">
                <a:latin typeface="Arial"/>
                <a:cs typeface="Arial"/>
              </a:rPr>
              <a:t> </a:t>
            </a:r>
            <a:r>
              <a:rPr lang="en-GB" sz="850" spc="-10" dirty="0">
                <a:latin typeface="Arial"/>
                <a:cs typeface="Arial"/>
              </a:rPr>
              <a:t>practice</a:t>
            </a:r>
            <a:endParaRPr lang="en-GB" sz="850" dirty="0">
              <a:latin typeface="Arial"/>
              <a:cs typeface="Arial"/>
            </a:endParaRPr>
          </a:p>
        </p:txBody>
      </p:sp>
      <p:grpSp>
        <p:nvGrpSpPr>
          <p:cNvPr id="26" name="Group 25">
            <a:extLst>
              <a:ext uri="{FF2B5EF4-FFF2-40B4-BE49-F238E27FC236}">
                <a16:creationId xmlns:a16="http://schemas.microsoft.com/office/drawing/2014/main" id="{435056C8-7F2F-813C-D8EF-47165EF958F4}"/>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28" name="object 4">
              <a:hlinkClick r:id="rId3" action="ppaction://hlinksldjump"/>
              <a:extLst>
                <a:ext uri="{FF2B5EF4-FFF2-40B4-BE49-F238E27FC236}">
                  <a16:creationId xmlns:a16="http://schemas.microsoft.com/office/drawing/2014/main" id="{ACF7DE78-826A-19C8-0EE8-B39941C24AE3}"/>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29" name="object 3">
              <a:hlinkClick r:id="rId3" action="ppaction://hlinksldjump"/>
              <a:extLst>
                <a:ext uri="{FF2B5EF4-FFF2-40B4-BE49-F238E27FC236}">
                  <a16:creationId xmlns:a16="http://schemas.microsoft.com/office/drawing/2014/main" id="{9F4B0F4D-D708-5CFF-1790-55CEBB6BE4E7}"/>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
        <p:nvSpPr>
          <p:cNvPr id="2" name="object 12">
            <a:extLst>
              <a:ext uri="{FF2B5EF4-FFF2-40B4-BE49-F238E27FC236}">
                <a16:creationId xmlns:a16="http://schemas.microsoft.com/office/drawing/2014/main" id="{074023DB-59E7-7913-2E87-823D7E5D1BFB}"/>
              </a:ext>
            </a:extLst>
          </p:cNvPr>
          <p:cNvSpPr txBox="1"/>
          <p:nvPr/>
        </p:nvSpPr>
        <p:spPr>
          <a:xfrm>
            <a:off x="432772" y="8588790"/>
            <a:ext cx="6696000" cy="167354"/>
          </a:xfrm>
          <a:prstGeom prst="rect">
            <a:avLst/>
          </a:prstGeom>
          <a:ln w="6350">
            <a:solidFill>
              <a:srgbClr val="939598"/>
            </a:solidFill>
          </a:ln>
        </p:spPr>
        <p:txBody>
          <a:bodyPr vert="horz" wrap="square" lIns="0" tIns="5715" rIns="0" bIns="0" rtlCol="0">
            <a:spAutoFit/>
          </a:bodyPr>
          <a:lstStyle/>
          <a:p>
            <a:pPr marL="27940" marR="0" lvl="0" indent="0" defTabSz="914400" eaLnBrk="1" fontAlgn="auto" latinLnBrk="0" hangingPunct="1">
              <a:lnSpc>
                <a:spcPct val="100000"/>
              </a:lnSpc>
              <a:spcBef>
                <a:spcPts val="45"/>
              </a:spcBef>
              <a:spcAft>
                <a:spcPts val="0"/>
              </a:spcAft>
              <a:buClrTx/>
              <a:buSzTx/>
              <a:buFontTx/>
              <a:buNone/>
              <a:tabLst/>
              <a:defRPr/>
            </a:pPr>
            <a:r>
              <a:rPr lang="en-GB" sz="1050" b="1" spc="-20" dirty="0">
                <a:solidFill>
                  <a:srgbClr val="336E9F"/>
                </a:solidFill>
                <a:latin typeface="Arial"/>
                <a:cs typeface="Arial"/>
              </a:rPr>
              <a:t>LIVING</a:t>
            </a:r>
            <a:r>
              <a:rPr lang="en-GB" sz="1050" b="1" spc="-40" dirty="0">
                <a:solidFill>
                  <a:srgbClr val="336E9F"/>
                </a:solidFill>
                <a:latin typeface="Arial"/>
                <a:cs typeface="Arial"/>
              </a:rPr>
              <a:t> </a:t>
            </a:r>
            <a:r>
              <a:rPr lang="en-GB" sz="1050" b="1" spc="-10" dirty="0">
                <a:solidFill>
                  <a:srgbClr val="336E9F"/>
                </a:solidFill>
                <a:latin typeface="Arial"/>
                <a:cs typeface="Arial"/>
              </a:rPr>
              <a:t>WITH</a:t>
            </a:r>
            <a:r>
              <a:rPr lang="en-GB" sz="1050" b="1" spc="-40" dirty="0">
                <a:solidFill>
                  <a:srgbClr val="336E9F"/>
                </a:solidFill>
                <a:latin typeface="Arial"/>
                <a:cs typeface="Arial"/>
              </a:rPr>
              <a:t> </a:t>
            </a:r>
            <a:r>
              <a:rPr lang="en-GB" sz="1050" b="1" spc="-20" dirty="0">
                <a:solidFill>
                  <a:srgbClr val="336E9F"/>
                </a:solidFill>
                <a:latin typeface="Arial"/>
                <a:cs typeface="Arial"/>
              </a:rPr>
              <a:t>AND</a:t>
            </a:r>
            <a:r>
              <a:rPr lang="en-GB" sz="1050" b="1" spc="-40" dirty="0">
                <a:solidFill>
                  <a:srgbClr val="336E9F"/>
                </a:solidFill>
                <a:latin typeface="Arial"/>
                <a:cs typeface="Arial"/>
              </a:rPr>
              <a:t> </a:t>
            </a:r>
            <a:r>
              <a:rPr lang="en-GB" sz="1050" b="1" spc="-25" dirty="0">
                <a:solidFill>
                  <a:srgbClr val="336E9F"/>
                </a:solidFill>
                <a:latin typeface="Arial"/>
                <a:cs typeface="Arial"/>
              </a:rPr>
              <a:t>BEYOND</a:t>
            </a:r>
            <a:r>
              <a:rPr lang="en-GB" sz="1050" b="1" spc="-40" dirty="0">
                <a:solidFill>
                  <a:srgbClr val="336E9F"/>
                </a:solidFill>
                <a:latin typeface="Arial"/>
                <a:cs typeface="Arial"/>
              </a:rPr>
              <a:t> </a:t>
            </a:r>
            <a:r>
              <a:rPr lang="en-GB" sz="1050" b="1" spc="-10" dirty="0">
                <a:solidFill>
                  <a:srgbClr val="336E9F"/>
                </a:solidFill>
                <a:latin typeface="Arial"/>
                <a:cs typeface="Arial"/>
              </a:rPr>
              <a:t>CANCER</a:t>
            </a:r>
            <a:endParaRPr lang="en-GB" sz="1050" dirty="0">
              <a:latin typeface="Arial"/>
              <a:cs typeface="Arial"/>
            </a:endParaRPr>
          </a:p>
        </p:txBody>
      </p:sp>
      <p:sp>
        <p:nvSpPr>
          <p:cNvPr id="111" name="text_q53">
            <a:extLst>
              <a:ext uri="{FF2B5EF4-FFF2-40B4-BE49-F238E27FC236}">
                <a16:creationId xmlns:a16="http://schemas.microsoft.com/office/drawing/2014/main" id="{F053782A-8DC2-CF42-3630-F48250C287FB}"/>
              </a:ext>
            </a:extLst>
          </p:cNvPr>
          <p:cNvSpPr txBox="1"/>
          <p:nvPr/>
        </p:nvSpPr>
        <p:spPr>
          <a:xfrm>
            <a:off x="496334" y="8705095"/>
            <a:ext cx="6390801"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Q53.</a:t>
            </a:r>
            <a:r>
              <a:rPr lang="en-GB" sz="850" spc="-25" dirty="0">
                <a:latin typeface="Arial"/>
                <a:cs typeface="Arial"/>
              </a:rPr>
              <a:t> </a:t>
            </a:r>
            <a:r>
              <a:rPr lang="en-GB" sz="850" dirty="0">
                <a:latin typeface="Arial"/>
                <a:cs typeface="Arial"/>
              </a:rPr>
              <a:t>After</a:t>
            </a:r>
            <a:r>
              <a:rPr lang="en-GB" sz="850" spc="-25" dirty="0">
                <a:latin typeface="Arial"/>
                <a:cs typeface="Arial"/>
              </a:rPr>
              <a:t> </a:t>
            </a:r>
            <a:r>
              <a:rPr lang="en-GB" sz="850" dirty="0">
                <a:latin typeface="Arial"/>
                <a:cs typeface="Arial"/>
              </a:rPr>
              <a:t>treatment,</a:t>
            </a:r>
            <a:r>
              <a:rPr lang="en-GB" sz="850" spc="-25"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25" dirty="0">
                <a:latin typeface="Arial"/>
                <a:cs typeface="Arial"/>
              </a:rPr>
              <a:t> </a:t>
            </a:r>
            <a:r>
              <a:rPr lang="en-GB" sz="850" dirty="0">
                <a:latin typeface="Arial"/>
                <a:cs typeface="Arial"/>
              </a:rPr>
              <a:t>definitely</a:t>
            </a:r>
            <a:r>
              <a:rPr lang="en-GB" sz="850" spc="-25" dirty="0">
                <a:latin typeface="Arial"/>
                <a:cs typeface="Arial"/>
              </a:rPr>
              <a:t> </a:t>
            </a:r>
            <a:r>
              <a:rPr lang="en-GB" sz="850" dirty="0">
                <a:latin typeface="Arial"/>
                <a:cs typeface="Arial"/>
              </a:rPr>
              <a:t>could</a:t>
            </a:r>
            <a:r>
              <a:rPr lang="en-GB" sz="850" spc="-25" dirty="0">
                <a:latin typeface="Arial"/>
                <a:cs typeface="Arial"/>
              </a:rPr>
              <a:t> </a:t>
            </a:r>
            <a:r>
              <a:rPr lang="en-GB" sz="850" dirty="0">
                <a:latin typeface="Arial"/>
                <a:cs typeface="Arial"/>
              </a:rPr>
              <a:t>get</a:t>
            </a:r>
            <a:r>
              <a:rPr lang="en-GB" sz="850" spc="-20" dirty="0">
                <a:latin typeface="Arial"/>
                <a:cs typeface="Arial"/>
              </a:rPr>
              <a:t> </a:t>
            </a:r>
            <a:r>
              <a:rPr lang="en-GB" sz="850" dirty="0">
                <a:latin typeface="Arial"/>
                <a:cs typeface="Arial"/>
              </a:rPr>
              <a:t>enough</a:t>
            </a:r>
            <a:r>
              <a:rPr lang="en-GB" sz="850" spc="-25" dirty="0">
                <a:latin typeface="Arial"/>
                <a:cs typeface="Arial"/>
              </a:rPr>
              <a:t> </a:t>
            </a:r>
            <a:r>
              <a:rPr lang="en-GB" sz="850" dirty="0">
                <a:latin typeface="Arial"/>
                <a:cs typeface="Arial"/>
              </a:rPr>
              <a:t>emotional</a:t>
            </a:r>
            <a:r>
              <a:rPr lang="en-GB" sz="850" spc="-25" dirty="0">
                <a:latin typeface="Arial"/>
                <a:cs typeface="Arial"/>
              </a:rPr>
              <a:t> </a:t>
            </a:r>
            <a:r>
              <a:rPr lang="en-GB" sz="850" dirty="0">
                <a:latin typeface="Arial"/>
                <a:cs typeface="Arial"/>
              </a:rPr>
              <a:t>support</a:t>
            </a:r>
            <a:r>
              <a:rPr lang="en-GB" sz="850" spc="-20" dirty="0">
                <a:latin typeface="Arial"/>
                <a:cs typeface="Arial"/>
              </a:rPr>
              <a:t> </a:t>
            </a:r>
            <a:r>
              <a:rPr lang="en-GB" sz="850" dirty="0">
                <a:latin typeface="Arial"/>
                <a:cs typeface="Arial"/>
              </a:rPr>
              <a:t>at</a:t>
            </a:r>
            <a:r>
              <a:rPr lang="en-GB" sz="850" spc="-25" dirty="0">
                <a:latin typeface="Arial"/>
                <a:cs typeface="Arial"/>
              </a:rPr>
              <a:t> </a:t>
            </a:r>
            <a:r>
              <a:rPr lang="en-GB" sz="850" dirty="0">
                <a:latin typeface="Arial"/>
                <a:cs typeface="Arial"/>
              </a:rPr>
              <a:t>home</a:t>
            </a:r>
            <a:r>
              <a:rPr lang="en-GB" sz="850" spc="-25" dirty="0">
                <a:latin typeface="Arial"/>
                <a:cs typeface="Arial"/>
              </a:rPr>
              <a:t> </a:t>
            </a:r>
            <a:r>
              <a:rPr lang="en-GB" sz="850" dirty="0">
                <a:latin typeface="Arial"/>
                <a:cs typeface="Arial"/>
              </a:rPr>
              <a:t>from</a:t>
            </a:r>
            <a:r>
              <a:rPr lang="en-GB" sz="850" spc="-25" dirty="0">
                <a:latin typeface="Arial"/>
                <a:cs typeface="Arial"/>
              </a:rPr>
              <a:t> </a:t>
            </a:r>
            <a:r>
              <a:rPr lang="en-GB" sz="850" dirty="0">
                <a:latin typeface="Arial"/>
                <a:cs typeface="Arial"/>
              </a:rPr>
              <a:t>community</a:t>
            </a:r>
            <a:r>
              <a:rPr lang="en-GB" sz="850" spc="-20" dirty="0">
                <a:latin typeface="Arial"/>
                <a:cs typeface="Arial"/>
              </a:rPr>
              <a:t> </a:t>
            </a:r>
            <a:r>
              <a:rPr lang="en-GB" sz="850" dirty="0">
                <a:latin typeface="Arial"/>
                <a:cs typeface="Arial"/>
              </a:rPr>
              <a:t>or</a:t>
            </a:r>
            <a:r>
              <a:rPr lang="en-GB" sz="850" spc="-25" dirty="0">
                <a:latin typeface="Arial"/>
                <a:cs typeface="Arial"/>
              </a:rPr>
              <a:t> </a:t>
            </a:r>
            <a:r>
              <a:rPr lang="en-GB" sz="850" dirty="0">
                <a:latin typeface="Arial"/>
                <a:cs typeface="Arial"/>
              </a:rPr>
              <a:t>voluntary</a:t>
            </a:r>
            <a:r>
              <a:rPr lang="en-GB" sz="850" spc="-25" dirty="0">
                <a:latin typeface="Arial"/>
                <a:cs typeface="Arial"/>
              </a:rPr>
              <a:t> </a:t>
            </a:r>
            <a:r>
              <a:rPr lang="en-GB" sz="850" spc="-10" dirty="0">
                <a:latin typeface="Arial"/>
                <a:cs typeface="Arial"/>
              </a:rPr>
              <a:t>services</a:t>
            </a:r>
            <a:endParaRPr lang="en-GB" sz="850" dirty="0">
              <a:latin typeface="Arial"/>
              <a:cs typeface="Arial"/>
            </a:endParaRPr>
          </a:p>
        </p:txBody>
      </p:sp>
      <p:sp>
        <p:nvSpPr>
          <p:cNvPr id="14" name="object 13">
            <a:extLst>
              <a:ext uri="{FF2B5EF4-FFF2-40B4-BE49-F238E27FC236}">
                <a16:creationId xmlns:a16="http://schemas.microsoft.com/office/drawing/2014/main" id="{52981DDE-18D9-609D-0501-EB905BF73766}"/>
              </a:ext>
              <a:ext uri="{C183D7F6-B498-43B3-948B-1728B52AA6E4}">
                <adec:decorative xmlns:adec="http://schemas.microsoft.com/office/drawing/2017/decorative" val="1"/>
              </a:ext>
            </a:extLst>
          </p:cNvPr>
          <p:cNvSpPr/>
          <p:nvPr/>
        </p:nvSpPr>
        <p:spPr>
          <a:xfrm>
            <a:off x="434364" y="875614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0" name="his_years_q52">
            <a:extLst>
              <a:ext uri="{FF2B5EF4-FFF2-40B4-BE49-F238E27FC236}">
                <a16:creationId xmlns:a16="http://schemas.microsoft.com/office/drawing/2014/main" id="{6E9224CA-D03D-D6B7-864D-29BBB79A0194}"/>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913782289"/>
              </p:ext>
            </p:extLst>
          </p:nvPr>
        </p:nvGraphicFramePr>
        <p:xfrm>
          <a:off x="1585850" y="8137473"/>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6" name="chart_his_q52">
            <a:extLst>
              <a:ext uri="{FF2B5EF4-FFF2-40B4-BE49-F238E27FC236}">
                <a16:creationId xmlns:a16="http://schemas.microsoft.com/office/drawing/2014/main" id="{1B9B2DC2-BCA2-A90A-3E1A-E5F81F8FDDE3}"/>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384253215"/>
              </p:ext>
            </p:extLst>
          </p:nvPr>
        </p:nvGraphicFramePr>
        <p:xfrm>
          <a:off x="360681" y="7175500"/>
          <a:ext cx="6694169" cy="1180317"/>
        </p:xfrm>
        <a:graphic>
          <a:graphicData uri="http://schemas.openxmlformats.org/drawingml/2006/chart">
            <c:chart xmlns:c="http://schemas.openxmlformats.org/drawingml/2006/chart" xmlns:r="http://schemas.openxmlformats.org/officeDocument/2006/relationships" r:id="rId4"/>
          </a:graphicData>
        </a:graphic>
      </p:graphicFrame>
      <p:sp>
        <p:nvSpPr>
          <p:cNvPr id="13" name="object 11">
            <a:extLst>
              <a:ext uri="{FF2B5EF4-FFF2-40B4-BE49-F238E27FC236}">
                <a16:creationId xmlns:a16="http://schemas.microsoft.com/office/drawing/2014/main" id="{FF10DFBE-3A0C-4FF4-7C72-E5288C5E89B3}"/>
              </a:ext>
              <a:ext uri="{C183D7F6-B498-43B3-948B-1728B52AA6E4}">
                <adec:decorative xmlns:adec="http://schemas.microsoft.com/office/drawing/2017/decorative" val="1"/>
              </a:ext>
            </a:extLst>
          </p:cNvPr>
          <p:cNvSpPr/>
          <p:nvPr/>
        </p:nvSpPr>
        <p:spPr>
          <a:xfrm>
            <a:off x="435050" y="6946900"/>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2" name="his_years_q51">
            <a:extLst>
              <a:ext uri="{FF2B5EF4-FFF2-40B4-BE49-F238E27FC236}">
                <a16:creationId xmlns:a16="http://schemas.microsoft.com/office/drawing/2014/main" id="{2CAC86B6-0464-7E25-45CE-86DF733C3CCC}"/>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71409385"/>
              </p:ext>
            </p:extLst>
          </p:nvPr>
        </p:nvGraphicFramePr>
        <p:xfrm>
          <a:off x="1585850" y="6472835"/>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2" name="chart_his_q51">
            <a:extLst>
              <a:ext uri="{FF2B5EF4-FFF2-40B4-BE49-F238E27FC236}">
                <a16:creationId xmlns:a16="http://schemas.microsoft.com/office/drawing/2014/main" id="{EB938655-655B-8403-3FD5-C9558FB49F1B}"/>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681714378"/>
              </p:ext>
            </p:extLst>
          </p:nvPr>
        </p:nvGraphicFramePr>
        <p:xfrm>
          <a:off x="360567" y="5510543"/>
          <a:ext cx="6694169" cy="1180317"/>
        </p:xfrm>
        <a:graphic>
          <a:graphicData uri="http://schemas.openxmlformats.org/drawingml/2006/chart">
            <c:chart xmlns:c="http://schemas.openxmlformats.org/drawingml/2006/chart" xmlns:r="http://schemas.openxmlformats.org/officeDocument/2006/relationships" r:id="rId5"/>
          </a:graphicData>
        </a:graphic>
      </p:graphicFrame>
      <p:sp>
        <p:nvSpPr>
          <p:cNvPr id="11" name="object 10">
            <a:extLst>
              <a:ext uri="{FF2B5EF4-FFF2-40B4-BE49-F238E27FC236}">
                <a16:creationId xmlns:a16="http://schemas.microsoft.com/office/drawing/2014/main" id="{6DAEF86D-6561-CFA3-674A-D021E10AE1EF}"/>
              </a:ext>
              <a:ext uri="{C183D7F6-B498-43B3-948B-1728B52AA6E4}">
                <adec:decorative xmlns:adec="http://schemas.microsoft.com/office/drawing/2017/decorative" val="1"/>
              </a:ext>
            </a:extLst>
          </p:cNvPr>
          <p:cNvSpPr/>
          <p:nvPr/>
        </p:nvSpPr>
        <p:spPr>
          <a:xfrm>
            <a:off x="436557" y="5281943"/>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4" name="his_years_q50">
            <a:extLst>
              <a:ext uri="{FF2B5EF4-FFF2-40B4-BE49-F238E27FC236}">
                <a16:creationId xmlns:a16="http://schemas.microsoft.com/office/drawing/2014/main" id="{1A960D5F-E492-58F7-0796-B7B6CF4C4624}"/>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298844483"/>
              </p:ext>
            </p:extLst>
          </p:nvPr>
        </p:nvGraphicFramePr>
        <p:xfrm>
          <a:off x="1585850" y="4672777"/>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0" name="chart_his_q50">
            <a:extLst>
              <a:ext uri="{FF2B5EF4-FFF2-40B4-BE49-F238E27FC236}">
                <a16:creationId xmlns:a16="http://schemas.microsoft.com/office/drawing/2014/main" id="{BE11BE64-CA44-4A7A-B4DA-0404F1309FAD}"/>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971633015"/>
              </p:ext>
            </p:extLst>
          </p:nvPr>
        </p:nvGraphicFramePr>
        <p:xfrm>
          <a:off x="360681" y="3709183"/>
          <a:ext cx="6694169" cy="1180317"/>
        </p:xfrm>
        <a:graphic>
          <a:graphicData uri="http://schemas.openxmlformats.org/drawingml/2006/chart">
            <c:chart xmlns:c="http://schemas.openxmlformats.org/drawingml/2006/chart" xmlns:r="http://schemas.openxmlformats.org/officeDocument/2006/relationships" r:id="rId6"/>
          </a:graphicData>
        </a:graphic>
      </p:graphicFrame>
      <p:sp>
        <p:nvSpPr>
          <p:cNvPr id="8" name="object 8">
            <a:extLst>
              <a:ext uri="{FF2B5EF4-FFF2-40B4-BE49-F238E27FC236}">
                <a16:creationId xmlns:a16="http://schemas.microsoft.com/office/drawing/2014/main" id="{476A1EAC-F46E-1B92-9B57-0E8FFDE05DCF}"/>
              </a:ext>
              <a:ext uri="{C183D7F6-B498-43B3-948B-1728B52AA6E4}">
                <adec:decorative xmlns:adec="http://schemas.microsoft.com/office/drawing/2017/decorative" val="1"/>
              </a:ext>
            </a:extLst>
          </p:cNvPr>
          <p:cNvSpPr/>
          <p:nvPr/>
        </p:nvSpPr>
        <p:spPr>
          <a:xfrm>
            <a:off x="429035" y="348531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6" name="his_years_q49">
            <a:extLst>
              <a:ext uri="{FF2B5EF4-FFF2-40B4-BE49-F238E27FC236}">
                <a16:creationId xmlns:a16="http://schemas.microsoft.com/office/drawing/2014/main" id="{66B72E79-8A0E-6FE3-D825-0E638A916786}"/>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079592085"/>
              </p:ext>
            </p:extLst>
          </p:nvPr>
        </p:nvGraphicFramePr>
        <p:xfrm>
          <a:off x="1585850" y="3031452"/>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7" name="chart_his_q49">
            <a:extLst>
              <a:ext uri="{FF2B5EF4-FFF2-40B4-BE49-F238E27FC236}">
                <a16:creationId xmlns:a16="http://schemas.microsoft.com/office/drawing/2014/main" id="{F3B0AAC7-78A8-82A5-6226-47A0179A69CF}"/>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94826286"/>
              </p:ext>
            </p:extLst>
          </p:nvPr>
        </p:nvGraphicFramePr>
        <p:xfrm>
          <a:off x="360567" y="2070100"/>
          <a:ext cx="6694169" cy="1180317"/>
        </p:xfrm>
        <a:graphic>
          <a:graphicData uri="http://schemas.openxmlformats.org/drawingml/2006/chart">
            <c:chart xmlns:c="http://schemas.openxmlformats.org/drawingml/2006/chart" xmlns:r="http://schemas.openxmlformats.org/officeDocument/2006/relationships" r:id="rId7"/>
          </a:graphicData>
        </a:graphic>
      </p:graphicFrame>
      <p:sp>
        <p:nvSpPr>
          <p:cNvPr id="6" name="object 7">
            <a:extLst>
              <a:ext uri="{FF2B5EF4-FFF2-40B4-BE49-F238E27FC236}">
                <a16:creationId xmlns:a16="http://schemas.microsoft.com/office/drawing/2014/main" id="{65AD6ECD-9A93-339C-E672-B762123F1B8E}"/>
              </a:ext>
              <a:ext uri="{C183D7F6-B498-43B3-948B-1728B52AA6E4}">
                <adec:decorative xmlns:adec="http://schemas.microsoft.com/office/drawing/2017/decorative" val="1"/>
              </a:ext>
            </a:extLst>
          </p:cNvPr>
          <p:cNvSpPr/>
          <p:nvPr/>
        </p:nvSpPr>
        <p:spPr>
          <a:xfrm>
            <a:off x="435050" y="1841500"/>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9" name="Group 1">
            <a:extLst>
              <a:ext uri="{FF2B5EF4-FFF2-40B4-BE49-F238E27FC236}">
                <a16:creationId xmlns:a16="http://schemas.microsoft.com/office/drawing/2014/main" id="{B69DB6D8-7FD1-0E45-6BB0-44F26270ABF7}"/>
              </a:ext>
              <a:ext uri="{C183D7F6-B498-43B3-948B-1728B52AA6E4}">
                <adec:decorative xmlns:adec="http://schemas.microsoft.com/office/drawing/2017/decorative" val="1"/>
              </a:ext>
            </a:extLst>
          </p:cNvPr>
          <p:cNvGrpSpPr/>
          <p:nvPr/>
        </p:nvGrpSpPr>
        <p:grpSpPr>
          <a:xfrm>
            <a:off x="428960" y="1198005"/>
            <a:ext cx="6696075" cy="361062"/>
            <a:chOff x="349101" y="166510"/>
            <a:chExt cx="6775785" cy="361062"/>
          </a:xfrm>
        </p:grpSpPr>
        <p:sp>
          <p:nvSpPr>
            <p:cNvPr id="15" name="object 5">
              <a:extLst>
                <a:ext uri="{FF2B5EF4-FFF2-40B4-BE49-F238E27FC236}">
                  <a16:creationId xmlns:a16="http://schemas.microsoft.com/office/drawing/2014/main" id="{201890FD-63BE-D9D8-4A7E-A4321B2C4719}"/>
                </a:ext>
              </a:extLst>
            </p:cNvPr>
            <p:cNvSpPr txBox="1"/>
            <p:nvPr/>
          </p:nvSpPr>
          <p:spPr>
            <a:xfrm>
              <a:off x="5024240" y="232783"/>
              <a:ext cx="1859914" cy="250190"/>
            </a:xfrm>
            <a:prstGeom prst="rect">
              <a:avLst/>
            </a:prstGeom>
          </p:spPr>
          <p:txBody>
            <a:bodyPr vert="horz" wrap="square" lIns="0" tIns="31750" rIns="0" bIns="0" rtlCol="0">
              <a:spAutoFit/>
            </a:bodyPr>
            <a:lstStyle/>
            <a:p>
              <a:pPr marL="0" marR="5080" lvl="0" indent="0" defTabSz="914400" eaLnBrk="1" fontAlgn="auto" latinLnBrk="0" hangingPunct="1">
                <a:lnSpc>
                  <a:spcPts val="810"/>
                </a:lnSpc>
                <a:spcBef>
                  <a:spcPts val="250"/>
                </a:spcBef>
                <a:spcAft>
                  <a:spcPts val="0"/>
                </a:spcAft>
                <a:buClrTx/>
                <a:buSzTx/>
                <a:buFontTx/>
                <a:buNone/>
                <a:tabLst/>
                <a:defRPr/>
              </a:pPr>
              <a:r>
                <a:rPr kumimoji="0" sz="800" b="0" i="0" u="none" strike="noStrike" kern="0" cap="none" spc="0" normalizeH="0" baseline="0" noProof="0" dirty="0">
                  <a:ln>
                    <a:noFill/>
                  </a:ln>
                  <a:solidFill>
                    <a:sysClr val="windowText" lastClr="000000"/>
                  </a:solidFill>
                  <a:effectLst/>
                  <a:uLnTx/>
                  <a:uFillTx/>
                  <a:latin typeface="Arial"/>
                  <a:cs typeface="Arial"/>
                </a:rPr>
                <a:t>The</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are</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unadjusted</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and</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based</a:t>
              </a:r>
              <a:r>
                <a:rPr kumimoji="0" sz="800" b="0" i="0" u="none" strike="noStrike" kern="0" cap="none" spc="-25" normalizeH="0" baseline="0" noProof="0" dirty="0">
                  <a:ln>
                    <a:noFill/>
                  </a:ln>
                  <a:solidFill>
                    <a:sysClr val="windowText" lastClr="000000"/>
                  </a:solidFill>
                  <a:effectLst/>
                  <a:uLnTx/>
                  <a:uFillTx/>
                  <a:latin typeface="Arial"/>
                  <a:cs typeface="Arial"/>
                </a:rPr>
                <a:t> on</a:t>
              </a:r>
              <a:r>
                <a:rPr kumimoji="0" sz="800" b="0" i="0" u="none" strike="noStrike" kern="0" cap="none" spc="0" normalizeH="0" baseline="0" noProof="0" dirty="0">
                  <a:ln>
                    <a:noFill/>
                  </a:ln>
                  <a:solidFill>
                    <a:sysClr val="windowText" lastClr="000000"/>
                  </a:solidFill>
                  <a:effectLst/>
                  <a:uLnTx/>
                  <a:uFillTx/>
                  <a:latin typeface="Arial"/>
                  <a:cs typeface="Arial"/>
                </a:rPr>
                <a:t> England</a:t>
              </a:r>
              <a:r>
                <a:rPr kumimoji="0" sz="800" b="0" i="0" u="none" strike="noStrike" kern="0" cap="none" spc="-3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10" normalizeH="0" baseline="0" noProof="0" dirty="0">
                  <a:ln>
                    <a:noFill/>
                  </a:ln>
                  <a:solidFill>
                    <a:sysClr val="windowText" lastClr="000000"/>
                  </a:solidFill>
                  <a:effectLst/>
                  <a:uLnTx/>
                  <a:uFillTx/>
                  <a:latin typeface="Arial"/>
                  <a:cs typeface="Arial"/>
                </a:rPr>
                <a:t>only.</a:t>
              </a:r>
              <a:endParaRPr kumimoji="0" sz="800" b="0" i="0" u="none" strike="noStrike" kern="0" cap="none" spc="0" normalizeH="0" baseline="0" noProof="0" dirty="0">
                <a:ln>
                  <a:noFill/>
                </a:ln>
                <a:solidFill>
                  <a:sysClr val="windowText" lastClr="000000"/>
                </a:solidFill>
                <a:effectLst/>
                <a:uLnTx/>
                <a:uFillTx/>
                <a:latin typeface="Arial"/>
                <a:cs typeface="Arial"/>
              </a:endParaRPr>
            </a:p>
          </p:txBody>
        </p:sp>
        <p:sp>
          <p:nvSpPr>
            <p:cNvPr id="18" name="object 4">
              <a:extLst>
                <a:ext uri="{FF2B5EF4-FFF2-40B4-BE49-F238E27FC236}">
                  <a16:creationId xmlns:a16="http://schemas.microsoft.com/office/drawing/2014/main" id="{93BF6EA5-B50E-7E73-47BB-DB09BDDE8863}"/>
                </a:ext>
              </a:extLst>
            </p:cNvPr>
            <p:cNvSpPr txBox="1"/>
            <p:nvPr/>
          </p:nvSpPr>
          <p:spPr>
            <a:xfrm>
              <a:off x="2940050" y="256306"/>
              <a:ext cx="1697347" cy="215444"/>
            </a:xfrm>
            <a:prstGeom prst="rect">
              <a:avLst/>
            </a:prstGeom>
            <a:noFill/>
          </p:spPr>
          <p:txBody>
            <a:bodyPr wrap="square">
              <a:spAutoFit/>
            </a:bodyPr>
            <a:lstStyle/>
            <a:p>
              <a:pPr marL="0" marR="0" lvl="0" indent="0" defTabSz="914400" eaLnBrk="1" fontAlgn="auto" latinLnBrk="0" hangingPunct="1">
                <a:lnSpc>
                  <a:spcPct val="100000"/>
                </a:lnSpc>
                <a:spcBef>
                  <a:spcPts val="215"/>
                </a:spcBef>
                <a:spcAft>
                  <a:spcPts val="0"/>
                </a:spcAft>
                <a:buClrTx/>
                <a:buSzTx/>
                <a:buFontTx/>
                <a:buNone/>
                <a:tabLst/>
                <a:defRPr/>
              </a:pPr>
              <a:r>
                <a:rPr lang="en-GB" sz="800" spc="260" dirty="0">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No</a:t>
              </a:r>
              <a:r>
                <a:rPr kumimoji="0" lang="en-GB" sz="1200" b="0" i="0" u="none" strike="noStrike" kern="0" cap="none" spc="-22"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score</a:t>
              </a:r>
              <a:r>
                <a:rPr kumimoji="0" lang="en-GB" sz="1200" b="0" i="0" u="none" strike="noStrike" kern="0" cap="none" spc="-15"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available</a:t>
              </a:r>
              <a:r>
                <a:rPr kumimoji="0" lang="en-GB" sz="1200" b="0" i="0" u="none" strike="noStrike" kern="0" cap="none" spc="-15" normalizeH="0" baseline="3472" noProof="0" dirty="0">
                  <a:ln>
                    <a:noFill/>
                  </a:ln>
                  <a:solidFill>
                    <a:sysClr val="windowText" lastClr="000000"/>
                  </a:solidFill>
                  <a:effectLst/>
                  <a:uLnTx/>
                  <a:uFillTx/>
                  <a:latin typeface="Arial"/>
                  <a:cs typeface="Arial"/>
                </a:rPr>
                <a:t>.</a:t>
              </a:r>
              <a:endParaRPr kumimoji="0" lang="en-GB" sz="1200" b="0" i="0" u="none" strike="noStrike" kern="0" cap="none" spc="0" normalizeH="0" baseline="3472" noProof="0" dirty="0">
                <a:ln>
                  <a:noFill/>
                </a:ln>
                <a:solidFill>
                  <a:sysClr val="windowText" lastClr="000000"/>
                </a:solidFill>
                <a:effectLst/>
                <a:uLnTx/>
                <a:uFillTx/>
                <a:latin typeface="Arial"/>
                <a:cs typeface="Arial"/>
              </a:endParaRPr>
            </a:p>
          </p:txBody>
        </p:sp>
        <p:sp>
          <p:nvSpPr>
            <p:cNvPr id="19" name="object 3">
              <a:extLst>
                <a:ext uri="{FF2B5EF4-FFF2-40B4-BE49-F238E27FC236}">
                  <a16:creationId xmlns:a16="http://schemas.microsoft.com/office/drawing/2014/main" id="{7628348B-AA81-0167-6D71-B6221C6C0A60}"/>
                </a:ext>
              </a:extLst>
            </p:cNvPr>
            <p:cNvSpPr txBox="1"/>
            <p:nvPr/>
          </p:nvSpPr>
          <p:spPr>
            <a:xfrm>
              <a:off x="497504" y="228020"/>
              <a:ext cx="2518746" cy="117098"/>
            </a:xfrm>
            <a:prstGeom prst="rect">
              <a:avLst/>
            </a:prstGeom>
          </p:spPr>
          <p:txBody>
            <a:bodyPr vert="horz" wrap="square" lIns="0" tIns="31750" rIns="0" bIns="0" rtlCol="0">
              <a:spAutoFit/>
            </a:bodyPr>
            <a:lstStyle/>
            <a:p>
              <a:pPr marL="143510" marR="324485" indent="-144145" algn="l">
                <a:lnSpc>
                  <a:spcPts val="810"/>
                </a:lnSpc>
                <a:spcBef>
                  <a:spcPts val="250"/>
                </a:spcBef>
              </a:pPr>
              <a:r>
                <a:rPr sz="1200" baseline="3472" dirty="0">
                  <a:latin typeface="Arial"/>
                  <a:cs typeface="Arial"/>
                </a:rPr>
                <a:t>*</a:t>
              </a:r>
              <a:r>
                <a:rPr sz="1200" spc="254" baseline="3472" dirty="0">
                  <a:latin typeface="Arial"/>
                  <a:cs typeface="Arial"/>
                </a:rPr>
                <a:t>  </a:t>
              </a:r>
              <a:r>
                <a:rPr sz="800" dirty="0">
                  <a:latin typeface="Arial"/>
                  <a:cs typeface="Arial"/>
                </a:rPr>
                <a:t>Indicates</a:t>
              </a:r>
              <a:r>
                <a:rPr sz="800" spc="-10" dirty="0">
                  <a:latin typeface="Arial"/>
                  <a:cs typeface="Arial"/>
                </a:rPr>
                <a:t> </a:t>
              </a:r>
              <a:r>
                <a:rPr sz="800" dirty="0">
                  <a:latin typeface="Arial"/>
                  <a:cs typeface="Arial"/>
                </a:rPr>
                <a:t>where</a:t>
              </a:r>
              <a:r>
                <a:rPr sz="800" spc="-10" dirty="0">
                  <a:latin typeface="Arial"/>
                  <a:cs typeface="Arial"/>
                </a:rPr>
                <a:t> </a:t>
              </a:r>
              <a:r>
                <a:rPr sz="800" dirty="0">
                  <a:latin typeface="Arial"/>
                  <a:cs typeface="Arial"/>
                </a:rPr>
                <a:t>a</a:t>
              </a:r>
              <a:r>
                <a:rPr sz="800" spc="-10" dirty="0">
                  <a:latin typeface="Arial"/>
                  <a:cs typeface="Arial"/>
                </a:rPr>
                <a:t> </a:t>
              </a:r>
              <a:r>
                <a:rPr sz="800" dirty="0">
                  <a:latin typeface="Arial"/>
                  <a:cs typeface="Arial"/>
                </a:rPr>
                <a:t>score</a:t>
              </a:r>
              <a:r>
                <a:rPr lang="en-GB" sz="800" spc="-10" dirty="0">
                  <a:latin typeface="Arial"/>
                  <a:cs typeface="Arial"/>
                </a:rPr>
                <a:t> </a:t>
              </a:r>
              <a:r>
                <a:rPr sz="800" dirty="0">
                  <a:latin typeface="Arial"/>
                  <a:cs typeface="Arial"/>
                </a:rPr>
                <a:t>is</a:t>
              </a:r>
              <a:r>
                <a:rPr sz="800" spc="-10" dirty="0">
                  <a:latin typeface="Arial"/>
                  <a:cs typeface="Arial"/>
                </a:rPr>
                <a:t> </a:t>
              </a:r>
              <a:r>
                <a:rPr sz="800" spc="-25" dirty="0">
                  <a:latin typeface="Arial"/>
                  <a:cs typeface="Arial"/>
                </a:rPr>
                <a:t>not</a:t>
              </a:r>
              <a:r>
                <a:rPr lang="en-GB" sz="800" dirty="0">
                  <a:latin typeface="Arial"/>
                  <a:cs typeface="Arial"/>
                </a:rPr>
                <a:t> </a:t>
              </a:r>
              <a:r>
                <a:rPr sz="800" dirty="0">
                  <a:latin typeface="Arial"/>
                  <a:cs typeface="Arial"/>
                </a:rPr>
                <a:t>available</a:t>
              </a:r>
              <a:r>
                <a:rPr sz="800" spc="-25" dirty="0">
                  <a:latin typeface="Arial"/>
                  <a:cs typeface="Arial"/>
                </a:rPr>
                <a:t> </a:t>
              </a:r>
              <a:r>
                <a:rPr sz="800" dirty="0">
                  <a:latin typeface="Arial"/>
                  <a:cs typeface="Arial"/>
                </a:rPr>
                <a:t>due</a:t>
              </a:r>
              <a:r>
                <a:rPr sz="800" spc="-25" dirty="0">
                  <a:latin typeface="Arial"/>
                  <a:cs typeface="Arial"/>
                </a:rPr>
                <a:t> </a:t>
              </a:r>
              <a:r>
                <a:rPr sz="800" dirty="0">
                  <a:latin typeface="Arial"/>
                  <a:cs typeface="Arial"/>
                </a:rPr>
                <a:t>to</a:t>
              </a:r>
              <a:r>
                <a:rPr lang="en-GB" sz="800" spc="-25" dirty="0">
                  <a:latin typeface="Arial"/>
                  <a:cs typeface="Arial"/>
                </a:rPr>
                <a:t> </a:t>
              </a:r>
              <a:r>
                <a:rPr sz="800" dirty="0">
                  <a:latin typeface="Arial"/>
                  <a:cs typeface="Arial"/>
                </a:rPr>
                <a:t>suppression</a:t>
              </a:r>
              <a:r>
                <a:rPr sz="800" spc="-25" dirty="0">
                  <a:latin typeface="Arial"/>
                  <a:cs typeface="Arial"/>
                </a:rPr>
                <a:t> </a:t>
              </a:r>
              <a:r>
                <a:rPr sz="800" dirty="0">
                  <a:latin typeface="Arial"/>
                  <a:cs typeface="Arial"/>
                </a:rPr>
                <a:t>or</a:t>
              </a:r>
              <a:r>
                <a:rPr sz="800" spc="-25" dirty="0">
                  <a:latin typeface="Arial"/>
                  <a:cs typeface="Arial"/>
                </a:rPr>
                <a:t> </a:t>
              </a:r>
              <a:r>
                <a:rPr sz="800" spc="-50" dirty="0">
                  <a:latin typeface="Arial"/>
                  <a:cs typeface="Arial"/>
                </a:rPr>
                <a:t>a</a:t>
              </a:r>
              <a:r>
                <a:rPr lang="en-GB" sz="800" spc="-50" dirty="0">
                  <a:latin typeface="Arial"/>
                  <a:cs typeface="Arial"/>
                </a:rPr>
                <a:t> </a:t>
              </a:r>
              <a:r>
                <a:rPr lang="en-GB" sz="1200" baseline="6944" dirty="0">
                  <a:latin typeface="Arial"/>
                  <a:cs typeface="Arial"/>
                </a:rPr>
                <a:t>low</a:t>
              </a:r>
              <a:r>
                <a:rPr lang="en-GB" sz="1200" spc="-15" baseline="6944" dirty="0">
                  <a:latin typeface="Arial"/>
                  <a:cs typeface="Arial"/>
                </a:rPr>
                <a:t> </a:t>
              </a:r>
              <a:r>
                <a:rPr lang="en-GB" sz="1200" baseline="6944" dirty="0">
                  <a:latin typeface="Arial"/>
                  <a:cs typeface="Arial"/>
                </a:rPr>
                <a:t>base</a:t>
              </a:r>
              <a:r>
                <a:rPr lang="en-GB" sz="1200" spc="-15" baseline="6944" dirty="0">
                  <a:latin typeface="Arial"/>
                  <a:cs typeface="Arial"/>
                </a:rPr>
                <a:t> size.</a:t>
              </a:r>
              <a:r>
                <a:rPr lang="en-GB" sz="1200" baseline="6944" dirty="0">
                  <a:latin typeface="Arial"/>
                  <a:cs typeface="Arial"/>
                </a:rPr>
                <a:t>	</a:t>
              </a:r>
              <a:endParaRPr lang="en-GB" sz="800" dirty="0">
                <a:latin typeface="Arial"/>
                <a:cs typeface="Arial"/>
              </a:endParaRPr>
            </a:p>
          </p:txBody>
        </p:sp>
        <p:sp>
          <p:nvSpPr>
            <p:cNvPr id="20" name="object 2">
              <a:extLst>
                <a:ext uri="{FF2B5EF4-FFF2-40B4-BE49-F238E27FC236}">
                  <a16:creationId xmlns:a16="http://schemas.microsoft.com/office/drawing/2014/main" id="{0D3055F0-59B9-D683-AABD-69F88AEA9826}"/>
                </a:ext>
              </a:extLst>
            </p:cNvPr>
            <p:cNvSpPr/>
            <p:nvPr/>
          </p:nvSpPr>
          <p:spPr>
            <a:xfrm>
              <a:off x="349101" y="166510"/>
              <a:ext cx="6775785" cy="361062"/>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24" name="txt_org_name">
            <a:extLst>
              <a:ext uri="{FF2B5EF4-FFF2-40B4-BE49-F238E27FC236}">
                <a16:creationId xmlns:a16="http://schemas.microsoft.com/office/drawing/2014/main" id="{8CA5A6ED-FE8F-5E0C-B658-3FF020AA2A42}"/>
              </a:ext>
              <a:ext uri="{C183D7F6-B498-43B3-948B-1728B52AA6E4}">
                <adec:decorative xmlns:adec="http://schemas.microsoft.com/office/drawing/2017/decorative" val="1"/>
              </a:ext>
            </a:extLst>
          </p:cNvPr>
          <p:cNvSpPr txBox="1"/>
          <p:nvPr/>
        </p:nvSpPr>
        <p:spPr>
          <a:xfrm>
            <a:off x="4524343" y="622300"/>
            <a:ext cx="2754280" cy="276999"/>
          </a:xfrm>
          <a:prstGeom prst="rect">
            <a:avLst/>
          </a:prstGeom>
          <a:noFill/>
        </p:spPr>
        <p:txBody>
          <a:bodyPr wrap="none" rtlCol="0">
            <a:spAutoFit/>
          </a:bodyPr>
          <a:lstStyle/>
          <a:p>
            <a:pPr algn="r"/>
            <a:r>
              <a:rPr lang="en-GB" sz="1200" b="1">
                <a:solidFill>
                  <a:srgbClr val="336E9F"/>
                </a:solidFill>
                <a:latin typeface="Arial"/>
                <a:cs typeface="Arial"/>
              </a:rPr>
              <a:t>The Christie NHS Foundation Trust</a:t>
            </a:r>
            <a:endParaRPr lang="en-GB" sz="1200">
              <a:solidFill>
                <a:srgbClr val="336E9F"/>
              </a:solidFill>
            </a:endParaRPr>
          </a:p>
        </p:txBody>
      </p:sp>
      <p:sp>
        <p:nvSpPr>
          <p:cNvPr id="25" name="txt_survey">
            <a:extLst>
              <a:ext uri="{FF2B5EF4-FFF2-40B4-BE49-F238E27FC236}">
                <a16:creationId xmlns:a16="http://schemas.microsoft.com/office/drawing/2014/main" id="{BE8579B3-1903-3E32-0FC5-71A981A18117}"/>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spTree>
    <p:extLst>
      <p:ext uri="{BB962C8B-B14F-4D97-AF65-F5344CB8AC3E}">
        <p14:creationId xmlns:p14="http://schemas.microsoft.com/office/powerpoint/2010/main" val="2670757068"/>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B988FFF-0975-35DA-D253-E31302134736}"/>
            </a:ext>
          </a:extLst>
        </p:cNvPr>
        <p:cNvGrpSpPr/>
        <p:nvPr/>
      </p:nvGrpSpPr>
      <p:grpSpPr>
        <a:xfrm>
          <a:off x="0" y="0"/>
          <a:ext cx="0" cy="0"/>
          <a:chOff x="0" y="0"/>
          <a:chExt cx="0" cy="0"/>
        </a:xfrm>
      </p:grpSpPr>
      <p:sp>
        <p:nvSpPr>
          <p:cNvPr id="83" name="Slide Number Placeholder 1">
            <a:extLst>
              <a:ext uri="{FF2B5EF4-FFF2-40B4-BE49-F238E27FC236}">
                <a16:creationId xmlns:a16="http://schemas.microsoft.com/office/drawing/2014/main" id="{2BD4B7A1-96D2-C4D0-9871-804B15C68E06}"/>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6034258D-1B64-464C-8D86-ECF8812D52F2}" type="slidenum">
              <a:rPr lang="en-GB" spc="-25" smtClean="0"/>
              <a:t>57</a:t>
            </a:fld>
            <a:endParaRPr lang="en-GB" spc="-25" dirty="0"/>
          </a:p>
        </p:txBody>
      </p:sp>
      <p:sp>
        <p:nvSpPr>
          <p:cNvPr id="25" name="object 1">
            <a:extLst>
              <a:ext uri="{FF2B5EF4-FFF2-40B4-BE49-F238E27FC236}">
                <a16:creationId xmlns:a16="http://schemas.microsoft.com/office/drawing/2014/main" id="{D525C386-515D-4833-35A4-BC465AD3FDC9}"/>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Year on year 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15" name="his_years_q58">
            <a:extLst>
              <a:ext uri="{FF2B5EF4-FFF2-40B4-BE49-F238E27FC236}">
                <a16:creationId xmlns:a16="http://schemas.microsoft.com/office/drawing/2014/main" id="{A119F4DC-0B85-48E0-BE0F-9BC031F84481}"/>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78354072"/>
              </p:ext>
            </p:extLst>
          </p:nvPr>
        </p:nvGraphicFramePr>
        <p:xfrm>
          <a:off x="1585849" y="9549698"/>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22" name="chart_his_q58">
            <a:extLst>
              <a:ext uri="{FF2B5EF4-FFF2-40B4-BE49-F238E27FC236}">
                <a16:creationId xmlns:a16="http://schemas.microsoft.com/office/drawing/2014/main" id="{A7F7E5FC-119E-1961-A1C9-70A176349004}"/>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005927774"/>
              </p:ext>
            </p:extLst>
          </p:nvPr>
        </p:nvGraphicFramePr>
        <p:xfrm>
          <a:off x="360681" y="8585983"/>
          <a:ext cx="6694169" cy="1180317"/>
        </p:xfrm>
        <a:graphic>
          <a:graphicData uri="http://schemas.openxmlformats.org/drawingml/2006/chart">
            <c:chart xmlns:c="http://schemas.openxmlformats.org/drawingml/2006/chart" xmlns:r="http://schemas.openxmlformats.org/officeDocument/2006/relationships" r:id="rId2"/>
          </a:graphicData>
        </a:graphic>
      </p:graphicFrame>
      <p:sp>
        <p:nvSpPr>
          <p:cNvPr id="47" name="text_q54">
            <a:extLst>
              <a:ext uri="{FF2B5EF4-FFF2-40B4-BE49-F238E27FC236}">
                <a16:creationId xmlns:a16="http://schemas.microsoft.com/office/drawing/2014/main" id="{FD7E27E8-72DE-5F39-19D4-E2008D339932}"/>
              </a:ext>
            </a:extLst>
          </p:cNvPr>
          <p:cNvSpPr txBox="1"/>
          <p:nvPr/>
        </p:nvSpPr>
        <p:spPr>
          <a:xfrm>
            <a:off x="455762" y="1646907"/>
            <a:ext cx="6505970" cy="423193"/>
          </a:xfrm>
          <a:prstGeom prst="rect">
            <a:avLst/>
          </a:prstGeom>
        </p:spPr>
        <p:txBody>
          <a:bodyPr vert="horz" wrap="square" lIns="0" tIns="86360" rIns="0" bIns="0" rtlCol="0">
            <a:spAutoFit/>
          </a:bodyPr>
          <a:lstStyle/>
          <a:p>
            <a:pPr marL="27940" marR="0" lvl="0" indent="0" defTabSz="914400" eaLnBrk="1" fontAlgn="auto" latinLnBrk="0" hangingPunct="1">
              <a:lnSpc>
                <a:spcPct val="100000"/>
              </a:lnSpc>
              <a:spcBef>
                <a:spcPts val="70"/>
              </a:spcBef>
              <a:spcAft>
                <a:spcPts val="0"/>
              </a:spcAft>
              <a:buClrTx/>
              <a:buSzTx/>
              <a:buFontTx/>
              <a:buNone/>
              <a:tabLst/>
              <a:defRPr/>
            </a:pPr>
            <a:r>
              <a:rPr lang="en-GB" sz="850" dirty="0">
                <a:latin typeface="Arial"/>
                <a:cs typeface="Arial"/>
              </a:rPr>
              <a:t>Q54.</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right</a:t>
            </a:r>
            <a:r>
              <a:rPr lang="en-GB" sz="850" spc="-20" dirty="0">
                <a:latin typeface="Arial"/>
                <a:cs typeface="Arial"/>
              </a:rPr>
              <a:t> </a:t>
            </a:r>
            <a:r>
              <a:rPr lang="en-GB" sz="850" dirty="0">
                <a:latin typeface="Arial"/>
                <a:cs typeface="Arial"/>
              </a:rPr>
              <a:t>amount</a:t>
            </a:r>
            <a:r>
              <a:rPr lang="en-GB" sz="850" spc="-20" dirty="0">
                <a:latin typeface="Arial"/>
                <a:cs typeface="Arial"/>
              </a:rPr>
              <a:t> </a:t>
            </a:r>
            <a:r>
              <a:rPr lang="en-GB" sz="850" dirty="0">
                <a:latin typeface="Arial"/>
                <a:cs typeface="Arial"/>
              </a:rPr>
              <a:t>of</a:t>
            </a:r>
            <a:r>
              <a:rPr lang="en-GB" sz="850" spc="-20" dirty="0">
                <a:latin typeface="Arial"/>
                <a:cs typeface="Arial"/>
              </a:rPr>
              <a:t> </a:t>
            </a:r>
            <a:r>
              <a:rPr lang="en-GB" sz="850" dirty="0">
                <a:latin typeface="Arial"/>
                <a:cs typeface="Arial"/>
              </a:rPr>
              <a:t>information</a:t>
            </a:r>
            <a:r>
              <a:rPr lang="en-GB" sz="850" spc="-20" dirty="0">
                <a:latin typeface="Arial"/>
                <a:cs typeface="Arial"/>
              </a:rPr>
              <a:t> </a:t>
            </a:r>
            <a:r>
              <a:rPr lang="en-GB" sz="850" dirty="0">
                <a:latin typeface="Arial"/>
                <a:cs typeface="Arial"/>
              </a:rPr>
              <a:t>and</a:t>
            </a:r>
            <a:r>
              <a:rPr lang="en-GB" sz="850" spc="-20" dirty="0">
                <a:latin typeface="Arial"/>
                <a:cs typeface="Arial"/>
              </a:rPr>
              <a:t> </a:t>
            </a:r>
            <a:r>
              <a:rPr lang="en-GB" sz="850" dirty="0">
                <a:latin typeface="Arial"/>
                <a:cs typeface="Arial"/>
              </a:rPr>
              <a:t>support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offered</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between</a:t>
            </a:r>
            <a:r>
              <a:rPr lang="en-GB" sz="850" spc="-20" dirty="0">
                <a:latin typeface="Arial"/>
                <a:cs typeface="Arial"/>
              </a:rPr>
              <a:t> </a:t>
            </a:r>
            <a:r>
              <a:rPr lang="en-GB" sz="850" dirty="0">
                <a:latin typeface="Arial"/>
                <a:cs typeface="Arial"/>
              </a:rPr>
              <a:t>final</a:t>
            </a:r>
            <a:r>
              <a:rPr lang="en-GB" sz="850" spc="-20" dirty="0">
                <a:latin typeface="Arial"/>
                <a:cs typeface="Arial"/>
              </a:rPr>
              <a:t> </a:t>
            </a:r>
            <a:r>
              <a:rPr lang="en-GB" sz="850" dirty="0">
                <a:latin typeface="Arial"/>
                <a:cs typeface="Arial"/>
              </a:rPr>
              <a:t>treatment</a:t>
            </a:r>
            <a:r>
              <a:rPr lang="en-GB" sz="850" spc="-20" dirty="0">
                <a:latin typeface="Arial"/>
                <a:cs typeface="Arial"/>
              </a:rPr>
              <a:t> </a:t>
            </a:r>
            <a:r>
              <a:rPr lang="en-GB" sz="850" dirty="0">
                <a:latin typeface="Arial"/>
                <a:cs typeface="Arial"/>
              </a:rPr>
              <a:t>and</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follow</a:t>
            </a:r>
            <a:r>
              <a:rPr lang="en-GB" sz="850" spc="-20" dirty="0">
                <a:latin typeface="Arial"/>
                <a:cs typeface="Arial"/>
              </a:rPr>
              <a:t> </a:t>
            </a:r>
            <a:r>
              <a:rPr lang="en-GB" sz="850" dirty="0">
                <a:latin typeface="Arial"/>
                <a:cs typeface="Arial"/>
              </a:rPr>
              <a:t>up</a:t>
            </a:r>
            <a:r>
              <a:rPr lang="en-GB" sz="850" spc="-20" dirty="0">
                <a:latin typeface="Arial"/>
                <a:cs typeface="Arial"/>
              </a:rPr>
              <a:t> </a:t>
            </a:r>
            <a:r>
              <a:rPr lang="en-GB" sz="850" spc="-10" dirty="0">
                <a:latin typeface="Arial"/>
                <a:cs typeface="Arial"/>
              </a:rPr>
              <a:t>appointment</a:t>
            </a:r>
            <a:endParaRPr lang="en-GB" sz="750" dirty="0">
              <a:latin typeface="Arial"/>
              <a:cs typeface="Arial"/>
            </a:endParaRPr>
          </a:p>
          <a:p>
            <a:pPr marL="57785" marR="0" lvl="0" indent="0" defTabSz="914400" eaLnBrk="1" fontAlgn="auto" latinLnBrk="0" hangingPunct="1">
              <a:lnSpc>
                <a:spcPct val="100000"/>
              </a:lnSpc>
              <a:spcBef>
                <a:spcPts val="670"/>
              </a:spcBef>
              <a:spcAft>
                <a:spcPts val="0"/>
              </a:spcAft>
              <a:buClrTx/>
              <a:buSzTx/>
              <a:buFontTx/>
              <a:buNone/>
              <a:tabLst/>
              <a:defRPr/>
            </a:pPr>
            <a:endParaRPr kumimoji="0" sz="750" b="0" i="0" u="none" strike="noStrike" kern="0" cap="none" spc="0" normalizeH="0" baseline="0" noProof="0" dirty="0">
              <a:ln>
                <a:noFill/>
              </a:ln>
              <a:solidFill>
                <a:sysClr val="windowText" lastClr="000000"/>
              </a:solidFill>
              <a:effectLst/>
              <a:uLnTx/>
              <a:uFillTx/>
              <a:latin typeface="Arial"/>
              <a:cs typeface="Arial"/>
            </a:endParaRPr>
          </a:p>
        </p:txBody>
      </p:sp>
      <p:sp>
        <p:nvSpPr>
          <p:cNvPr id="39" name="text_q55">
            <a:extLst>
              <a:ext uri="{FF2B5EF4-FFF2-40B4-BE49-F238E27FC236}">
                <a16:creationId xmlns:a16="http://schemas.microsoft.com/office/drawing/2014/main" id="{A5498FA9-C2AC-FDF3-326E-AB72D775A494}"/>
              </a:ext>
            </a:extLst>
          </p:cNvPr>
          <p:cNvSpPr txBox="1"/>
          <p:nvPr/>
        </p:nvSpPr>
        <p:spPr>
          <a:xfrm>
            <a:off x="460565" y="3244702"/>
            <a:ext cx="6741097"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Q55.</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given</a:t>
            </a:r>
            <a:r>
              <a:rPr lang="en-GB" sz="850" spc="-25" dirty="0">
                <a:latin typeface="Arial"/>
                <a:cs typeface="Arial"/>
              </a:rPr>
              <a:t> </a:t>
            </a:r>
            <a:r>
              <a:rPr lang="en-GB" sz="850" dirty="0">
                <a:latin typeface="Arial"/>
                <a:cs typeface="Arial"/>
              </a:rPr>
              <a:t>enough</a:t>
            </a:r>
            <a:r>
              <a:rPr lang="en-GB" sz="850" spc="-20" dirty="0">
                <a:latin typeface="Arial"/>
                <a:cs typeface="Arial"/>
              </a:rPr>
              <a:t> </a:t>
            </a:r>
            <a:r>
              <a:rPr lang="en-GB" sz="850" dirty="0">
                <a:latin typeface="Arial"/>
                <a:cs typeface="Arial"/>
              </a:rPr>
              <a:t>information</a:t>
            </a:r>
            <a:r>
              <a:rPr lang="en-GB" sz="850" spc="-20" dirty="0">
                <a:latin typeface="Arial"/>
                <a:cs typeface="Arial"/>
              </a:rPr>
              <a:t> </a:t>
            </a:r>
            <a:r>
              <a:rPr lang="en-GB" sz="850" dirty="0">
                <a:latin typeface="Arial"/>
                <a:cs typeface="Arial"/>
              </a:rPr>
              <a:t>about</a:t>
            </a:r>
            <a:r>
              <a:rPr lang="en-GB" sz="850" spc="-20" dirty="0">
                <a:latin typeface="Arial"/>
                <a:cs typeface="Arial"/>
              </a:rPr>
              <a:t> </a:t>
            </a:r>
            <a:r>
              <a:rPr lang="en-GB" sz="850" dirty="0">
                <a:latin typeface="Arial"/>
                <a:cs typeface="Arial"/>
              </a:rPr>
              <a:t>the</a:t>
            </a:r>
            <a:r>
              <a:rPr lang="en-GB" sz="850" spc="-25" dirty="0">
                <a:latin typeface="Arial"/>
                <a:cs typeface="Arial"/>
              </a:rPr>
              <a:t> </a:t>
            </a:r>
            <a:r>
              <a:rPr lang="en-GB" sz="850" dirty="0">
                <a:latin typeface="Arial"/>
                <a:cs typeface="Arial"/>
              </a:rPr>
              <a:t>possibility</a:t>
            </a:r>
            <a:r>
              <a:rPr lang="en-GB" sz="850" spc="-20" dirty="0">
                <a:latin typeface="Arial"/>
                <a:cs typeface="Arial"/>
              </a:rPr>
              <a:t> </a:t>
            </a:r>
            <a:r>
              <a:rPr lang="en-GB" sz="850" dirty="0">
                <a:latin typeface="Arial"/>
                <a:cs typeface="Arial"/>
              </a:rPr>
              <a:t>and</a:t>
            </a:r>
            <a:r>
              <a:rPr lang="en-GB" sz="850" spc="-20" dirty="0">
                <a:latin typeface="Arial"/>
                <a:cs typeface="Arial"/>
              </a:rPr>
              <a:t> </a:t>
            </a:r>
            <a:r>
              <a:rPr lang="en-GB" sz="850" dirty="0">
                <a:latin typeface="Arial"/>
                <a:cs typeface="Arial"/>
              </a:rPr>
              <a:t>signs</a:t>
            </a:r>
            <a:r>
              <a:rPr lang="en-GB" sz="850" spc="-20" dirty="0">
                <a:latin typeface="Arial"/>
                <a:cs typeface="Arial"/>
              </a:rPr>
              <a:t> </a:t>
            </a:r>
            <a:r>
              <a:rPr lang="en-GB" sz="850" dirty="0">
                <a:latin typeface="Arial"/>
                <a:cs typeface="Arial"/>
              </a:rPr>
              <a:t>of</a:t>
            </a:r>
            <a:r>
              <a:rPr lang="en-GB" sz="850" spc="-25" dirty="0">
                <a:latin typeface="Arial"/>
                <a:cs typeface="Arial"/>
              </a:rPr>
              <a:t> </a:t>
            </a:r>
            <a:r>
              <a:rPr lang="en-GB" sz="850" dirty="0">
                <a:latin typeface="Arial"/>
                <a:cs typeface="Arial"/>
              </a:rPr>
              <a:t>cancer</a:t>
            </a:r>
            <a:r>
              <a:rPr lang="en-GB" sz="850" spc="-20" dirty="0">
                <a:latin typeface="Arial"/>
                <a:cs typeface="Arial"/>
              </a:rPr>
              <a:t> </a:t>
            </a:r>
            <a:r>
              <a:rPr lang="en-GB" sz="850" dirty="0">
                <a:latin typeface="Arial"/>
                <a:cs typeface="Arial"/>
              </a:rPr>
              <a:t>coming</a:t>
            </a:r>
            <a:r>
              <a:rPr lang="en-GB" sz="850" spc="-20" dirty="0">
                <a:latin typeface="Arial"/>
                <a:cs typeface="Arial"/>
              </a:rPr>
              <a:t> </a:t>
            </a:r>
            <a:r>
              <a:rPr lang="en-GB" sz="850" dirty="0">
                <a:latin typeface="Arial"/>
                <a:cs typeface="Arial"/>
              </a:rPr>
              <a:t>back</a:t>
            </a:r>
            <a:r>
              <a:rPr lang="en-GB" sz="850" spc="-20" dirty="0">
                <a:latin typeface="Arial"/>
                <a:cs typeface="Arial"/>
              </a:rPr>
              <a:t> </a:t>
            </a:r>
            <a:r>
              <a:rPr lang="en-GB" sz="850" dirty="0">
                <a:latin typeface="Arial"/>
                <a:cs typeface="Arial"/>
              </a:rPr>
              <a:t>or</a:t>
            </a:r>
            <a:r>
              <a:rPr lang="en-GB" sz="850" spc="-25" dirty="0">
                <a:latin typeface="Arial"/>
                <a:cs typeface="Arial"/>
              </a:rPr>
              <a:t> </a:t>
            </a:r>
            <a:r>
              <a:rPr lang="en-GB" sz="850" spc="-10" dirty="0">
                <a:latin typeface="Arial"/>
                <a:cs typeface="Arial"/>
              </a:rPr>
              <a:t>spreading</a:t>
            </a:r>
            <a:endParaRPr lang="en-GB" sz="850" dirty="0">
              <a:latin typeface="Arial"/>
              <a:cs typeface="Arial"/>
            </a:endParaRPr>
          </a:p>
        </p:txBody>
      </p:sp>
      <p:sp>
        <p:nvSpPr>
          <p:cNvPr id="54" name="object 8">
            <a:extLst>
              <a:ext uri="{FF2B5EF4-FFF2-40B4-BE49-F238E27FC236}">
                <a16:creationId xmlns:a16="http://schemas.microsoft.com/office/drawing/2014/main" id="{C14D4CEE-4243-8285-C088-63BAFC520719}"/>
              </a:ext>
            </a:extLst>
          </p:cNvPr>
          <p:cNvSpPr txBox="1"/>
          <p:nvPr/>
        </p:nvSpPr>
        <p:spPr>
          <a:xfrm>
            <a:off x="425450" y="4918848"/>
            <a:ext cx="6696000" cy="167354"/>
          </a:xfrm>
          <a:prstGeom prst="rect">
            <a:avLst/>
          </a:prstGeom>
          <a:ln w="6350">
            <a:solidFill>
              <a:srgbClr val="939598"/>
            </a:solidFill>
          </a:ln>
        </p:spPr>
        <p:txBody>
          <a:bodyPr vert="horz" wrap="square" lIns="0" tIns="5715" rIns="0" bIns="0" rtlCol="0">
            <a:spAutoFit/>
          </a:bodyPr>
          <a:lstStyle/>
          <a:p>
            <a:pPr marL="12700" marR="0" lvl="0" indent="0" defTabSz="914400" eaLnBrk="1" fontAlgn="auto" latinLnBrk="0" hangingPunct="1">
              <a:lnSpc>
                <a:spcPct val="100000"/>
              </a:lnSpc>
              <a:spcBef>
                <a:spcPts val="405"/>
              </a:spcBef>
              <a:spcAft>
                <a:spcPts val="0"/>
              </a:spcAft>
              <a:buClrTx/>
              <a:buSzTx/>
              <a:buFontTx/>
              <a:buNone/>
              <a:tabLst/>
              <a:defRPr/>
            </a:pPr>
            <a:r>
              <a:rPr lang="en-GB" sz="1050" b="1" spc="-20" dirty="0">
                <a:solidFill>
                  <a:srgbClr val="336E9F"/>
                </a:solidFill>
                <a:latin typeface="Arial"/>
                <a:cs typeface="Arial"/>
              </a:rPr>
              <a:t>YOUR</a:t>
            </a:r>
            <a:r>
              <a:rPr lang="en-GB" sz="1050" b="1" spc="-40" dirty="0">
                <a:solidFill>
                  <a:srgbClr val="336E9F"/>
                </a:solidFill>
                <a:latin typeface="Arial"/>
                <a:cs typeface="Arial"/>
              </a:rPr>
              <a:t> </a:t>
            </a:r>
            <a:r>
              <a:rPr lang="en-GB" sz="1050" b="1" spc="-20" dirty="0">
                <a:solidFill>
                  <a:srgbClr val="336E9F"/>
                </a:solidFill>
                <a:latin typeface="Arial"/>
                <a:cs typeface="Arial"/>
              </a:rPr>
              <a:t>OVERALL</a:t>
            </a:r>
            <a:r>
              <a:rPr lang="en-GB" sz="1050" b="1" spc="-40" dirty="0">
                <a:solidFill>
                  <a:srgbClr val="336E9F"/>
                </a:solidFill>
                <a:latin typeface="Arial"/>
                <a:cs typeface="Arial"/>
              </a:rPr>
              <a:t> </a:t>
            </a:r>
            <a:r>
              <a:rPr lang="en-GB" sz="1050" b="1" spc="-20" dirty="0">
                <a:solidFill>
                  <a:srgbClr val="336E9F"/>
                </a:solidFill>
                <a:latin typeface="Arial"/>
                <a:cs typeface="Arial"/>
              </a:rPr>
              <a:t>NHS</a:t>
            </a:r>
            <a:r>
              <a:rPr lang="en-GB" sz="1050" b="1" spc="-35" dirty="0">
                <a:solidFill>
                  <a:srgbClr val="336E9F"/>
                </a:solidFill>
                <a:latin typeface="Arial"/>
                <a:cs typeface="Arial"/>
              </a:rPr>
              <a:t> </a:t>
            </a:r>
            <a:r>
              <a:rPr lang="en-GB" sz="1050" b="1" spc="-20" dirty="0">
                <a:solidFill>
                  <a:srgbClr val="336E9F"/>
                </a:solidFill>
                <a:latin typeface="Arial"/>
                <a:cs typeface="Arial"/>
              </a:rPr>
              <a:t>CARE</a:t>
            </a:r>
            <a:endParaRPr lang="en-GB" sz="1050" dirty="0">
              <a:latin typeface="Arial"/>
              <a:cs typeface="Arial"/>
            </a:endParaRPr>
          </a:p>
        </p:txBody>
      </p:sp>
      <p:sp>
        <p:nvSpPr>
          <p:cNvPr id="59" name="text_q56">
            <a:extLst>
              <a:ext uri="{FF2B5EF4-FFF2-40B4-BE49-F238E27FC236}">
                <a16:creationId xmlns:a16="http://schemas.microsoft.com/office/drawing/2014/main" id="{3271805D-25DB-E2A3-58CA-C5C692DB61B4}"/>
              </a:ext>
            </a:extLst>
          </p:cNvPr>
          <p:cNvSpPr txBox="1"/>
          <p:nvPr/>
        </p:nvSpPr>
        <p:spPr>
          <a:xfrm>
            <a:off x="457082" y="5024271"/>
            <a:ext cx="4824000"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250"/>
              </a:spcBef>
              <a:spcAft>
                <a:spcPts val="0"/>
              </a:spcAft>
              <a:buClrTx/>
              <a:buSzTx/>
              <a:buFontTx/>
              <a:buNone/>
              <a:tabLst/>
              <a:defRPr/>
            </a:pPr>
            <a:r>
              <a:rPr lang="en-GB" sz="850" dirty="0">
                <a:latin typeface="Arial"/>
                <a:cs typeface="Arial"/>
              </a:rPr>
              <a:t>Q56.</a:t>
            </a:r>
            <a:r>
              <a:rPr lang="en-GB" sz="850" spc="-20" dirty="0">
                <a:latin typeface="Arial"/>
                <a:cs typeface="Arial"/>
              </a:rPr>
              <a:t> </a:t>
            </a:r>
            <a:r>
              <a:rPr lang="en-GB" sz="850" dirty="0">
                <a:latin typeface="Arial"/>
                <a:cs typeface="Arial"/>
              </a:rPr>
              <a:t>The</a:t>
            </a:r>
            <a:r>
              <a:rPr lang="en-GB" sz="850" spc="-15" dirty="0">
                <a:latin typeface="Arial"/>
                <a:cs typeface="Arial"/>
              </a:rPr>
              <a:t> </a:t>
            </a:r>
            <a:r>
              <a:rPr lang="en-GB" sz="850" dirty="0">
                <a:latin typeface="Arial"/>
                <a:cs typeface="Arial"/>
              </a:rPr>
              <a:t>whole</a:t>
            </a:r>
            <a:r>
              <a:rPr lang="en-GB" sz="850" spc="-20" dirty="0">
                <a:latin typeface="Arial"/>
                <a:cs typeface="Arial"/>
              </a:rPr>
              <a:t> </a:t>
            </a:r>
            <a:r>
              <a:rPr lang="en-GB" sz="850" dirty="0">
                <a:latin typeface="Arial"/>
                <a:cs typeface="Arial"/>
              </a:rPr>
              <a:t>care</a:t>
            </a:r>
            <a:r>
              <a:rPr lang="en-GB" sz="850" spc="-15" dirty="0">
                <a:latin typeface="Arial"/>
                <a:cs typeface="Arial"/>
              </a:rPr>
              <a:t> </a:t>
            </a:r>
            <a:r>
              <a:rPr lang="en-GB" sz="850" dirty="0">
                <a:latin typeface="Arial"/>
                <a:cs typeface="Arial"/>
              </a:rPr>
              <a:t>team</a:t>
            </a:r>
            <a:r>
              <a:rPr lang="en-GB" sz="850" spc="-15" dirty="0">
                <a:latin typeface="Arial"/>
                <a:cs typeface="Arial"/>
              </a:rPr>
              <a:t> </a:t>
            </a:r>
            <a:r>
              <a:rPr lang="en-GB" sz="850" dirty="0">
                <a:latin typeface="Arial"/>
                <a:cs typeface="Arial"/>
              </a:rPr>
              <a:t>worked</a:t>
            </a:r>
            <a:r>
              <a:rPr lang="en-GB" sz="850" spc="-20" dirty="0">
                <a:latin typeface="Arial"/>
                <a:cs typeface="Arial"/>
              </a:rPr>
              <a:t> </a:t>
            </a:r>
            <a:r>
              <a:rPr lang="en-GB" sz="850" dirty="0">
                <a:latin typeface="Arial"/>
                <a:cs typeface="Arial"/>
              </a:rPr>
              <a:t>well</a:t>
            </a:r>
            <a:r>
              <a:rPr lang="en-GB" sz="850" spc="-15" dirty="0">
                <a:latin typeface="Arial"/>
                <a:cs typeface="Arial"/>
              </a:rPr>
              <a:t> </a:t>
            </a:r>
            <a:r>
              <a:rPr lang="en-GB" sz="850" spc="-10" dirty="0">
                <a:latin typeface="Arial"/>
                <a:cs typeface="Arial"/>
              </a:rPr>
              <a:t>together</a:t>
            </a:r>
            <a:endParaRPr lang="en-GB" sz="850" dirty="0">
              <a:latin typeface="Arial"/>
              <a:cs typeface="Arial"/>
            </a:endParaRPr>
          </a:p>
        </p:txBody>
      </p:sp>
      <p:sp>
        <p:nvSpPr>
          <p:cNvPr id="100" name="text_q57">
            <a:extLst>
              <a:ext uri="{FF2B5EF4-FFF2-40B4-BE49-F238E27FC236}">
                <a16:creationId xmlns:a16="http://schemas.microsoft.com/office/drawing/2014/main" id="{8ECA45BF-37D8-AF5E-9ABF-852DE79F479D}"/>
              </a:ext>
            </a:extLst>
          </p:cNvPr>
          <p:cNvSpPr txBox="1"/>
          <p:nvPr/>
        </p:nvSpPr>
        <p:spPr>
          <a:xfrm>
            <a:off x="480745" y="6684244"/>
            <a:ext cx="6695346" cy="222199"/>
          </a:xfrm>
          <a:prstGeom prst="rect">
            <a:avLst/>
          </a:prstGeom>
        </p:spPr>
        <p:txBody>
          <a:bodyPr vert="horz" wrap="square" lIns="0" tIns="86360" rIns="0" bIns="0" rtlCol="0">
            <a:spAutoFit/>
          </a:bodyPr>
          <a:lstStyle/>
          <a:p>
            <a:pPr marL="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Q57.</a:t>
            </a:r>
            <a:r>
              <a:rPr lang="en-GB" sz="850" spc="-20" dirty="0">
                <a:latin typeface="Arial"/>
                <a:cs typeface="Arial"/>
              </a:rPr>
              <a:t> </a:t>
            </a:r>
            <a:r>
              <a:rPr lang="en-GB" sz="850" dirty="0">
                <a:latin typeface="Arial"/>
                <a:cs typeface="Arial"/>
              </a:rPr>
              <a:t>Administration</a:t>
            </a:r>
            <a:r>
              <a:rPr lang="en-GB" sz="850" spc="-20" dirty="0">
                <a:latin typeface="Arial"/>
                <a:cs typeface="Arial"/>
              </a:rPr>
              <a:t> </a:t>
            </a:r>
            <a:r>
              <a:rPr lang="en-GB" sz="850" dirty="0">
                <a:latin typeface="Arial"/>
                <a:cs typeface="Arial"/>
              </a:rPr>
              <a:t>of</a:t>
            </a:r>
            <a:r>
              <a:rPr lang="en-GB" sz="850" spc="-20" dirty="0">
                <a:latin typeface="Arial"/>
                <a:cs typeface="Arial"/>
              </a:rPr>
              <a:t> </a:t>
            </a:r>
            <a:r>
              <a:rPr lang="en-GB" sz="850" dirty="0">
                <a:latin typeface="Arial"/>
                <a:cs typeface="Arial"/>
              </a:rPr>
              <a:t>care</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very</a:t>
            </a:r>
            <a:r>
              <a:rPr lang="en-GB" sz="850" spc="-20" dirty="0">
                <a:latin typeface="Arial"/>
                <a:cs typeface="Arial"/>
              </a:rPr>
              <a:t> </a:t>
            </a:r>
            <a:r>
              <a:rPr lang="en-GB" sz="850" dirty="0">
                <a:latin typeface="Arial"/>
                <a:cs typeface="Arial"/>
              </a:rPr>
              <a:t>good</a:t>
            </a:r>
            <a:r>
              <a:rPr lang="en-GB" sz="850" spc="-15" dirty="0">
                <a:latin typeface="Arial"/>
                <a:cs typeface="Arial"/>
              </a:rPr>
              <a:t> </a:t>
            </a:r>
            <a:r>
              <a:rPr lang="en-GB" sz="850" dirty="0">
                <a:latin typeface="Arial"/>
                <a:cs typeface="Arial"/>
              </a:rPr>
              <a:t>or</a:t>
            </a:r>
            <a:r>
              <a:rPr lang="en-GB" sz="850" spc="-20" dirty="0">
                <a:latin typeface="Arial"/>
                <a:cs typeface="Arial"/>
              </a:rPr>
              <a:t> good</a:t>
            </a:r>
            <a:endParaRPr lang="en-GB" sz="850" dirty="0">
              <a:latin typeface="Arial"/>
              <a:cs typeface="Arial"/>
            </a:endParaRPr>
          </a:p>
        </p:txBody>
      </p:sp>
      <p:sp>
        <p:nvSpPr>
          <p:cNvPr id="111" name="text_q58">
            <a:extLst>
              <a:ext uri="{FF2B5EF4-FFF2-40B4-BE49-F238E27FC236}">
                <a16:creationId xmlns:a16="http://schemas.microsoft.com/office/drawing/2014/main" id="{5AB40A56-8A61-AD15-BE1E-EE5047F90514}"/>
              </a:ext>
            </a:extLst>
          </p:cNvPr>
          <p:cNvSpPr txBox="1"/>
          <p:nvPr/>
        </p:nvSpPr>
        <p:spPr>
          <a:xfrm>
            <a:off x="457659" y="8302962"/>
            <a:ext cx="4053779" cy="221212"/>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Q58.</a:t>
            </a:r>
            <a:r>
              <a:rPr lang="en-GB" sz="850" spc="-30" dirty="0">
                <a:latin typeface="Arial"/>
                <a:cs typeface="Arial"/>
              </a:rPr>
              <a:t> </a:t>
            </a:r>
            <a:r>
              <a:rPr lang="en-GB" sz="850" dirty="0">
                <a:latin typeface="Arial"/>
                <a:cs typeface="Arial"/>
              </a:rPr>
              <a:t>Cancer</a:t>
            </a:r>
            <a:r>
              <a:rPr lang="en-GB" sz="850" spc="-30" dirty="0">
                <a:latin typeface="Arial"/>
                <a:cs typeface="Arial"/>
              </a:rPr>
              <a:t> </a:t>
            </a:r>
            <a:r>
              <a:rPr lang="en-GB" sz="850" dirty="0">
                <a:latin typeface="Arial"/>
                <a:cs typeface="Arial"/>
              </a:rPr>
              <a:t>research</a:t>
            </a:r>
            <a:r>
              <a:rPr lang="en-GB" sz="850" spc="-30" dirty="0">
                <a:latin typeface="Arial"/>
                <a:cs typeface="Arial"/>
              </a:rPr>
              <a:t> </a:t>
            </a:r>
            <a:r>
              <a:rPr lang="en-GB" sz="850" dirty="0">
                <a:latin typeface="Arial"/>
                <a:cs typeface="Arial"/>
              </a:rPr>
              <a:t>opportunities</a:t>
            </a:r>
            <a:r>
              <a:rPr lang="en-GB" sz="850" spc="-25" dirty="0">
                <a:latin typeface="Arial"/>
                <a:cs typeface="Arial"/>
              </a:rPr>
              <a:t> </a:t>
            </a:r>
            <a:r>
              <a:rPr lang="en-GB" sz="850" dirty="0">
                <a:latin typeface="Arial"/>
                <a:cs typeface="Arial"/>
              </a:rPr>
              <a:t>were</a:t>
            </a:r>
            <a:r>
              <a:rPr lang="en-GB" sz="850" spc="-30" dirty="0">
                <a:latin typeface="Arial"/>
                <a:cs typeface="Arial"/>
              </a:rPr>
              <a:t> </a:t>
            </a:r>
            <a:r>
              <a:rPr lang="en-GB" sz="850" dirty="0">
                <a:latin typeface="Arial"/>
                <a:cs typeface="Arial"/>
              </a:rPr>
              <a:t>discussed</a:t>
            </a:r>
            <a:r>
              <a:rPr lang="en-GB" sz="850" spc="-30" dirty="0">
                <a:latin typeface="Arial"/>
                <a:cs typeface="Arial"/>
              </a:rPr>
              <a:t> </a:t>
            </a:r>
            <a:r>
              <a:rPr lang="en-GB" sz="850" dirty="0">
                <a:latin typeface="Arial"/>
                <a:cs typeface="Arial"/>
              </a:rPr>
              <a:t>with</a:t>
            </a:r>
            <a:r>
              <a:rPr lang="en-GB" sz="850" spc="-25" dirty="0">
                <a:latin typeface="Arial"/>
                <a:cs typeface="Arial"/>
              </a:rPr>
              <a:t> </a:t>
            </a:r>
            <a:r>
              <a:rPr lang="en-GB" sz="850" spc="-10" dirty="0">
                <a:latin typeface="Arial"/>
                <a:cs typeface="Arial"/>
              </a:rPr>
              <a:t>patient</a:t>
            </a:r>
            <a:endParaRPr lang="en-GB" sz="850" dirty="0">
              <a:latin typeface="Arial"/>
              <a:cs typeface="Arial"/>
            </a:endParaRPr>
          </a:p>
        </p:txBody>
      </p:sp>
      <p:sp>
        <p:nvSpPr>
          <p:cNvPr id="23" name="object 11">
            <a:extLst>
              <a:ext uri="{FF2B5EF4-FFF2-40B4-BE49-F238E27FC236}">
                <a16:creationId xmlns:a16="http://schemas.microsoft.com/office/drawing/2014/main" id="{3E0ADF45-CA06-947F-37DC-FA1F337E42DA}"/>
              </a:ext>
              <a:ext uri="{C183D7F6-B498-43B3-948B-1728B52AA6E4}">
                <adec:decorative xmlns:adec="http://schemas.microsoft.com/office/drawing/2017/decorative" val="1"/>
              </a:ext>
            </a:extLst>
          </p:cNvPr>
          <p:cNvSpPr/>
          <p:nvPr/>
        </p:nvSpPr>
        <p:spPr>
          <a:xfrm>
            <a:off x="425450" y="8352086"/>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17" name="his_years_q57">
            <a:extLst>
              <a:ext uri="{FF2B5EF4-FFF2-40B4-BE49-F238E27FC236}">
                <a16:creationId xmlns:a16="http://schemas.microsoft.com/office/drawing/2014/main" id="{7D76736C-AEF8-C5D4-1533-E2AF9B9A610F}"/>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318650674"/>
              </p:ext>
            </p:extLst>
          </p:nvPr>
        </p:nvGraphicFramePr>
        <p:xfrm>
          <a:off x="1586393" y="7908403"/>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20" name="chart_his_q57">
            <a:extLst>
              <a:ext uri="{FF2B5EF4-FFF2-40B4-BE49-F238E27FC236}">
                <a16:creationId xmlns:a16="http://schemas.microsoft.com/office/drawing/2014/main" id="{03E3ED35-9FC0-7961-FBED-CF043A7C2EBF}"/>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586936018"/>
              </p:ext>
            </p:extLst>
          </p:nvPr>
        </p:nvGraphicFramePr>
        <p:xfrm>
          <a:off x="370809" y="6946900"/>
          <a:ext cx="6694169" cy="1180317"/>
        </p:xfrm>
        <a:graphic>
          <a:graphicData uri="http://schemas.openxmlformats.org/drawingml/2006/chart">
            <c:chart xmlns:c="http://schemas.openxmlformats.org/drawingml/2006/chart" xmlns:r="http://schemas.openxmlformats.org/officeDocument/2006/relationships" r:id="rId3"/>
          </a:graphicData>
        </a:graphic>
      </p:graphicFrame>
      <p:sp>
        <p:nvSpPr>
          <p:cNvPr id="21" name="object 10">
            <a:extLst>
              <a:ext uri="{FF2B5EF4-FFF2-40B4-BE49-F238E27FC236}">
                <a16:creationId xmlns:a16="http://schemas.microsoft.com/office/drawing/2014/main" id="{6CA14194-B110-5BA5-A481-06EBD66FE7F0}"/>
              </a:ext>
              <a:ext uri="{C183D7F6-B498-43B3-948B-1728B52AA6E4}">
                <adec:decorative xmlns:adec="http://schemas.microsoft.com/office/drawing/2017/decorative" val="1"/>
              </a:ext>
            </a:extLst>
          </p:cNvPr>
          <p:cNvSpPr/>
          <p:nvPr/>
        </p:nvSpPr>
        <p:spPr>
          <a:xfrm>
            <a:off x="425450" y="6718300"/>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19" name="his_years_q56">
            <a:extLst>
              <a:ext uri="{FF2B5EF4-FFF2-40B4-BE49-F238E27FC236}">
                <a16:creationId xmlns:a16="http://schemas.microsoft.com/office/drawing/2014/main" id="{AE6E63B6-63D8-8133-704C-9A2B1E67A929}"/>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136653041"/>
              </p:ext>
            </p:extLst>
          </p:nvPr>
        </p:nvGraphicFramePr>
        <p:xfrm>
          <a:off x="1585850" y="6270895"/>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3" name="chart_his_q56">
            <a:extLst>
              <a:ext uri="{FF2B5EF4-FFF2-40B4-BE49-F238E27FC236}">
                <a16:creationId xmlns:a16="http://schemas.microsoft.com/office/drawing/2014/main" id="{F2FFB4E7-7E9D-8C7D-E0B1-96AAB9FDF8F5}"/>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320440629"/>
              </p:ext>
            </p:extLst>
          </p:nvPr>
        </p:nvGraphicFramePr>
        <p:xfrm>
          <a:off x="360681" y="5309383"/>
          <a:ext cx="6694169" cy="1180317"/>
        </p:xfrm>
        <a:graphic>
          <a:graphicData uri="http://schemas.openxmlformats.org/drawingml/2006/chart">
            <c:chart xmlns:c="http://schemas.openxmlformats.org/drawingml/2006/chart" xmlns:r="http://schemas.openxmlformats.org/officeDocument/2006/relationships" r:id="rId4"/>
          </a:graphicData>
        </a:graphic>
      </p:graphicFrame>
      <p:sp>
        <p:nvSpPr>
          <p:cNvPr id="14" name="object 9">
            <a:extLst>
              <a:ext uri="{FF2B5EF4-FFF2-40B4-BE49-F238E27FC236}">
                <a16:creationId xmlns:a16="http://schemas.microsoft.com/office/drawing/2014/main" id="{B401C242-89B2-B4A9-FF67-A4979062DCD8}"/>
              </a:ext>
              <a:ext uri="{C183D7F6-B498-43B3-948B-1728B52AA6E4}">
                <adec:decorative xmlns:adec="http://schemas.microsoft.com/office/drawing/2017/decorative" val="1"/>
              </a:ext>
            </a:extLst>
          </p:cNvPr>
          <p:cNvSpPr/>
          <p:nvPr/>
        </p:nvSpPr>
        <p:spPr>
          <a:xfrm>
            <a:off x="425450" y="5086269"/>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1" name="his_years_q55">
            <a:extLst>
              <a:ext uri="{FF2B5EF4-FFF2-40B4-BE49-F238E27FC236}">
                <a16:creationId xmlns:a16="http://schemas.microsoft.com/office/drawing/2014/main" id="{3712D928-B685-F48C-B4BA-0619993F1AFF}"/>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762094412"/>
              </p:ext>
            </p:extLst>
          </p:nvPr>
        </p:nvGraphicFramePr>
        <p:xfrm>
          <a:off x="1586393" y="4502699"/>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1" name="chart_his_q55">
            <a:extLst>
              <a:ext uri="{FF2B5EF4-FFF2-40B4-BE49-F238E27FC236}">
                <a16:creationId xmlns:a16="http://schemas.microsoft.com/office/drawing/2014/main" id="{CE057B42-D71C-0FBA-A3FD-48F68582086F}"/>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949401302"/>
              </p:ext>
            </p:extLst>
          </p:nvPr>
        </p:nvGraphicFramePr>
        <p:xfrm>
          <a:off x="360679" y="3541019"/>
          <a:ext cx="6694169" cy="1180317"/>
        </p:xfrm>
        <a:graphic>
          <a:graphicData uri="http://schemas.openxmlformats.org/drawingml/2006/chart">
            <c:chart xmlns:c="http://schemas.openxmlformats.org/drawingml/2006/chart" xmlns:r="http://schemas.openxmlformats.org/officeDocument/2006/relationships" r:id="rId5"/>
          </a:graphicData>
        </a:graphic>
      </p:graphicFrame>
      <p:sp>
        <p:nvSpPr>
          <p:cNvPr id="12" name="object 7">
            <a:extLst>
              <a:ext uri="{FF2B5EF4-FFF2-40B4-BE49-F238E27FC236}">
                <a16:creationId xmlns:a16="http://schemas.microsoft.com/office/drawing/2014/main" id="{1A3CFBF7-E5D3-6791-FA4F-D3036FBA6DD0}"/>
              </a:ext>
              <a:ext uri="{C183D7F6-B498-43B3-948B-1728B52AA6E4}">
                <adec:decorative xmlns:adec="http://schemas.microsoft.com/office/drawing/2017/decorative" val="1"/>
              </a:ext>
            </a:extLst>
          </p:cNvPr>
          <p:cNvSpPr/>
          <p:nvPr/>
        </p:nvSpPr>
        <p:spPr>
          <a:xfrm>
            <a:off x="425450" y="3301102"/>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3" name="his_years_q54">
            <a:extLst>
              <a:ext uri="{FF2B5EF4-FFF2-40B4-BE49-F238E27FC236}">
                <a16:creationId xmlns:a16="http://schemas.microsoft.com/office/drawing/2014/main" id="{C83CDA49-CECC-23F9-C3B9-ED66C1CD1DDD}"/>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970964478"/>
              </p:ext>
            </p:extLst>
          </p:nvPr>
        </p:nvGraphicFramePr>
        <p:xfrm>
          <a:off x="1585850" y="2891435"/>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2" name="chart_his_q54">
            <a:extLst>
              <a:ext uri="{FF2B5EF4-FFF2-40B4-BE49-F238E27FC236}">
                <a16:creationId xmlns:a16="http://schemas.microsoft.com/office/drawing/2014/main" id="{A3AAC5CB-87BE-BD54-19B1-D69E1A571A58}"/>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127171076"/>
              </p:ext>
            </p:extLst>
          </p:nvPr>
        </p:nvGraphicFramePr>
        <p:xfrm>
          <a:off x="360679" y="1930410"/>
          <a:ext cx="6694169" cy="1180317"/>
        </p:xfrm>
        <a:graphic>
          <a:graphicData uri="http://schemas.openxmlformats.org/drawingml/2006/chart">
            <c:chart xmlns:c="http://schemas.openxmlformats.org/drawingml/2006/chart" xmlns:r="http://schemas.openxmlformats.org/officeDocument/2006/relationships" r:id="rId6"/>
          </a:graphicData>
        </a:graphic>
      </p:graphicFrame>
      <p:sp>
        <p:nvSpPr>
          <p:cNvPr id="3" name="object 6">
            <a:extLst>
              <a:ext uri="{FF2B5EF4-FFF2-40B4-BE49-F238E27FC236}">
                <a16:creationId xmlns:a16="http://schemas.microsoft.com/office/drawing/2014/main" id="{E25F3F39-052A-F655-E6AB-5B9A091FCCDC}"/>
              </a:ext>
              <a:ext uri="{C183D7F6-B498-43B3-948B-1728B52AA6E4}">
                <adec:decorative xmlns:adec="http://schemas.microsoft.com/office/drawing/2017/decorative" val="1"/>
              </a:ext>
            </a:extLst>
          </p:cNvPr>
          <p:cNvSpPr/>
          <p:nvPr/>
        </p:nvSpPr>
        <p:spPr>
          <a:xfrm>
            <a:off x="428814" y="1686007"/>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4" name="Group 1">
            <a:extLst>
              <a:ext uri="{FF2B5EF4-FFF2-40B4-BE49-F238E27FC236}">
                <a16:creationId xmlns:a16="http://schemas.microsoft.com/office/drawing/2014/main" id="{C83D8776-90B6-57D2-E391-FE56665F9FEB}"/>
              </a:ext>
              <a:ext uri="{C183D7F6-B498-43B3-948B-1728B52AA6E4}">
                <adec:decorative xmlns:adec="http://schemas.microsoft.com/office/drawing/2017/decorative" val="1"/>
              </a:ext>
            </a:extLst>
          </p:cNvPr>
          <p:cNvGrpSpPr/>
          <p:nvPr/>
        </p:nvGrpSpPr>
        <p:grpSpPr>
          <a:xfrm>
            <a:off x="428960" y="1198005"/>
            <a:ext cx="6696075" cy="361062"/>
            <a:chOff x="349101" y="166510"/>
            <a:chExt cx="6775785" cy="361062"/>
          </a:xfrm>
        </p:grpSpPr>
        <p:sp>
          <p:nvSpPr>
            <p:cNvPr id="5" name="object 5">
              <a:extLst>
                <a:ext uri="{FF2B5EF4-FFF2-40B4-BE49-F238E27FC236}">
                  <a16:creationId xmlns:a16="http://schemas.microsoft.com/office/drawing/2014/main" id="{E03938F3-B0FC-7422-0CDB-B1124244C662}"/>
                </a:ext>
              </a:extLst>
            </p:cNvPr>
            <p:cNvSpPr txBox="1"/>
            <p:nvPr/>
          </p:nvSpPr>
          <p:spPr>
            <a:xfrm>
              <a:off x="5024240" y="232783"/>
              <a:ext cx="1859914" cy="250190"/>
            </a:xfrm>
            <a:prstGeom prst="rect">
              <a:avLst/>
            </a:prstGeom>
          </p:spPr>
          <p:txBody>
            <a:bodyPr vert="horz" wrap="square" lIns="0" tIns="31750" rIns="0" bIns="0" rtlCol="0">
              <a:spAutoFit/>
            </a:bodyPr>
            <a:lstStyle/>
            <a:p>
              <a:pPr marL="0" marR="5080" lvl="0" indent="0" defTabSz="914400" eaLnBrk="1" fontAlgn="auto" latinLnBrk="0" hangingPunct="1">
                <a:lnSpc>
                  <a:spcPts val="810"/>
                </a:lnSpc>
                <a:spcBef>
                  <a:spcPts val="250"/>
                </a:spcBef>
                <a:spcAft>
                  <a:spcPts val="0"/>
                </a:spcAft>
                <a:buClrTx/>
                <a:buSzTx/>
                <a:buFontTx/>
                <a:buNone/>
                <a:tabLst/>
                <a:defRPr/>
              </a:pPr>
              <a:r>
                <a:rPr kumimoji="0" sz="800" b="0" i="0" u="none" strike="noStrike" kern="0" cap="none" spc="0" normalizeH="0" baseline="0" noProof="0" dirty="0">
                  <a:ln>
                    <a:noFill/>
                  </a:ln>
                  <a:solidFill>
                    <a:sysClr val="windowText" lastClr="000000"/>
                  </a:solidFill>
                  <a:effectLst/>
                  <a:uLnTx/>
                  <a:uFillTx/>
                  <a:latin typeface="Arial"/>
                  <a:cs typeface="Arial"/>
                </a:rPr>
                <a:t>The</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are</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unadjusted</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and</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based</a:t>
              </a:r>
              <a:r>
                <a:rPr kumimoji="0" sz="800" b="0" i="0" u="none" strike="noStrike" kern="0" cap="none" spc="-25" normalizeH="0" baseline="0" noProof="0" dirty="0">
                  <a:ln>
                    <a:noFill/>
                  </a:ln>
                  <a:solidFill>
                    <a:sysClr val="windowText" lastClr="000000"/>
                  </a:solidFill>
                  <a:effectLst/>
                  <a:uLnTx/>
                  <a:uFillTx/>
                  <a:latin typeface="Arial"/>
                  <a:cs typeface="Arial"/>
                </a:rPr>
                <a:t> on</a:t>
              </a:r>
              <a:r>
                <a:rPr kumimoji="0" sz="800" b="0" i="0" u="none" strike="noStrike" kern="0" cap="none" spc="0" normalizeH="0" baseline="0" noProof="0" dirty="0">
                  <a:ln>
                    <a:noFill/>
                  </a:ln>
                  <a:solidFill>
                    <a:sysClr val="windowText" lastClr="000000"/>
                  </a:solidFill>
                  <a:effectLst/>
                  <a:uLnTx/>
                  <a:uFillTx/>
                  <a:latin typeface="Arial"/>
                  <a:cs typeface="Arial"/>
                </a:rPr>
                <a:t> England</a:t>
              </a:r>
              <a:r>
                <a:rPr kumimoji="0" sz="800" b="0" i="0" u="none" strike="noStrike" kern="0" cap="none" spc="-3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10" normalizeH="0" baseline="0" noProof="0" dirty="0">
                  <a:ln>
                    <a:noFill/>
                  </a:ln>
                  <a:solidFill>
                    <a:sysClr val="windowText" lastClr="000000"/>
                  </a:solidFill>
                  <a:effectLst/>
                  <a:uLnTx/>
                  <a:uFillTx/>
                  <a:latin typeface="Arial"/>
                  <a:cs typeface="Arial"/>
                </a:rPr>
                <a:t>only.</a:t>
              </a:r>
              <a:endParaRPr kumimoji="0" sz="800" b="0" i="0" u="none" strike="noStrike" kern="0" cap="none" spc="0" normalizeH="0" baseline="0" noProof="0" dirty="0">
                <a:ln>
                  <a:noFill/>
                </a:ln>
                <a:solidFill>
                  <a:sysClr val="windowText" lastClr="000000"/>
                </a:solidFill>
                <a:effectLst/>
                <a:uLnTx/>
                <a:uFillTx/>
                <a:latin typeface="Arial"/>
                <a:cs typeface="Arial"/>
              </a:endParaRPr>
            </a:p>
          </p:txBody>
        </p:sp>
        <p:sp>
          <p:nvSpPr>
            <p:cNvPr id="6" name="object 4">
              <a:extLst>
                <a:ext uri="{FF2B5EF4-FFF2-40B4-BE49-F238E27FC236}">
                  <a16:creationId xmlns:a16="http://schemas.microsoft.com/office/drawing/2014/main" id="{6ECB4E0B-297A-BFC0-DD69-EDF74E8388A6}"/>
                </a:ext>
              </a:extLst>
            </p:cNvPr>
            <p:cNvSpPr txBox="1"/>
            <p:nvPr/>
          </p:nvSpPr>
          <p:spPr>
            <a:xfrm>
              <a:off x="2940050" y="256306"/>
              <a:ext cx="1697347" cy="215444"/>
            </a:xfrm>
            <a:prstGeom prst="rect">
              <a:avLst/>
            </a:prstGeom>
            <a:noFill/>
          </p:spPr>
          <p:txBody>
            <a:bodyPr wrap="square">
              <a:spAutoFit/>
            </a:bodyPr>
            <a:lstStyle/>
            <a:p>
              <a:pPr marL="0" marR="0" lvl="0" indent="0" defTabSz="914400" eaLnBrk="1" fontAlgn="auto" latinLnBrk="0" hangingPunct="1">
                <a:lnSpc>
                  <a:spcPct val="100000"/>
                </a:lnSpc>
                <a:spcBef>
                  <a:spcPts val="215"/>
                </a:spcBef>
                <a:spcAft>
                  <a:spcPts val="0"/>
                </a:spcAft>
                <a:buClrTx/>
                <a:buSzTx/>
                <a:buFontTx/>
                <a:buNone/>
                <a:tabLst/>
                <a:defRPr/>
              </a:pPr>
              <a:r>
                <a:rPr lang="en-GB" sz="800" spc="260" dirty="0">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No</a:t>
              </a:r>
              <a:r>
                <a:rPr kumimoji="0" lang="en-GB" sz="1200" b="0" i="0" u="none" strike="noStrike" kern="0" cap="none" spc="-22"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score</a:t>
              </a:r>
              <a:r>
                <a:rPr kumimoji="0" lang="en-GB" sz="1200" b="0" i="0" u="none" strike="noStrike" kern="0" cap="none" spc="-15"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available</a:t>
              </a:r>
              <a:r>
                <a:rPr kumimoji="0" lang="en-GB" sz="1200" b="0" i="0" u="none" strike="noStrike" kern="0" cap="none" spc="-15" normalizeH="0" baseline="3472" noProof="0" dirty="0">
                  <a:ln>
                    <a:noFill/>
                  </a:ln>
                  <a:solidFill>
                    <a:sysClr val="windowText" lastClr="000000"/>
                  </a:solidFill>
                  <a:effectLst/>
                  <a:uLnTx/>
                  <a:uFillTx/>
                  <a:latin typeface="Arial"/>
                  <a:cs typeface="Arial"/>
                </a:rPr>
                <a:t>.</a:t>
              </a:r>
              <a:endParaRPr kumimoji="0" lang="en-GB" sz="1200" b="0" i="0" u="none" strike="noStrike" kern="0" cap="none" spc="0" normalizeH="0" baseline="3472" noProof="0" dirty="0">
                <a:ln>
                  <a:noFill/>
                </a:ln>
                <a:solidFill>
                  <a:sysClr val="windowText" lastClr="000000"/>
                </a:solidFill>
                <a:effectLst/>
                <a:uLnTx/>
                <a:uFillTx/>
                <a:latin typeface="Arial"/>
                <a:cs typeface="Arial"/>
              </a:endParaRPr>
            </a:p>
          </p:txBody>
        </p:sp>
        <p:sp>
          <p:nvSpPr>
            <p:cNvPr id="10" name="object 3">
              <a:extLst>
                <a:ext uri="{FF2B5EF4-FFF2-40B4-BE49-F238E27FC236}">
                  <a16:creationId xmlns:a16="http://schemas.microsoft.com/office/drawing/2014/main" id="{D94B2467-7D4B-A4F8-0FA6-FB0A1EDAD7F1}"/>
                </a:ext>
              </a:extLst>
            </p:cNvPr>
            <p:cNvSpPr txBox="1"/>
            <p:nvPr/>
          </p:nvSpPr>
          <p:spPr>
            <a:xfrm>
              <a:off x="497504" y="228020"/>
              <a:ext cx="2518746" cy="117098"/>
            </a:xfrm>
            <a:prstGeom prst="rect">
              <a:avLst/>
            </a:prstGeom>
          </p:spPr>
          <p:txBody>
            <a:bodyPr vert="horz" wrap="square" lIns="0" tIns="31750" rIns="0" bIns="0" rtlCol="0">
              <a:spAutoFit/>
            </a:bodyPr>
            <a:lstStyle/>
            <a:p>
              <a:pPr marL="143510" marR="324485" indent="-144145" algn="l">
                <a:lnSpc>
                  <a:spcPts val="810"/>
                </a:lnSpc>
                <a:spcBef>
                  <a:spcPts val="250"/>
                </a:spcBef>
              </a:pPr>
              <a:r>
                <a:rPr sz="1200" baseline="3472" dirty="0">
                  <a:latin typeface="Arial"/>
                  <a:cs typeface="Arial"/>
                </a:rPr>
                <a:t>*</a:t>
              </a:r>
              <a:r>
                <a:rPr sz="1200" spc="254" baseline="3472" dirty="0">
                  <a:latin typeface="Arial"/>
                  <a:cs typeface="Arial"/>
                </a:rPr>
                <a:t>  </a:t>
              </a:r>
              <a:r>
                <a:rPr sz="800" dirty="0">
                  <a:latin typeface="Arial"/>
                  <a:cs typeface="Arial"/>
                </a:rPr>
                <a:t>Indicates</a:t>
              </a:r>
              <a:r>
                <a:rPr sz="800" spc="-10" dirty="0">
                  <a:latin typeface="Arial"/>
                  <a:cs typeface="Arial"/>
                </a:rPr>
                <a:t> </a:t>
              </a:r>
              <a:r>
                <a:rPr sz="800" dirty="0">
                  <a:latin typeface="Arial"/>
                  <a:cs typeface="Arial"/>
                </a:rPr>
                <a:t>where</a:t>
              </a:r>
              <a:r>
                <a:rPr sz="800" spc="-10" dirty="0">
                  <a:latin typeface="Arial"/>
                  <a:cs typeface="Arial"/>
                </a:rPr>
                <a:t> </a:t>
              </a:r>
              <a:r>
                <a:rPr sz="800" dirty="0">
                  <a:latin typeface="Arial"/>
                  <a:cs typeface="Arial"/>
                </a:rPr>
                <a:t>a</a:t>
              </a:r>
              <a:r>
                <a:rPr sz="800" spc="-10" dirty="0">
                  <a:latin typeface="Arial"/>
                  <a:cs typeface="Arial"/>
                </a:rPr>
                <a:t> </a:t>
              </a:r>
              <a:r>
                <a:rPr sz="800" dirty="0">
                  <a:latin typeface="Arial"/>
                  <a:cs typeface="Arial"/>
                </a:rPr>
                <a:t>score</a:t>
              </a:r>
              <a:r>
                <a:rPr lang="en-GB" sz="800" spc="-10" dirty="0">
                  <a:latin typeface="Arial"/>
                  <a:cs typeface="Arial"/>
                </a:rPr>
                <a:t> </a:t>
              </a:r>
              <a:r>
                <a:rPr sz="800" dirty="0">
                  <a:latin typeface="Arial"/>
                  <a:cs typeface="Arial"/>
                </a:rPr>
                <a:t>is</a:t>
              </a:r>
              <a:r>
                <a:rPr sz="800" spc="-10" dirty="0">
                  <a:latin typeface="Arial"/>
                  <a:cs typeface="Arial"/>
                </a:rPr>
                <a:t> </a:t>
              </a:r>
              <a:r>
                <a:rPr sz="800" spc="-25" dirty="0">
                  <a:latin typeface="Arial"/>
                  <a:cs typeface="Arial"/>
                </a:rPr>
                <a:t>not</a:t>
              </a:r>
              <a:r>
                <a:rPr lang="en-GB" sz="800" dirty="0">
                  <a:latin typeface="Arial"/>
                  <a:cs typeface="Arial"/>
                </a:rPr>
                <a:t> </a:t>
              </a:r>
              <a:r>
                <a:rPr sz="800" dirty="0">
                  <a:latin typeface="Arial"/>
                  <a:cs typeface="Arial"/>
                </a:rPr>
                <a:t>available</a:t>
              </a:r>
              <a:r>
                <a:rPr sz="800" spc="-25" dirty="0">
                  <a:latin typeface="Arial"/>
                  <a:cs typeface="Arial"/>
                </a:rPr>
                <a:t> </a:t>
              </a:r>
              <a:r>
                <a:rPr sz="800" dirty="0">
                  <a:latin typeface="Arial"/>
                  <a:cs typeface="Arial"/>
                </a:rPr>
                <a:t>due</a:t>
              </a:r>
              <a:r>
                <a:rPr sz="800" spc="-25" dirty="0">
                  <a:latin typeface="Arial"/>
                  <a:cs typeface="Arial"/>
                </a:rPr>
                <a:t> </a:t>
              </a:r>
              <a:r>
                <a:rPr sz="800" dirty="0">
                  <a:latin typeface="Arial"/>
                  <a:cs typeface="Arial"/>
                </a:rPr>
                <a:t>to</a:t>
              </a:r>
              <a:r>
                <a:rPr lang="en-GB" sz="800" spc="-25" dirty="0">
                  <a:latin typeface="Arial"/>
                  <a:cs typeface="Arial"/>
                </a:rPr>
                <a:t> </a:t>
              </a:r>
              <a:r>
                <a:rPr sz="800" dirty="0">
                  <a:latin typeface="Arial"/>
                  <a:cs typeface="Arial"/>
                </a:rPr>
                <a:t>suppression</a:t>
              </a:r>
              <a:r>
                <a:rPr sz="800" spc="-25" dirty="0">
                  <a:latin typeface="Arial"/>
                  <a:cs typeface="Arial"/>
                </a:rPr>
                <a:t> </a:t>
              </a:r>
              <a:r>
                <a:rPr sz="800" dirty="0">
                  <a:latin typeface="Arial"/>
                  <a:cs typeface="Arial"/>
                </a:rPr>
                <a:t>or</a:t>
              </a:r>
              <a:r>
                <a:rPr sz="800" spc="-25" dirty="0">
                  <a:latin typeface="Arial"/>
                  <a:cs typeface="Arial"/>
                </a:rPr>
                <a:t> </a:t>
              </a:r>
              <a:r>
                <a:rPr sz="800" spc="-50" dirty="0">
                  <a:latin typeface="Arial"/>
                  <a:cs typeface="Arial"/>
                </a:rPr>
                <a:t>a</a:t>
              </a:r>
              <a:r>
                <a:rPr lang="en-GB" sz="800" spc="-50" dirty="0">
                  <a:latin typeface="Arial"/>
                  <a:cs typeface="Arial"/>
                </a:rPr>
                <a:t> </a:t>
              </a:r>
              <a:r>
                <a:rPr lang="en-GB" sz="1200" baseline="6944" dirty="0">
                  <a:latin typeface="Arial"/>
                  <a:cs typeface="Arial"/>
                </a:rPr>
                <a:t>low</a:t>
              </a:r>
              <a:r>
                <a:rPr lang="en-GB" sz="1200" spc="-15" baseline="6944" dirty="0">
                  <a:latin typeface="Arial"/>
                  <a:cs typeface="Arial"/>
                </a:rPr>
                <a:t> </a:t>
              </a:r>
              <a:r>
                <a:rPr lang="en-GB" sz="1200" baseline="6944" dirty="0">
                  <a:latin typeface="Arial"/>
                  <a:cs typeface="Arial"/>
                </a:rPr>
                <a:t>base</a:t>
              </a:r>
              <a:r>
                <a:rPr lang="en-GB" sz="1200" spc="-15" baseline="6944" dirty="0">
                  <a:latin typeface="Arial"/>
                  <a:cs typeface="Arial"/>
                </a:rPr>
                <a:t> size.</a:t>
              </a:r>
              <a:r>
                <a:rPr lang="en-GB" sz="1200" baseline="6944" dirty="0">
                  <a:latin typeface="Arial"/>
                  <a:cs typeface="Arial"/>
                </a:rPr>
                <a:t>	</a:t>
              </a:r>
              <a:endParaRPr lang="en-GB" sz="800" dirty="0">
                <a:latin typeface="Arial"/>
                <a:cs typeface="Arial"/>
              </a:endParaRPr>
            </a:p>
          </p:txBody>
        </p:sp>
        <p:sp>
          <p:nvSpPr>
            <p:cNvPr id="24" name="object 2">
              <a:extLst>
                <a:ext uri="{FF2B5EF4-FFF2-40B4-BE49-F238E27FC236}">
                  <a16:creationId xmlns:a16="http://schemas.microsoft.com/office/drawing/2014/main" id="{E5ED9933-1AFF-1DD7-70AE-3E76F1C40734}"/>
                </a:ext>
              </a:extLst>
            </p:cNvPr>
            <p:cNvSpPr/>
            <p:nvPr/>
          </p:nvSpPr>
          <p:spPr>
            <a:xfrm>
              <a:off x="349101" y="166510"/>
              <a:ext cx="6775785" cy="361062"/>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27" name="txt_org_name">
            <a:extLst>
              <a:ext uri="{FF2B5EF4-FFF2-40B4-BE49-F238E27FC236}">
                <a16:creationId xmlns:a16="http://schemas.microsoft.com/office/drawing/2014/main" id="{B6CF115A-59E4-1D4D-0FB9-722D4BDD93FD}"/>
              </a:ext>
              <a:ext uri="{C183D7F6-B498-43B3-948B-1728B52AA6E4}">
                <adec:decorative xmlns:adec="http://schemas.microsoft.com/office/drawing/2017/decorative" val="1"/>
              </a:ext>
            </a:extLst>
          </p:cNvPr>
          <p:cNvSpPr txBox="1"/>
          <p:nvPr/>
        </p:nvSpPr>
        <p:spPr>
          <a:xfrm>
            <a:off x="4524343" y="622300"/>
            <a:ext cx="2754280" cy="276999"/>
          </a:xfrm>
          <a:prstGeom prst="rect">
            <a:avLst/>
          </a:prstGeom>
          <a:noFill/>
        </p:spPr>
        <p:txBody>
          <a:bodyPr wrap="none" rtlCol="0">
            <a:spAutoFit/>
          </a:bodyPr>
          <a:lstStyle/>
          <a:p>
            <a:pPr algn="r"/>
            <a:r>
              <a:rPr lang="en-GB" sz="1200" b="1">
                <a:solidFill>
                  <a:srgbClr val="336E9F"/>
                </a:solidFill>
                <a:latin typeface="Arial"/>
                <a:cs typeface="Arial"/>
              </a:rPr>
              <a:t>The Christie NHS Foundation Trust</a:t>
            </a:r>
            <a:endParaRPr lang="en-GB" sz="1200">
              <a:solidFill>
                <a:srgbClr val="336E9F"/>
              </a:solidFill>
            </a:endParaRPr>
          </a:p>
        </p:txBody>
      </p:sp>
      <p:sp>
        <p:nvSpPr>
          <p:cNvPr id="28" name="txt_survey">
            <a:extLst>
              <a:ext uri="{FF2B5EF4-FFF2-40B4-BE49-F238E27FC236}">
                <a16:creationId xmlns:a16="http://schemas.microsoft.com/office/drawing/2014/main" id="{2F6EE88D-3134-BB4B-A2B6-AB316F07E4A4}"/>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6" name="Group 15">
            <a:extLst>
              <a:ext uri="{FF2B5EF4-FFF2-40B4-BE49-F238E27FC236}">
                <a16:creationId xmlns:a16="http://schemas.microsoft.com/office/drawing/2014/main" id="{9163B77C-4EA5-5EC3-0941-60BF0F448850}"/>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8" name="object 4">
              <a:hlinkClick r:id="rId7" action="ppaction://hlinksldjump"/>
              <a:extLst>
                <a:ext uri="{FF2B5EF4-FFF2-40B4-BE49-F238E27FC236}">
                  <a16:creationId xmlns:a16="http://schemas.microsoft.com/office/drawing/2014/main" id="{54AE74E3-36E9-6565-42E7-0643C35D745E}"/>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26" name="object 3">
              <a:hlinkClick r:id="rId7" action="ppaction://hlinksldjump"/>
              <a:extLst>
                <a:ext uri="{FF2B5EF4-FFF2-40B4-BE49-F238E27FC236}">
                  <a16:creationId xmlns:a16="http://schemas.microsoft.com/office/drawing/2014/main" id="{7EE590ED-FB75-D18B-CA2C-EF07168BA16B}"/>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788170687"/>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E3524A4-586E-F791-F204-774AC3C60826}"/>
            </a:ext>
          </a:extLst>
        </p:cNvPr>
        <p:cNvGrpSpPr/>
        <p:nvPr/>
      </p:nvGrpSpPr>
      <p:grpSpPr>
        <a:xfrm>
          <a:off x="0" y="0"/>
          <a:ext cx="0" cy="0"/>
          <a:chOff x="0" y="0"/>
          <a:chExt cx="0" cy="0"/>
        </a:xfrm>
      </p:grpSpPr>
      <p:sp>
        <p:nvSpPr>
          <p:cNvPr id="83" name="Slide Number Placeholder 1">
            <a:extLst>
              <a:ext uri="{FF2B5EF4-FFF2-40B4-BE49-F238E27FC236}">
                <a16:creationId xmlns:a16="http://schemas.microsoft.com/office/drawing/2014/main" id="{5BA4F63E-B7E1-CA2C-67D6-35459C7EF0B9}"/>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6034258D-1B64-464C-8D86-ECF8812D52F2}" type="slidenum">
              <a:rPr lang="en-GB" spc="-25" smtClean="0"/>
              <a:t>58</a:t>
            </a:fld>
            <a:endParaRPr lang="en-GB" spc="-25" dirty="0"/>
          </a:p>
        </p:txBody>
      </p:sp>
      <p:sp>
        <p:nvSpPr>
          <p:cNvPr id="12" name="object 1">
            <a:extLst>
              <a:ext uri="{FF2B5EF4-FFF2-40B4-BE49-F238E27FC236}">
                <a16:creationId xmlns:a16="http://schemas.microsoft.com/office/drawing/2014/main" id="{A066908D-E5E3-C6BA-3213-D0AADABED790}"/>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Year on year 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sp>
        <p:nvSpPr>
          <p:cNvPr id="47" name="text_q59">
            <a:extLst>
              <a:ext uri="{FF2B5EF4-FFF2-40B4-BE49-F238E27FC236}">
                <a16:creationId xmlns:a16="http://schemas.microsoft.com/office/drawing/2014/main" id="{CDAF180F-396A-F86A-EF3A-B8EFB5F4C226}"/>
              </a:ext>
            </a:extLst>
          </p:cNvPr>
          <p:cNvSpPr txBox="1"/>
          <p:nvPr/>
        </p:nvSpPr>
        <p:spPr>
          <a:xfrm>
            <a:off x="455762" y="1646907"/>
            <a:ext cx="6505970"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Q59.</a:t>
            </a:r>
            <a:r>
              <a:rPr lang="en-GB" sz="850" spc="-20" dirty="0">
                <a:latin typeface="Arial"/>
                <a:cs typeface="Arial"/>
              </a:rPr>
              <a:t> </a:t>
            </a:r>
            <a:r>
              <a:rPr lang="en-GB" sz="850" dirty="0">
                <a:latin typeface="Arial"/>
                <a:cs typeface="Arial"/>
              </a:rPr>
              <a:t>Patient's</a:t>
            </a:r>
            <a:r>
              <a:rPr lang="en-GB" sz="850" spc="-20" dirty="0">
                <a:latin typeface="Arial"/>
                <a:cs typeface="Arial"/>
              </a:rPr>
              <a:t> </a:t>
            </a:r>
            <a:r>
              <a:rPr lang="en-GB" sz="850" dirty="0">
                <a:latin typeface="Arial"/>
                <a:cs typeface="Arial"/>
              </a:rPr>
              <a:t>average</a:t>
            </a:r>
            <a:r>
              <a:rPr lang="en-GB" sz="850" spc="-20" dirty="0">
                <a:latin typeface="Arial"/>
                <a:cs typeface="Arial"/>
              </a:rPr>
              <a:t> </a:t>
            </a:r>
            <a:r>
              <a:rPr lang="en-GB" sz="850" dirty="0">
                <a:latin typeface="Arial"/>
                <a:cs typeface="Arial"/>
              </a:rPr>
              <a:t>rating</a:t>
            </a:r>
            <a:r>
              <a:rPr lang="en-GB" sz="850" spc="-20" dirty="0">
                <a:latin typeface="Arial"/>
                <a:cs typeface="Arial"/>
              </a:rPr>
              <a:t> </a:t>
            </a:r>
            <a:r>
              <a:rPr lang="en-GB" sz="850" dirty="0">
                <a:latin typeface="Arial"/>
                <a:cs typeface="Arial"/>
              </a:rPr>
              <a:t>of</a:t>
            </a:r>
            <a:r>
              <a:rPr lang="en-GB" sz="850" spc="-15" dirty="0">
                <a:latin typeface="Arial"/>
                <a:cs typeface="Arial"/>
              </a:rPr>
              <a:t> </a:t>
            </a:r>
            <a:r>
              <a:rPr lang="en-GB" sz="850" dirty="0">
                <a:latin typeface="Arial"/>
                <a:cs typeface="Arial"/>
              </a:rPr>
              <a:t>care</a:t>
            </a:r>
            <a:r>
              <a:rPr lang="en-GB" sz="850" spc="-20" dirty="0">
                <a:latin typeface="Arial"/>
                <a:cs typeface="Arial"/>
              </a:rPr>
              <a:t> </a:t>
            </a:r>
            <a:r>
              <a:rPr lang="en-GB" sz="850" dirty="0">
                <a:latin typeface="Arial"/>
                <a:cs typeface="Arial"/>
              </a:rPr>
              <a:t>scored</a:t>
            </a:r>
            <a:r>
              <a:rPr lang="en-GB" sz="850" spc="-20" dirty="0">
                <a:latin typeface="Arial"/>
                <a:cs typeface="Arial"/>
              </a:rPr>
              <a:t> </a:t>
            </a:r>
            <a:r>
              <a:rPr lang="en-GB" sz="850" dirty="0">
                <a:latin typeface="Arial"/>
                <a:cs typeface="Arial"/>
              </a:rPr>
              <a:t>from</a:t>
            </a:r>
            <a:r>
              <a:rPr lang="en-GB" sz="850" spc="-20" dirty="0">
                <a:latin typeface="Arial"/>
                <a:cs typeface="Arial"/>
              </a:rPr>
              <a:t> </a:t>
            </a:r>
            <a:r>
              <a:rPr lang="en-GB" sz="850" dirty="0">
                <a:latin typeface="Arial"/>
                <a:cs typeface="Arial"/>
              </a:rPr>
              <a:t>very</a:t>
            </a:r>
            <a:r>
              <a:rPr lang="en-GB" sz="850" spc="-15" dirty="0">
                <a:latin typeface="Arial"/>
                <a:cs typeface="Arial"/>
              </a:rPr>
              <a:t> </a:t>
            </a:r>
            <a:r>
              <a:rPr lang="en-GB" sz="850" dirty="0">
                <a:latin typeface="Arial"/>
                <a:cs typeface="Arial"/>
              </a:rPr>
              <a:t>poor</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very</a:t>
            </a:r>
            <a:r>
              <a:rPr lang="en-GB" sz="850" spc="-20" dirty="0">
                <a:latin typeface="Arial"/>
                <a:cs typeface="Arial"/>
              </a:rPr>
              <a:t> good</a:t>
            </a:r>
            <a:endParaRPr lang="en-GB" sz="850" dirty="0">
              <a:latin typeface="Arial"/>
              <a:cs typeface="Arial"/>
            </a:endParaRPr>
          </a:p>
        </p:txBody>
      </p:sp>
      <p:graphicFrame>
        <p:nvGraphicFramePr>
          <p:cNvPr id="17" name="his_years_q59">
            <a:extLst>
              <a:ext uri="{FF2B5EF4-FFF2-40B4-BE49-F238E27FC236}">
                <a16:creationId xmlns:a16="http://schemas.microsoft.com/office/drawing/2014/main" id="{72ADF500-9B54-15B6-D667-80289BB88EE9}"/>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579520360"/>
              </p:ext>
            </p:extLst>
          </p:nvPr>
        </p:nvGraphicFramePr>
        <p:xfrm>
          <a:off x="1583006" y="2902186"/>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2" name="chart_his_q59">
            <a:extLst>
              <a:ext uri="{FF2B5EF4-FFF2-40B4-BE49-F238E27FC236}">
                <a16:creationId xmlns:a16="http://schemas.microsoft.com/office/drawing/2014/main" id="{10E4F6CE-8735-5E9D-0CC8-8863552E3324}"/>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373842121"/>
              </p:ext>
            </p:extLst>
          </p:nvPr>
        </p:nvGraphicFramePr>
        <p:xfrm>
          <a:off x="357837" y="1940683"/>
          <a:ext cx="6694169" cy="1180317"/>
        </p:xfrm>
        <a:graphic>
          <a:graphicData uri="http://schemas.openxmlformats.org/drawingml/2006/chart">
            <c:chart xmlns:c="http://schemas.openxmlformats.org/drawingml/2006/chart" xmlns:r="http://schemas.openxmlformats.org/officeDocument/2006/relationships" r:id="rId2"/>
          </a:graphicData>
        </a:graphic>
      </p:graphicFrame>
      <p:sp>
        <p:nvSpPr>
          <p:cNvPr id="3" name="object 6">
            <a:extLst>
              <a:ext uri="{FF2B5EF4-FFF2-40B4-BE49-F238E27FC236}">
                <a16:creationId xmlns:a16="http://schemas.microsoft.com/office/drawing/2014/main" id="{AC23CACF-7CEB-8FE5-3AE6-F57E4D224C42}"/>
              </a:ext>
              <a:ext uri="{C183D7F6-B498-43B3-948B-1728B52AA6E4}">
                <adec:decorative xmlns:adec="http://schemas.microsoft.com/office/drawing/2017/decorative" val="1"/>
              </a:ext>
            </a:extLst>
          </p:cNvPr>
          <p:cNvSpPr/>
          <p:nvPr/>
        </p:nvSpPr>
        <p:spPr>
          <a:xfrm>
            <a:off x="428814" y="1686007"/>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4" name="Group 1">
            <a:extLst>
              <a:ext uri="{FF2B5EF4-FFF2-40B4-BE49-F238E27FC236}">
                <a16:creationId xmlns:a16="http://schemas.microsoft.com/office/drawing/2014/main" id="{B1EACB34-B5D3-F47E-0142-8D7012FEFCF5}"/>
              </a:ext>
              <a:ext uri="{C183D7F6-B498-43B3-948B-1728B52AA6E4}">
                <adec:decorative xmlns:adec="http://schemas.microsoft.com/office/drawing/2017/decorative" val="1"/>
              </a:ext>
            </a:extLst>
          </p:cNvPr>
          <p:cNvGrpSpPr/>
          <p:nvPr/>
        </p:nvGrpSpPr>
        <p:grpSpPr>
          <a:xfrm>
            <a:off x="428960" y="1198005"/>
            <a:ext cx="6696075" cy="361062"/>
            <a:chOff x="349101" y="166510"/>
            <a:chExt cx="6775785" cy="361062"/>
          </a:xfrm>
        </p:grpSpPr>
        <p:sp>
          <p:nvSpPr>
            <p:cNvPr id="5" name="object 5">
              <a:extLst>
                <a:ext uri="{FF2B5EF4-FFF2-40B4-BE49-F238E27FC236}">
                  <a16:creationId xmlns:a16="http://schemas.microsoft.com/office/drawing/2014/main" id="{C2328DCA-79F7-5FC4-3DDE-2FFB97C290E5}"/>
                </a:ext>
              </a:extLst>
            </p:cNvPr>
            <p:cNvSpPr txBox="1"/>
            <p:nvPr/>
          </p:nvSpPr>
          <p:spPr>
            <a:xfrm>
              <a:off x="5024240" y="232783"/>
              <a:ext cx="1859914" cy="250190"/>
            </a:xfrm>
            <a:prstGeom prst="rect">
              <a:avLst/>
            </a:prstGeom>
          </p:spPr>
          <p:txBody>
            <a:bodyPr vert="horz" wrap="square" lIns="0" tIns="31750" rIns="0" bIns="0" rtlCol="0">
              <a:spAutoFit/>
            </a:bodyPr>
            <a:lstStyle/>
            <a:p>
              <a:pPr marL="0" marR="5080" lvl="0" indent="0" defTabSz="914400" eaLnBrk="1" fontAlgn="auto" latinLnBrk="0" hangingPunct="1">
                <a:lnSpc>
                  <a:spcPts val="810"/>
                </a:lnSpc>
                <a:spcBef>
                  <a:spcPts val="250"/>
                </a:spcBef>
                <a:spcAft>
                  <a:spcPts val="0"/>
                </a:spcAft>
                <a:buClrTx/>
                <a:buSzTx/>
                <a:buFontTx/>
                <a:buNone/>
                <a:tabLst/>
                <a:defRPr/>
              </a:pPr>
              <a:r>
                <a:rPr kumimoji="0" sz="800" b="0" i="0" u="none" strike="noStrike" kern="0" cap="none" spc="0" normalizeH="0" baseline="0" noProof="0" dirty="0">
                  <a:ln>
                    <a:noFill/>
                  </a:ln>
                  <a:solidFill>
                    <a:sysClr val="windowText" lastClr="000000"/>
                  </a:solidFill>
                  <a:effectLst/>
                  <a:uLnTx/>
                  <a:uFillTx/>
                  <a:latin typeface="Arial"/>
                  <a:cs typeface="Arial"/>
                </a:rPr>
                <a:t>The</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are</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unadjusted</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and</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based</a:t>
              </a:r>
              <a:r>
                <a:rPr kumimoji="0" sz="800" b="0" i="0" u="none" strike="noStrike" kern="0" cap="none" spc="-25" normalizeH="0" baseline="0" noProof="0" dirty="0">
                  <a:ln>
                    <a:noFill/>
                  </a:ln>
                  <a:solidFill>
                    <a:sysClr val="windowText" lastClr="000000"/>
                  </a:solidFill>
                  <a:effectLst/>
                  <a:uLnTx/>
                  <a:uFillTx/>
                  <a:latin typeface="Arial"/>
                  <a:cs typeface="Arial"/>
                </a:rPr>
                <a:t> on</a:t>
              </a:r>
              <a:r>
                <a:rPr kumimoji="0" sz="800" b="0" i="0" u="none" strike="noStrike" kern="0" cap="none" spc="0" normalizeH="0" baseline="0" noProof="0" dirty="0">
                  <a:ln>
                    <a:noFill/>
                  </a:ln>
                  <a:solidFill>
                    <a:sysClr val="windowText" lastClr="000000"/>
                  </a:solidFill>
                  <a:effectLst/>
                  <a:uLnTx/>
                  <a:uFillTx/>
                  <a:latin typeface="Arial"/>
                  <a:cs typeface="Arial"/>
                </a:rPr>
                <a:t> England</a:t>
              </a:r>
              <a:r>
                <a:rPr kumimoji="0" sz="800" b="0" i="0" u="none" strike="noStrike" kern="0" cap="none" spc="-3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10" normalizeH="0" baseline="0" noProof="0" dirty="0">
                  <a:ln>
                    <a:noFill/>
                  </a:ln>
                  <a:solidFill>
                    <a:sysClr val="windowText" lastClr="000000"/>
                  </a:solidFill>
                  <a:effectLst/>
                  <a:uLnTx/>
                  <a:uFillTx/>
                  <a:latin typeface="Arial"/>
                  <a:cs typeface="Arial"/>
                </a:rPr>
                <a:t>only.</a:t>
              </a:r>
              <a:endParaRPr kumimoji="0" sz="800" b="0" i="0" u="none" strike="noStrike" kern="0" cap="none" spc="0" normalizeH="0" baseline="0" noProof="0" dirty="0">
                <a:ln>
                  <a:noFill/>
                </a:ln>
                <a:solidFill>
                  <a:sysClr val="windowText" lastClr="000000"/>
                </a:solidFill>
                <a:effectLst/>
                <a:uLnTx/>
                <a:uFillTx/>
                <a:latin typeface="Arial"/>
                <a:cs typeface="Arial"/>
              </a:endParaRPr>
            </a:p>
          </p:txBody>
        </p:sp>
        <p:sp>
          <p:nvSpPr>
            <p:cNvPr id="6" name="object 4">
              <a:extLst>
                <a:ext uri="{FF2B5EF4-FFF2-40B4-BE49-F238E27FC236}">
                  <a16:creationId xmlns:a16="http://schemas.microsoft.com/office/drawing/2014/main" id="{914C69D9-0DC7-6137-8F37-7011D9D6962B}"/>
                </a:ext>
              </a:extLst>
            </p:cNvPr>
            <p:cNvSpPr txBox="1"/>
            <p:nvPr/>
          </p:nvSpPr>
          <p:spPr>
            <a:xfrm>
              <a:off x="2940050" y="256306"/>
              <a:ext cx="1697347" cy="215444"/>
            </a:xfrm>
            <a:prstGeom prst="rect">
              <a:avLst/>
            </a:prstGeom>
            <a:noFill/>
          </p:spPr>
          <p:txBody>
            <a:bodyPr wrap="square">
              <a:spAutoFit/>
            </a:bodyPr>
            <a:lstStyle/>
            <a:p>
              <a:pPr marL="0" marR="0" lvl="0" indent="0" defTabSz="914400" eaLnBrk="1" fontAlgn="auto" latinLnBrk="0" hangingPunct="1">
                <a:lnSpc>
                  <a:spcPct val="100000"/>
                </a:lnSpc>
                <a:spcBef>
                  <a:spcPts val="215"/>
                </a:spcBef>
                <a:spcAft>
                  <a:spcPts val="0"/>
                </a:spcAft>
                <a:buClrTx/>
                <a:buSzTx/>
                <a:buFontTx/>
                <a:buNone/>
                <a:tabLst/>
                <a:defRPr/>
              </a:pPr>
              <a:r>
                <a:rPr lang="en-GB" sz="800" spc="260" dirty="0">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No</a:t>
              </a:r>
              <a:r>
                <a:rPr kumimoji="0" lang="en-GB" sz="1200" b="0" i="0" u="none" strike="noStrike" kern="0" cap="none" spc="-22"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score</a:t>
              </a:r>
              <a:r>
                <a:rPr kumimoji="0" lang="en-GB" sz="1200" b="0" i="0" u="none" strike="noStrike" kern="0" cap="none" spc="-15"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available</a:t>
              </a:r>
              <a:r>
                <a:rPr kumimoji="0" lang="en-GB" sz="1200" b="0" i="0" u="none" strike="noStrike" kern="0" cap="none" spc="-15" normalizeH="0" baseline="3472" noProof="0" dirty="0">
                  <a:ln>
                    <a:noFill/>
                  </a:ln>
                  <a:solidFill>
                    <a:sysClr val="windowText" lastClr="000000"/>
                  </a:solidFill>
                  <a:effectLst/>
                  <a:uLnTx/>
                  <a:uFillTx/>
                  <a:latin typeface="Arial"/>
                  <a:cs typeface="Arial"/>
                </a:rPr>
                <a:t>.</a:t>
              </a:r>
              <a:endParaRPr kumimoji="0" lang="en-GB" sz="1200" b="0" i="0" u="none" strike="noStrike" kern="0" cap="none" spc="0" normalizeH="0" baseline="3472" noProof="0" dirty="0">
                <a:ln>
                  <a:noFill/>
                </a:ln>
                <a:solidFill>
                  <a:sysClr val="windowText" lastClr="000000"/>
                </a:solidFill>
                <a:effectLst/>
                <a:uLnTx/>
                <a:uFillTx/>
                <a:latin typeface="Arial"/>
                <a:cs typeface="Arial"/>
              </a:endParaRPr>
            </a:p>
          </p:txBody>
        </p:sp>
        <p:sp>
          <p:nvSpPr>
            <p:cNvPr id="10" name="object 3">
              <a:extLst>
                <a:ext uri="{FF2B5EF4-FFF2-40B4-BE49-F238E27FC236}">
                  <a16:creationId xmlns:a16="http://schemas.microsoft.com/office/drawing/2014/main" id="{DC2CA786-1BE1-68AD-AD39-565424AAB0A4}"/>
                </a:ext>
              </a:extLst>
            </p:cNvPr>
            <p:cNvSpPr txBox="1"/>
            <p:nvPr/>
          </p:nvSpPr>
          <p:spPr>
            <a:xfrm>
              <a:off x="497504" y="228020"/>
              <a:ext cx="2518746" cy="117098"/>
            </a:xfrm>
            <a:prstGeom prst="rect">
              <a:avLst/>
            </a:prstGeom>
          </p:spPr>
          <p:txBody>
            <a:bodyPr vert="horz" wrap="square" lIns="0" tIns="31750" rIns="0" bIns="0" rtlCol="0">
              <a:spAutoFit/>
            </a:bodyPr>
            <a:lstStyle/>
            <a:p>
              <a:pPr marL="143510" marR="324485" indent="-144145" algn="l">
                <a:lnSpc>
                  <a:spcPts val="810"/>
                </a:lnSpc>
                <a:spcBef>
                  <a:spcPts val="250"/>
                </a:spcBef>
              </a:pPr>
              <a:r>
                <a:rPr sz="1200" baseline="3472" dirty="0">
                  <a:latin typeface="Arial"/>
                  <a:cs typeface="Arial"/>
                </a:rPr>
                <a:t>*</a:t>
              </a:r>
              <a:r>
                <a:rPr sz="1200" spc="254" baseline="3472" dirty="0">
                  <a:latin typeface="Arial"/>
                  <a:cs typeface="Arial"/>
                </a:rPr>
                <a:t>  </a:t>
              </a:r>
              <a:r>
                <a:rPr sz="800" dirty="0">
                  <a:latin typeface="Arial"/>
                  <a:cs typeface="Arial"/>
                </a:rPr>
                <a:t>Indicates</a:t>
              </a:r>
              <a:r>
                <a:rPr sz="800" spc="-10" dirty="0">
                  <a:latin typeface="Arial"/>
                  <a:cs typeface="Arial"/>
                </a:rPr>
                <a:t> </a:t>
              </a:r>
              <a:r>
                <a:rPr sz="800" dirty="0">
                  <a:latin typeface="Arial"/>
                  <a:cs typeface="Arial"/>
                </a:rPr>
                <a:t>where</a:t>
              </a:r>
              <a:r>
                <a:rPr sz="800" spc="-10" dirty="0">
                  <a:latin typeface="Arial"/>
                  <a:cs typeface="Arial"/>
                </a:rPr>
                <a:t> </a:t>
              </a:r>
              <a:r>
                <a:rPr sz="800" dirty="0">
                  <a:latin typeface="Arial"/>
                  <a:cs typeface="Arial"/>
                </a:rPr>
                <a:t>a</a:t>
              </a:r>
              <a:r>
                <a:rPr sz="800" spc="-10" dirty="0">
                  <a:latin typeface="Arial"/>
                  <a:cs typeface="Arial"/>
                </a:rPr>
                <a:t> </a:t>
              </a:r>
              <a:r>
                <a:rPr sz="800" dirty="0">
                  <a:latin typeface="Arial"/>
                  <a:cs typeface="Arial"/>
                </a:rPr>
                <a:t>score</a:t>
              </a:r>
              <a:r>
                <a:rPr lang="en-GB" sz="800" spc="-10" dirty="0">
                  <a:latin typeface="Arial"/>
                  <a:cs typeface="Arial"/>
                </a:rPr>
                <a:t> </a:t>
              </a:r>
              <a:r>
                <a:rPr sz="800" dirty="0">
                  <a:latin typeface="Arial"/>
                  <a:cs typeface="Arial"/>
                </a:rPr>
                <a:t>is</a:t>
              </a:r>
              <a:r>
                <a:rPr sz="800" spc="-10" dirty="0">
                  <a:latin typeface="Arial"/>
                  <a:cs typeface="Arial"/>
                </a:rPr>
                <a:t> </a:t>
              </a:r>
              <a:r>
                <a:rPr sz="800" spc="-25" dirty="0">
                  <a:latin typeface="Arial"/>
                  <a:cs typeface="Arial"/>
                </a:rPr>
                <a:t>not</a:t>
              </a:r>
              <a:r>
                <a:rPr lang="en-GB" sz="800" dirty="0">
                  <a:latin typeface="Arial"/>
                  <a:cs typeface="Arial"/>
                </a:rPr>
                <a:t> </a:t>
              </a:r>
              <a:r>
                <a:rPr sz="800" dirty="0">
                  <a:latin typeface="Arial"/>
                  <a:cs typeface="Arial"/>
                </a:rPr>
                <a:t>available</a:t>
              </a:r>
              <a:r>
                <a:rPr sz="800" spc="-25" dirty="0">
                  <a:latin typeface="Arial"/>
                  <a:cs typeface="Arial"/>
                </a:rPr>
                <a:t> </a:t>
              </a:r>
              <a:r>
                <a:rPr sz="800" dirty="0">
                  <a:latin typeface="Arial"/>
                  <a:cs typeface="Arial"/>
                </a:rPr>
                <a:t>due</a:t>
              </a:r>
              <a:r>
                <a:rPr sz="800" spc="-25" dirty="0">
                  <a:latin typeface="Arial"/>
                  <a:cs typeface="Arial"/>
                </a:rPr>
                <a:t> </a:t>
              </a:r>
              <a:r>
                <a:rPr sz="800" dirty="0">
                  <a:latin typeface="Arial"/>
                  <a:cs typeface="Arial"/>
                </a:rPr>
                <a:t>to</a:t>
              </a:r>
              <a:r>
                <a:rPr lang="en-GB" sz="800" spc="-25" dirty="0">
                  <a:latin typeface="Arial"/>
                  <a:cs typeface="Arial"/>
                </a:rPr>
                <a:t> </a:t>
              </a:r>
              <a:r>
                <a:rPr sz="800" dirty="0">
                  <a:latin typeface="Arial"/>
                  <a:cs typeface="Arial"/>
                </a:rPr>
                <a:t>suppression</a:t>
              </a:r>
              <a:r>
                <a:rPr sz="800" spc="-25" dirty="0">
                  <a:latin typeface="Arial"/>
                  <a:cs typeface="Arial"/>
                </a:rPr>
                <a:t> </a:t>
              </a:r>
              <a:r>
                <a:rPr sz="800" dirty="0">
                  <a:latin typeface="Arial"/>
                  <a:cs typeface="Arial"/>
                </a:rPr>
                <a:t>or</a:t>
              </a:r>
              <a:r>
                <a:rPr sz="800" spc="-25" dirty="0">
                  <a:latin typeface="Arial"/>
                  <a:cs typeface="Arial"/>
                </a:rPr>
                <a:t> </a:t>
              </a:r>
              <a:r>
                <a:rPr sz="800" spc="-50" dirty="0">
                  <a:latin typeface="Arial"/>
                  <a:cs typeface="Arial"/>
                </a:rPr>
                <a:t>a</a:t>
              </a:r>
              <a:r>
                <a:rPr lang="en-GB" sz="800" spc="-50" dirty="0">
                  <a:latin typeface="Arial"/>
                  <a:cs typeface="Arial"/>
                </a:rPr>
                <a:t> </a:t>
              </a:r>
              <a:r>
                <a:rPr lang="en-GB" sz="1200" baseline="6944" dirty="0">
                  <a:latin typeface="Arial"/>
                  <a:cs typeface="Arial"/>
                </a:rPr>
                <a:t>low</a:t>
              </a:r>
              <a:r>
                <a:rPr lang="en-GB" sz="1200" spc="-15" baseline="6944" dirty="0">
                  <a:latin typeface="Arial"/>
                  <a:cs typeface="Arial"/>
                </a:rPr>
                <a:t> </a:t>
              </a:r>
              <a:r>
                <a:rPr lang="en-GB" sz="1200" baseline="6944" dirty="0">
                  <a:latin typeface="Arial"/>
                  <a:cs typeface="Arial"/>
                </a:rPr>
                <a:t>base</a:t>
              </a:r>
              <a:r>
                <a:rPr lang="en-GB" sz="1200" spc="-15" baseline="6944" dirty="0">
                  <a:latin typeface="Arial"/>
                  <a:cs typeface="Arial"/>
                </a:rPr>
                <a:t> size.</a:t>
              </a:r>
              <a:r>
                <a:rPr lang="en-GB" sz="1200" baseline="6944" dirty="0">
                  <a:latin typeface="Arial"/>
                  <a:cs typeface="Arial"/>
                </a:rPr>
                <a:t>	</a:t>
              </a:r>
              <a:endParaRPr lang="en-GB" sz="800" dirty="0">
                <a:latin typeface="Arial"/>
                <a:cs typeface="Arial"/>
              </a:endParaRPr>
            </a:p>
          </p:txBody>
        </p:sp>
        <p:sp>
          <p:nvSpPr>
            <p:cNvPr id="11" name="object 2">
              <a:extLst>
                <a:ext uri="{FF2B5EF4-FFF2-40B4-BE49-F238E27FC236}">
                  <a16:creationId xmlns:a16="http://schemas.microsoft.com/office/drawing/2014/main" id="{E6CFC24D-0679-D27E-1C05-87A13C91BB0C}"/>
                </a:ext>
              </a:extLst>
            </p:cNvPr>
            <p:cNvSpPr/>
            <p:nvPr/>
          </p:nvSpPr>
          <p:spPr>
            <a:xfrm>
              <a:off x="349101" y="166510"/>
              <a:ext cx="6775785" cy="361062"/>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13" name="txt_org_name">
            <a:extLst>
              <a:ext uri="{FF2B5EF4-FFF2-40B4-BE49-F238E27FC236}">
                <a16:creationId xmlns:a16="http://schemas.microsoft.com/office/drawing/2014/main" id="{EB3AC9AE-C1F4-AB30-AA98-76FDC94679A9}"/>
              </a:ext>
              <a:ext uri="{C183D7F6-B498-43B3-948B-1728B52AA6E4}">
                <adec:decorative xmlns:adec="http://schemas.microsoft.com/office/drawing/2017/decorative" val="1"/>
              </a:ext>
            </a:extLst>
          </p:cNvPr>
          <p:cNvSpPr txBox="1"/>
          <p:nvPr/>
        </p:nvSpPr>
        <p:spPr>
          <a:xfrm>
            <a:off x="4524343" y="622300"/>
            <a:ext cx="2754280" cy="276999"/>
          </a:xfrm>
          <a:prstGeom prst="rect">
            <a:avLst/>
          </a:prstGeom>
          <a:noFill/>
        </p:spPr>
        <p:txBody>
          <a:bodyPr wrap="none" rtlCol="0">
            <a:spAutoFit/>
          </a:bodyPr>
          <a:lstStyle/>
          <a:p>
            <a:pPr algn="r"/>
            <a:r>
              <a:rPr lang="en-GB" sz="1200" b="1">
                <a:solidFill>
                  <a:srgbClr val="336E9F"/>
                </a:solidFill>
                <a:latin typeface="Arial"/>
                <a:cs typeface="Arial"/>
              </a:rPr>
              <a:t>The Christie NHS Foundation Trust</a:t>
            </a:r>
            <a:endParaRPr lang="en-GB" sz="1200">
              <a:solidFill>
                <a:srgbClr val="336E9F"/>
              </a:solidFill>
            </a:endParaRPr>
          </a:p>
        </p:txBody>
      </p:sp>
      <p:sp>
        <p:nvSpPr>
          <p:cNvPr id="14" name="txt_survey">
            <a:extLst>
              <a:ext uri="{FF2B5EF4-FFF2-40B4-BE49-F238E27FC236}">
                <a16:creationId xmlns:a16="http://schemas.microsoft.com/office/drawing/2014/main" id="{B5FA9AC8-6028-D9D4-5B92-1952172B0AF3}"/>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5" name="Group 14">
            <a:extLst>
              <a:ext uri="{FF2B5EF4-FFF2-40B4-BE49-F238E27FC236}">
                <a16:creationId xmlns:a16="http://schemas.microsoft.com/office/drawing/2014/main" id="{FB8D1023-A71A-E9C4-646F-DAA2C8EFF0B0}"/>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6" name="object 4">
              <a:hlinkClick r:id="rId3" action="ppaction://hlinksldjump"/>
              <a:extLst>
                <a:ext uri="{FF2B5EF4-FFF2-40B4-BE49-F238E27FC236}">
                  <a16:creationId xmlns:a16="http://schemas.microsoft.com/office/drawing/2014/main" id="{05AC3EA3-07BE-937F-DB04-9945A7C76DA9}"/>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8" name="object 3">
              <a:hlinkClick r:id="rId3" action="ppaction://hlinksldjump"/>
              <a:extLst>
                <a:ext uri="{FF2B5EF4-FFF2-40B4-BE49-F238E27FC236}">
                  <a16:creationId xmlns:a16="http://schemas.microsoft.com/office/drawing/2014/main" id="{BDB1D4D9-841A-52AE-C6F6-BBB6A81C8C9D}"/>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130046868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1">
            <a:extLst>
              <a:ext uri="{FF2B5EF4-FFF2-40B4-BE49-F238E27FC236}">
                <a16:creationId xmlns:a16="http://schemas.microsoft.com/office/drawing/2014/main" id="{2523C779-FA6E-1ED1-2668-C431FB744937}"/>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5CECF767-5D14-4A41-819E-5D0F4A2C6AAB}" type="slidenum">
              <a:rPr lang="en-GB" spc="-25" dirty="0"/>
              <a:t>6</a:t>
            </a:fld>
            <a:endParaRPr lang="en-GB" spc="-25" dirty="0"/>
          </a:p>
        </p:txBody>
      </p:sp>
      <p:sp>
        <p:nvSpPr>
          <p:cNvPr id="2" name="object 1"/>
          <p:cNvSpPr txBox="1"/>
          <p:nvPr/>
        </p:nvSpPr>
        <p:spPr>
          <a:xfrm>
            <a:off x="425450" y="1029972"/>
            <a:ext cx="6696000" cy="9233297"/>
          </a:xfrm>
          <a:prstGeom prst="rect">
            <a:avLst/>
          </a:prstGeom>
        </p:spPr>
        <p:txBody>
          <a:bodyPr vert="horz" wrap="square" lIns="0" tIns="0" rIns="0" bIns="0" rtlCol="0">
            <a:spAutoFit/>
          </a:bodyPr>
          <a:lstStyle/>
          <a:p>
            <a:pPr marL="12700" algn="l">
              <a:spcBef>
                <a:spcPts val="600"/>
              </a:spcBef>
            </a:pPr>
            <a:r>
              <a:rPr lang="en-GB" sz="1150" dirty="0">
                <a:latin typeface="Arial" panose="020B0604020202020204" pitchFamily="34" charset="0"/>
                <a:cs typeface="Arial" panose="020B0604020202020204" pitchFamily="34" charset="0"/>
              </a:rPr>
              <a:t>Unadjusted</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data</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should</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be</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used</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to</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see</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the</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actual</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responses</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from</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patients</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relating</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to</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the</a:t>
            </a:r>
            <a:r>
              <a:rPr lang="en-GB" sz="1150" spc="-5" dirty="0">
                <a:latin typeface="Arial" panose="020B0604020202020204" pitchFamily="34" charset="0"/>
                <a:cs typeface="Arial" panose="020B0604020202020204" pitchFamily="34" charset="0"/>
              </a:rPr>
              <a:t> t</a:t>
            </a:r>
            <a:r>
              <a:rPr lang="en-GB" sz="1150" dirty="0">
                <a:latin typeface="Arial" panose="020B0604020202020204" pitchFamily="34" charset="0"/>
                <a:cs typeface="Arial" panose="020B0604020202020204" pitchFamily="34" charset="0"/>
              </a:rPr>
              <a:t>rust.</a:t>
            </a:r>
            <a:r>
              <a:rPr lang="en-GB" sz="1150" spc="-5" dirty="0">
                <a:latin typeface="Arial" panose="020B0604020202020204" pitchFamily="34" charset="0"/>
                <a:cs typeface="Arial" panose="020B0604020202020204" pitchFamily="34" charset="0"/>
              </a:rPr>
              <a:t> </a:t>
            </a:r>
            <a:r>
              <a:rPr lang="en-GB" sz="1150" spc="-10" dirty="0">
                <a:latin typeface="Arial" panose="020B0604020202020204" pitchFamily="34" charset="0"/>
                <a:cs typeface="Arial" panose="020B0604020202020204" pitchFamily="34" charset="0"/>
              </a:rPr>
              <a:t>Case </a:t>
            </a:r>
            <a:r>
              <a:rPr lang="en-GB" sz="1150" dirty="0">
                <a:latin typeface="Arial" panose="020B0604020202020204" pitchFamily="34" charset="0"/>
                <a:cs typeface="Arial" panose="020B0604020202020204" pitchFamily="34" charset="0"/>
              </a:rPr>
              <a:t>mix</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adjusted</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data,</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together</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with</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expected</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ranges,</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should</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be</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used</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to</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understand</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whether</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the</a:t>
            </a:r>
            <a:r>
              <a:rPr lang="en-GB" sz="1150" spc="-10" dirty="0">
                <a:latin typeface="Arial" panose="020B0604020202020204" pitchFamily="34" charset="0"/>
                <a:cs typeface="Arial" panose="020B0604020202020204" pitchFamily="34" charset="0"/>
              </a:rPr>
              <a:t> results </a:t>
            </a:r>
            <a:r>
              <a:rPr lang="en-GB" sz="1150" dirty="0">
                <a:latin typeface="Arial" panose="020B0604020202020204" pitchFamily="34" charset="0"/>
                <a:cs typeface="Arial" panose="020B0604020202020204" pitchFamily="34" charset="0"/>
              </a:rPr>
              <a:t>are</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significantly</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higher</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or</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lower</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than</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national</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results</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taking</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account</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of</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the</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patient</a:t>
            </a:r>
            <a:r>
              <a:rPr lang="en-GB" sz="1150" spc="-10" dirty="0">
                <a:latin typeface="Arial" panose="020B0604020202020204" pitchFamily="34" charset="0"/>
                <a:cs typeface="Arial" panose="020B0604020202020204" pitchFamily="34" charset="0"/>
              </a:rPr>
              <a:t> </a:t>
            </a:r>
            <a:r>
              <a:rPr lang="en-GB" sz="1150" spc="-20" dirty="0">
                <a:latin typeface="Arial" panose="020B0604020202020204" pitchFamily="34" charset="0"/>
                <a:cs typeface="Arial" panose="020B0604020202020204" pitchFamily="34" charset="0"/>
              </a:rPr>
              <a:t>mix.</a:t>
            </a:r>
          </a:p>
          <a:p>
            <a:pPr marL="12700" algn="l">
              <a:spcBef>
                <a:spcPts val="600"/>
              </a:spcBef>
            </a:pPr>
            <a:r>
              <a:rPr lang="en-GB" sz="1200" b="1" dirty="0">
                <a:solidFill>
                  <a:srgbClr val="336E9F"/>
                </a:solidFill>
                <a:latin typeface="Arial" panose="020B0604020202020204" pitchFamily="34" charset="0"/>
                <a:cs typeface="Arial" panose="020B0604020202020204" pitchFamily="34" charset="0"/>
              </a:rPr>
              <a:t>How trust results are derived</a:t>
            </a:r>
          </a:p>
          <a:p>
            <a:pPr marL="12700" algn="l">
              <a:spcBef>
                <a:spcPts val="600"/>
              </a:spcBef>
            </a:pPr>
            <a:r>
              <a:rPr lang="en-GB" sz="1150" dirty="0">
                <a:latin typeface="Arial" panose="020B0604020202020204" pitchFamily="34" charset="0"/>
                <a:cs typeface="Arial" panose="020B0604020202020204" pitchFamily="34" charset="0"/>
              </a:rPr>
              <a:t>Trust results are derived using the NHS trust where each patient received cancer related treatment. Trust results are presented at the ‘National’ level, meaning results include patients with addresses in England and elsewhere in the UK. Some patients may receive care at a trust which is not near to where they live.</a:t>
            </a:r>
          </a:p>
          <a:p>
            <a:pPr marL="12700" algn="l">
              <a:spcBef>
                <a:spcPts val="600"/>
              </a:spcBef>
            </a:pPr>
            <a:r>
              <a:rPr lang="en-GB" sz="1200" b="1" dirty="0">
                <a:solidFill>
                  <a:srgbClr val="336E9F"/>
                </a:solidFill>
                <a:latin typeface="Arial" panose="020B0604020202020204" pitchFamily="34" charset="0"/>
                <a:cs typeface="Arial" panose="020B0604020202020204" pitchFamily="34" charset="0"/>
              </a:rPr>
              <a:t>Scoring</a:t>
            </a:r>
            <a:r>
              <a:rPr lang="en-GB" sz="1200" b="1" spc="-45" dirty="0">
                <a:solidFill>
                  <a:srgbClr val="336E9F"/>
                </a:solidFill>
                <a:latin typeface="Arial" panose="020B0604020202020204" pitchFamily="34" charset="0"/>
                <a:cs typeface="Arial" panose="020B0604020202020204" pitchFamily="34" charset="0"/>
              </a:rPr>
              <a:t> </a:t>
            </a:r>
            <a:r>
              <a:rPr lang="en-GB" sz="1200" b="1" spc="-10" dirty="0">
                <a:solidFill>
                  <a:srgbClr val="336E9F"/>
                </a:solidFill>
                <a:latin typeface="Arial" panose="020B0604020202020204" pitchFamily="34" charset="0"/>
                <a:cs typeface="Arial" panose="020B0604020202020204" pitchFamily="34" charset="0"/>
              </a:rPr>
              <a:t>methodology</a:t>
            </a:r>
            <a:endParaRPr lang="en-GB" sz="1200" dirty="0">
              <a:latin typeface="Arial" panose="020B0604020202020204" pitchFamily="34" charset="0"/>
              <a:cs typeface="Arial" panose="020B0604020202020204" pitchFamily="34" charset="0"/>
            </a:endParaRPr>
          </a:p>
          <a:p>
            <a:pPr marL="12700" marR="134620" algn="l">
              <a:spcBef>
                <a:spcPts val="600"/>
              </a:spcBef>
            </a:pPr>
            <a:r>
              <a:rPr lang="en-GB" sz="1150" dirty="0">
                <a:latin typeface="Arial" panose="020B0604020202020204" pitchFamily="34" charset="0"/>
                <a:cs typeface="Arial" panose="020B0604020202020204" pitchFamily="34" charset="0"/>
              </a:rPr>
              <a:t>Sixty-one</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questions</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from</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the</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questionnaire</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are</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scored</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as</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these</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questions</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relate</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directly</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to</a:t>
            </a:r>
            <a:r>
              <a:rPr lang="en-GB" sz="1150" spc="-5" dirty="0">
                <a:latin typeface="Arial" panose="020B0604020202020204" pitchFamily="34" charset="0"/>
                <a:cs typeface="Arial" panose="020B0604020202020204" pitchFamily="34" charset="0"/>
              </a:rPr>
              <a:t> </a:t>
            </a:r>
            <a:r>
              <a:rPr lang="en-GB" sz="1150" spc="-10" dirty="0">
                <a:latin typeface="Arial" panose="020B0604020202020204" pitchFamily="34" charset="0"/>
                <a:cs typeface="Arial" panose="020B0604020202020204" pitchFamily="34" charset="0"/>
              </a:rPr>
              <a:t>patient </a:t>
            </a:r>
            <a:r>
              <a:rPr lang="en-GB" sz="1150" dirty="0">
                <a:latin typeface="Arial" panose="020B0604020202020204" pitchFamily="34" charset="0"/>
                <a:cs typeface="Arial" panose="020B0604020202020204" pitchFamily="34" charset="0"/>
              </a:rPr>
              <a:t>experience.</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For</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all</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but</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one</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question</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(Q59),</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the</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score</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shows</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the</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percentage</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of</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respondents</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who</a:t>
            </a:r>
            <a:r>
              <a:rPr lang="en-GB" sz="1150" spc="-10" dirty="0">
                <a:latin typeface="Arial" panose="020B0604020202020204" pitchFamily="34" charset="0"/>
                <a:cs typeface="Arial" panose="020B0604020202020204" pitchFamily="34" charset="0"/>
              </a:rPr>
              <a:t> </a:t>
            </a:r>
            <a:r>
              <a:rPr lang="en-GB" sz="1150" spc="-20" dirty="0">
                <a:latin typeface="Arial" panose="020B0604020202020204" pitchFamily="34" charset="0"/>
                <a:cs typeface="Arial" panose="020B0604020202020204" pitchFamily="34" charset="0"/>
              </a:rPr>
              <a:t>gave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most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favourable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response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question.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For</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Q59,</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respondents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rate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their</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overall</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care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scale</a:t>
            </a:r>
            <a:r>
              <a:rPr sz="1150" spc="-10" dirty="0">
                <a:latin typeface="Arial" panose="020B0604020202020204" pitchFamily="34" charset="0"/>
                <a:cs typeface="Arial" panose="020B0604020202020204" pitchFamily="34" charset="0"/>
              </a:rPr>
              <a:t> </a:t>
            </a:r>
            <a:r>
              <a:rPr sz="1150" spc="-25" dirty="0">
                <a:latin typeface="Arial" panose="020B0604020202020204" pitchFamily="34" charset="0"/>
                <a:cs typeface="Arial" panose="020B0604020202020204" pitchFamily="34" charset="0"/>
              </a:rPr>
              <a:t>of </a:t>
            </a:r>
            <a:r>
              <a:rPr sz="1150" dirty="0">
                <a:latin typeface="Arial" panose="020B0604020202020204" pitchFamily="34" charset="0"/>
                <a:cs typeface="Arial" panose="020B0604020202020204" pitchFamily="34" charset="0"/>
              </a:rPr>
              <a:t>0</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10,</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of</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which</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average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was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calculated</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for</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this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question’s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score.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percentages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this</a:t>
            </a:r>
            <a:r>
              <a:rPr sz="1150" spc="-5" dirty="0">
                <a:latin typeface="Arial" panose="020B0604020202020204" pitchFamily="34" charset="0"/>
                <a:cs typeface="Arial" panose="020B0604020202020204" pitchFamily="34" charset="0"/>
              </a:rPr>
              <a:t> </a:t>
            </a:r>
            <a:r>
              <a:rPr sz="1150" spc="-10" dirty="0">
                <a:latin typeface="Arial" panose="020B0604020202020204" pitchFamily="34" charset="0"/>
                <a:cs typeface="Arial" panose="020B0604020202020204" pitchFamily="34" charset="0"/>
              </a:rPr>
              <a:t>report </a:t>
            </a:r>
            <a:r>
              <a:rPr sz="1150" dirty="0">
                <a:latin typeface="Arial" panose="020B0604020202020204" pitchFamily="34" charset="0"/>
                <a:cs typeface="Arial" panose="020B0604020202020204" pitchFamily="34" charset="0"/>
              </a:rPr>
              <a:t>have</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been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rounded</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nearest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percentage</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point.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Therefore,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some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cases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figures</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do</a:t>
            </a:r>
            <a:r>
              <a:rPr sz="1150" spc="-10" dirty="0">
                <a:latin typeface="Arial" panose="020B0604020202020204" pitchFamily="34" charset="0"/>
                <a:cs typeface="Arial" panose="020B0604020202020204" pitchFamily="34" charset="0"/>
              </a:rPr>
              <a:t> </a:t>
            </a:r>
            <a:r>
              <a:rPr sz="1150" spc="-25" dirty="0">
                <a:latin typeface="Arial" panose="020B0604020202020204" pitchFamily="34" charset="0"/>
                <a:cs typeface="Arial" panose="020B0604020202020204" pitchFamily="34" charset="0"/>
              </a:rPr>
              <a:t>not </a:t>
            </a:r>
            <a:r>
              <a:rPr sz="1150" dirty="0">
                <a:latin typeface="Arial" panose="020B0604020202020204" pitchFamily="34" charset="0"/>
                <a:cs typeface="Arial" panose="020B0604020202020204" pitchFamily="34" charset="0"/>
              </a:rPr>
              <a:t>appear</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add</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up</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 </a:t>
            </a:r>
            <a:r>
              <a:rPr sz="1150" spc="-10" dirty="0">
                <a:latin typeface="Arial" panose="020B0604020202020204" pitchFamily="34" charset="0"/>
                <a:cs typeface="Arial" panose="020B0604020202020204" pitchFamily="34" charset="0"/>
              </a:rPr>
              <a:t>100</a:t>
            </a:r>
            <a:r>
              <a:rPr lang="en-GB" sz="1150" spc="-10" dirty="0">
                <a:latin typeface="Arial" panose="020B0604020202020204" pitchFamily="34" charset="0"/>
                <a:cs typeface="Arial" panose="020B0604020202020204" pitchFamily="34" charset="0"/>
              </a:rPr>
              <a:t>%</a:t>
            </a:r>
            <a:r>
              <a:rPr sz="1150" spc="-10" dirty="0">
                <a:latin typeface="Arial" panose="020B0604020202020204" pitchFamily="34" charset="0"/>
                <a:cs typeface="Arial" panose="020B0604020202020204" pitchFamily="34" charset="0"/>
              </a:rPr>
              <a:t>.</a:t>
            </a:r>
            <a:endParaRPr sz="1150" dirty="0">
              <a:latin typeface="Arial" panose="020B0604020202020204" pitchFamily="34" charset="0"/>
              <a:cs typeface="Arial" panose="020B0604020202020204" pitchFamily="34" charset="0"/>
            </a:endParaRPr>
          </a:p>
          <a:p>
            <a:pPr marL="12700" marR="52069" algn="l">
              <a:spcBef>
                <a:spcPts val="600"/>
              </a:spcBef>
            </a:pPr>
            <a:r>
              <a:rPr sz="1150" dirty="0">
                <a:latin typeface="Arial" panose="020B0604020202020204" pitchFamily="34" charset="0"/>
                <a:cs typeface="Arial" panose="020B0604020202020204" pitchFamily="34" charset="0"/>
              </a:rPr>
              <a:t>In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2022,</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following</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review</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of</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scoring</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methodology,</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change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was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made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scoring</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of</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Q12</a:t>
            </a:r>
            <a:r>
              <a:rPr sz="1150" spc="-5" dirty="0">
                <a:latin typeface="Arial" panose="020B0604020202020204" pitchFamily="34" charset="0"/>
                <a:cs typeface="Arial" panose="020B0604020202020204" pitchFamily="34" charset="0"/>
              </a:rPr>
              <a:t> </a:t>
            </a:r>
            <a:r>
              <a:rPr sz="1150" spc="-20" dirty="0">
                <a:latin typeface="Arial" panose="020B0604020202020204" pitchFamily="34" charset="0"/>
                <a:cs typeface="Arial" panose="020B0604020202020204" pitchFamily="34" charset="0"/>
              </a:rPr>
              <a:t>such </a:t>
            </a:r>
            <a:r>
              <a:rPr sz="1150" dirty="0">
                <a:latin typeface="Arial" panose="020B0604020202020204" pitchFamily="34" charset="0"/>
                <a:cs typeface="Arial" panose="020B0604020202020204" pitchFamily="34" charset="0"/>
              </a:rPr>
              <a:t>that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response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option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“No,</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was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told</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by</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letter</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or</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email”</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no</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longer</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considered</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neutral</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and</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is</a:t>
            </a:r>
            <a:r>
              <a:rPr sz="1150" spc="-5" dirty="0">
                <a:latin typeface="Arial" panose="020B0604020202020204" pitchFamily="34" charset="0"/>
                <a:cs typeface="Arial" panose="020B0604020202020204" pitchFamily="34" charset="0"/>
              </a:rPr>
              <a:t> </a:t>
            </a:r>
            <a:r>
              <a:rPr sz="1150" spc="-25" dirty="0">
                <a:latin typeface="Arial" panose="020B0604020202020204" pitchFamily="34" charset="0"/>
                <a:cs typeface="Arial" panose="020B0604020202020204" pitchFamily="34" charset="0"/>
              </a:rPr>
              <a:t>now </a:t>
            </a:r>
            <a:r>
              <a:rPr sz="1150" dirty="0">
                <a:latin typeface="Arial" panose="020B0604020202020204" pitchFamily="34" charset="0"/>
                <a:cs typeface="Arial" panose="020B0604020202020204" pitchFamily="34" charset="0"/>
              </a:rPr>
              <a:t>scored as </a:t>
            </a:r>
            <a:r>
              <a:rPr sz="1150" spc="-10" dirty="0">
                <a:latin typeface="Arial" panose="020B0604020202020204" pitchFamily="34" charset="0"/>
                <a:cs typeface="Arial" panose="020B0604020202020204" pitchFamily="34" charset="0"/>
              </a:rPr>
              <a:t>negative.</a:t>
            </a:r>
            <a:endParaRPr lang="en-GB" sz="1150" spc="-10" dirty="0">
              <a:latin typeface="Arial" panose="020B0604020202020204" pitchFamily="34" charset="0"/>
              <a:cs typeface="Arial" panose="020B0604020202020204" pitchFamily="34" charset="0"/>
            </a:endParaRPr>
          </a:p>
          <a:p>
            <a:pPr marL="12700" marR="52069" algn="l">
              <a:spcBef>
                <a:spcPts val="600"/>
              </a:spcBef>
            </a:pPr>
            <a:r>
              <a:rPr lang="en-GB" sz="1150" spc="-10" dirty="0">
                <a:latin typeface="Arial" panose="020B0604020202020204" pitchFamily="34" charset="0"/>
                <a:cs typeface="Arial" panose="020B0604020202020204" pitchFamily="34" charset="0"/>
              </a:rPr>
              <a:t>The full scoring for all questions at a trust level is available in the trust Excel tables available at </a:t>
            </a:r>
            <a:r>
              <a:rPr lang="en-GB" sz="1150" spc="-10" dirty="0">
                <a:latin typeface="Arial" panose="020B0604020202020204" pitchFamily="34" charset="0"/>
                <a:cs typeface="Arial" panose="020B0604020202020204" pitchFamily="34" charset="0"/>
                <a:hlinkClick r:id="rId2"/>
              </a:rPr>
              <a:t>www.ncpes.co.uk</a:t>
            </a:r>
            <a:r>
              <a:rPr lang="en-GB" sz="1150" spc="-10" dirty="0">
                <a:latin typeface="Arial" panose="020B0604020202020204" pitchFamily="34" charset="0"/>
                <a:cs typeface="Arial" panose="020B0604020202020204" pitchFamily="34" charset="0"/>
              </a:rPr>
              <a:t>. Excel tables are also available at a national, ICB and Cancer Alliance level.</a:t>
            </a:r>
          </a:p>
          <a:p>
            <a:pPr marL="12700" algn="l">
              <a:spcBef>
                <a:spcPts val="600"/>
              </a:spcBef>
            </a:pPr>
            <a:r>
              <a:rPr sz="1200" b="1" dirty="0">
                <a:solidFill>
                  <a:srgbClr val="336E9F"/>
                </a:solidFill>
                <a:latin typeface="Arial" panose="020B0604020202020204" pitchFamily="34" charset="0"/>
                <a:cs typeface="Arial" panose="020B0604020202020204" pitchFamily="34" charset="0"/>
              </a:rPr>
              <a:t>Statistical </a:t>
            </a:r>
            <a:r>
              <a:rPr sz="1200" b="1" spc="-10" dirty="0">
                <a:solidFill>
                  <a:srgbClr val="336E9F"/>
                </a:solidFill>
                <a:latin typeface="Arial" panose="020B0604020202020204" pitchFamily="34" charset="0"/>
                <a:cs typeface="Arial" panose="020B0604020202020204" pitchFamily="34" charset="0"/>
              </a:rPr>
              <a:t>significance</a:t>
            </a:r>
            <a:endParaRPr sz="1200" dirty="0">
              <a:latin typeface="Arial" panose="020B0604020202020204" pitchFamily="34" charset="0"/>
              <a:cs typeface="Arial" panose="020B0604020202020204" pitchFamily="34" charset="0"/>
            </a:endParaRPr>
          </a:p>
          <a:p>
            <a:pPr marL="12700" marR="223520" algn="l">
              <a:spcBef>
                <a:spcPts val="600"/>
              </a:spcBef>
            </a:pPr>
            <a:r>
              <a:rPr sz="1150" dirty="0">
                <a:latin typeface="Arial" panose="020B0604020202020204" pitchFamily="34" charset="0"/>
                <a:cs typeface="Arial" panose="020B0604020202020204" pitchFamily="34" charset="0"/>
              </a:rPr>
              <a:t>In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reporting</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of</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202</a:t>
            </a:r>
            <a:r>
              <a:rPr lang="en-GB" sz="1150" dirty="0">
                <a:latin typeface="Arial" panose="020B0604020202020204" pitchFamily="34" charset="0"/>
                <a:cs typeface="Arial" panose="020B0604020202020204" pitchFamily="34" charset="0"/>
              </a:rPr>
              <a:t>4</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results,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appropriate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statistical</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tests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have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been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undertaken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a:t>
            </a:r>
            <a:r>
              <a:rPr sz="1150" spc="-10" dirty="0">
                <a:latin typeface="Arial" panose="020B0604020202020204" pitchFamily="34" charset="0"/>
                <a:cs typeface="Arial" panose="020B0604020202020204" pitchFamily="34" charset="0"/>
              </a:rPr>
              <a:t> identify </a:t>
            </a:r>
            <a:r>
              <a:rPr sz="1150" dirty="0">
                <a:latin typeface="Arial" panose="020B0604020202020204" pitchFamily="34" charset="0"/>
                <a:cs typeface="Arial" panose="020B0604020202020204" pitchFamily="34" charset="0"/>
              </a:rPr>
              <a:t>unadjusted</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scores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for</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which</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change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over</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time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‘statistically</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significant’.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statistically</a:t>
            </a:r>
            <a:r>
              <a:rPr sz="1150" spc="-10" dirty="0">
                <a:latin typeface="Arial" panose="020B0604020202020204" pitchFamily="34" charset="0"/>
                <a:cs typeface="Arial" panose="020B0604020202020204" pitchFamily="34" charset="0"/>
              </a:rPr>
              <a:t> significant </a:t>
            </a:r>
            <a:r>
              <a:rPr sz="1150" dirty="0">
                <a:latin typeface="Arial" panose="020B0604020202020204" pitchFamily="34" charset="0"/>
                <a:cs typeface="Arial" panose="020B0604020202020204" pitchFamily="34" charset="0"/>
              </a:rPr>
              <a:t>difference</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means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that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change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result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very</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unlikely</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have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occurred</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by</a:t>
            </a:r>
            <a:r>
              <a:rPr sz="1150" spc="-10" dirty="0">
                <a:latin typeface="Arial" panose="020B0604020202020204" pitchFamily="34" charset="0"/>
                <a:cs typeface="Arial" panose="020B0604020202020204" pitchFamily="34" charset="0"/>
              </a:rPr>
              <a:t> chance.</a:t>
            </a:r>
            <a:endParaRPr sz="1150" dirty="0">
              <a:latin typeface="Arial" panose="020B0604020202020204" pitchFamily="34" charset="0"/>
              <a:cs typeface="Arial" panose="020B0604020202020204" pitchFamily="34" charset="0"/>
            </a:endParaRPr>
          </a:p>
          <a:p>
            <a:pPr marL="12700" algn="l">
              <a:spcBef>
                <a:spcPts val="600"/>
              </a:spcBef>
            </a:pPr>
            <a:r>
              <a:rPr sz="1200" b="1" spc="-10" dirty="0">
                <a:solidFill>
                  <a:srgbClr val="336E9F"/>
                </a:solidFill>
                <a:latin typeface="Arial" panose="020B0604020202020204" pitchFamily="34" charset="0"/>
                <a:cs typeface="Arial" panose="020B0604020202020204" pitchFamily="34" charset="0"/>
              </a:rPr>
              <a:t>Suppression</a:t>
            </a:r>
            <a:endParaRPr sz="1200" dirty="0">
              <a:latin typeface="Arial" panose="020B0604020202020204" pitchFamily="34" charset="0"/>
              <a:cs typeface="Arial" panose="020B0604020202020204" pitchFamily="34" charset="0"/>
            </a:endParaRPr>
          </a:p>
          <a:p>
            <a:pPr marL="12700" marR="466725" algn="l">
              <a:spcBef>
                <a:spcPts val="600"/>
              </a:spcBef>
            </a:pPr>
            <a:r>
              <a:rPr sz="1150" dirty="0">
                <a:latin typeface="Arial" panose="020B0604020202020204" pitchFamily="34" charset="0"/>
                <a:cs typeface="Arial" panose="020B0604020202020204" pitchFamily="34" charset="0"/>
              </a:rPr>
              <a:t>Data</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suppressed</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for</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two</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reasons: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ensure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unreliable</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results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based</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very</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small</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numbers</a:t>
            </a:r>
            <a:r>
              <a:rPr sz="1150" spc="-10" dirty="0">
                <a:latin typeface="Arial" panose="020B0604020202020204" pitchFamily="34" charset="0"/>
                <a:cs typeface="Arial" panose="020B0604020202020204" pitchFamily="34" charset="0"/>
              </a:rPr>
              <a:t> </a:t>
            </a:r>
            <a:r>
              <a:rPr sz="1150" spc="-25" dirty="0">
                <a:latin typeface="Arial" panose="020B0604020202020204" pitchFamily="34" charset="0"/>
                <a:cs typeface="Arial" panose="020B0604020202020204" pitchFamily="34" charset="0"/>
              </a:rPr>
              <a:t>of </a:t>
            </a:r>
            <a:r>
              <a:rPr sz="1150" dirty="0">
                <a:latin typeface="Arial" panose="020B0604020202020204" pitchFamily="34" charset="0"/>
                <a:cs typeface="Arial" panose="020B0604020202020204" pitchFamily="34" charset="0"/>
              </a:rPr>
              <a:t>respondents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are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not</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released,</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and</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prevent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individuals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being</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identifiable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data.</a:t>
            </a:r>
            <a:endParaRPr sz="1150" dirty="0">
              <a:latin typeface="Arial" panose="020B0604020202020204" pitchFamily="34" charset="0"/>
              <a:cs typeface="Arial" panose="020B0604020202020204" pitchFamily="34" charset="0"/>
            </a:endParaRPr>
          </a:p>
          <a:p>
            <a:pPr marL="12700" marR="157480" algn="l">
              <a:spcBef>
                <a:spcPts val="600"/>
              </a:spcBef>
            </a:pPr>
            <a:r>
              <a:rPr sz="1150" dirty="0">
                <a:latin typeface="Arial" panose="020B0604020202020204" pitchFamily="34" charset="0"/>
                <a:cs typeface="Arial" panose="020B0604020202020204" pitchFamily="34" charset="0"/>
              </a:rPr>
              <a:t>In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cases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where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result</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based</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fewer</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than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10</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responses,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result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has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been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suppressed.</a:t>
            </a:r>
            <a:r>
              <a:rPr sz="1150" spc="-5" dirty="0">
                <a:latin typeface="Arial" panose="020B0604020202020204" pitchFamily="34" charset="0"/>
                <a:cs typeface="Arial" panose="020B0604020202020204" pitchFamily="34" charset="0"/>
              </a:rPr>
              <a:t> </a:t>
            </a:r>
            <a:r>
              <a:rPr sz="1150" spc="-25" dirty="0">
                <a:latin typeface="Arial" panose="020B0604020202020204" pitchFamily="34" charset="0"/>
                <a:cs typeface="Arial" panose="020B0604020202020204" pitchFamily="34" charset="0"/>
              </a:rPr>
              <a:t>For </a:t>
            </a:r>
            <a:r>
              <a:rPr sz="1150" dirty="0">
                <a:latin typeface="Arial" panose="020B0604020202020204" pitchFamily="34" charset="0"/>
                <a:cs typeface="Arial" panose="020B0604020202020204" pitchFamily="34" charset="0"/>
              </a:rPr>
              <a:t>example,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where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fewer</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than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10</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people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answered</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question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from</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particular</a:t>
            </a:r>
            <a:r>
              <a:rPr sz="1150" spc="-10" dirty="0">
                <a:latin typeface="Arial" panose="020B0604020202020204" pitchFamily="34" charset="0"/>
                <a:cs typeface="Arial" panose="020B0604020202020204" pitchFamily="34" charset="0"/>
              </a:rPr>
              <a:t> </a:t>
            </a:r>
            <a:r>
              <a:rPr lang="en-GB" sz="1150" spc="-10" dirty="0">
                <a:latin typeface="Arial" panose="020B0604020202020204" pitchFamily="34" charset="0"/>
                <a:cs typeface="Arial" panose="020B0604020202020204" pitchFamily="34" charset="0"/>
              </a:rPr>
              <a:t>t</a:t>
            </a:r>
            <a:r>
              <a:rPr sz="1150" dirty="0">
                <a:latin typeface="Arial" panose="020B0604020202020204" pitchFamily="34" charset="0"/>
                <a:cs typeface="Arial" panose="020B0604020202020204" pitchFamily="34" charset="0"/>
              </a:rPr>
              <a:t>rust,</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results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are</a:t>
            </a:r>
            <a:r>
              <a:rPr sz="1150" spc="-10" dirty="0">
                <a:latin typeface="Arial" panose="020B0604020202020204" pitchFamily="34" charset="0"/>
                <a:cs typeface="Arial" panose="020B0604020202020204" pitchFamily="34" charset="0"/>
              </a:rPr>
              <a:t> </a:t>
            </a:r>
            <a:r>
              <a:rPr sz="1150" spc="-25" dirty="0">
                <a:latin typeface="Arial" panose="020B0604020202020204" pitchFamily="34" charset="0"/>
                <a:cs typeface="Arial" panose="020B0604020202020204" pitchFamily="34" charset="0"/>
              </a:rPr>
              <a:t>not </a:t>
            </a:r>
            <a:r>
              <a:rPr sz="1150" dirty="0">
                <a:latin typeface="Arial" panose="020B0604020202020204" pitchFamily="34" charset="0"/>
                <a:cs typeface="Arial" panose="020B0604020202020204" pitchFamily="34" charset="0"/>
              </a:rPr>
              <a:t>shown</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for</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that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question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for</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that</a:t>
            </a:r>
            <a:r>
              <a:rPr sz="1150" spc="-15" dirty="0">
                <a:latin typeface="Arial" panose="020B0604020202020204" pitchFamily="34" charset="0"/>
                <a:cs typeface="Arial" panose="020B0604020202020204" pitchFamily="34" charset="0"/>
              </a:rPr>
              <a:t> </a:t>
            </a:r>
            <a:r>
              <a:rPr lang="en-GB" sz="1150" spc="-10" dirty="0">
                <a:latin typeface="Arial" panose="020B0604020202020204" pitchFamily="34" charset="0"/>
                <a:cs typeface="Arial" panose="020B0604020202020204" pitchFamily="34" charset="0"/>
              </a:rPr>
              <a:t>t</a:t>
            </a:r>
            <a:r>
              <a:rPr sz="1150" spc="-10" dirty="0">
                <a:latin typeface="Arial" panose="020B0604020202020204" pitchFamily="34" charset="0"/>
                <a:cs typeface="Arial" panose="020B0604020202020204" pitchFamily="34" charset="0"/>
              </a:rPr>
              <a:t>rust.</a:t>
            </a:r>
            <a:endParaRPr sz="1150" dirty="0">
              <a:latin typeface="Arial" panose="020B0604020202020204" pitchFamily="34" charset="0"/>
              <a:cs typeface="Arial" panose="020B0604020202020204" pitchFamily="34" charset="0"/>
            </a:endParaRPr>
          </a:p>
          <a:p>
            <a:pPr marL="12700" marR="140970" algn="l">
              <a:spcBef>
                <a:spcPts val="600"/>
              </a:spcBef>
            </a:pPr>
            <a:r>
              <a:rPr sz="1150" dirty="0">
                <a:latin typeface="Arial" panose="020B0604020202020204" pitchFamily="34" charset="0"/>
                <a:cs typeface="Arial" panose="020B0604020202020204" pitchFamily="34" charset="0"/>
              </a:rPr>
              <a:t>For</a:t>
            </a:r>
            <a:r>
              <a:rPr sz="1150" spc="-10" dirty="0">
                <a:latin typeface="Arial" panose="020B0604020202020204" pitchFamily="34" charset="0"/>
                <a:cs typeface="Arial" panose="020B0604020202020204" pitchFamily="34" charset="0"/>
              </a:rPr>
              <a:t> </a:t>
            </a:r>
            <a:r>
              <a:rPr lang="en-GB" sz="1150" spc="-10" dirty="0">
                <a:latin typeface="Arial" panose="020B0604020202020204" pitchFamily="34" charset="0"/>
                <a:cs typeface="Arial" panose="020B0604020202020204" pitchFamily="34" charset="0"/>
              </a:rPr>
              <a:t>t</a:t>
            </a:r>
            <a:r>
              <a:rPr sz="1150" dirty="0">
                <a:latin typeface="Arial" panose="020B0604020202020204" pitchFamily="34" charset="0"/>
                <a:cs typeface="Arial" panose="020B0604020202020204" pitchFamily="34" charset="0"/>
              </a:rPr>
              <a:t>rusts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with</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eligible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population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of</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1,000</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or</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fewer,</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data</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relating</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respondent</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and</a:t>
            </a:r>
            <a:r>
              <a:rPr sz="1150" spc="-5" dirty="0">
                <a:latin typeface="Arial" panose="020B0604020202020204" pitchFamily="34" charset="0"/>
                <a:cs typeface="Arial" panose="020B0604020202020204" pitchFamily="34" charset="0"/>
              </a:rPr>
              <a:t> </a:t>
            </a:r>
            <a:r>
              <a:rPr sz="1150" spc="-10" dirty="0">
                <a:latin typeface="Arial" panose="020B0604020202020204" pitchFamily="34" charset="0"/>
                <a:cs typeface="Arial" panose="020B0604020202020204" pitchFamily="34" charset="0"/>
              </a:rPr>
              <a:t>their </a:t>
            </a:r>
            <a:r>
              <a:rPr sz="1150" dirty="0">
                <a:latin typeface="Arial" panose="020B0604020202020204" pitchFamily="34" charset="0"/>
                <a:cs typeface="Arial" panose="020B0604020202020204" pitchFamily="34" charset="0"/>
              </a:rPr>
              <a:t>condition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has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been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suppressed</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where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5</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people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or</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fewer</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were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particular</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category.</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In</a:t>
            </a:r>
            <a:r>
              <a:rPr sz="1150" spc="-10" dirty="0">
                <a:latin typeface="Arial" panose="020B0604020202020204" pitchFamily="34" charset="0"/>
                <a:cs typeface="Arial" panose="020B0604020202020204" pitchFamily="34" charset="0"/>
              </a:rPr>
              <a:t> instances </a:t>
            </a:r>
            <a:r>
              <a:rPr sz="1150" dirty="0">
                <a:latin typeface="Arial" panose="020B0604020202020204" pitchFamily="34" charset="0"/>
                <a:cs typeface="Arial" panose="020B0604020202020204" pitchFamily="34" charset="0"/>
              </a:rPr>
              <a:t>where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only</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one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has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been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suppressed,</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next</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lowest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category</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has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been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suppressed</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prevent</a:t>
            </a:r>
            <a:r>
              <a:rPr sz="1150" spc="-5" dirty="0">
                <a:latin typeface="Arial" panose="020B0604020202020204" pitchFamily="34" charset="0"/>
                <a:cs typeface="Arial" panose="020B0604020202020204" pitchFamily="34" charset="0"/>
              </a:rPr>
              <a:t> </a:t>
            </a:r>
            <a:r>
              <a:rPr sz="1150" spc="-20" dirty="0">
                <a:latin typeface="Arial" panose="020B0604020202020204" pitchFamily="34" charset="0"/>
                <a:cs typeface="Arial" panose="020B0604020202020204" pitchFamily="34" charset="0"/>
              </a:rPr>
              <a:t>back </a:t>
            </a:r>
            <a:r>
              <a:rPr sz="1150" dirty="0">
                <a:latin typeface="Arial" panose="020B0604020202020204" pitchFamily="34" charset="0"/>
                <a:cs typeface="Arial" panose="020B0604020202020204" pitchFamily="34" charset="0"/>
              </a:rPr>
              <a:t>calculation</a:t>
            </a:r>
            <a:r>
              <a:rPr sz="1150" spc="-2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from</a:t>
            </a:r>
            <a:r>
              <a:rPr sz="1150" spc="-2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total</a:t>
            </a:r>
            <a:r>
              <a:rPr sz="1150" spc="-2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number</a:t>
            </a:r>
            <a:r>
              <a:rPr sz="1150" spc="-2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of</a:t>
            </a:r>
            <a:r>
              <a:rPr sz="1150" spc="-15" dirty="0">
                <a:latin typeface="Arial" panose="020B0604020202020204" pitchFamily="34" charset="0"/>
                <a:cs typeface="Arial" panose="020B0604020202020204" pitchFamily="34" charset="0"/>
              </a:rPr>
              <a:t> </a:t>
            </a:r>
            <a:r>
              <a:rPr sz="1150" spc="-10" dirty="0">
                <a:latin typeface="Arial" panose="020B0604020202020204" pitchFamily="34" charset="0"/>
                <a:cs typeface="Arial" panose="020B0604020202020204" pitchFamily="34" charset="0"/>
              </a:rPr>
              <a:t>responses.</a:t>
            </a:r>
            <a:endParaRPr sz="1150" dirty="0">
              <a:latin typeface="Arial" panose="020B0604020202020204" pitchFamily="34" charset="0"/>
              <a:cs typeface="Arial" panose="020B0604020202020204" pitchFamily="34" charset="0"/>
            </a:endParaRPr>
          </a:p>
          <a:p>
            <a:pPr marL="12700" algn="l">
              <a:spcBef>
                <a:spcPts val="600"/>
              </a:spcBef>
            </a:pPr>
            <a:r>
              <a:rPr sz="1200" b="1" dirty="0">
                <a:solidFill>
                  <a:srgbClr val="336E9F"/>
                </a:solidFill>
                <a:latin typeface="Arial" panose="020B0604020202020204" pitchFamily="34" charset="0"/>
                <a:cs typeface="Arial" panose="020B0604020202020204" pitchFamily="34" charset="0"/>
              </a:rPr>
              <a:t>Additional</a:t>
            </a:r>
            <a:r>
              <a:rPr sz="1200" b="1" spc="-60" dirty="0">
                <a:solidFill>
                  <a:srgbClr val="336E9F"/>
                </a:solidFill>
                <a:latin typeface="Arial" panose="020B0604020202020204" pitchFamily="34" charset="0"/>
                <a:cs typeface="Arial" panose="020B0604020202020204" pitchFamily="34" charset="0"/>
              </a:rPr>
              <a:t> </a:t>
            </a:r>
            <a:r>
              <a:rPr sz="1200" b="1" spc="-10" dirty="0">
                <a:solidFill>
                  <a:srgbClr val="336E9F"/>
                </a:solidFill>
                <a:latin typeface="Arial" panose="020B0604020202020204" pitchFamily="34" charset="0"/>
                <a:cs typeface="Arial" panose="020B0604020202020204" pitchFamily="34" charset="0"/>
              </a:rPr>
              <a:t>suppression</a:t>
            </a:r>
            <a:endParaRPr sz="1200" dirty="0">
              <a:latin typeface="Arial" panose="020B0604020202020204" pitchFamily="34" charset="0"/>
              <a:cs typeface="Arial" panose="020B0604020202020204" pitchFamily="34" charset="0"/>
            </a:endParaRPr>
          </a:p>
          <a:p>
            <a:pPr marL="12700" marR="100965" algn="l">
              <a:spcBef>
                <a:spcPts val="600"/>
              </a:spcBef>
            </a:pPr>
            <a:r>
              <a:rPr sz="1150" dirty="0">
                <a:latin typeface="Arial" panose="020B0604020202020204" pitchFamily="34" charset="0"/>
                <a:cs typeface="Arial" panose="020B0604020202020204" pitchFamily="34" charset="0"/>
              </a:rPr>
              <a:t>Additional</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suppression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happens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if</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only</a:t>
            </a:r>
            <a:r>
              <a:rPr sz="1150" spc="-10" dirty="0">
                <a:latin typeface="Arial" panose="020B0604020202020204" pitchFamily="34" charset="0"/>
                <a:cs typeface="Arial" panose="020B0604020202020204" pitchFamily="34" charset="0"/>
              </a:rPr>
              <a:t> </a:t>
            </a:r>
            <a:r>
              <a:rPr sz="1150" b="1" dirty="0">
                <a:latin typeface="Arial" panose="020B0604020202020204" pitchFamily="34" charset="0"/>
                <a:cs typeface="Arial" panose="020B0604020202020204" pitchFamily="34" charset="0"/>
              </a:rPr>
              <a:t>one</a:t>
            </a:r>
            <a:r>
              <a:rPr sz="1150" b="1" spc="-5" dirty="0">
                <a:latin typeface="Arial" panose="020B0604020202020204" pitchFamily="34" charset="0"/>
                <a:cs typeface="Arial" panose="020B0604020202020204" pitchFamily="34" charset="0"/>
              </a:rPr>
              <a:t> </a:t>
            </a:r>
            <a:r>
              <a:rPr lang="en-GB" sz="1150" spc="-5" dirty="0">
                <a:latin typeface="Arial" panose="020B0604020202020204" pitchFamily="34" charset="0"/>
                <a:cs typeface="Arial" panose="020B0604020202020204" pitchFamily="34" charset="0"/>
              </a:rPr>
              <a:t>t</a:t>
            </a:r>
            <a:r>
              <a:rPr sz="1150" dirty="0">
                <a:latin typeface="Arial" panose="020B0604020202020204" pitchFamily="34" charset="0"/>
                <a:cs typeface="Arial" panose="020B0604020202020204" pitchFamily="34" charset="0"/>
              </a:rPr>
              <a:t>rust</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has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score suppressed.</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If</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this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happens,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we</a:t>
            </a:r>
            <a:r>
              <a:rPr sz="1150" spc="-5" dirty="0">
                <a:latin typeface="Arial" panose="020B0604020202020204" pitchFamily="34" charset="0"/>
                <a:cs typeface="Arial" panose="020B0604020202020204" pitchFamily="34" charset="0"/>
              </a:rPr>
              <a:t> </a:t>
            </a:r>
            <a:r>
              <a:rPr sz="1150" spc="-20" dirty="0">
                <a:latin typeface="Arial" panose="020B0604020202020204" pitchFamily="34" charset="0"/>
                <a:cs typeface="Arial" panose="020B0604020202020204" pitchFamily="34" charset="0"/>
              </a:rPr>
              <a:t>will </a:t>
            </a:r>
            <a:r>
              <a:rPr sz="1150" dirty="0">
                <a:latin typeface="Arial" panose="020B0604020202020204" pitchFamily="34" charset="0"/>
                <a:cs typeface="Arial" panose="020B0604020202020204" pitchFamily="34" charset="0"/>
              </a:rPr>
              <a:t>suppress</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another</a:t>
            </a:r>
            <a:r>
              <a:rPr sz="1150" spc="-10" dirty="0">
                <a:latin typeface="Arial" panose="020B0604020202020204" pitchFamily="34" charset="0"/>
                <a:cs typeface="Arial" panose="020B0604020202020204" pitchFamily="34" charset="0"/>
              </a:rPr>
              <a:t> </a:t>
            </a:r>
            <a:r>
              <a:rPr lang="en-GB" sz="1150" spc="-10" dirty="0">
                <a:latin typeface="Arial" panose="020B0604020202020204" pitchFamily="34" charset="0"/>
                <a:cs typeface="Arial" panose="020B0604020202020204" pitchFamily="34" charset="0"/>
              </a:rPr>
              <a:t>t</a:t>
            </a:r>
            <a:r>
              <a:rPr sz="1150" dirty="0">
                <a:latin typeface="Arial" panose="020B0604020202020204" pitchFamily="34" charset="0"/>
                <a:cs typeface="Arial" panose="020B0604020202020204" pitchFamily="34" charset="0"/>
              </a:rPr>
              <a:t>rust’s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results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(both</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lang="en-GB" sz="1150" spc="-10" dirty="0">
                <a:latin typeface="Arial" panose="020B0604020202020204" pitchFamily="34" charset="0"/>
                <a:cs typeface="Arial" panose="020B0604020202020204" pitchFamily="34" charset="0"/>
              </a:rPr>
              <a:t>t</a:t>
            </a:r>
            <a:r>
              <a:rPr sz="1150" dirty="0">
                <a:latin typeface="Arial" panose="020B0604020202020204" pitchFamily="34" charset="0"/>
                <a:cs typeface="Arial" panose="020B0604020202020204" pitchFamily="34" charset="0"/>
              </a:rPr>
              <a:t>rust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level</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and</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subgroup</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results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for</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question)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based</a:t>
            </a:r>
            <a:r>
              <a:rPr sz="1150" spc="-15" dirty="0">
                <a:latin typeface="Arial" panose="020B0604020202020204" pitchFamily="34" charset="0"/>
                <a:cs typeface="Arial" panose="020B0604020202020204" pitchFamily="34" charset="0"/>
              </a:rPr>
              <a:t> </a:t>
            </a:r>
            <a:r>
              <a:rPr sz="1150" spc="-25" dirty="0">
                <a:latin typeface="Arial" panose="020B0604020202020204" pitchFamily="34" charset="0"/>
                <a:cs typeface="Arial" panose="020B0604020202020204" pitchFamily="34" charset="0"/>
              </a:rPr>
              <a:t>on </a:t>
            </a:r>
            <a:r>
              <a:rPr sz="1150" dirty="0">
                <a:latin typeface="Arial" panose="020B0604020202020204" pitchFamily="34" charset="0"/>
                <a:cs typeface="Arial" panose="020B0604020202020204" pitchFamily="34" charset="0"/>
              </a:rPr>
              <a:t>the</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next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lowest</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number</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of</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respondents</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for</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score.</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do</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this</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so</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that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national</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score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cannot</a:t>
            </a:r>
            <a:r>
              <a:rPr sz="1150" spc="-15" dirty="0">
                <a:latin typeface="Arial" panose="020B0604020202020204" pitchFamily="34" charset="0"/>
                <a:cs typeface="Arial" panose="020B0604020202020204" pitchFamily="34" charset="0"/>
              </a:rPr>
              <a:t> </a:t>
            </a:r>
            <a:r>
              <a:rPr sz="1150" spc="-35" dirty="0">
                <a:latin typeface="Arial" panose="020B0604020202020204" pitchFamily="34" charset="0"/>
                <a:cs typeface="Arial" panose="020B0604020202020204" pitchFamily="34" charset="0"/>
              </a:rPr>
              <a:t>be </a:t>
            </a:r>
            <a:r>
              <a:rPr sz="1150" dirty="0">
                <a:latin typeface="Arial" panose="020B0604020202020204" pitchFamily="34" charset="0"/>
                <a:cs typeface="Arial" panose="020B0604020202020204" pitchFamily="34" charset="0"/>
              </a:rPr>
              <a:t>used</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work</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out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score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for</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individual</a:t>
            </a:r>
            <a:r>
              <a:rPr sz="1150" spc="-10" dirty="0">
                <a:latin typeface="Arial" panose="020B0604020202020204" pitchFamily="34" charset="0"/>
                <a:cs typeface="Arial" panose="020B0604020202020204" pitchFamily="34" charset="0"/>
              </a:rPr>
              <a:t> </a:t>
            </a:r>
            <a:r>
              <a:rPr lang="en-GB" sz="1150" spc="-10" dirty="0">
                <a:latin typeface="Arial" panose="020B0604020202020204" pitchFamily="34" charset="0"/>
                <a:cs typeface="Arial" panose="020B0604020202020204" pitchFamily="34" charset="0"/>
              </a:rPr>
              <a:t>t</a:t>
            </a:r>
            <a:r>
              <a:rPr sz="1150" spc="-10" dirty="0">
                <a:latin typeface="Arial" panose="020B0604020202020204" pitchFamily="34" charset="0"/>
                <a:cs typeface="Arial" panose="020B0604020202020204" pitchFamily="34" charset="0"/>
              </a:rPr>
              <a:t>rust.</a:t>
            </a:r>
            <a:endParaRPr sz="1150" dirty="0">
              <a:latin typeface="Arial" panose="020B0604020202020204" pitchFamily="34" charset="0"/>
              <a:cs typeface="Arial" panose="020B0604020202020204" pitchFamily="34" charset="0"/>
            </a:endParaRPr>
          </a:p>
          <a:p>
            <a:pPr marL="12700" marR="307340" algn="l">
              <a:spcBef>
                <a:spcPts val="600"/>
              </a:spcBef>
            </a:pPr>
            <a:r>
              <a:rPr sz="1150" dirty="0">
                <a:latin typeface="Arial" panose="020B0604020202020204" pitchFamily="34" charset="0"/>
                <a:cs typeface="Arial" panose="020B0604020202020204" pitchFamily="34" charset="0"/>
              </a:rPr>
              <a:t>The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same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rule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applies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 groups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each</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subgroup</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breakdown. For</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example,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if</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only</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one </a:t>
            </a:r>
            <a:r>
              <a:rPr lang="en-GB" sz="1150" dirty="0">
                <a:latin typeface="Arial" panose="020B0604020202020204" pitchFamily="34" charset="0"/>
                <a:cs typeface="Arial" panose="020B0604020202020204" pitchFamily="34" charset="0"/>
              </a:rPr>
              <a:t>t</a:t>
            </a:r>
            <a:r>
              <a:rPr sz="1150" dirty="0">
                <a:latin typeface="Arial" panose="020B0604020202020204" pitchFamily="34" charset="0"/>
                <a:cs typeface="Arial" panose="020B0604020202020204" pitchFamily="34" charset="0"/>
              </a:rPr>
              <a:t>rust</a:t>
            </a:r>
            <a:r>
              <a:rPr sz="1150" spc="-5" dirty="0">
                <a:latin typeface="Arial" panose="020B0604020202020204" pitchFamily="34" charset="0"/>
                <a:cs typeface="Arial" panose="020B0604020202020204" pitchFamily="34" charset="0"/>
              </a:rPr>
              <a:t> </a:t>
            </a:r>
            <a:r>
              <a:rPr sz="1150" spc="-25" dirty="0">
                <a:latin typeface="Arial" panose="020B0604020202020204" pitchFamily="34" charset="0"/>
                <a:cs typeface="Arial" panose="020B0604020202020204" pitchFamily="34" charset="0"/>
              </a:rPr>
              <a:t>has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85+</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age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group</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suppressed</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for</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Q25</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will</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need</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suppress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another</a:t>
            </a:r>
            <a:r>
              <a:rPr sz="1150" spc="-5" dirty="0">
                <a:latin typeface="Arial" panose="020B0604020202020204" pitchFamily="34" charset="0"/>
                <a:cs typeface="Arial" panose="020B0604020202020204" pitchFamily="34" charset="0"/>
              </a:rPr>
              <a:t> </a:t>
            </a:r>
            <a:r>
              <a:rPr lang="en-GB" sz="1150" spc="-5" dirty="0">
                <a:latin typeface="Arial" panose="020B0604020202020204" pitchFamily="34" charset="0"/>
                <a:cs typeface="Arial" panose="020B0604020202020204" pitchFamily="34" charset="0"/>
              </a:rPr>
              <a:t>t</a:t>
            </a:r>
            <a:r>
              <a:rPr sz="1150" dirty="0">
                <a:latin typeface="Arial" panose="020B0604020202020204" pitchFamily="34" charset="0"/>
                <a:cs typeface="Arial" panose="020B0604020202020204" pitchFamily="34" charset="0"/>
              </a:rPr>
              <a:t>rust’s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results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for</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5" dirty="0">
                <a:latin typeface="Arial" panose="020B0604020202020204" pitchFamily="34" charset="0"/>
                <a:cs typeface="Arial" panose="020B0604020202020204" pitchFamily="34" charset="0"/>
              </a:rPr>
              <a:t> </a:t>
            </a:r>
            <a:r>
              <a:rPr sz="1150" spc="-25" dirty="0">
                <a:latin typeface="Arial" panose="020B0604020202020204" pitchFamily="34" charset="0"/>
                <a:cs typeface="Arial" panose="020B0604020202020204" pitchFamily="34" charset="0"/>
              </a:rPr>
              <a:t>85+ </a:t>
            </a:r>
            <a:r>
              <a:rPr sz="1150" dirty="0">
                <a:latin typeface="Arial" panose="020B0604020202020204" pitchFamily="34" charset="0"/>
                <a:cs typeface="Arial" panose="020B0604020202020204" pitchFamily="34" charset="0"/>
              </a:rPr>
              <a:t>age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group</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Q25.</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This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suppression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based</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85+</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age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group</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with</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next</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lowest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number</a:t>
            </a:r>
            <a:r>
              <a:rPr sz="1150" spc="-5" dirty="0">
                <a:latin typeface="Arial" panose="020B0604020202020204" pitchFamily="34" charset="0"/>
                <a:cs typeface="Arial" panose="020B0604020202020204" pitchFamily="34" charset="0"/>
              </a:rPr>
              <a:t> </a:t>
            </a:r>
            <a:r>
              <a:rPr sz="1150" spc="-25" dirty="0">
                <a:latin typeface="Arial" panose="020B0604020202020204" pitchFamily="34" charset="0"/>
                <a:cs typeface="Arial" panose="020B0604020202020204" pitchFamily="34" charset="0"/>
              </a:rPr>
              <a:t>of </a:t>
            </a:r>
            <a:r>
              <a:rPr sz="1150" dirty="0">
                <a:latin typeface="Arial" panose="020B0604020202020204" pitchFamily="34" charset="0"/>
                <a:cs typeface="Arial" panose="020B0604020202020204" pitchFamily="34" charset="0"/>
              </a:rPr>
              <a:t>respondents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for</a:t>
            </a:r>
            <a:r>
              <a:rPr sz="1150" spc="-5" dirty="0">
                <a:latin typeface="Arial" panose="020B0604020202020204" pitchFamily="34" charset="0"/>
                <a:cs typeface="Arial" panose="020B0604020202020204" pitchFamily="34" charset="0"/>
              </a:rPr>
              <a:t> </a:t>
            </a:r>
            <a:r>
              <a:rPr sz="1150" spc="-20" dirty="0">
                <a:latin typeface="Arial" panose="020B0604020202020204" pitchFamily="34" charset="0"/>
                <a:cs typeface="Arial" panose="020B0604020202020204" pitchFamily="34" charset="0"/>
              </a:rPr>
              <a:t>Q25.</a:t>
            </a:r>
            <a:endParaRPr sz="1150" dirty="0">
              <a:latin typeface="Arial" panose="020B0604020202020204" pitchFamily="34" charset="0"/>
              <a:cs typeface="Arial" panose="020B0604020202020204" pitchFamily="34" charset="0"/>
            </a:endParaRPr>
          </a:p>
        </p:txBody>
      </p:sp>
      <p:sp>
        <p:nvSpPr>
          <p:cNvPr id="6" name="txt_org_name">
            <a:extLst>
              <a:ext uri="{FF2B5EF4-FFF2-40B4-BE49-F238E27FC236}">
                <a16:creationId xmlns:a16="http://schemas.microsoft.com/office/drawing/2014/main" id="{2B629398-51BD-A486-EAFB-16F1120EB63E}"/>
              </a:ext>
              <a:ext uri="{C183D7F6-B498-43B3-948B-1728B52AA6E4}">
                <adec:decorative xmlns:adec="http://schemas.microsoft.com/office/drawing/2017/decorative" val="1"/>
              </a:ext>
            </a:extLst>
          </p:cNvPr>
          <p:cNvSpPr txBox="1"/>
          <p:nvPr/>
        </p:nvSpPr>
        <p:spPr>
          <a:xfrm>
            <a:off x="4524343" y="622300"/>
            <a:ext cx="2754280" cy="276999"/>
          </a:xfrm>
          <a:prstGeom prst="rect">
            <a:avLst/>
          </a:prstGeom>
          <a:noFill/>
        </p:spPr>
        <p:txBody>
          <a:bodyPr wrap="none" rtlCol="0">
            <a:spAutoFit/>
          </a:bodyPr>
          <a:lstStyle/>
          <a:p>
            <a:pPr algn="r"/>
            <a:r>
              <a:rPr lang="en-GB" sz="1200" b="1">
                <a:solidFill>
                  <a:srgbClr val="336E9F"/>
                </a:solidFill>
                <a:latin typeface="Arial"/>
                <a:cs typeface="Arial"/>
              </a:rPr>
              <a:t>The Christie NHS Foundation Trust</a:t>
            </a:r>
            <a:endParaRPr lang="en-GB" sz="1200">
              <a:solidFill>
                <a:srgbClr val="336E9F"/>
              </a:solidFill>
            </a:endParaRPr>
          </a:p>
        </p:txBody>
      </p:sp>
      <p:sp>
        <p:nvSpPr>
          <p:cNvPr id="5" name="txt_survey">
            <a:extLst>
              <a:ext uri="{FF2B5EF4-FFF2-40B4-BE49-F238E27FC236}">
                <a16:creationId xmlns:a16="http://schemas.microsoft.com/office/drawing/2014/main" id="{9B511F33-0C54-5F61-0E8E-51C383232048}"/>
              </a:ext>
              <a:ext uri="{C183D7F6-B498-43B3-948B-1728B52AA6E4}">
                <adec:decorative xmlns:adec="http://schemas.microsoft.com/office/drawing/2017/decorative" val="1"/>
              </a:ext>
            </a:extLst>
          </p:cNvPr>
          <p:cNvSpPr txBox="1"/>
          <p:nvPr/>
        </p:nvSpPr>
        <p:spPr>
          <a:xfrm>
            <a:off x="3582738" y="416491"/>
            <a:ext cx="3695885"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sp>
        <p:nvSpPr>
          <p:cNvPr id="9" name="Footnote">
            <a:extLst>
              <a:ext uri="{FF2B5EF4-FFF2-40B4-BE49-F238E27FC236}">
                <a16:creationId xmlns:a16="http://schemas.microsoft.com/office/drawing/2014/main" id="{47673C92-741B-F787-CBB3-1AD86FCB712E}"/>
              </a:ext>
            </a:extLst>
          </p:cNvPr>
          <p:cNvSpPr txBox="1"/>
          <p:nvPr/>
        </p:nvSpPr>
        <p:spPr>
          <a:xfrm>
            <a:off x="44450" y="10303674"/>
            <a:ext cx="5578451" cy="223138"/>
          </a:xfrm>
          <a:prstGeom prst="rect">
            <a:avLst/>
          </a:prstGeom>
          <a:noFill/>
        </p:spPr>
        <p:txBody>
          <a:bodyPr wrap="square" rtlCol="0">
            <a:spAutoFit/>
          </a:bodyPr>
          <a:lstStyle/>
          <a:p>
            <a:r>
              <a:rPr lang="en-GB" sz="850">
                <a:latin typeface="Arial" panose="020B0604020202020204" pitchFamily="34" charset="0"/>
                <a:cs typeface="Arial" panose="020B0604020202020204" pitchFamily="34" charset="0"/>
              </a:rPr>
              <a:t> </a:t>
            </a:r>
            <a:endParaRPr lang="en-GB" sz="1000" dirty="0">
              <a:latin typeface="Arial" panose="020B0604020202020204" pitchFamily="34" charset="0"/>
              <a:cs typeface="Arial" panose="020B0604020202020204" pitchFamily="34" charset="0"/>
            </a:endParaRPr>
          </a:p>
        </p:txBody>
      </p:sp>
      <p:grpSp>
        <p:nvGrpSpPr>
          <p:cNvPr id="10" name="Group 9">
            <a:extLst>
              <a:ext uri="{FF2B5EF4-FFF2-40B4-BE49-F238E27FC236}">
                <a16:creationId xmlns:a16="http://schemas.microsoft.com/office/drawing/2014/main" id="{AD516EB6-3089-68E5-37D9-5B6440EB3AEF}"/>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1" name="object 4">
              <a:hlinkClick r:id="rId3" action="ppaction://hlinksldjump"/>
              <a:extLst>
                <a:ext uri="{FF2B5EF4-FFF2-40B4-BE49-F238E27FC236}">
                  <a16:creationId xmlns:a16="http://schemas.microsoft.com/office/drawing/2014/main" id="{641BDE6A-9E4C-AF3E-DB0E-8F10068C361E}"/>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2" name="object 3">
              <a:hlinkClick r:id="rId3" action="ppaction://hlinksldjump"/>
              <a:extLst>
                <a:ext uri="{FF2B5EF4-FFF2-40B4-BE49-F238E27FC236}">
                  <a16:creationId xmlns:a16="http://schemas.microsoft.com/office/drawing/2014/main" id="{F4183328-7970-373D-AD72-0B1E7F449212}"/>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 name="Slide Number Placeholder 1">
            <a:extLst>
              <a:ext uri="{FF2B5EF4-FFF2-40B4-BE49-F238E27FC236}">
                <a16:creationId xmlns:a16="http://schemas.microsoft.com/office/drawing/2014/main" id="{66D4124B-8182-9246-B561-62F7866D8D38}"/>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370BC18B-7157-4180-88CF-4DC40B8E0442}" type="slidenum">
              <a:rPr lang="en-GB" spc="-25" smtClean="0"/>
              <a:t>7</a:t>
            </a:fld>
            <a:endParaRPr lang="en-GB" spc="-25" dirty="0"/>
          </a:p>
        </p:txBody>
      </p:sp>
      <p:sp>
        <p:nvSpPr>
          <p:cNvPr id="8" name="object 1">
            <a:extLst>
              <a:ext uri="{FF2B5EF4-FFF2-40B4-BE49-F238E27FC236}">
                <a16:creationId xmlns:a16="http://schemas.microsoft.com/office/drawing/2014/main" id="{AC1B8498-ECD7-014A-EB16-838F0FD70EE5}"/>
              </a:ext>
            </a:extLst>
          </p:cNvPr>
          <p:cNvSpPr txBox="1">
            <a:spLocks noGrp="1"/>
          </p:cNvSpPr>
          <p:nvPr>
            <p:ph type="title" idx="4294967295"/>
          </p:nvPr>
        </p:nvSpPr>
        <p:spPr>
          <a:xfrm>
            <a:off x="425450" y="966608"/>
            <a:ext cx="6448424"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algn="just" defTabSz="914400" eaLnBrk="1" fontAlgn="auto" latinLnBrk="0" hangingPunct="1">
              <a:lnSpc>
                <a:spcPct val="100000"/>
              </a:lnSpc>
              <a:spcBef>
                <a:spcPts val="1040"/>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Understanding the </a:t>
            </a:r>
            <a:r>
              <a:rPr kumimoji="0" lang="en-GB" sz="1800" b="1" i="0" u="none" strike="noStrike" kern="0" cap="none" spc="-10" normalizeH="0" baseline="0" noProof="0" dirty="0">
                <a:ln>
                  <a:noFill/>
                </a:ln>
                <a:solidFill>
                  <a:srgbClr val="336E9F"/>
                </a:solidFill>
                <a:effectLst/>
                <a:uLnTx/>
                <a:uFillTx/>
                <a:latin typeface="Arial"/>
                <a:cs typeface="Arial"/>
              </a:rPr>
              <a:t>results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sp>
        <p:nvSpPr>
          <p:cNvPr id="10" name="object 2">
            <a:extLst>
              <a:ext uri="{FF2B5EF4-FFF2-40B4-BE49-F238E27FC236}">
                <a16:creationId xmlns:a16="http://schemas.microsoft.com/office/drawing/2014/main" id="{9382BCA1-0F37-116F-8572-7C1C2DD81B9B}"/>
              </a:ext>
            </a:extLst>
          </p:cNvPr>
          <p:cNvSpPr txBox="1"/>
          <p:nvPr/>
        </p:nvSpPr>
        <p:spPr>
          <a:xfrm>
            <a:off x="349250" y="1319039"/>
            <a:ext cx="6696000" cy="8979381"/>
          </a:xfrm>
          <a:prstGeom prst="rect">
            <a:avLst/>
          </a:prstGeom>
          <a:noFill/>
        </p:spPr>
        <p:txBody>
          <a:bodyPr wrap="square">
            <a:spAutoFit/>
          </a:bodyPr>
          <a:lstStyle/>
          <a:p>
            <a:pPr marL="12700" marR="36195" algn="l">
              <a:spcBef>
                <a:spcPts val="600"/>
              </a:spcBef>
            </a:pPr>
            <a:r>
              <a:rPr lang="en-GB" sz="1150" dirty="0">
                <a:latin typeface="Arial"/>
                <a:cs typeface="Arial"/>
              </a:rPr>
              <a:t>This</a:t>
            </a:r>
            <a:r>
              <a:rPr lang="en-GB" sz="1150" spc="-10" dirty="0">
                <a:latin typeface="Arial"/>
                <a:cs typeface="Arial"/>
              </a:rPr>
              <a:t> </a:t>
            </a:r>
            <a:r>
              <a:rPr lang="en-GB" sz="1150" dirty="0">
                <a:latin typeface="Arial"/>
                <a:cs typeface="Arial"/>
              </a:rPr>
              <a:t>report</a:t>
            </a:r>
            <a:r>
              <a:rPr lang="en-GB" sz="1150" spc="-5" dirty="0">
                <a:latin typeface="Arial"/>
                <a:cs typeface="Arial"/>
              </a:rPr>
              <a:t> </a:t>
            </a:r>
            <a:r>
              <a:rPr lang="en-GB" sz="1150" dirty="0">
                <a:latin typeface="Arial"/>
                <a:cs typeface="Arial"/>
              </a:rPr>
              <a:t>shows</a:t>
            </a:r>
            <a:r>
              <a:rPr lang="en-GB" sz="1150" spc="-10" dirty="0">
                <a:latin typeface="Arial"/>
                <a:cs typeface="Arial"/>
              </a:rPr>
              <a:t> </a:t>
            </a:r>
            <a:r>
              <a:rPr lang="en-GB" sz="1150" dirty="0">
                <a:latin typeface="Arial"/>
                <a:cs typeface="Arial"/>
              </a:rPr>
              <a:t>how</a:t>
            </a:r>
            <a:r>
              <a:rPr lang="en-GB" sz="1150" spc="-5" dirty="0">
                <a:latin typeface="Arial"/>
                <a:cs typeface="Arial"/>
              </a:rPr>
              <a:t> </a:t>
            </a:r>
            <a:r>
              <a:rPr lang="en-GB" sz="1150" dirty="0">
                <a:latin typeface="Arial"/>
                <a:cs typeface="Arial"/>
              </a:rPr>
              <a:t>this</a:t>
            </a:r>
            <a:r>
              <a:rPr lang="en-GB" sz="1150" spc="-10" dirty="0">
                <a:latin typeface="Arial"/>
                <a:cs typeface="Arial"/>
              </a:rPr>
              <a:t> t</a:t>
            </a:r>
            <a:r>
              <a:rPr lang="en-GB" sz="1150" dirty="0">
                <a:latin typeface="Arial"/>
                <a:cs typeface="Arial"/>
              </a:rPr>
              <a:t>rust</a:t>
            </a:r>
            <a:r>
              <a:rPr lang="en-GB" sz="1150" spc="-5" dirty="0">
                <a:latin typeface="Arial"/>
                <a:cs typeface="Arial"/>
              </a:rPr>
              <a:t> </a:t>
            </a:r>
            <a:r>
              <a:rPr lang="en-GB" sz="1150" dirty="0">
                <a:latin typeface="Arial"/>
                <a:cs typeface="Arial"/>
              </a:rPr>
              <a:t>scored</a:t>
            </a:r>
            <a:r>
              <a:rPr lang="en-GB" sz="1150" spc="-10" dirty="0">
                <a:latin typeface="Arial"/>
                <a:cs typeface="Arial"/>
              </a:rPr>
              <a:t> </a:t>
            </a:r>
            <a:r>
              <a:rPr lang="en-GB" sz="1150" dirty="0">
                <a:latin typeface="Arial"/>
                <a:cs typeface="Arial"/>
              </a:rPr>
              <a:t>for</a:t>
            </a:r>
            <a:r>
              <a:rPr lang="en-GB" sz="1150" spc="-5" dirty="0">
                <a:latin typeface="Arial"/>
                <a:cs typeface="Arial"/>
              </a:rPr>
              <a:t> </a:t>
            </a:r>
            <a:r>
              <a:rPr lang="en-GB" sz="1150" dirty="0">
                <a:latin typeface="Arial"/>
                <a:cs typeface="Arial"/>
              </a:rPr>
              <a:t>each</a:t>
            </a:r>
            <a:r>
              <a:rPr lang="en-GB" sz="1150" spc="-10" dirty="0">
                <a:latin typeface="Arial"/>
                <a:cs typeface="Arial"/>
              </a:rPr>
              <a:t> </a:t>
            </a:r>
            <a:r>
              <a:rPr lang="en-GB" sz="1150" dirty="0">
                <a:latin typeface="Arial"/>
                <a:cs typeface="Arial"/>
              </a:rPr>
              <a:t>question</a:t>
            </a:r>
            <a:r>
              <a:rPr lang="en-GB" sz="1150" spc="-5" dirty="0">
                <a:latin typeface="Arial"/>
                <a:cs typeface="Arial"/>
              </a:rPr>
              <a:t> </a:t>
            </a:r>
            <a:r>
              <a:rPr lang="en-GB" sz="1150" dirty="0">
                <a:latin typeface="Arial"/>
                <a:cs typeface="Arial"/>
              </a:rPr>
              <a:t>in</a:t>
            </a:r>
            <a:r>
              <a:rPr lang="en-GB" sz="1150" spc="-10"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survey</a:t>
            </a:r>
            <a:r>
              <a:rPr lang="en-GB" sz="1150" spc="-10" dirty="0">
                <a:latin typeface="Arial"/>
                <a:cs typeface="Arial"/>
              </a:rPr>
              <a:t> </a:t>
            </a:r>
            <a:r>
              <a:rPr lang="en-GB" sz="1150" dirty="0">
                <a:latin typeface="Arial"/>
                <a:cs typeface="Arial"/>
              </a:rPr>
              <a:t>compared</a:t>
            </a:r>
            <a:r>
              <a:rPr lang="en-GB" sz="1150" spc="-5" dirty="0">
                <a:latin typeface="Arial"/>
                <a:cs typeface="Arial"/>
              </a:rPr>
              <a:t> </a:t>
            </a:r>
            <a:r>
              <a:rPr lang="en-GB" sz="1150" dirty="0">
                <a:latin typeface="Arial"/>
                <a:cs typeface="Arial"/>
              </a:rPr>
              <a:t>with</a:t>
            </a:r>
            <a:r>
              <a:rPr lang="en-GB" sz="1150" spc="-10" dirty="0">
                <a:latin typeface="Arial"/>
                <a:cs typeface="Arial"/>
              </a:rPr>
              <a:t> </a:t>
            </a:r>
            <a:r>
              <a:rPr lang="en-GB" sz="1150" dirty="0">
                <a:latin typeface="Arial"/>
                <a:cs typeface="Arial"/>
              </a:rPr>
              <a:t>national</a:t>
            </a:r>
            <a:r>
              <a:rPr lang="en-GB" sz="1150" spc="-5" dirty="0">
                <a:latin typeface="Arial"/>
                <a:cs typeface="Arial"/>
              </a:rPr>
              <a:t> </a:t>
            </a:r>
            <a:r>
              <a:rPr lang="en-GB" sz="1150" spc="-10" dirty="0">
                <a:latin typeface="Arial"/>
                <a:cs typeface="Arial"/>
              </a:rPr>
              <a:t>results. </a:t>
            </a:r>
            <a:r>
              <a:rPr lang="en-GB" sz="1150" dirty="0">
                <a:latin typeface="Arial"/>
                <a:cs typeface="Arial"/>
              </a:rPr>
              <a:t>It</a:t>
            </a:r>
            <a:r>
              <a:rPr lang="en-GB" sz="1150" spc="-15" dirty="0">
                <a:latin typeface="Arial"/>
                <a:cs typeface="Arial"/>
              </a:rPr>
              <a:t> </a:t>
            </a:r>
            <a:r>
              <a:rPr lang="en-GB" sz="1150" dirty="0">
                <a:latin typeface="Arial"/>
                <a:cs typeface="Arial"/>
              </a:rPr>
              <a:t>is</a:t>
            </a:r>
            <a:r>
              <a:rPr lang="en-GB" sz="1150" spc="-10" dirty="0">
                <a:latin typeface="Arial"/>
                <a:cs typeface="Arial"/>
              </a:rPr>
              <a:t> </a:t>
            </a:r>
            <a:r>
              <a:rPr lang="en-GB" sz="1150" dirty="0">
                <a:latin typeface="Arial"/>
                <a:cs typeface="Arial"/>
              </a:rPr>
              <a:t>aimed</a:t>
            </a:r>
            <a:r>
              <a:rPr lang="en-GB" sz="1150" spc="-10" dirty="0">
                <a:latin typeface="Arial"/>
                <a:cs typeface="Arial"/>
              </a:rPr>
              <a:t> </a:t>
            </a:r>
            <a:r>
              <a:rPr lang="en-GB" sz="1150" dirty="0">
                <a:latin typeface="Arial"/>
                <a:cs typeface="Arial"/>
              </a:rPr>
              <a:t>at</a:t>
            </a:r>
            <a:r>
              <a:rPr lang="en-GB" sz="1150" spc="-10" dirty="0">
                <a:latin typeface="Arial"/>
                <a:cs typeface="Arial"/>
              </a:rPr>
              <a:t> </a:t>
            </a:r>
            <a:r>
              <a:rPr lang="en-GB" sz="1150" dirty="0">
                <a:latin typeface="Arial"/>
                <a:cs typeface="Arial"/>
              </a:rPr>
              <a:t>helping</a:t>
            </a:r>
            <a:r>
              <a:rPr lang="en-GB" sz="1150" spc="-10" dirty="0">
                <a:latin typeface="Arial"/>
                <a:cs typeface="Arial"/>
              </a:rPr>
              <a:t> </a:t>
            </a:r>
            <a:r>
              <a:rPr lang="en-GB" sz="1150" dirty="0">
                <a:latin typeface="Arial"/>
                <a:cs typeface="Arial"/>
              </a:rPr>
              <a:t>individual</a:t>
            </a:r>
            <a:r>
              <a:rPr lang="en-GB" sz="1150" spc="-15" dirty="0">
                <a:latin typeface="Arial"/>
                <a:cs typeface="Arial"/>
              </a:rPr>
              <a:t> t</a:t>
            </a:r>
            <a:r>
              <a:rPr lang="en-GB" sz="1150" dirty="0">
                <a:latin typeface="Arial"/>
                <a:cs typeface="Arial"/>
              </a:rPr>
              <a:t>rusts</a:t>
            </a:r>
            <a:r>
              <a:rPr lang="en-GB" sz="1150" spc="-10" dirty="0">
                <a:latin typeface="Arial"/>
                <a:cs typeface="Arial"/>
              </a:rPr>
              <a:t> </a:t>
            </a:r>
            <a:r>
              <a:rPr lang="en-GB" sz="1150" dirty="0">
                <a:latin typeface="Arial"/>
                <a:cs typeface="Arial"/>
              </a:rPr>
              <a:t>to</a:t>
            </a:r>
            <a:r>
              <a:rPr lang="en-GB" sz="1150" spc="-10" dirty="0">
                <a:latin typeface="Arial"/>
                <a:cs typeface="Arial"/>
              </a:rPr>
              <a:t> </a:t>
            </a:r>
            <a:r>
              <a:rPr lang="en-GB" sz="1150" dirty="0">
                <a:latin typeface="Arial"/>
                <a:cs typeface="Arial"/>
              </a:rPr>
              <a:t>understand</a:t>
            </a:r>
            <a:r>
              <a:rPr lang="en-GB" sz="1150" spc="-10" dirty="0">
                <a:latin typeface="Arial"/>
                <a:cs typeface="Arial"/>
              </a:rPr>
              <a:t> </a:t>
            </a:r>
            <a:r>
              <a:rPr lang="en-GB" sz="1150" dirty="0">
                <a:latin typeface="Arial"/>
                <a:cs typeface="Arial"/>
              </a:rPr>
              <a:t>their</a:t>
            </a:r>
            <a:r>
              <a:rPr lang="en-GB" sz="1150" spc="-10" dirty="0">
                <a:latin typeface="Arial"/>
                <a:cs typeface="Arial"/>
              </a:rPr>
              <a:t> </a:t>
            </a:r>
            <a:r>
              <a:rPr lang="en-GB" sz="1150" dirty="0">
                <a:latin typeface="Arial"/>
                <a:cs typeface="Arial"/>
              </a:rPr>
              <a:t>performance</a:t>
            </a:r>
            <a:r>
              <a:rPr lang="en-GB" sz="1150" spc="-15" dirty="0">
                <a:latin typeface="Arial"/>
                <a:cs typeface="Arial"/>
              </a:rPr>
              <a:t> </a:t>
            </a:r>
            <a:r>
              <a:rPr lang="en-GB" sz="1150" dirty="0">
                <a:latin typeface="Arial"/>
                <a:cs typeface="Arial"/>
              </a:rPr>
              <a:t>and</a:t>
            </a:r>
            <a:r>
              <a:rPr lang="en-GB" sz="1150" spc="-10" dirty="0">
                <a:latin typeface="Arial"/>
                <a:cs typeface="Arial"/>
              </a:rPr>
              <a:t> </a:t>
            </a:r>
            <a:r>
              <a:rPr lang="en-GB" sz="1150" dirty="0">
                <a:latin typeface="Arial"/>
                <a:cs typeface="Arial"/>
              </a:rPr>
              <a:t>identify</a:t>
            </a:r>
            <a:r>
              <a:rPr lang="en-GB" sz="1150" spc="-10" dirty="0">
                <a:latin typeface="Arial"/>
                <a:cs typeface="Arial"/>
              </a:rPr>
              <a:t> </a:t>
            </a:r>
            <a:r>
              <a:rPr lang="en-GB" sz="1150" dirty="0">
                <a:latin typeface="Arial"/>
                <a:cs typeface="Arial"/>
              </a:rPr>
              <a:t>areas</a:t>
            </a:r>
            <a:r>
              <a:rPr lang="en-GB" sz="1150" spc="-10" dirty="0">
                <a:latin typeface="Arial"/>
                <a:cs typeface="Arial"/>
              </a:rPr>
              <a:t> </a:t>
            </a:r>
            <a:r>
              <a:rPr lang="en-GB" sz="1150" dirty="0">
                <a:latin typeface="Arial"/>
                <a:cs typeface="Arial"/>
              </a:rPr>
              <a:t>for</a:t>
            </a:r>
            <a:r>
              <a:rPr lang="en-GB" sz="1150" spc="-10" dirty="0">
                <a:latin typeface="Arial"/>
                <a:cs typeface="Arial"/>
              </a:rPr>
              <a:t> local </a:t>
            </a:r>
            <a:r>
              <a:rPr lang="en-GB" sz="1150" dirty="0">
                <a:latin typeface="Arial"/>
                <a:cs typeface="Arial"/>
              </a:rPr>
              <a:t>improvement.</a:t>
            </a:r>
            <a:r>
              <a:rPr lang="en-GB" sz="1150" spc="-15" dirty="0">
                <a:latin typeface="Arial"/>
                <a:cs typeface="Arial"/>
              </a:rPr>
              <a:t> </a:t>
            </a:r>
            <a:r>
              <a:rPr lang="en-GB" sz="1150" dirty="0">
                <a:latin typeface="Arial"/>
                <a:cs typeface="Arial"/>
              </a:rPr>
              <a:t>Below</a:t>
            </a:r>
            <a:r>
              <a:rPr lang="en-GB" sz="1150" spc="-10" dirty="0">
                <a:latin typeface="Arial"/>
                <a:cs typeface="Arial"/>
              </a:rPr>
              <a:t> </a:t>
            </a:r>
            <a:r>
              <a:rPr lang="en-GB" sz="1150" dirty="0">
                <a:latin typeface="Arial"/>
                <a:cs typeface="Arial"/>
              </a:rPr>
              <a:t>is</a:t>
            </a:r>
            <a:r>
              <a:rPr lang="en-GB" sz="1150" spc="-15" dirty="0">
                <a:latin typeface="Arial"/>
                <a:cs typeface="Arial"/>
              </a:rPr>
              <a:t> </a:t>
            </a:r>
            <a:r>
              <a:rPr lang="en-GB" sz="1150" dirty="0">
                <a:latin typeface="Arial"/>
                <a:cs typeface="Arial"/>
              </a:rPr>
              <a:t>a</a:t>
            </a:r>
            <a:r>
              <a:rPr lang="en-GB" sz="1150" spc="-10" dirty="0">
                <a:latin typeface="Arial"/>
                <a:cs typeface="Arial"/>
              </a:rPr>
              <a:t> </a:t>
            </a:r>
            <a:r>
              <a:rPr lang="en-GB" sz="1150" dirty="0">
                <a:latin typeface="Arial"/>
                <a:cs typeface="Arial"/>
              </a:rPr>
              <a:t>description</a:t>
            </a:r>
            <a:r>
              <a:rPr lang="en-GB" sz="1150" spc="-10" dirty="0">
                <a:latin typeface="Arial"/>
                <a:cs typeface="Arial"/>
              </a:rPr>
              <a:t> </a:t>
            </a:r>
            <a:r>
              <a:rPr lang="en-GB" sz="1150" dirty="0">
                <a:latin typeface="Arial"/>
                <a:cs typeface="Arial"/>
              </a:rPr>
              <a:t>of</a:t>
            </a:r>
            <a:r>
              <a:rPr lang="en-GB" sz="1150" spc="-15" dirty="0">
                <a:latin typeface="Arial"/>
                <a:cs typeface="Arial"/>
              </a:rPr>
              <a:t> </a:t>
            </a:r>
            <a:r>
              <a:rPr lang="en-GB" sz="1150" dirty="0">
                <a:latin typeface="Arial"/>
                <a:cs typeface="Arial"/>
              </a:rPr>
              <a:t>the</a:t>
            </a:r>
            <a:r>
              <a:rPr lang="en-GB" sz="1150" spc="-10" dirty="0">
                <a:latin typeface="Arial"/>
                <a:cs typeface="Arial"/>
              </a:rPr>
              <a:t> </a:t>
            </a:r>
            <a:r>
              <a:rPr lang="en-GB" sz="1150" dirty="0">
                <a:latin typeface="Arial"/>
                <a:cs typeface="Arial"/>
              </a:rPr>
              <a:t>type</a:t>
            </a:r>
            <a:r>
              <a:rPr lang="en-GB" sz="1150" spc="-15" dirty="0">
                <a:latin typeface="Arial"/>
                <a:cs typeface="Arial"/>
              </a:rPr>
              <a:t> </a:t>
            </a:r>
            <a:r>
              <a:rPr lang="en-GB" sz="1150" dirty="0">
                <a:latin typeface="Arial"/>
                <a:cs typeface="Arial"/>
              </a:rPr>
              <a:t>of</a:t>
            </a:r>
            <a:r>
              <a:rPr lang="en-GB" sz="1150" spc="-10" dirty="0">
                <a:latin typeface="Arial"/>
                <a:cs typeface="Arial"/>
              </a:rPr>
              <a:t> </a:t>
            </a:r>
            <a:r>
              <a:rPr lang="en-GB" sz="1150" dirty="0">
                <a:latin typeface="Arial"/>
                <a:cs typeface="Arial"/>
              </a:rPr>
              <a:t>results</a:t>
            </a:r>
            <a:r>
              <a:rPr lang="en-GB" sz="1150" spc="-10" dirty="0">
                <a:latin typeface="Arial"/>
                <a:cs typeface="Arial"/>
              </a:rPr>
              <a:t> </a:t>
            </a:r>
            <a:r>
              <a:rPr lang="en-GB" sz="1150" dirty="0">
                <a:latin typeface="Arial"/>
                <a:cs typeface="Arial"/>
              </a:rPr>
              <a:t>presented</a:t>
            </a:r>
            <a:r>
              <a:rPr lang="en-GB" sz="1150" spc="-15" dirty="0">
                <a:latin typeface="Arial"/>
                <a:cs typeface="Arial"/>
              </a:rPr>
              <a:t> </a:t>
            </a:r>
            <a:r>
              <a:rPr lang="en-GB" sz="1150" dirty="0">
                <a:latin typeface="Arial"/>
                <a:cs typeface="Arial"/>
              </a:rPr>
              <a:t>within</a:t>
            </a:r>
            <a:r>
              <a:rPr lang="en-GB" sz="1150" spc="-10" dirty="0">
                <a:latin typeface="Arial"/>
                <a:cs typeface="Arial"/>
              </a:rPr>
              <a:t> </a:t>
            </a:r>
            <a:r>
              <a:rPr lang="en-GB" sz="1150" dirty="0">
                <a:latin typeface="Arial"/>
                <a:cs typeface="Arial"/>
              </a:rPr>
              <a:t>this</a:t>
            </a:r>
            <a:r>
              <a:rPr lang="en-GB" sz="1150" spc="-10" dirty="0">
                <a:latin typeface="Arial"/>
                <a:cs typeface="Arial"/>
              </a:rPr>
              <a:t> </a:t>
            </a:r>
            <a:r>
              <a:rPr lang="en-GB" sz="1150" dirty="0">
                <a:latin typeface="Arial"/>
                <a:cs typeface="Arial"/>
              </a:rPr>
              <a:t>report</a:t>
            </a:r>
            <a:r>
              <a:rPr lang="en-GB" sz="1150" spc="-15" dirty="0">
                <a:latin typeface="Arial"/>
                <a:cs typeface="Arial"/>
              </a:rPr>
              <a:t> </a:t>
            </a:r>
            <a:r>
              <a:rPr lang="en-GB" sz="1150" dirty="0">
                <a:latin typeface="Arial"/>
                <a:cs typeface="Arial"/>
              </a:rPr>
              <a:t>and</a:t>
            </a:r>
            <a:r>
              <a:rPr lang="en-GB" sz="1150" spc="-10" dirty="0">
                <a:latin typeface="Arial"/>
                <a:cs typeface="Arial"/>
              </a:rPr>
              <a:t> </a:t>
            </a:r>
            <a:r>
              <a:rPr lang="en-GB" sz="1150" dirty="0">
                <a:latin typeface="Arial"/>
                <a:cs typeface="Arial"/>
              </a:rPr>
              <a:t>how</a:t>
            </a:r>
            <a:r>
              <a:rPr lang="en-GB" sz="1150" spc="-15" dirty="0">
                <a:latin typeface="Arial"/>
                <a:cs typeface="Arial"/>
              </a:rPr>
              <a:t> </a:t>
            </a:r>
            <a:r>
              <a:rPr lang="en-GB" sz="1150" spc="-25" dirty="0">
                <a:latin typeface="Arial"/>
                <a:cs typeface="Arial"/>
              </a:rPr>
              <a:t>to </a:t>
            </a:r>
            <a:r>
              <a:rPr lang="en-GB" sz="1150" dirty="0">
                <a:latin typeface="Arial"/>
                <a:cs typeface="Arial"/>
              </a:rPr>
              <a:t>understand </a:t>
            </a:r>
            <a:r>
              <a:rPr lang="en-GB" sz="1150" spc="-10" dirty="0">
                <a:latin typeface="Arial"/>
                <a:cs typeface="Arial"/>
              </a:rPr>
              <a:t>them.</a:t>
            </a:r>
            <a:endParaRPr lang="en-GB" sz="1150" dirty="0">
              <a:latin typeface="Arial"/>
              <a:cs typeface="Arial"/>
            </a:endParaRPr>
          </a:p>
          <a:p>
            <a:pPr marL="12700" algn="l">
              <a:spcBef>
                <a:spcPts val="600"/>
              </a:spcBef>
            </a:pPr>
            <a:r>
              <a:rPr lang="en-GB" sz="1200" b="1" dirty="0">
                <a:solidFill>
                  <a:srgbClr val="336E9F"/>
                </a:solidFill>
                <a:latin typeface="Arial"/>
                <a:cs typeface="Arial"/>
              </a:rPr>
              <a:t>Expected range </a:t>
            </a:r>
            <a:r>
              <a:rPr lang="en-GB" sz="1200" b="1" spc="-10" dirty="0">
                <a:solidFill>
                  <a:srgbClr val="336E9F"/>
                </a:solidFill>
                <a:latin typeface="Arial"/>
                <a:cs typeface="Arial"/>
              </a:rPr>
              <a:t>charts</a:t>
            </a:r>
            <a:endParaRPr lang="en-GB" sz="1200" dirty="0">
              <a:latin typeface="Arial"/>
              <a:cs typeface="Arial"/>
            </a:endParaRPr>
          </a:p>
          <a:p>
            <a:pPr marL="12700" marR="181610" algn="l">
              <a:spcBef>
                <a:spcPts val="600"/>
              </a:spcBef>
            </a:pPr>
            <a:r>
              <a:rPr lang="en-GB" sz="1150" dirty="0">
                <a:latin typeface="Arial"/>
                <a:cs typeface="Arial"/>
              </a:rPr>
              <a:t>The</a:t>
            </a:r>
            <a:r>
              <a:rPr lang="en-GB" sz="1150" spc="-10" dirty="0">
                <a:latin typeface="Arial"/>
                <a:cs typeface="Arial"/>
              </a:rPr>
              <a:t> </a:t>
            </a:r>
            <a:r>
              <a:rPr lang="en-GB" sz="1150" dirty="0">
                <a:latin typeface="Arial"/>
                <a:cs typeface="Arial"/>
              </a:rPr>
              <a:t>expected</a:t>
            </a:r>
            <a:r>
              <a:rPr lang="en-GB" sz="1150" spc="-5" dirty="0">
                <a:latin typeface="Arial"/>
                <a:cs typeface="Arial"/>
              </a:rPr>
              <a:t> </a:t>
            </a:r>
            <a:r>
              <a:rPr lang="en-GB" sz="1150" dirty="0">
                <a:latin typeface="Arial"/>
                <a:cs typeface="Arial"/>
              </a:rPr>
              <a:t>range</a:t>
            </a:r>
            <a:r>
              <a:rPr lang="en-GB" sz="1150" spc="-10" dirty="0">
                <a:latin typeface="Arial"/>
                <a:cs typeface="Arial"/>
              </a:rPr>
              <a:t> </a:t>
            </a:r>
            <a:r>
              <a:rPr lang="en-GB" sz="1150" dirty="0">
                <a:latin typeface="Arial"/>
                <a:cs typeface="Arial"/>
              </a:rPr>
              <a:t>charts</a:t>
            </a:r>
            <a:r>
              <a:rPr lang="en-GB" sz="1150" spc="-5" dirty="0">
                <a:latin typeface="Arial"/>
                <a:cs typeface="Arial"/>
              </a:rPr>
              <a:t> </a:t>
            </a:r>
            <a:r>
              <a:rPr lang="en-GB" sz="1150" dirty="0">
                <a:latin typeface="Arial"/>
                <a:cs typeface="Arial"/>
              </a:rPr>
              <a:t>in</a:t>
            </a:r>
            <a:r>
              <a:rPr lang="en-GB" sz="1150" spc="-10" dirty="0">
                <a:latin typeface="Arial"/>
                <a:cs typeface="Arial"/>
              </a:rPr>
              <a:t> </a:t>
            </a:r>
            <a:r>
              <a:rPr lang="en-GB" sz="1150" dirty="0">
                <a:latin typeface="Arial"/>
                <a:cs typeface="Arial"/>
              </a:rPr>
              <a:t>this</a:t>
            </a:r>
            <a:r>
              <a:rPr lang="en-GB" sz="1150" spc="-5" dirty="0">
                <a:latin typeface="Arial"/>
                <a:cs typeface="Arial"/>
              </a:rPr>
              <a:t> </a:t>
            </a:r>
            <a:r>
              <a:rPr lang="en-GB" sz="1150" dirty="0">
                <a:latin typeface="Arial"/>
                <a:cs typeface="Arial"/>
              </a:rPr>
              <a:t>report</a:t>
            </a:r>
            <a:r>
              <a:rPr lang="en-GB" sz="1150" spc="-10" dirty="0">
                <a:latin typeface="Arial"/>
                <a:cs typeface="Arial"/>
              </a:rPr>
              <a:t> </a:t>
            </a:r>
            <a:r>
              <a:rPr lang="en-GB" sz="1150" dirty="0">
                <a:latin typeface="Arial"/>
                <a:cs typeface="Arial"/>
              </a:rPr>
              <a:t>show</a:t>
            </a:r>
            <a:r>
              <a:rPr lang="en-GB" sz="1150" spc="-5" dirty="0">
                <a:latin typeface="Arial"/>
                <a:cs typeface="Arial"/>
              </a:rPr>
              <a:t> </a:t>
            </a:r>
            <a:r>
              <a:rPr lang="en-GB" sz="1150" dirty="0">
                <a:latin typeface="Arial"/>
                <a:cs typeface="Arial"/>
              </a:rPr>
              <a:t>a</a:t>
            </a:r>
            <a:r>
              <a:rPr lang="en-GB" sz="1150" spc="-5" dirty="0">
                <a:latin typeface="Arial"/>
                <a:cs typeface="Arial"/>
              </a:rPr>
              <a:t> </a:t>
            </a:r>
            <a:r>
              <a:rPr lang="en-GB" sz="1150" dirty="0">
                <a:latin typeface="Arial"/>
                <a:cs typeface="Arial"/>
              </a:rPr>
              <a:t>bar</a:t>
            </a:r>
            <a:r>
              <a:rPr lang="en-GB" sz="1150" spc="-10" dirty="0">
                <a:latin typeface="Arial"/>
                <a:cs typeface="Arial"/>
              </a:rPr>
              <a:t> </a:t>
            </a:r>
            <a:r>
              <a:rPr lang="en-GB" sz="1150" dirty="0">
                <a:latin typeface="Arial"/>
                <a:cs typeface="Arial"/>
              </a:rPr>
              <a:t>with</a:t>
            </a:r>
            <a:r>
              <a:rPr lang="en-GB" sz="1150" spc="-5" dirty="0">
                <a:latin typeface="Arial"/>
                <a:cs typeface="Arial"/>
              </a:rPr>
              <a:t> </a:t>
            </a:r>
            <a:r>
              <a:rPr lang="en-GB" sz="1150" dirty="0">
                <a:latin typeface="Arial"/>
                <a:cs typeface="Arial"/>
              </a:rPr>
              <a:t>the</a:t>
            </a:r>
            <a:r>
              <a:rPr lang="en-GB" sz="1150" spc="-10" dirty="0">
                <a:latin typeface="Arial"/>
                <a:cs typeface="Arial"/>
              </a:rPr>
              <a:t> </a:t>
            </a:r>
            <a:r>
              <a:rPr lang="en-GB" sz="1150" dirty="0">
                <a:latin typeface="Arial"/>
                <a:cs typeface="Arial"/>
              </a:rPr>
              <a:t>lowest</a:t>
            </a:r>
            <a:r>
              <a:rPr lang="en-GB" sz="1150" spc="-5" dirty="0">
                <a:latin typeface="Arial"/>
                <a:cs typeface="Arial"/>
              </a:rPr>
              <a:t> </a:t>
            </a:r>
            <a:r>
              <a:rPr lang="en-GB" sz="1150" dirty="0">
                <a:latin typeface="Arial"/>
                <a:cs typeface="Arial"/>
              </a:rPr>
              <a:t>and</a:t>
            </a:r>
            <a:r>
              <a:rPr lang="en-GB" sz="1150" spc="-10" dirty="0">
                <a:latin typeface="Arial"/>
                <a:cs typeface="Arial"/>
              </a:rPr>
              <a:t> </a:t>
            </a:r>
            <a:r>
              <a:rPr lang="en-GB" sz="1150" dirty="0">
                <a:latin typeface="Arial"/>
                <a:cs typeface="Arial"/>
              </a:rPr>
              <a:t>highest</a:t>
            </a:r>
            <a:r>
              <a:rPr lang="en-GB" sz="1150" spc="-5" dirty="0">
                <a:latin typeface="Arial"/>
                <a:cs typeface="Arial"/>
              </a:rPr>
              <a:t> </a:t>
            </a:r>
            <a:r>
              <a:rPr lang="en-GB" sz="1150" dirty="0">
                <a:latin typeface="Arial"/>
                <a:cs typeface="Arial"/>
              </a:rPr>
              <a:t>score</a:t>
            </a:r>
            <a:r>
              <a:rPr lang="en-GB" sz="1150" spc="-10" dirty="0">
                <a:latin typeface="Arial"/>
                <a:cs typeface="Arial"/>
              </a:rPr>
              <a:t> </a:t>
            </a:r>
            <a:r>
              <a:rPr lang="en-GB" sz="1150" dirty="0">
                <a:latin typeface="Arial"/>
                <a:cs typeface="Arial"/>
              </a:rPr>
              <a:t>received</a:t>
            </a:r>
            <a:r>
              <a:rPr lang="en-GB" sz="1150" spc="-5" dirty="0">
                <a:latin typeface="Arial"/>
                <a:cs typeface="Arial"/>
              </a:rPr>
              <a:t> </a:t>
            </a:r>
            <a:r>
              <a:rPr lang="en-GB" sz="1150" spc="-25" dirty="0">
                <a:latin typeface="Arial"/>
                <a:cs typeface="Arial"/>
              </a:rPr>
              <a:t>for </a:t>
            </a:r>
            <a:r>
              <a:rPr lang="en-GB" sz="1150" dirty="0">
                <a:latin typeface="Arial"/>
                <a:cs typeface="Arial"/>
              </a:rPr>
              <a:t>each</a:t>
            </a:r>
            <a:r>
              <a:rPr lang="en-GB" sz="1150" spc="-5" dirty="0">
                <a:latin typeface="Arial"/>
                <a:cs typeface="Arial"/>
              </a:rPr>
              <a:t> </a:t>
            </a:r>
            <a:r>
              <a:rPr lang="en-GB" sz="1150" dirty="0">
                <a:latin typeface="Arial"/>
                <a:cs typeface="Arial"/>
              </a:rPr>
              <a:t>question</a:t>
            </a:r>
            <a:r>
              <a:rPr lang="en-GB" sz="1150" spc="-5" dirty="0">
                <a:latin typeface="Arial"/>
                <a:cs typeface="Arial"/>
              </a:rPr>
              <a:t> </a:t>
            </a:r>
            <a:r>
              <a:rPr lang="en-GB" sz="1150" dirty="0">
                <a:latin typeface="Arial"/>
                <a:cs typeface="Arial"/>
              </a:rPr>
              <a:t>nationally.</a:t>
            </a:r>
            <a:r>
              <a:rPr lang="en-GB" sz="1150" spc="-5" dirty="0">
                <a:latin typeface="Arial"/>
                <a:cs typeface="Arial"/>
              </a:rPr>
              <a:t> </a:t>
            </a:r>
            <a:r>
              <a:rPr lang="en-GB" sz="1150" dirty="0">
                <a:latin typeface="Arial"/>
                <a:cs typeface="Arial"/>
              </a:rPr>
              <a:t>Within</a:t>
            </a:r>
            <a:r>
              <a:rPr lang="en-GB" sz="1150" spc="-5" dirty="0">
                <a:latin typeface="Arial"/>
                <a:cs typeface="Arial"/>
              </a:rPr>
              <a:t> </a:t>
            </a:r>
            <a:r>
              <a:rPr lang="en-GB" sz="1150" dirty="0">
                <a:latin typeface="Arial"/>
                <a:cs typeface="Arial"/>
              </a:rPr>
              <a:t>this</a:t>
            </a:r>
            <a:r>
              <a:rPr lang="en-GB" sz="1150" spc="-5" dirty="0">
                <a:latin typeface="Arial"/>
                <a:cs typeface="Arial"/>
              </a:rPr>
              <a:t> </a:t>
            </a:r>
            <a:r>
              <a:rPr lang="en-GB" sz="1150" dirty="0">
                <a:latin typeface="Arial"/>
                <a:cs typeface="Arial"/>
              </a:rPr>
              <a:t>bar,</a:t>
            </a:r>
            <a:r>
              <a:rPr lang="en-GB" sz="1150" spc="-5" dirty="0">
                <a:latin typeface="Arial"/>
                <a:cs typeface="Arial"/>
              </a:rPr>
              <a:t> </a:t>
            </a:r>
            <a:r>
              <a:rPr lang="en-GB" sz="1150" dirty="0">
                <a:latin typeface="Arial"/>
                <a:cs typeface="Arial"/>
              </a:rPr>
              <a:t>an</a:t>
            </a:r>
            <a:r>
              <a:rPr lang="en-GB" sz="1150" spc="-5" dirty="0">
                <a:latin typeface="Arial"/>
                <a:cs typeface="Arial"/>
              </a:rPr>
              <a:t> </a:t>
            </a:r>
            <a:r>
              <a:rPr lang="en-GB" sz="1150" dirty="0">
                <a:latin typeface="Arial"/>
                <a:cs typeface="Arial"/>
              </a:rPr>
              <a:t>expected</a:t>
            </a:r>
            <a:r>
              <a:rPr lang="en-GB" sz="1150" spc="-5" dirty="0">
                <a:latin typeface="Arial"/>
                <a:cs typeface="Arial"/>
              </a:rPr>
              <a:t> </a:t>
            </a:r>
            <a:r>
              <a:rPr lang="en-GB" sz="1150" dirty="0">
                <a:latin typeface="Arial"/>
                <a:cs typeface="Arial"/>
              </a:rPr>
              <a:t>range</a:t>
            </a:r>
            <a:r>
              <a:rPr lang="en-GB" sz="1150" spc="-5" dirty="0">
                <a:latin typeface="Arial"/>
                <a:cs typeface="Arial"/>
              </a:rPr>
              <a:t> </a:t>
            </a:r>
            <a:r>
              <a:rPr lang="en-GB" sz="1150" dirty="0">
                <a:latin typeface="Arial"/>
                <a:cs typeface="Arial"/>
              </a:rPr>
              <a:t>is</a:t>
            </a:r>
            <a:r>
              <a:rPr lang="en-GB" sz="1150" spc="-5" dirty="0">
                <a:latin typeface="Arial"/>
                <a:cs typeface="Arial"/>
              </a:rPr>
              <a:t> </a:t>
            </a:r>
            <a:r>
              <a:rPr lang="en-GB" sz="1150" dirty="0">
                <a:latin typeface="Arial"/>
                <a:cs typeface="Arial"/>
              </a:rPr>
              <a:t>given</a:t>
            </a:r>
            <a:r>
              <a:rPr lang="en-GB" sz="1150" spc="-5" dirty="0">
                <a:latin typeface="Arial"/>
                <a:cs typeface="Arial"/>
              </a:rPr>
              <a:t> </a:t>
            </a:r>
            <a:r>
              <a:rPr lang="en-GB" sz="1150" dirty="0">
                <a:latin typeface="Arial"/>
                <a:cs typeface="Arial"/>
              </a:rPr>
              <a:t>(within</a:t>
            </a:r>
            <a:r>
              <a:rPr lang="en-GB" sz="1150" spc="-5"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grey bar)</a:t>
            </a:r>
            <a:r>
              <a:rPr lang="en-GB" sz="1150" spc="-5" dirty="0">
                <a:latin typeface="Arial"/>
                <a:cs typeface="Arial"/>
              </a:rPr>
              <a:t> </a:t>
            </a:r>
            <a:r>
              <a:rPr lang="en-GB" sz="1150" dirty="0">
                <a:latin typeface="Arial"/>
                <a:cs typeface="Arial"/>
              </a:rPr>
              <a:t>and</a:t>
            </a:r>
            <a:r>
              <a:rPr lang="en-GB" sz="1150" spc="-5" dirty="0">
                <a:latin typeface="Arial"/>
                <a:cs typeface="Arial"/>
              </a:rPr>
              <a:t> </a:t>
            </a:r>
            <a:r>
              <a:rPr lang="en-GB" sz="1150" dirty="0">
                <a:latin typeface="Arial"/>
                <a:cs typeface="Arial"/>
              </a:rPr>
              <a:t>a</a:t>
            </a:r>
            <a:r>
              <a:rPr lang="en-GB" sz="1150" spc="-5" dirty="0">
                <a:latin typeface="Arial"/>
                <a:cs typeface="Arial"/>
              </a:rPr>
              <a:t> </a:t>
            </a:r>
            <a:r>
              <a:rPr lang="en-GB" sz="1150" spc="-10" dirty="0">
                <a:latin typeface="Arial"/>
                <a:cs typeface="Arial"/>
              </a:rPr>
              <a:t>black </a:t>
            </a:r>
            <a:r>
              <a:rPr lang="en-GB" sz="1150" dirty="0">
                <a:latin typeface="Arial"/>
                <a:cs typeface="Arial"/>
              </a:rPr>
              <a:t>diamond</a:t>
            </a:r>
            <a:r>
              <a:rPr lang="en-GB" sz="1150" spc="-20" dirty="0">
                <a:latin typeface="Arial"/>
                <a:cs typeface="Arial"/>
              </a:rPr>
              <a:t> </a:t>
            </a:r>
            <a:r>
              <a:rPr lang="en-GB" sz="1150" dirty="0">
                <a:latin typeface="Arial"/>
                <a:cs typeface="Arial"/>
              </a:rPr>
              <a:t>represents</a:t>
            </a:r>
            <a:r>
              <a:rPr lang="en-GB" sz="1150" spc="-15" dirty="0">
                <a:latin typeface="Arial"/>
                <a:cs typeface="Arial"/>
              </a:rPr>
              <a:t> </a:t>
            </a:r>
            <a:r>
              <a:rPr lang="en-GB" sz="1150" dirty="0">
                <a:latin typeface="Arial"/>
                <a:cs typeface="Arial"/>
              </a:rPr>
              <a:t>the</a:t>
            </a:r>
            <a:r>
              <a:rPr lang="en-GB" sz="1150" spc="-15" dirty="0">
                <a:latin typeface="Arial"/>
                <a:cs typeface="Arial"/>
              </a:rPr>
              <a:t> </a:t>
            </a:r>
            <a:r>
              <a:rPr lang="en-GB" sz="1150" dirty="0">
                <a:latin typeface="Arial"/>
                <a:cs typeface="Arial"/>
              </a:rPr>
              <a:t>actual</a:t>
            </a:r>
            <a:r>
              <a:rPr lang="en-GB" sz="1150" spc="-15" dirty="0">
                <a:latin typeface="Arial"/>
                <a:cs typeface="Arial"/>
              </a:rPr>
              <a:t> </a:t>
            </a:r>
            <a:r>
              <a:rPr lang="en-GB" sz="1150" dirty="0">
                <a:latin typeface="Arial"/>
                <a:cs typeface="Arial"/>
              </a:rPr>
              <a:t>score</a:t>
            </a:r>
            <a:r>
              <a:rPr lang="en-GB" sz="1150" spc="-15" dirty="0">
                <a:latin typeface="Arial"/>
                <a:cs typeface="Arial"/>
              </a:rPr>
              <a:t> </a:t>
            </a:r>
            <a:r>
              <a:rPr lang="en-GB" sz="1150" dirty="0">
                <a:latin typeface="Arial"/>
                <a:cs typeface="Arial"/>
              </a:rPr>
              <a:t>for</a:t>
            </a:r>
            <a:r>
              <a:rPr lang="en-GB" sz="1150" spc="-20" dirty="0">
                <a:latin typeface="Arial"/>
                <a:cs typeface="Arial"/>
              </a:rPr>
              <a:t> </a:t>
            </a:r>
            <a:r>
              <a:rPr lang="en-GB" sz="1150" dirty="0">
                <a:latin typeface="Arial"/>
                <a:cs typeface="Arial"/>
              </a:rPr>
              <a:t>this</a:t>
            </a:r>
            <a:r>
              <a:rPr lang="en-GB" sz="1150" spc="-15" dirty="0">
                <a:latin typeface="Arial"/>
                <a:cs typeface="Arial"/>
              </a:rPr>
              <a:t> </a:t>
            </a:r>
            <a:r>
              <a:rPr lang="en-GB" sz="1150" spc="-10" dirty="0">
                <a:latin typeface="Arial"/>
                <a:cs typeface="Arial"/>
              </a:rPr>
              <a:t>trust.</a:t>
            </a:r>
            <a:endParaRPr lang="en-GB" sz="1150" dirty="0">
              <a:latin typeface="Arial"/>
              <a:cs typeface="Arial"/>
            </a:endParaRPr>
          </a:p>
          <a:p>
            <a:pPr marL="12700" marR="149860" algn="l">
              <a:spcBef>
                <a:spcPts val="600"/>
              </a:spcBef>
            </a:pPr>
            <a:r>
              <a:rPr lang="en-GB" sz="1150" dirty="0">
                <a:latin typeface="Arial"/>
                <a:cs typeface="Arial"/>
              </a:rPr>
              <a:t>Trusts</a:t>
            </a:r>
            <a:r>
              <a:rPr lang="en-GB" sz="1150" spc="-10" dirty="0">
                <a:latin typeface="Arial"/>
                <a:cs typeface="Arial"/>
              </a:rPr>
              <a:t> </a:t>
            </a:r>
            <a:r>
              <a:rPr lang="en-GB" sz="1150" dirty="0">
                <a:latin typeface="Arial"/>
                <a:cs typeface="Arial"/>
              </a:rPr>
              <a:t>whose</a:t>
            </a:r>
            <a:r>
              <a:rPr lang="en-GB" sz="1150" spc="-10" dirty="0">
                <a:latin typeface="Arial"/>
                <a:cs typeface="Arial"/>
              </a:rPr>
              <a:t> </a:t>
            </a:r>
            <a:r>
              <a:rPr lang="en-GB" sz="1150" dirty="0">
                <a:latin typeface="Arial"/>
                <a:cs typeface="Arial"/>
              </a:rPr>
              <a:t>score</a:t>
            </a:r>
            <a:r>
              <a:rPr lang="en-GB" sz="1150" spc="-10" dirty="0">
                <a:latin typeface="Arial"/>
                <a:cs typeface="Arial"/>
              </a:rPr>
              <a:t> </a:t>
            </a:r>
            <a:r>
              <a:rPr lang="en-GB" sz="1150" dirty="0">
                <a:latin typeface="Arial"/>
                <a:cs typeface="Arial"/>
              </a:rPr>
              <a:t>is</a:t>
            </a:r>
            <a:r>
              <a:rPr lang="en-GB" sz="1150" spc="-10" dirty="0">
                <a:latin typeface="Arial"/>
                <a:cs typeface="Arial"/>
              </a:rPr>
              <a:t> </a:t>
            </a:r>
            <a:r>
              <a:rPr lang="en-GB" sz="1150" dirty="0">
                <a:latin typeface="Arial"/>
                <a:cs typeface="Arial"/>
              </a:rPr>
              <a:t>above</a:t>
            </a:r>
            <a:r>
              <a:rPr lang="en-GB" sz="1150" spc="-10" dirty="0">
                <a:latin typeface="Arial"/>
                <a:cs typeface="Arial"/>
              </a:rPr>
              <a:t> </a:t>
            </a:r>
            <a:r>
              <a:rPr lang="en-GB" sz="1150" dirty="0">
                <a:latin typeface="Arial"/>
                <a:cs typeface="Arial"/>
              </a:rPr>
              <a:t>the</a:t>
            </a:r>
            <a:r>
              <a:rPr lang="en-GB" sz="1150" spc="-10" dirty="0">
                <a:latin typeface="Arial"/>
                <a:cs typeface="Arial"/>
              </a:rPr>
              <a:t> </a:t>
            </a:r>
            <a:r>
              <a:rPr lang="en-GB" sz="1150" dirty="0">
                <a:latin typeface="Arial"/>
                <a:cs typeface="Arial"/>
              </a:rPr>
              <a:t>upper</a:t>
            </a:r>
            <a:r>
              <a:rPr lang="en-GB" sz="1150" spc="-5" dirty="0">
                <a:latin typeface="Arial"/>
                <a:cs typeface="Arial"/>
              </a:rPr>
              <a:t> </a:t>
            </a:r>
            <a:r>
              <a:rPr lang="en-GB" sz="1150" dirty="0">
                <a:latin typeface="Arial"/>
                <a:cs typeface="Arial"/>
              </a:rPr>
              <a:t>limit</a:t>
            </a:r>
            <a:r>
              <a:rPr lang="en-GB" sz="1150" spc="-10" dirty="0">
                <a:latin typeface="Arial"/>
                <a:cs typeface="Arial"/>
              </a:rPr>
              <a:t> </a:t>
            </a:r>
            <a:r>
              <a:rPr lang="en-GB" sz="1150" dirty="0">
                <a:latin typeface="Arial"/>
                <a:cs typeface="Arial"/>
              </a:rPr>
              <a:t>of</a:t>
            </a:r>
            <a:r>
              <a:rPr lang="en-GB" sz="1150" spc="-10" dirty="0">
                <a:latin typeface="Arial"/>
                <a:cs typeface="Arial"/>
              </a:rPr>
              <a:t> </a:t>
            </a:r>
            <a:r>
              <a:rPr lang="en-GB" sz="1150" dirty="0">
                <a:latin typeface="Arial"/>
                <a:cs typeface="Arial"/>
              </a:rPr>
              <a:t>the</a:t>
            </a:r>
            <a:r>
              <a:rPr lang="en-GB" sz="1150" spc="-10" dirty="0">
                <a:latin typeface="Arial"/>
                <a:cs typeface="Arial"/>
              </a:rPr>
              <a:t> </a:t>
            </a:r>
            <a:r>
              <a:rPr lang="en-GB" sz="1150" dirty="0">
                <a:latin typeface="Arial"/>
                <a:cs typeface="Arial"/>
              </a:rPr>
              <a:t>expected</a:t>
            </a:r>
            <a:r>
              <a:rPr lang="en-GB" sz="1150" spc="-10" dirty="0">
                <a:latin typeface="Arial"/>
                <a:cs typeface="Arial"/>
              </a:rPr>
              <a:t> </a:t>
            </a:r>
            <a:r>
              <a:rPr lang="en-GB" sz="1150" dirty="0">
                <a:latin typeface="Arial"/>
                <a:cs typeface="Arial"/>
              </a:rPr>
              <a:t>range</a:t>
            </a:r>
            <a:r>
              <a:rPr lang="en-GB" sz="1150" spc="-10" dirty="0">
                <a:latin typeface="Arial"/>
                <a:cs typeface="Arial"/>
              </a:rPr>
              <a:t> </a:t>
            </a:r>
            <a:r>
              <a:rPr lang="en-GB" sz="1150" dirty="0">
                <a:latin typeface="Arial"/>
                <a:cs typeface="Arial"/>
              </a:rPr>
              <a:t>(in</a:t>
            </a:r>
            <a:r>
              <a:rPr lang="en-GB" sz="1150" spc="-5" dirty="0">
                <a:latin typeface="Arial"/>
                <a:cs typeface="Arial"/>
              </a:rPr>
              <a:t> </a:t>
            </a:r>
            <a:r>
              <a:rPr lang="en-GB" sz="1150" dirty="0">
                <a:latin typeface="Arial"/>
                <a:cs typeface="Arial"/>
              </a:rPr>
              <a:t>the</a:t>
            </a:r>
            <a:r>
              <a:rPr lang="en-GB" sz="1150" spc="-10" dirty="0">
                <a:latin typeface="Arial"/>
                <a:cs typeface="Arial"/>
              </a:rPr>
              <a:t> </a:t>
            </a:r>
            <a:r>
              <a:rPr lang="en-GB" sz="1150" dirty="0">
                <a:latin typeface="Arial"/>
                <a:cs typeface="Arial"/>
              </a:rPr>
              <a:t>dark</a:t>
            </a:r>
            <a:r>
              <a:rPr lang="en-GB" sz="1150" spc="-10" dirty="0">
                <a:latin typeface="Arial"/>
                <a:cs typeface="Arial"/>
              </a:rPr>
              <a:t> </a:t>
            </a:r>
            <a:r>
              <a:rPr lang="en-GB" sz="1150" dirty="0">
                <a:latin typeface="Arial"/>
                <a:cs typeface="Arial"/>
              </a:rPr>
              <a:t>blue)</a:t>
            </a:r>
            <a:r>
              <a:rPr lang="en-GB" sz="1150" spc="-10" dirty="0">
                <a:latin typeface="Arial"/>
                <a:cs typeface="Arial"/>
              </a:rPr>
              <a:t> </a:t>
            </a:r>
            <a:r>
              <a:rPr lang="en-GB" sz="1150" dirty="0">
                <a:latin typeface="Arial"/>
                <a:cs typeface="Arial"/>
              </a:rPr>
              <a:t>are</a:t>
            </a:r>
            <a:r>
              <a:rPr lang="en-GB" sz="1150" spc="-10" dirty="0">
                <a:latin typeface="Arial"/>
                <a:cs typeface="Arial"/>
              </a:rPr>
              <a:t> positive </a:t>
            </a:r>
            <a:r>
              <a:rPr lang="en-GB" sz="1150" dirty="0">
                <a:latin typeface="Arial"/>
                <a:cs typeface="Arial"/>
              </a:rPr>
              <a:t>outliers,</a:t>
            </a:r>
            <a:r>
              <a:rPr lang="en-GB" sz="1150" spc="-10" dirty="0">
                <a:latin typeface="Arial"/>
                <a:cs typeface="Arial"/>
              </a:rPr>
              <a:t> </a:t>
            </a:r>
            <a:r>
              <a:rPr lang="en-GB" sz="1150" dirty="0">
                <a:latin typeface="Arial"/>
                <a:cs typeface="Arial"/>
              </a:rPr>
              <a:t>with</a:t>
            </a:r>
            <a:r>
              <a:rPr lang="en-GB" sz="1150" spc="-5" dirty="0">
                <a:latin typeface="Arial"/>
                <a:cs typeface="Arial"/>
              </a:rPr>
              <a:t> </a:t>
            </a:r>
            <a:r>
              <a:rPr lang="en-GB" sz="1150" dirty="0">
                <a:latin typeface="Arial"/>
                <a:cs typeface="Arial"/>
              </a:rPr>
              <a:t>a</a:t>
            </a:r>
            <a:r>
              <a:rPr lang="en-GB" sz="1150" spc="-10" dirty="0">
                <a:latin typeface="Arial"/>
                <a:cs typeface="Arial"/>
              </a:rPr>
              <a:t> </a:t>
            </a:r>
            <a:r>
              <a:rPr lang="en-GB" sz="1150" dirty="0">
                <a:latin typeface="Arial"/>
                <a:cs typeface="Arial"/>
              </a:rPr>
              <a:t>score</a:t>
            </a:r>
            <a:r>
              <a:rPr lang="en-GB" sz="1150" spc="-5" dirty="0">
                <a:latin typeface="Arial"/>
                <a:cs typeface="Arial"/>
              </a:rPr>
              <a:t> </a:t>
            </a:r>
            <a:r>
              <a:rPr lang="en-GB" sz="1150" dirty="0">
                <a:latin typeface="Arial"/>
                <a:cs typeface="Arial"/>
              </a:rPr>
              <a:t>statistically</a:t>
            </a:r>
            <a:r>
              <a:rPr lang="en-GB" sz="1150" spc="-5" dirty="0">
                <a:latin typeface="Arial"/>
                <a:cs typeface="Arial"/>
              </a:rPr>
              <a:t> </a:t>
            </a:r>
            <a:r>
              <a:rPr lang="en-GB" sz="1150" dirty="0">
                <a:latin typeface="Arial"/>
                <a:cs typeface="Arial"/>
              </a:rPr>
              <a:t>significantly</a:t>
            </a:r>
            <a:r>
              <a:rPr lang="en-GB" sz="1150" spc="-10" dirty="0">
                <a:latin typeface="Arial"/>
                <a:cs typeface="Arial"/>
              </a:rPr>
              <a:t> </a:t>
            </a:r>
            <a:r>
              <a:rPr lang="en-GB" sz="1150" dirty="0">
                <a:latin typeface="Arial"/>
                <a:cs typeface="Arial"/>
              </a:rPr>
              <a:t>higher</a:t>
            </a:r>
            <a:r>
              <a:rPr lang="en-GB" sz="1150" spc="-5" dirty="0">
                <a:latin typeface="Arial"/>
                <a:cs typeface="Arial"/>
              </a:rPr>
              <a:t> </a:t>
            </a:r>
            <a:r>
              <a:rPr lang="en-GB" sz="1150" dirty="0">
                <a:latin typeface="Arial"/>
                <a:cs typeface="Arial"/>
              </a:rPr>
              <a:t>than</a:t>
            </a:r>
            <a:r>
              <a:rPr lang="en-GB" sz="1150" spc="-5" dirty="0">
                <a:latin typeface="Arial"/>
                <a:cs typeface="Arial"/>
              </a:rPr>
              <a:t> </a:t>
            </a:r>
            <a:r>
              <a:rPr lang="en-GB" sz="1150" dirty="0">
                <a:latin typeface="Arial"/>
                <a:cs typeface="Arial"/>
              </a:rPr>
              <a:t>the</a:t>
            </a:r>
            <a:r>
              <a:rPr lang="en-GB" sz="1150" spc="-10" dirty="0">
                <a:latin typeface="Arial"/>
                <a:cs typeface="Arial"/>
              </a:rPr>
              <a:t> </a:t>
            </a:r>
            <a:r>
              <a:rPr lang="en-GB" sz="1150" dirty="0">
                <a:latin typeface="Arial"/>
                <a:cs typeface="Arial"/>
              </a:rPr>
              <a:t>national</a:t>
            </a:r>
            <a:r>
              <a:rPr lang="en-GB" sz="1150" spc="-5" dirty="0">
                <a:latin typeface="Arial"/>
                <a:cs typeface="Arial"/>
              </a:rPr>
              <a:t> </a:t>
            </a:r>
            <a:r>
              <a:rPr lang="en-GB" sz="1150" dirty="0">
                <a:latin typeface="Arial"/>
                <a:cs typeface="Arial"/>
              </a:rPr>
              <a:t>mean.</a:t>
            </a:r>
            <a:r>
              <a:rPr lang="en-GB" sz="1150" spc="-5" dirty="0">
                <a:latin typeface="Arial"/>
                <a:cs typeface="Arial"/>
              </a:rPr>
              <a:t> </a:t>
            </a:r>
            <a:r>
              <a:rPr lang="en-GB" sz="1150" dirty="0">
                <a:latin typeface="Arial"/>
                <a:cs typeface="Arial"/>
              </a:rPr>
              <a:t>This</a:t>
            </a:r>
            <a:r>
              <a:rPr lang="en-GB" sz="1150" spc="-10" dirty="0">
                <a:latin typeface="Arial"/>
                <a:cs typeface="Arial"/>
              </a:rPr>
              <a:t> </a:t>
            </a:r>
            <a:r>
              <a:rPr lang="en-GB" sz="1150" dirty="0">
                <a:latin typeface="Arial"/>
                <a:cs typeface="Arial"/>
              </a:rPr>
              <a:t>indicates</a:t>
            </a:r>
            <a:r>
              <a:rPr lang="en-GB" sz="1150" spc="-5" dirty="0">
                <a:latin typeface="Arial"/>
                <a:cs typeface="Arial"/>
              </a:rPr>
              <a:t> </a:t>
            </a:r>
            <a:r>
              <a:rPr lang="en-GB" sz="1150" dirty="0">
                <a:latin typeface="Arial"/>
                <a:cs typeface="Arial"/>
              </a:rPr>
              <a:t>that</a:t>
            </a:r>
            <a:r>
              <a:rPr lang="en-GB" sz="1150" spc="-10" dirty="0">
                <a:latin typeface="Arial"/>
                <a:cs typeface="Arial"/>
              </a:rPr>
              <a:t> </a:t>
            </a:r>
            <a:r>
              <a:rPr lang="en-GB" sz="1150" spc="-25" dirty="0">
                <a:latin typeface="Arial"/>
                <a:cs typeface="Arial"/>
              </a:rPr>
              <a:t>the t</a:t>
            </a:r>
            <a:r>
              <a:rPr lang="en-GB" sz="1150" dirty="0">
                <a:latin typeface="Arial"/>
                <a:cs typeface="Arial"/>
              </a:rPr>
              <a:t>rust</a:t>
            </a:r>
            <a:r>
              <a:rPr lang="en-GB" sz="1150" spc="-15" dirty="0">
                <a:latin typeface="Arial"/>
                <a:cs typeface="Arial"/>
              </a:rPr>
              <a:t> </a:t>
            </a:r>
            <a:r>
              <a:rPr lang="en-GB" sz="1150" dirty="0">
                <a:latin typeface="Arial"/>
                <a:cs typeface="Arial"/>
              </a:rPr>
              <a:t>performs</a:t>
            </a:r>
            <a:r>
              <a:rPr lang="en-GB" sz="1150" spc="-15" dirty="0">
                <a:latin typeface="Arial"/>
                <a:cs typeface="Arial"/>
              </a:rPr>
              <a:t> </a:t>
            </a:r>
            <a:r>
              <a:rPr lang="en-GB" sz="1150" dirty="0">
                <a:latin typeface="Arial"/>
                <a:cs typeface="Arial"/>
              </a:rPr>
              <a:t>better</a:t>
            </a:r>
            <a:r>
              <a:rPr lang="en-GB" sz="1150" spc="-15" dirty="0">
                <a:latin typeface="Arial"/>
                <a:cs typeface="Arial"/>
              </a:rPr>
              <a:t> </a:t>
            </a:r>
            <a:r>
              <a:rPr lang="en-GB" sz="1150" dirty="0">
                <a:latin typeface="Arial"/>
                <a:cs typeface="Arial"/>
              </a:rPr>
              <a:t>than</a:t>
            </a:r>
            <a:r>
              <a:rPr lang="en-GB" sz="1150" spc="-15" dirty="0">
                <a:latin typeface="Arial"/>
                <a:cs typeface="Arial"/>
              </a:rPr>
              <a:t> </a:t>
            </a:r>
            <a:r>
              <a:rPr lang="en-GB" sz="1150" dirty="0">
                <a:latin typeface="Arial"/>
                <a:cs typeface="Arial"/>
              </a:rPr>
              <a:t>what</a:t>
            </a:r>
            <a:r>
              <a:rPr lang="en-GB" sz="1150" spc="-15" dirty="0">
                <a:latin typeface="Arial"/>
                <a:cs typeface="Arial"/>
              </a:rPr>
              <a:t> t</a:t>
            </a:r>
            <a:r>
              <a:rPr lang="en-GB" sz="1150" dirty="0">
                <a:latin typeface="Arial"/>
                <a:cs typeface="Arial"/>
              </a:rPr>
              <a:t>rusts</a:t>
            </a:r>
            <a:r>
              <a:rPr lang="en-GB" sz="1150" spc="-15" dirty="0">
                <a:latin typeface="Arial"/>
                <a:cs typeface="Arial"/>
              </a:rPr>
              <a:t> </a:t>
            </a:r>
            <a:r>
              <a:rPr lang="en-GB" sz="1150" dirty="0">
                <a:latin typeface="Arial"/>
                <a:cs typeface="Arial"/>
              </a:rPr>
              <a:t>of</a:t>
            </a:r>
            <a:r>
              <a:rPr lang="en-GB" sz="1150" spc="-10" dirty="0">
                <a:latin typeface="Arial"/>
                <a:cs typeface="Arial"/>
              </a:rPr>
              <a:t> </a:t>
            </a:r>
            <a:r>
              <a:rPr lang="en-GB" sz="1150" dirty="0">
                <a:latin typeface="Arial"/>
                <a:cs typeface="Arial"/>
              </a:rPr>
              <a:t>the</a:t>
            </a:r>
            <a:r>
              <a:rPr lang="en-GB" sz="1150" spc="-15" dirty="0">
                <a:latin typeface="Arial"/>
                <a:cs typeface="Arial"/>
              </a:rPr>
              <a:t> </a:t>
            </a:r>
            <a:r>
              <a:rPr lang="en-GB" sz="1150" dirty="0">
                <a:latin typeface="Arial"/>
                <a:cs typeface="Arial"/>
              </a:rPr>
              <a:t>same</a:t>
            </a:r>
            <a:r>
              <a:rPr lang="en-GB" sz="1150" spc="-15" dirty="0">
                <a:latin typeface="Arial"/>
                <a:cs typeface="Arial"/>
              </a:rPr>
              <a:t> </a:t>
            </a:r>
            <a:r>
              <a:rPr lang="en-GB" sz="1150" dirty="0">
                <a:latin typeface="Arial"/>
                <a:cs typeface="Arial"/>
              </a:rPr>
              <a:t>size</a:t>
            </a:r>
            <a:r>
              <a:rPr lang="en-GB" sz="1150" spc="-15" dirty="0">
                <a:latin typeface="Arial"/>
                <a:cs typeface="Arial"/>
              </a:rPr>
              <a:t> </a:t>
            </a:r>
            <a:r>
              <a:rPr lang="en-GB" sz="1150" dirty="0">
                <a:latin typeface="Arial"/>
                <a:cs typeface="Arial"/>
              </a:rPr>
              <a:t>and</a:t>
            </a:r>
            <a:r>
              <a:rPr lang="en-GB" sz="1150" spc="-15" dirty="0">
                <a:latin typeface="Arial"/>
                <a:cs typeface="Arial"/>
              </a:rPr>
              <a:t> </a:t>
            </a:r>
            <a:r>
              <a:rPr lang="en-GB" sz="1150" dirty="0">
                <a:latin typeface="Arial"/>
                <a:cs typeface="Arial"/>
              </a:rPr>
              <a:t>demographics</a:t>
            </a:r>
            <a:r>
              <a:rPr lang="en-GB" sz="1150" spc="-15" dirty="0">
                <a:latin typeface="Arial"/>
                <a:cs typeface="Arial"/>
              </a:rPr>
              <a:t> </a:t>
            </a:r>
            <a:r>
              <a:rPr lang="en-GB" sz="1150" dirty="0">
                <a:latin typeface="Arial"/>
                <a:cs typeface="Arial"/>
              </a:rPr>
              <a:t>are</a:t>
            </a:r>
            <a:r>
              <a:rPr lang="en-GB" sz="1150" spc="-10" dirty="0">
                <a:latin typeface="Arial"/>
                <a:cs typeface="Arial"/>
              </a:rPr>
              <a:t> </a:t>
            </a:r>
            <a:r>
              <a:rPr lang="en-GB" sz="1150" dirty="0">
                <a:latin typeface="Arial"/>
                <a:cs typeface="Arial"/>
              </a:rPr>
              <a:t>expected</a:t>
            </a:r>
            <a:r>
              <a:rPr lang="en-GB" sz="1150" spc="-15" dirty="0">
                <a:latin typeface="Arial"/>
                <a:cs typeface="Arial"/>
              </a:rPr>
              <a:t> </a:t>
            </a:r>
            <a:r>
              <a:rPr lang="en-GB" sz="1150" dirty="0">
                <a:latin typeface="Arial"/>
                <a:cs typeface="Arial"/>
              </a:rPr>
              <a:t>to</a:t>
            </a:r>
            <a:r>
              <a:rPr lang="en-GB" sz="1150" spc="-15" dirty="0">
                <a:latin typeface="Arial"/>
                <a:cs typeface="Arial"/>
              </a:rPr>
              <a:t> </a:t>
            </a:r>
            <a:r>
              <a:rPr lang="en-GB" sz="1150" spc="-10" dirty="0">
                <a:latin typeface="Arial"/>
                <a:cs typeface="Arial"/>
              </a:rPr>
              <a:t>perform. </a:t>
            </a:r>
            <a:r>
              <a:rPr lang="en-GB" sz="1150" dirty="0">
                <a:latin typeface="Arial"/>
                <a:cs typeface="Arial"/>
              </a:rPr>
              <a:t>The</a:t>
            </a:r>
            <a:r>
              <a:rPr lang="en-GB" sz="1150" spc="-10" dirty="0">
                <a:latin typeface="Arial"/>
                <a:cs typeface="Arial"/>
              </a:rPr>
              <a:t> </a:t>
            </a:r>
            <a:r>
              <a:rPr lang="en-GB" sz="1150" dirty="0">
                <a:latin typeface="Arial"/>
                <a:cs typeface="Arial"/>
              </a:rPr>
              <a:t>opposite</a:t>
            </a:r>
            <a:r>
              <a:rPr lang="en-GB" sz="1150" spc="-5" dirty="0">
                <a:latin typeface="Arial"/>
                <a:cs typeface="Arial"/>
              </a:rPr>
              <a:t> </a:t>
            </a:r>
            <a:r>
              <a:rPr lang="en-GB" sz="1150" dirty="0">
                <a:latin typeface="Arial"/>
                <a:cs typeface="Arial"/>
              </a:rPr>
              <a:t>is</a:t>
            </a:r>
            <a:r>
              <a:rPr lang="en-GB" sz="1150" spc="-5" dirty="0">
                <a:latin typeface="Arial"/>
                <a:cs typeface="Arial"/>
              </a:rPr>
              <a:t> </a:t>
            </a:r>
            <a:r>
              <a:rPr lang="en-GB" sz="1150" dirty="0">
                <a:latin typeface="Arial"/>
                <a:cs typeface="Arial"/>
              </a:rPr>
              <a:t>true</a:t>
            </a:r>
            <a:r>
              <a:rPr lang="en-GB" sz="1150" spc="-5" dirty="0">
                <a:latin typeface="Arial"/>
                <a:cs typeface="Arial"/>
              </a:rPr>
              <a:t> </a:t>
            </a:r>
            <a:r>
              <a:rPr lang="en-GB" sz="1150" dirty="0">
                <a:latin typeface="Arial"/>
                <a:cs typeface="Arial"/>
              </a:rPr>
              <a:t>if</a:t>
            </a:r>
            <a:r>
              <a:rPr lang="en-GB" sz="1150" spc="-10"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score</a:t>
            </a:r>
            <a:r>
              <a:rPr lang="en-GB" sz="1150" spc="-5" dirty="0">
                <a:latin typeface="Arial"/>
                <a:cs typeface="Arial"/>
              </a:rPr>
              <a:t> </a:t>
            </a:r>
            <a:r>
              <a:rPr lang="en-GB" sz="1150" dirty="0">
                <a:latin typeface="Arial"/>
                <a:cs typeface="Arial"/>
              </a:rPr>
              <a:t>is</a:t>
            </a:r>
            <a:r>
              <a:rPr lang="en-GB" sz="1150" spc="-5" dirty="0">
                <a:latin typeface="Arial"/>
                <a:cs typeface="Arial"/>
              </a:rPr>
              <a:t> </a:t>
            </a:r>
            <a:r>
              <a:rPr lang="en-GB" sz="1150" dirty="0">
                <a:latin typeface="Arial"/>
                <a:cs typeface="Arial"/>
              </a:rPr>
              <a:t>below</a:t>
            </a:r>
            <a:r>
              <a:rPr lang="en-GB" sz="1150" spc="-5" dirty="0">
                <a:latin typeface="Arial"/>
                <a:cs typeface="Arial"/>
              </a:rPr>
              <a:t> </a:t>
            </a:r>
            <a:r>
              <a:rPr lang="en-GB" sz="1150" dirty="0">
                <a:latin typeface="Arial"/>
                <a:cs typeface="Arial"/>
              </a:rPr>
              <a:t>the</a:t>
            </a:r>
            <a:r>
              <a:rPr lang="en-GB" sz="1150" spc="-10" dirty="0">
                <a:latin typeface="Arial"/>
                <a:cs typeface="Arial"/>
              </a:rPr>
              <a:t> </a:t>
            </a:r>
            <a:r>
              <a:rPr lang="en-GB" sz="1150" dirty="0">
                <a:latin typeface="Arial"/>
                <a:cs typeface="Arial"/>
              </a:rPr>
              <a:t>lower</a:t>
            </a:r>
            <a:r>
              <a:rPr lang="en-GB" sz="1150" spc="-5" dirty="0">
                <a:latin typeface="Arial"/>
                <a:cs typeface="Arial"/>
              </a:rPr>
              <a:t> </a:t>
            </a:r>
            <a:r>
              <a:rPr lang="en-GB" sz="1150" dirty="0">
                <a:latin typeface="Arial"/>
                <a:cs typeface="Arial"/>
              </a:rPr>
              <a:t>limit</a:t>
            </a:r>
            <a:r>
              <a:rPr lang="en-GB" sz="1150" spc="-5" dirty="0">
                <a:latin typeface="Arial"/>
                <a:cs typeface="Arial"/>
              </a:rPr>
              <a:t> </a:t>
            </a:r>
            <a:r>
              <a:rPr lang="en-GB" sz="1150" dirty="0">
                <a:latin typeface="Arial"/>
                <a:cs typeface="Arial"/>
              </a:rPr>
              <a:t>of</a:t>
            </a:r>
            <a:r>
              <a:rPr lang="en-GB" sz="1150" spc="-5" dirty="0">
                <a:latin typeface="Arial"/>
                <a:cs typeface="Arial"/>
              </a:rPr>
              <a:t> </a:t>
            </a:r>
            <a:r>
              <a:rPr lang="en-GB" sz="1150" dirty="0">
                <a:latin typeface="Arial"/>
                <a:cs typeface="Arial"/>
              </a:rPr>
              <a:t>the</a:t>
            </a:r>
            <a:r>
              <a:rPr lang="en-GB" sz="1150" spc="-10" dirty="0">
                <a:latin typeface="Arial"/>
                <a:cs typeface="Arial"/>
              </a:rPr>
              <a:t> </a:t>
            </a:r>
            <a:r>
              <a:rPr lang="en-GB" sz="1150" dirty="0">
                <a:latin typeface="Arial"/>
                <a:cs typeface="Arial"/>
              </a:rPr>
              <a:t>expected</a:t>
            </a:r>
            <a:r>
              <a:rPr lang="en-GB" sz="1150" spc="-5" dirty="0">
                <a:latin typeface="Arial"/>
                <a:cs typeface="Arial"/>
              </a:rPr>
              <a:t> </a:t>
            </a:r>
            <a:r>
              <a:rPr lang="en-GB" sz="1150" dirty="0">
                <a:latin typeface="Arial"/>
                <a:cs typeface="Arial"/>
              </a:rPr>
              <a:t>range</a:t>
            </a:r>
            <a:r>
              <a:rPr lang="en-GB" sz="1150" spc="-5" dirty="0">
                <a:latin typeface="Arial"/>
                <a:cs typeface="Arial"/>
              </a:rPr>
              <a:t> </a:t>
            </a:r>
            <a:r>
              <a:rPr lang="en-GB" sz="1150" dirty="0">
                <a:latin typeface="Arial"/>
                <a:cs typeface="Arial"/>
              </a:rPr>
              <a:t>(in</a:t>
            </a:r>
            <a:r>
              <a:rPr lang="en-GB" sz="1150" spc="-5"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light</a:t>
            </a:r>
            <a:r>
              <a:rPr lang="en-GB" sz="1150" spc="-10" dirty="0">
                <a:latin typeface="Arial"/>
                <a:cs typeface="Arial"/>
              </a:rPr>
              <a:t> </a:t>
            </a:r>
            <a:r>
              <a:rPr lang="en-GB" sz="1150" dirty="0">
                <a:latin typeface="Arial"/>
                <a:cs typeface="Arial"/>
              </a:rPr>
              <a:t>blue);</a:t>
            </a:r>
            <a:r>
              <a:rPr lang="en-GB" sz="1150" spc="-5" dirty="0">
                <a:latin typeface="Arial"/>
                <a:cs typeface="Arial"/>
              </a:rPr>
              <a:t> </a:t>
            </a:r>
            <a:r>
              <a:rPr lang="en-GB" sz="1150" spc="-10" dirty="0">
                <a:latin typeface="Arial"/>
                <a:cs typeface="Arial"/>
              </a:rPr>
              <a:t>these </a:t>
            </a:r>
            <a:r>
              <a:rPr lang="en-GB" sz="1150" dirty="0">
                <a:latin typeface="Arial"/>
                <a:cs typeface="Arial"/>
              </a:rPr>
              <a:t>are</a:t>
            </a:r>
            <a:r>
              <a:rPr lang="en-GB" sz="1150" spc="-10" dirty="0">
                <a:latin typeface="Arial"/>
                <a:cs typeface="Arial"/>
              </a:rPr>
              <a:t> </a:t>
            </a:r>
            <a:r>
              <a:rPr lang="en-GB" sz="1150" dirty="0">
                <a:latin typeface="Arial"/>
                <a:cs typeface="Arial"/>
              </a:rPr>
              <a:t>negative</a:t>
            </a:r>
            <a:r>
              <a:rPr lang="en-GB" sz="1150" spc="-10" dirty="0">
                <a:latin typeface="Arial"/>
                <a:cs typeface="Arial"/>
              </a:rPr>
              <a:t> </a:t>
            </a:r>
            <a:r>
              <a:rPr lang="en-GB" sz="1150" dirty="0">
                <a:latin typeface="Arial"/>
                <a:cs typeface="Arial"/>
              </a:rPr>
              <a:t>outliers.</a:t>
            </a:r>
            <a:r>
              <a:rPr lang="en-GB" sz="1150" spc="-10" dirty="0">
                <a:latin typeface="Arial"/>
                <a:cs typeface="Arial"/>
              </a:rPr>
              <a:t> </a:t>
            </a:r>
            <a:r>
              <a:rPr lang="en-GB" sz="1150" dirty="0">
                <a:latin typeface="Arial"/>
                <a:cs typeface="Arial"/>
              </a:rPr>
              <a:t>For</a:t>
            </a:r>
            <a:r>
              <a:rPr lang="en-GB" sz="1150" spc="-10" dirty="0">
                <a:latin typeface="Arial"/>
                <a:cs typeface="Arial"/>
              </a:rPr>
              <a:t> </a:t>
            </a:r>
            <a:r>
              <a:rPr lang="en-GB" sz="1150" dirty="0">
                <a:latin typeface="Arial"/>
                <a:cs typeface="Arial"/>
              </a:rPr>
              <a:t>scores</a:t>
            </a:r>
            <a:r>
              <a:rPr lang="en-GB" sz="1150" spc="-10" dirty="0">
                <a:latin typeface="Arial"/>
                <a:cs typeface="Arial"/>
              </a:rPr>
              <a:t> </a:t>
            </a:r>
            <a:r>
              <a:rPr lang="en-GB" sz="1150" dirty="0">
                <a:latin typeface="Arial"/>
                <a:cs typeface="Arial"/>
              </a:rPr>
              <a:t>within</a:t>
            </a:r>
            <a:r>
              <a:rPr lang="en-GB" sz="1150" spc="-10"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expected</a:t>
            </a:r>
            <a:r>
              <a:rPr lang="en-GB" sz="1150" spc="-10" dirty="0">
                <a:latin typeface="Arial"/>
                <a:cs typeface="Arial"/>
              </a:rPr>
              <a:t> </a:t>
            </a:r>
            <a:r>
              <a:rPr lang="en-GB" sz="1150" dirty="0">
                <a:latin typeface="Arial"/>
                <a:cs typeface="Arial"/>
              </a:rPr>
              <a:t>range</a:t>
            </a:r>
            <a:r>
              <a:rPr lang="en-GB" sz="1150" spc="-10" dirty="0">
                <a:latin typeface="Arial"/>
                <a:cs typeface="Arial"/>
              </a:rPr>
              <a:t> </a:t>
            </a:r>
            <a:r>
              <a:rPr lang="en-GB" sz="1150" dirty="0">
                <a:latin typeface="Arial"/>
                <a:cs typeface="Arial"/>
              </a:rPr>
              <a:t>(in</a:t>
            </a:r>
            <a:r>
              <a:rPr lang="en-GB" sz="1150" spc="-10" dirty="0">
                <a:latin typeface="Arial"/>
                <a:cs typeface="Arial"/>
              </a:rPr>
              <a:t> </a:t>
            </a:r>
            <a:r>
              <a:rPr lang="en-GB" sz="1150" dirty="0">
                <a:latin typeface="Arial"/>
                <a:cs typeface="Arial"/>
              </a:rPr>
              <a:t>the</a:t>
            </a:r>
            <a:r>
              <a:rPr lang="en-GB" sz="1150" spc="-10" dirty="0">
                <a:latin typeface="Arial"/>
                <a:cs typeface="Arial"/>
              </a:rPr>
              <a:t> </a:t>
            </a:r>
            <a:r>
              <a:rPr lang="en-GB" sz="1150" dirty="0">
                <a:latin typeface="Arial"/>
                <a:cs typeface="Arial"/>
              </a:rPr>
              <a:t>grey),</a:t>
            </a:r>
            <a:r>
              <a:rPr lang="en-GB" sz="1150" spc="-10"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score</a:t>
            </a:r>
            <a:r>
              <a:rPr lang="en-GB" sz="1150" spc="-10" dirty="0">
                <a:latin typeface="Arial"/>
                <a:cs typeface="Arial"/>
              </a:rPr>
              <a:t> </a:t>
            </a:r>
            <a:r>
              <a:rPr lang="en-GB" sz="1150" dirty="0">
                <a:latin typeface="Arial"/>
                <a:cs typeface="Arial"/>
              </a:rPr>
              <a:t>is</a:t>
            </a:r>
            <a:r>
              <a:rPr lang="en-GB" sz="1150" spc="-10" dirty="0">
                <a:latin typeface="Arial"/>
                <a:cs typeface="Arial"/>
              </a:rPr>
              <a:t> </a:t>
            </a:r>
            <a:r>
              <a:rPr lang="en-GB" sz="1150" dirty="0">
                <a:latin typeface="Arial"/>
                <a:cs typeface="Arial"/>
              </a:rPr>
              <a:t>what</a:t>
            </a:r>
            <a:r>
              <a:rPr lang="en-GB" sz="1150" spc="-10" dirty="0">
                <a:latin typeface="Arial"/>
                <a:cs typeface="Arial"/>
              </a:rPr>
              <a:t> </a:t>
            </a:r>
            <a:r>
              <a:rPr lang="en-GB" sz="1150" dirty="0">
                <a:latin typeface="Arial"/>
                <a:cs typeface="Arial"/>
              </a:rPr>
              <a:t>we</a:t>
            </a:r>
            <a:r>
              <a:rPr lang="en-GB" sz="1150" spc="-10" dirty="0">
                <a:latin typeface="Arial"/>
                <a:cs typeface="Arial"/>
              </a:rPr>
              <a:t> would </a:t>
            </a:r>
            <a:r>
              <a:rPr lang="en-GB" sz="1150" dirty="0">
                <a:latin typeface="Arial"/>
                <a:cs typeface="Arial"/>
              </a:rPr>
              <a:t>expect</a:t>
            </a:r>
            <a:r>
              <a:rPr lang="en-GB" sz="1150" spc="-10" dirty="0">
                <a:latin typeface="Arial"/>
                <a:cs typeface="Arial"/>
              </a:rPr>
              <a:t> </a:t>
            </a:r>
            <a:r>
              <a:rPr lang="en-GB" sz="1150" dirty="0">
                <a:latin typeface="Arial"/>
                <a:cs typeface="Arial"/>
              </a:rPr>
              <a:t>given</a:t>
            </a:r>
            <a:r>
              <a:rPr lang="en-GB" sz="1150" spc="-10" dirty="0">
                <a:latin typeface="Arial"/>
                <a:cs typeface="Arial"/>
              </a:rPr>
              <a:t> </a:t>
            </a:r>
            <a:r>
              <a:rPr lang="en-GB" sz="1150" dirty="0">
                <a:latin typeface="Arial"/>
                <a:cs typeface="Arial"/>
              </a:rPr>
              <a:t>the</a:t>
            </a:r>
            <a:r>
              <a:rPr lang="en-GB" sz="1150" spc="-10" dirty="0">
                <a:latin typeface="Arial"/>
                <a:cs typeface="Arial"/>
              </a:rPr>
              <a:t> t</a:t>
            </a:r>
            <a:r>
              <a:rPr lang="en-GB" sz="1150" dirty="0">
                <a:latin typeface="Arial"/>
                <a:cs typeface="Arial"/>
              </a:rPr>
              <a:t>rust's</a:t>
            </a:r>
            <a:r>
              <a:rPr lang="en-GB" sz="1150" spc="-5" dirty="0">
                <a:latin typeface="Arial"/>
                <a:cs typeface="Arial"/>
              </a:rPr>
              <a:t> </a:t>
            </a:r>
            <a:r>
              <a:rPr lang="en-GB" sz="1150" dirty="0">
                <a:latin typeface="Arial"/>
                <a:cs typeface="Arial"/>
              </a:rPr>
              <a:t>size</a:t>
            </a:r>
            <a:r>
              <a:rPr lang="en-GB" sz="1150" spc="-10" dirty="0">
                <a:latin typeface="Arial"/>
                <a:cs typeface="Arial"/>
              </a:rPr>
              <a:t> </a:t>
            </a:r>
            <a:r>
              <a:rPr lang="en-GB" sz="1150" dirty="0">
                <a:latin typeface="Arial"/>
                <a:cs typeface="Arial"/>
              </a:rPr>
              <a:t>and</a:t>
            </a:r>
            <a:r>
              <a:rPr lang="en-GB" sz="1150" spc="-10" dirty="0">
                <a:latin typeface="Arial"/>
                <a:cs typeface="Arial"/>
              </a:rPr>
              <a:t> demographics.</a:t>
            </a:r>
          </a:p>
          <a:p>
            <a:pPr marL="12700" algn="l">
              <a:spcBef>
                <a:spcPts val="600"/>
              </a:spcBef>
            </a:pPr>
            <a:r>
              <a:rPr lang="en-GB" sz="1200" b="1" dirty="0">
                <a:solidFill>
                  <a:srgbClr val="336E9F"/>
                </a:solidFill>
                <a:latin typeface="Arial"/>
                <a:cs typeface="Arial"/>
              </a:rPr>
              <a:t>Comparability </a:t>
            </a:r>
            <a:r>
              <a:rPr lang="en-GB" sz="1200" b="1" spc="-10" dirty="0">
                <a:solidFill>
                  <a:srgbClr val="336E9F"/>
                </a:solidFill>
                <a:latin typeface="Arial"/>
                <a:cs typeface="Arial"/>
              </a:rPr>
              <a:t>tables</a:t>
            </a:r>
            <a:endParaRPr lang="en-GB" sz="1200" dirty="0">
              <a:latin typeface="Arial"/>
              <a:cs typeface="Arial"/>
            </a:endParaRPr>
          </a:p>
          <a:p>
            <a:pPr marL="12700" marR="271145" algn="l">
              <a:spcBef>
                <a:spcPts val="600"/>
              </a:spcBef>
            </a:pPr>
            <a:r>
              <a:rPr lang="en-GB" sz="1150" dirty="0">
                <a:latin typeface="Arial"/>
                <a:cs typeface="Arial"/>
              </a:rPr>
              <a:t>The</a:t>
            </a:r>
            <a:r>
              <a:rPr lang="en-GB" sz="1150" spc="-10" dirty="0">
                <a:latin typeface="Arial"/>
                <a:cs typeface="Arial"/>
              </a:rPr>
              <a:t> </a:t>
            </a:r>
            <a:r>
              <a:rPr lang="en-GB" sz="1150" dirty="0">
                <a:latin typeface="Arial"/>
                <a:cs typeface="Arial"/>
              </a:rPr>
              <a:t>comparability</a:t>
            </a:r>
            <a:r>
              <a:rPr lang="en-GB" sz="1150" spc="-5" dirty="0">
                <a:latin typeface="Arial"/>
                <a:cs typeface="Arial"/>
              </a:rPr>
              <a:t> </a:t>
            </a:r>
            <a:r>
              <a:rPr lang="en-GB" sz="1150" dirty="0">
                <a:latin typeface="Arial"/>
                <a:cs typeface="Arial"/>
              </a:rPr>
              <a:t>tables</a:t>
            </a:r>
            <a:r>
              <a:rPr lang="en-GB" sz="1150" spc="-10" dirty="0">
                <a:latin typeface="Arial"/>
                <a:cs typeface="Arial"/>
              </a:rPr>
              <a:t> </a:t>
            </a:r>
            <a:r>
              <a:rPr lang="en-GB" sz="1150" dirty="0">
                <a:latin typeface="Arial"/>
                <a:cs typeface="Arial"/>
              </a:rPr>
              <a:t>show</a:t>
            </a:r>
            <a:r>
              <a:rPr lang="en-GB" sz="1150" spc="-5"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2023</a:t>
            </a:r>
            <a:r>
              <a:rPr lang="en-GB" sz="1150" spc="-10" dirty="0">
                <a:latin typeface="Arial"/>
                <a:cs typeface="Arial"/>
              </a:rPr>
              <a:t> </a:t>
            </a:r>
            <a:r>
              <a:rPr lang="en-GB" sz="1150" dirty="0">
                <a:latin typeface="Arial"/>
                <a:cs typeface="Arial"/>
              </a:rPr>
              <a:t>and</a:t>
            </a:r>
            <a:r>
              <a:rPr lang="en-GB" sz="1150" spc="-5" dirty="0">
                <a:latin typeface="Arial"/>
                <a:cs typeface="Arial"/>
              </a:rPr>
              <a:t> </a:t>
            </a:r>
            <a:r>
              <a:rPr lang="en-GB" sz="1150" dirty="0">
                <a:latin typeface="Arial"/>
                <a:cs typeface="Arial"/>
              </a:rPr>
              <a:t>2024</a:t>
            </a:r>
            <a:r>
              <a:rPr lang="en-GB" sz="1150" spc="-5" dirty="0">
                <a:latin typeface="Arial"/>
                <a:cs typeface="Arial"/>
              </a:rPr>
              <a:t> </a:t>
            </a:r>
            <a:r>
              <a:rPr lang="en-GB" sz="1150" dirty="0">
                <a:latin typeface="Arial"/>
                <a:cs typeface="Arial"/>
              </a:rPr>
              <a:t>unadjusted</a:t>
            </a:r>
            <a:r>
              <a:rPr lang="en-GB" sz="1150" spc="-10" dirty="0">
                <a:latin typeface="Arial"/>
                <a:cs typeface="Arial"/>
              </a:rPr>
              <a:t> </a:t>
            </a:r>
            <a:r>
              <a:rPr lang="en-GB" sz="1150" dirty="0">
                <a:latin typeface="Arial"/>
                <a:cs typeface="Arial"/>
              </a:rPr>
              <a:t>scores</a:t>
            </a:r>
            <a:r>
              <a:rPr lang="en-GB" sz="1150" spc="-5" dirty="0">
                <a:latin typeface="Arial"/>
                <a:cs typeface="Arial"/>
              </a:rPr>
              <a:t> </a:t>
            </a:r>
            <a:r>
              <a:rPr lang="en-GB" sz="1150" dirty="0">
                <a:latin typeface="Arial"/>
                <a:cs typeface="Arial"/>
              </a:rPr>
              <a:t>for</a:t>
            </a:r>
            <a:r>
              <a:rPr lang="en-GB" sz="1150" spc="-10" dirty="0">
                <a:latin typeface="Arial"/>
                <a:cs typeface="Arial"/>
              </a:rPr>
              <a:t> </a:t>
            </a:r>
            <a:r>
              <a:rPr lang="en-GB" sz="1150" dirty="0">
                <a:latin typeface="Arial"/>
                <a:cs typeface="Arial"/>
              </a:rPr>
              <a:t>this</a:t>
            </a:r>
            <a:r>
              <a:rPr lang="en-GB" sz="1150" spc="-5" dirty="0">
                <a:latin typeface="Arial"/>
                <a:cs typeface="Arial"/>
              </a:rPr>
              <a:t> t</a:t>
            </a:r>
            <a:r>
              <a:rPr lang="en-GB" sz="1150" dirty="0">
                <a:latin typeface="Arial"/>
                <a:cs typeface="Arial"/>
              </a:rPr>
              <a:t>rust</a:t>
            </a:r>
            <a:r>
              <a:rPr lang="en-GB" sz="1150" spc="-5" dirty="0">
                <a:latin typeface="Arial"/>
                <a:cs typeface="Arial"/>
              </a:rPr>
              <a:t> </a:t>
            </a:r>
            <a:r>
              <a:rPr lang="en-GB" sz="1150" dirty="0">
                <a:latin typeface="Arial"/>
                <a:cs typeface="Arial"/>
              </a:rPr>
              <a:t>for</a:t>
            </a:r>
            <a:r>
              <a:rPr lang="en-GB" sz="1150" spc="-10" dirty="0">
                <a:latin typeface="Arial"/>
                <a:cs typeface="Arial"/>
              </a:rPr>
              <a:t> </a:t>
            </a:r>
            <a:r>
              <a:rPr lang="en-GB" sz="1150" dirty="0">
                <a:latin typeface="Arial"/>
                <a:cs typeface="Arial"/>
              </a:rPr>
              <a:t>each</a:t>
            </a:r>
            <a:r>
              <a:rPr lang="en-GB" sz="1150" spc="-5" dirty="0">
                <a:latin typeface="Arial"/>
                <a:cs typeface="Arial"/>
              </a:rPr>
              <a:t> </a:t>
            </a:r>
            <a:r>
              <a:rPr lang="en-GB" sz="1150" spc="-10" dirty="0">
                <a:latin typeface="Arial"/>
                <a:cs typeface="Arial"/>
              </a:rPr>
              <a:t>scored </a:t>
            </a:r>
            <a:r>
              <a:rPr lang="en-GB" sz="1150" dirty="0">
                <a:latin typeface="Arial"/>
                <a:cs typeface="Arial"/>
              </a:rPr>
              <a:t>question.</a:t>
            </a:r>
            <a:r>
              <a:rPr lang="en-GB" sz="1150" spc="-5"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Change</a:t>
            </a:r>
            <a:r>
              <a:rPr lang="en-GB" sz="1150" spc="-5" dirty="0">
                <a:latin typeface="Arial"/>
                <a:cs typeface="Arial"/>
              </a:rPr>
              <a:t> </a:t>
            </a:r>
            <a:r>
              <a:rPr lang="en-GB" sz="1150" dirty="0">
                <a:latin typeface="Arial"/>
                <a:cs typeface="Arial"/>
              </a:rPr>
              <a:t>2023-2024</a:t>
            </a:r>
            <a:r>
              <a:rPr lang="en-GB" sz="1150" spc="-5" dirty="0">
                <a:latin typeface="Arial"/>
                <a:cs typeface="Arial"/>
              </a:rPr>
              <a:t> </a:t>
            </a:r>
            <a:r>
              <a:rPr lang="en-GB" sz="1150" dirty="0">
                <a:latin typeface="Arial"/>
                <a:cs typeface="Arial"/>
              </a:rPr>
              <a:t>and Change</a:t>
            </a:r>
            <a:r>
              <a:rPr lang="en-GB" sz="1150" spc="-5" dirty="0">
                <a:latin typeface="Arial"/>
                <a:cs typeface="Arial"/>
              </a:rPr>
              <a:t> </a:t>
            </a:r>
            <a:r>
              <a:rPr lang="en-GB" sz="1150" dirty="0">
                <a:latin typeface="Arial"/>
                <a:cs typeface="Arial"/>
              </a:rPr>
              <a:t>overall</a:t>
            </a:r>
            <a:r>
              <a:rPr lang="en-GB" sz="1150" spc="-5" dirty="0">
                <a:latin typeface="Arial"/>
                <a:cs typeface="Arial"/>
              </a:rPr>
              <a:t> </a:t>
            </a:r>
            <a:r>
              <a:rPr lang="en-GB" sz="1150" dirty="0">
                <a:latin typeface="Arial"/>
                <a:cs typeface="Arial"/>
              </a:rPr>
              <a:t>columns</a:t>
            </a:r>
            <a:r>
              <a:rPr lang="en-GB" sz="1150" spc="-5" dirty="0">
                <a:latin typeface="Arial"/>
                <a:cs typeface="Arial"/>
              </a:rPr>
              <a:t> </a:t>
            </a:r>
            <a:r>
              <a:rPr lang="en-GB" sz="1150" dirty="0">
                <a:latin typeface="Arial"/>
                <a:cs typeface="Arial"/>
              </a:rPr>
              <a:t>show whether</a:t>
            </a:r>
            <a:r>
              <a:rPr lang="en-GB" sz="1150" spc="-5"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scores</a:t>
            </a:r>
            <a:r>
              <a:rPr lang="en-GB" sz="1150" spc="-5" dirty="0">
                <a:latin typeface="Arial"/>
                <a:cs typeface="Arial"/>
              </a:rPr>
              <a:t> </a:t>
            </a:r>
            <a:r>
              <a:rPr lang="en-GB" sz="1150" dirty="0">
                <a:latin typeface="Arial"/>
                <a:cs typeface="Arial"/>
              </a:rPr>
              <a:t>show </a:t>
            </a:r>
            <a:r>
              <a:rPr lang="en-GB" sz="1150" spc="-50" dirty="0">
                <a:latin typeface="Arial"/>
                <a:cs typeface="Arial"/>
              </a:rPr>
              <a:t>a </a:t>
            </a:r>
            <a:r>
              <a:rPr lang="en-GB" sz="1150" dirty="0">
                <a:latin typeface="Arial"/>
                <a:cs typeface="Arial"/>
              </a:rPr>
              <a:t>statistically</a:t>
            </a:r>
            <a:r>
              <a:rPr lang="en-GB" sz="1150" spc="-5" dirty="0">
                <a:latin typeface="Arial"/>
                <a:cs typeface="Arial"/>
              </a:rPr>
              <a:t> </a:t>
            </a:r>
            <a:r>
              <a:rPr lang="en-GB" sz="1150" dirty="0">
                <a:latin typeface="Arial"/>
                <a:cs typeface="Arial"/>
              </a:rPr>
              <a:t>significant variation</a:t>
            </a:r>
            <a:r>
              <a:rPr lang="en-GB" sz="1150" spc="-5" dirty="0">
                <a:latin typeface="Arial"/>
                <a:cs typeface="Arial"/>
              </a:rPr>
              <a:t> </a:t>
            </a:r>
            <a:r>
              <a:rPr lang="en-GB" sz="1150" dirty="0">
                <a:latin typeface="Arial"/>
                <a:cs typeface="Arial"/>
              </a:rPr>
              <a:t>between years.</a:t>
            </a:r>
            <a:r>
              <a:rPr lang="en-GB" sz="1150" spc="-5" dirty="0">
                <a:latin typeface="Arial"/>
                <a:cs typeface="Arial"/>
              </a:rPr>
              <a:t> </a:t>
            </a:r>
            <a:r>
              <a:rPr lang="en-GB" sz="1150" dirty="0">
                <a:latin typeface="Arial"/>
                <a:cs typeface="Arial"/>
              </a:rPr>
              <a:t>This is</a:t>
            </a:r>
            <a:r>
              <a:rPr lang="en-GB" sz="1150" spc="-5" dirty="0">
                <a:latin typeface="Arial"/>
                <a:cs typeface="Arial"/>
              </a:rPr>
              <a:t> </a:t>
            </a:r>
            <a:r>
              <a:rPr lang="en-GB" sz="1150" dirty="0">
                <a:latin typeface="Arial"/>
                <a:cs typeface="Arial"/>
              </a:rPr>
              <a:t>shown between</a:t>
            </a:r>
            <a:r>
              <a:rPr lang="en-GB" sz="1150" spc="-5" dirty="0">
                <a:latin typeface="Arial"/>
                <a:cs typeface="Arial"/>
              </a:rPr>
              <a:t> </a:t>
            </a:r>
            <a:r>
              <a:rPr lang="en-GB" sz="1150" dirty="0">
                <a:latin typeface="Arial"/>
                <a:cs typeface="Arial"/>
              </a:rPr>
              <a:t>2023-2024 and</a:t>
            </a:r>
            <a:r>
              <a:rPr lang="en-GB" sz="1150" spc="-5" dirty="0">
                <a:latin typeface="Arial"/>
                <a:cs typeface="Arial"/>
              </a:rPr>
              <a:t> </a:t>
            </a:r>
            <a:r>
              <a:rPr lang="en-GB" sz="1150" dirty="0">
                <a:latin typeface="Arial"/>
                <a:cs typeface="Arial"/>
              </a:rPr>
              <a:t>as an</a:t>
            </a:r>
            <a:r>
              <a:rPr lang="en-GB" sz="1150" spc="-5" dirty="0">
                <a:latin typeface="Arial"/>
                <a:cs typeface="Arial"/>
              </a:rPr>
              <a:t> </a:t>
            </a:r>
            <a:r>
              <a:rPr lang="en-GB" sz="1150" spc="-10" dirty="0">
                <a:latin typeface="Arial"/>
                <a:cs typeface="Arial"/>
              </a:rPr>
              <a:t>overall </a:t>
            </a:r>
            <a:r>
              <a:rPr lang="en-GB" sz="1150" dirty="0">
                <a:latin typeface="Arial"/>
                <a:cs typeface="Arial"/>
              </a:rPr>
              <a:t>between 2021-2024. An upwards arrow indicates a statistically significant increase, a downwards </a:t>
            </a:r>
            <a:r>
              <a:rPr lang="en-GB" sz="1150" spc="-10" dirty="0">
                <a:latin typeface="Arial"/>
                <a:cs typeface="Arial"/>
              </a:rPr>
              <a:t>arrow </a:t>
            </a:r>
            <a:r>
              <a:rPr lang="en-GB" sz="1150" dirty="0">
                <a:latin typeface="Arial"/>
                <a:cs typeface="Arial"/>
              </a:rPr>
              <a:t>indicates a statistically significant decrease, and no arrow indicates no statistically significant </a:t>
            </a:r>
            <a:r>
              <a:rPr lang="en-GB" sz="1150" spc="-10" dirty="0">
                <a:latin typeface="Arial"/>
                <a:cs typeface="Arial"/>
              </a:rPr>
              <a:t>change.</a:t>
            </a:r>
            <a:endParaRPr lang="en-GB" sz="1150" dirty="0">
              <a:latin typeface="Arial"/>
              <a:cs typeface="Arial"/>
            </a:endParaRPr>
          </a:p>
          <a:p>
            <a:pPr marL="12700" marR="173355" algn="l">
              <a:spcBef>
                <a:spcPts val="600"/>
              </a:spcBef>
            </a:pPr>
            <a:r>
              <a:rPr lang="en-GB" sz="1150" dirty="0">
                <a:latin typeface="Arial"/>
                <a:cs typeface="Arial"/>
              </a:rPr>
              <a:t>The</a:t>
            </a:r>
            <a:r>
              <a:rPr lang="en-GB" sz="1150" spc="-5" dirty="0">
                <a:latin typeface="Arial"/>
                <a:cs typeface="Arial"/>
              </a:rPr>
              <a:t> </a:t>
            </a:r>
            <a:r>
              <a:rPr lang="en-GB" sz="1150" dirty="0">
                <a:latin typeface="Arial"/>
                <a:cs typeface="Arial"/>
              </a:rPr>
              <a:t>adjusted</a:t>
            </a:r>
            <a:r>
              <a:rPr lang="en-GB" sz="1150" spc="-5" dirty="0">
                <a:latin typeface="Arial"/>
                <a:cs typeface="Arial"/>
              </a:rPr>
              <a:t> </a:t>
            </a:r>
            <a:r>
              <a:rPr lang="en-GB" sz="1150" dirty="0">
                <a:latin typeface="Arial"/>
                <a:cs typeface="Arial"/>
              </a:rPr>
              <a:t>2024 score</a:t>
            </a:r>
            <a:r>
              <a:rPr lang="en-GB" sz="1150" spc="-5" dirty="0">
                <a:latin typeface="Arial"/>
                <a:cs typeface="Arial"/>
              </a:rPr>
              <a:t> </a:t>
            </a:r>
            <a:r>
              <a:rPr lang="en-GB" sz="1150" dirty="0">
                <a:latin typeface="Arial"/>
                <a:cs typeface="Arial"/>
              </a:rPr>
              <a:t>will also</a:t>
            </a:r>
            <a:r>
              <a:rPr lang="en-GB" sz="1150" spc="-5" dirty="0">
                <a:latin typeface="Arial"/>
                <a:cs typeface="Arial"/>
              </a:rPr>
              <a:t> </a:t>
            </a:r>
            <a:r>
              <a:rPr lang="en-GB" sz="1150" dirty="0">
                <a:latin typeface="Arial"/>
                <a:cs typeface="Arial"/>
              </a:rPr>
              <a:t>be presented</a:t>
            </a:r>
            <a:r>
              <a:rPr lang="en-GB" sz="1150" spc="-5" dirty="0">
                <a:latin typeface="Arial"/>
                <a:cs typeface="Arial"/>
              </a:rPr>
              <a:t> </a:t>
            </a:r>
            <a:r>
              <a:rPr lang="en-GB" sz="1150" dirty="0">
                <a:latin typeface="Arial"/>
                <a:cs typeface="Arial"/>
              </a:rPr>
              <a:t>for each</a:t>
            </a:r>
            <a:r>
              <a:rPr lang="en-GB" sz="1150" spc="-5" dirty="0">
                <a:latin typeface="Arial"/>
                <a:cs typeface="Arial"/>
              </a:rPr>
              <a:t> </a:t>
            </a:r>
            <a:r>
              <a:rPr lang="en-GB" sz="1150" dirty="0">
                <a:latin typeface="Arial"/>
                <a:cs typeface="Arial"/>
              </a:rPr>
              <a:t>scored question</a:t>
            </a:r>
            <a:r>
              <a:rPr lang="en-GB" sz="1150" spc="-5" dirty="0">
                <a:latin typeface="Arial"/>
                <a:cs typeface="Arial"/>
              </a:rPr>
              <a:t> </a:t>
            </a:r>
            <a:r>
              <a:rPr lang="en-GB" sz="1150" dirty="0">
                <a:latin typeface="Arial"/>
                <a:cs typeface="Arial"/>
              </a:rPr>
              <a:t>along with</a:t>
            </a:r>
            <a:r>
              <a:rPr lang="en-GB" sz="1150" spc="-5" dirty="0">
                <a:latin typeface="Arial"/>
                <a:cs typeface="Arial"/>
              </a:rPr>
              <a:t> </a:t>
            </a:r>
            <a:r>
              <a:rPr lang="en-GB" sz="1150" dirty="0">
                <a:latin typeface="Arial"/>
                <a:cs typeface="Arial"/>
              </a:rPr>
              <a:t>the lower</a:t>
            </a:r>
            <a:r>
              <a:rPr lang="en-GB" sz="1150" spc="-5" dirty="0">
                <a:latin typeface="Arial"/>
                <a:cs typeface="Arial"/>
              </a:rPr>
              <a:t> </a:t>
            </a:r>
            <a:r>
              <a:rPr lang="en-GB" sz="1150" spc="-25" dirty="0">
                <a:latin typeface="Arial"/>
                <a:cs typeface="Arial"/>
              </a:rPr>
              <a:t>and </a:t>
            </a:r>
            <a:r>
              <a:rPr lang="en-GB" sz="1150" dirty="0">
                <a:latin typeface="Arial"/>
                <a:cs typeface="Arial"/>
              </a:rPr>
              <a:t>upper</a:t>
            </a:r>
            <a:r>
              <a:rPr lang="en-GB" sz="1150" spc="-5" dirty="0">
                <a:latin typeface="Arial"/>
                <a:cs typeface="Arial"/>
              </a:rPr>
              <a:t> </a:t>
            </a:r>
            <a:r>
              <a:rPr lang="en-GB" sz="1150" dirty="0">
                <a:latin typeface="Arial"/>
                <a:cs typeface="Arial"/>
              </a:rPr>
              <a:t>expected</a:t>
            </a:r>
            <a:r>
              <a:rPr lang="en-GB" sz="1150" spc="-5" dirty="0">
                <a:latin typeface="Arial"/>
                <a:cs typeface="Arial"/>
              </a:rPr>
              <a:t> </a:t>
            </a:r>
            <a:r>
              <a:rPr lang="en-GB" sz="1150" dirty="0">
                <a:latin typeface="Arial"/>
                <a:cs typeface="Arial"/>
              </a:rPr>
              <a:t>range</a:t>
            </a:r>
            <a:r>
              <a:rPr lang="en-GB" sz="1150" spc="-5" dirty="0">
                <a:latin typeface="Arial"/>
                <a:cs typeface="Arial"/>
              </a:rPr>
              <a:t> </a:t>
            </a:r>
            <a:r>
              <a:rPr lang="en-GB" sz="1150" dirty="0">
                <a:latin typeface="Arial"/>
                <a:cs typeface="Arial"/>
              </a:rPr>
              <a:t>and national</a:t>
            </a:r>
            <a:r>
              <a:rPr lang="en-GB" sz="1150" spc="-5" dirty="0">
                <a:latin typeface="Arial"/>
                <a:cs typeface="Arial"/>
              </a:rPr>
              <a:t> </a:t>
            </a:r>
            <a:r>
              <a:rPr lang="en-GB" sz="1150" dirty="0">
                <a:latin typeface="Arial"/>
                <a:cs typeface="Arial"/>
              </a:rPr>
              <a:t>score.</a:t>
            </a:r>
            <a:r>
              <a:rPr lang="en-GB" sz="1150" spc="-5" dirty="0">
                <a:latin typeface="Arial"/>
                <a:cs typeface="Arial"/>
              </a:rPr>
              <a:t> </a:t>
            </a:r>
            <a:r>
              <a:rPr lang="en-GB" sz="1150" dirty="0">
                <a:latin typeface="Arial"/>
                <a:cs typeface="Arial"/>
              </a:rPr>
              <a:t>Scores above</a:t>
            </a:r>
            <a:r>
              <a:rPr lang="en-GB" sz="1150" spc="-5"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upper</a:t>
            </a:r>
            <a:r>
              <a:rPr lang="en-GB" sz="1150" spc="-5" dirty="0">
                <a:latin typeface="Arial"/>
                <a:cs typeface="Arial"/>
              </a:rPr>
              <a:t> </a:t>
            </a:r>
            <a:r>
              <a:rPr lang="en-GB" sz="1150" dirty="0">
                <a:latin typeface="Arial"/>
                <a:cs typeface="Arial"/>
              </a:rPr>
              <a:t>limit of</a:t>
            </a:r>
            <a:r>
              <a:rPr lang="en-GB" sz="1150" spc="-5"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expected</a:t>
            </a:r>
            <a:r>
              <a:rPr lang="en-GB" sz="1150" spc="-5" dirty="0">
                <a:latin typeface="Arial"/>
                <a:cs typeface="Arial"/>
              </a:rPr>
              <a:t> </a:t>
            </a:r>
            <a:r>
              <a:rPr lang="en-GB" sz="1150" dirty="0">
                <a:latin typeface="Arial"/>
                <a:cs typeface="Arial"/>
              </a:rPr>
              <a:t>range will</a:t>
            </a:r>
            <a:r>
              <a:rPr lang="en-GB" sz="1150" spc="-5" dirty="0">
                <a:latin typeface="Arial"/>
                <a:cs typeface="Arial"/>
              </a:rPr>
              <a:t> </a:t>
            </a:r>
            <a:r>
              <a:rPr lang="en-GB" sz="1150" spc="-25" dirty="0">
                <a:latin typeface="Arial"/>
                <a:cs typeface="Arial"/>
              </a:rPr>
              <a:t>be </a:t>
            </a:r>
            <a:r>
              <a:rPr lang="en-GB" sz="1150" dirty="0">
                <a:latin typeface="Arial"/>
                <a:cs typeface="Arial"/>
              </a:rPr>
              <a:t>highlighted</a:t>
            </a:r>
            <a:r>
              <a:rPr lang="en-GB" sz="1150" spc="-10" dirty="0">
                <a:latin typeface="Arial"/>
                <a:cs typeface="Arial"/>
              </a:rPr>
              <a:t> </a:t>
            </a:r>
            <a:r>
              <a:rPr lang="en-GB" sz="1150" dirty="0">
                <a:latin typeface="Arial"/>
                <a:cs typeface="Arial"/>
              </a:rPr>
              <a:t>dark</a:t>
            </a:r>
            <a:r>
              <a:rPr lang="en-GB" sz="1150" spc="-5" dirty="0">
                <a:latin typeface="Arial"/>
                <a:cs typeface="Arial"/>
              </a:rPr>
              <a:t> </a:t>
            </a:r>
            <a:r>
              <a:rPr lang="en-GB" sz="1150" dirty="0">
                <a:latin typeface="Arial"/>
                <a:cs typeface="Arial"/>
              </a:rPr>
              <a:t>blue,</a:t>
            </a:r>
            <a:r>
              <a:rPr lang="en-GB" sz="1150" spc="-5" dirty="0">
                <a:latin typeface="Arial"/>
                <a:cs typeface="Arial"/>
              </a:rPr>
              <a:t> </a:t>
            </a:r>
            <a:r>
              <a:rPr lang="en-GB" sz="1150" dirty="0">
                <a:latin typeface="Arial"/>
                <a:cs typeface="Arial"/>
              </a:rPr>
              <a:t>scores</a:t>
            </a:r>
            <a:r>
              <a:rPr lang="en-GB" sz="1150" spc="-5" dirty="0">
                <a:latin typeface="Arial"/>
                <a:cs typeface="Arial"/>
              </a:rPr>
              <a:t> </a:t>
            </a:r>
            <a:r>
              <a:rPr lang="en-GB" sz="1150" dirty="0">
                <a:latin typeface="Arial"/>
                <a:cs typeface="Arial"/>
              </a:rPr>
              <a:t>below</a:t>
            </a:r>
            <a:r>
              <a:rPr lang="en-GB" sz="1150" spc="-5"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lower</a:t>
            </a:r>
            <a:r>
              <a:rPr lang="en-GB" sz="1150" spc="-5" dirty="0">
                <a:latin typeface="Arial"/>
                <a:cs typeface="Arial"/>
              </a:rPr>
              <a:t> </a:t>
            </a:r>
            <a:r>
              <a:rPr lang="en-GB" sz="1150" dirty="0">
                <a:latin typeface="Arial"/>
                <a:cs typeface="Arial"/>
              </a:rPr>
              <a:t>limit</a:t>
            </a:r>
            <a:r>
              <a:rPr lang="en-GB" sz="1150" spc="-5" dirty="0">
                <a:latin typeface="Arial"/>
                <a:cs typeface="Arial"/>
              </a:rPr>
              <a:t> </a:t>
            </a:r>
            <a:r>
              <a:rPr lang="en-GB" sz="1150" dirty="0">
                <a:latin typeface="Arial"/>
                <a:cs typeface="Arial"/>
              </a:rPr>
              <a:t>of</a:t>
            </a:r>
            <a:r>
              <a:rPr lang="en-GB" sz="1150" spc="-5"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expected</a:t>
            </a:r>
            <a:r>
              <a:rPr lang="en-GB" sz="1150" spc="-5" dirty="0">
                <a:latin typeface="Arial"/>
                <a:cs typeface="Arial"/>
              </a:rPr>
              <a:t> </a:t>
            </a:r>
            <a:r>
              <a:rPr lang="en-GB" sz="1150" dirty="0">
                <a:latin typeface="Arial"/>
                <a:cs typeface="Arial"/>
              </a:rPr>
              <a:t>range</a:t>
            </a:r>
            <a:r>
              <a:rPr lang="en-GB" sz="1150" spc="-5" dirty="0">
                <a:latin typeface="Arial"/>
                <a:cs typeface="Arial"/>
              </a:rPr>
              <a:t> </a:t>
            </a:r>
            <a:r>
              <a:rPr lang="en-GB" sz="1150" dirty="0">
                <a:latin typeface="Arial"/>
                <a:cs typeface="Arial"/>
              </a:rPr>
              <a:t>will</a:t>
            </a:r>
            <a:r>
              <a:rPr lang="en-GB" sz="1150" spc="-5" dirty="0">
                <a:latin typeface="Arial"/>
                <a:cs typeface="Arial"/>
              </a:rPr>
              <a:t> </a:t>
            </a:r>
            <a:r>
              <a:rPr lang="en-GB" sz="1150" dirty="0">
                <a:latin typeface="Arial"/>
                <a:cs typeface="Arial"/>
              </a:rPr>
              <a:t>be</a:t>
            </a:r>
            <a:r>
              <a:rPr lang="en-GB" sz="1150" spc="-5" dirty="0">
                <a:latin typeface="Arial"/>
                <a:cs typeface="Arial"/>
              </a:rPr>
              <a:t> </a:t>
            </a:r>
            <a:r>
              <a:rPr lang="en-GB" sz="1150" dirty="0">
                <a:latin typeface="Arial"/>
                <a:cs typeface="Arial"/>
              </a:rPr>
              <a:t>highlighted</a:t>
            </a:r>
            <a:r>
              <a:rPr lang="en-GB" sz="1150" spc="-5" dirty="0">
                <a:latin typeface="Arial"/>
                <a:cs typeface="Arial"/>
              </a:rPr>
              <a:t> </a:t>
            </a:r>
            <a:r>
              <a:rPr lang="en-GB" sz="1150" dirty="0">
                <a:latin typeface="Arial"/>
                <a:cs typeface="Arial"/>
              </a:rPr>
              <a:t>light</a:t>
            </a:r>
            <a:r>
              <a:rPr lang="en-GB" sz="1150" spc="-5" dirty="0">
                <a:latin typeface="Arial"/>
                <a:cs typeface="Arial"/>
              </a:rPr>
              <a:t> </a:t>
            </a:r>
            <a:r>
              <a:rPr lang="en-GB" sz="1150" spc="-10" dirty="0">
                <a:latin typeface="Arial"/>
                <a:cs typeface="Arial"/>
              </a:rPr>
              <a:t>blue, </a:t>
            </a:r>
            <a:r>
              <a:rPr lang="en-GB" sz="1150" dirty="0">
                <a:latin typeface="Arial"/>
                <a:cs typeface="Arial"/>
              </a:rPr>
              <a:t>and</a:t>
            </a:r>
            <a:r>
              <a:rPr lang="en-GB" sz="1150" spc="-5" dirty="0">
                <a:latin typeface="Arial"/>
                <a:cs typeface="Arial"/>
              </a:rPr>
              <a:t> </a:t>
            </a:r>
            <a:r>
              <a:rPr lang="en-GB" sz="1150" dirty="0">
                <a:latin typeface="Arial"/>
                <a:cs typeface="Arial"/>
              </a:rPr>
              <a:t>scores</a:t>
            </a:r>
            <a:r>
              <a:rPr lang="en-GB" sz="1150" spc="-5" dirty="0">
                <a:latin typeface="Arial"/>
                <a:cs typeface="Arial"/>
              </a:rPr>
              <a:t> </a:t>
            </a:r>
            <a:r>
              <a:rPr lang="en-GB" sz="1150" dirty="0">
                <a:latin typeface="Arial"/>
                <a:cs typeface="Arial"/>
              </a:rPr>
              <a:t>within</a:t>
            </a:r>
            <a:r>
              <a:rPr lang="en-GB" sz="1150" spc="-5"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lower and</a:t>
            </a:r>
            <a:r>
              <a:rPr lang="en-GB" sz="1150" spc="-5" dirty="0">
                <a:latin typeface="Arial"/>
                <a:cs typeface="Arial"/>
              </a:rPr>
              <a:t> </a:t>
            </a:r>
            <a:r>
              <a:rPr lang="en-GB" sz="1150" dirty="0">
                <a:latin typeface="Arial"/>
                <a:cs typeface="Arial"/>
              </a:rPr>
              <a:t>upper</a:t>
            </a:r>
            <a:r>
              <a:rPr lang="en-GB" sz="1150" spc="-5" dirty="0">
                <a:latin typeface="Arial"/>
                <a:cs typeface="Arial"/>
              </a:rPr>
              <a:t> </a:t>
            </a:r>
            <a:r>
              <a:rPr lang="en-GB" sz="1150" dirty="0">
                <a:latin typeface="Arial"/>
                <a:cs typeface="Arial"/>
              </a:rPr>
              <a:t>limit</a:t>
            </a:r>
            <a:r>
              <a:rPr lang="en-GB" sz="1150" spc="-5" dirty="0">
                <a:latin typeface="Arial"/>
                <a:cs typeface="Arial"/>
              </a:rPr>
              <a:t> </a:t>
            </a:r>
            <a:r>
              <a:rPr lang="en-GB" sz="1150" dirty="0">
                <a:latin typeface="Arial"/>
                <a:cs typeface="Arial"/>
              </a:rPr>
              <a:t>of</a:t>
            </a:r>
            <a:r>
              <a:rPr lang="en-GB" sz="1150" spc="-5" dirty="0">
                <a:latin typeface="Arial"/>
                <a:cs typeface="Arial"/>
              </a:rPr>
              <a:t> </a:t>
            </a:r>
            <a:r>
              <a:rPr lang="en-GB" sz="1150" dirty="0">
                <a:latin typeface="Arial"/>
                <a:cs typeface="Arial"/>
              </a:rPr>
              <a:t>the expected</a:t>
            </a:r>
            <a:r>
              <a:rPr lang="en-GB" sz="1150" spc="-5" dirty="0">
                <a:latin typeface="Arial"/>
                <a:cs typeface="Arial"/>
              </a:rPr>
              <a:t> </a:t>
            </a:r>
            <a:r>
              <a:rPr lang="en-GB" sz="1150" dirty="0">
                <a:latin typeface="Arial"/>
                <a:cs typeface="Arial"/>
              </a:rPr>
              <a:t>ranges</a:t>
            </a:r>
            <a:r>
              <a:rPr lang="en-GB" sz="1150" spc="-5" dirty="0">
                <a:latin typeface="Arial"/>
                <a:cs typeface="Arial"/>
              </a:rPr>
              <a:t> </a:t>
            </a:r>
            <a:r>
              <a:rPr lang="en-GB" sz="1150" dirty="0">
                <a:latin typeface="Arial"/>
                <a:cs typeface="Arial"/>
              </a:rPr>
              <a:t>will</a:t>
            </a:r>
            <a:r>
              <a:rPr lang="en-GB" sz="1150" spc="-5" dirty="0">
                <a:latin typeface="Arial"/>
                <a:cs typeface="Arial"/>
              </a:rPr>
              <a:t> </a:t>
            </a:r>
            <a:r>
              <a:rPr lang="en-GB" sz="1150" dirty="0">
                <a:latin typeface="Arial"/>
                <a:cs typeface="Arial"/>
              </a:rPr>
              <a:t>be</a:t>
            </a:r>
            <a:r>
              <a:rPr lang="en-GB" sz="1150" spc="-5" dirty="0">
                <a:latin typeface="Arial"/>
                <a:cs typeface="Arial"/>
              </a:rPr>
              <a:t> </a:t>
            </a:r>
            <a:r>
              <a:rPr lang="en-GB" sz="1150" dirty="0">
                <a:latin typeface="Arial"/>
                <a:cs typeface="Arial"/>
              </a:rPr>
              <a:t>highlighted </a:t>
            </a:r>
            <a:r>
              <a:rPr lang="en-GB" sz="1150" spc="-10" dirty="0">
                <a:latin typeface="Arial"/>
                <a:cs typeface="Arial"/>
              </a:rPr>
              <a:t>grey.</a:t>
            </a:r>
            <a:endParaRPr lang="en-GB" sz="1150" dirty="0">
              <a:latin typeface="Arial"/>
              <a:cs typeface="Arial"/>
            </a:endParaRPr>
          </a:p>
          <a:p>
            <a:pPr marL="12700" algn="l">
              <a:spcBef>
                <a:spcPts val="600"/>
              </a:spcBef>
            </a:pPr>
            <a:r>
              <a:rPr lang="en-GB" sz="1200" b="1" spc="-10" dirty="0">
                <a:solidFill>
                  <a:srgbClr val="336E9F"/>
                </a:solidFill>
                <a:latin typeface="Arial"/>
                <a:cs typeface="Arial"/>
              </a:rPr>
              <a:t>Sub</a:t>
            </a:r>
            <a:r>
              <a:rPr lang="en-GB" sz="1200" b="1" dirty="0">
                <a:solidFill>
                  <a:srgbClr val="336E9F"/>
                </a:solidFill>
                <a:latin typeface="Arial"/>
                <a:cs typeface="Arial"/>
              </a:rPr>
              <a:t>group</a:t>
            </a:r>
            <a:r>
              <a:rPr lang="en-GB" sz="1200" b="1" spc="-30" dirty="0">
                <a:solidFill>
                  <a:srgbClr val="336E9F"/>
                </a:solidFill>
                <a:latin typeface="Arial"/>
                <a:cs typeface="Arial"/>
              </a:rPr>
              <a:t> </a:t>
            </a:r>
            <a:r>
              <a:rPr lang="en-GB" sz="1200" b="1" spc="-10" dirty="0">
                <a:solidFill>
                  <a:srgbClr val="336E9F"/>
                </a:solidFill>
                <a:latin typeface="Arial"/>
                <a:cs typeface="Arial"/>
              </a:rPr>
              <a:t>breakdowns</a:t>
            </a:r>
            <a:endParaRPr lang="en-GB" sz="1200" dirty="0">
              <a:latin typeface="Arial"/>
              <a:cs typeface="Arial"/>
            </a:endParaRPr>
          </a:p>
          <a:p>
            <a:pPr marL="12700" algn="l">
              <a:spcBef>
                <a:spcPts val="600"/>
              </a:spcBef>
            </a:pPr>
            <a:r>
              <a:rPr lang="en-GB" sz="1150" dirty="0">
                <a:latin typeface="Arial"/>
                <a:cs typeface="Arial"/>
              </a:rPr>
              <a:t>Unadjusted</a:t>
            </a:r>
            <a:r>
              <a:rPr lang="en-GB" sz="1150" spc="-20" dirty="0">
                <a:latin typeface="Arial"/>
                <a:cs typeface="Arial"/>
              </a:rPr>
              <a:t> </a:t>
            </a:r>
            <a:r>
              <a:rPr lang="en-GB" sz="1150" dirty="0">
                <a:latin typeface="Arial"/>
                <a:cs typeface="Arial"/>
              </a:rPr>
              <a:t>scores</a:t>
            </a:r>
            <a:r>
              <a:rPr lang="en-GB" sz="1150" spc="-15" dirty="0">
                <a:latin typeface="Arial"/>
                <a:cs typeface="Arial"/>
              </a:rPr>
              <a:t> </a:t>
            </a:r>
            <a:r>
              <a:rPr lang="en-GB" sz="1150" dirty="0">
                <a:latin typeface="Arial"/>
                <a:cs typeface="Arial"/>
              </a:rPr>
              <a:t>are</a:t>
            </a:r>
            <a:r>
              <a:rPr lang="en-GB" sz="1150" spc="-15" dirty="0">
                <a:latin typeface="Arial"/>
                <a:cs typeface="Arial"/>
              </a:rPr>
              <a:t> </a:t>
            </a:r>
            <a:r>
              <a:rPr lang="en-GB" sz="1150" dirty="0">
                <a:latin typeface="Arial"/>
                <a:cs typeface="Arial"/>
              </a:rPr>
              <a:t>shown</a:t>
            </a:r>
            <a:r>
              <a:rPr lang="en-GB" sz="1150" spc="-15" dirty="0">
                <a:latin typeface="Arial"/>
                <a:cs typeface="Arial"/>
              </a:rPr>
              <a:t> </a:t>
            </a:r>
            <a:r>
              <a:rPr lang="en-GB" sz="1150" dirty="0">
                <a:latin typeface="Arial"/>
                <a:cs typeface="Arial"/>
              </a:rPr>
              <a:t>for</a:t>
            </a:r>
            <a:r>
              <a:rPr lang="en-GB" sz="1150" spc="-15" dirty="0">
                <a:latin typeface="Arial"/>
                <a:cs typeface="Arial"/>
              </a:rPr>
              <a:t> </a:t>
            </a:r>
            <a:r>
              <a:rPr lang="en-GB" sz="1150" dirty="0">
                <a:latin typeface="Arial"/>
                <a:cs typeface="Arial"/>
              </a:rPr>
              <a:t>tumour</a:t>
            </a:r>
            <a:r>
              <a:rPr lang="en-GB" sz="1150" spc="-15" dirty="0">
                <a:latin typeface="Arial"/>
                <a:cs typeface="Arial"/>
              </a:rPr>
              <a:t> </a:t>
            </a:r>
            <a:r>
              <a:rPr lang="en-GB" sz="1150" dirty="0">
                <a:latin typeface="Arial"/>
                <a:cs typeface="Arial"/>
              </a:rPr>
              <a:t>group,</a:t>
            </a:r>
            <a:r>
              <a:rPr lang="en-GB" sz="1150" spc="-15" dirty="0">
                <a:latin typeface="Arial"/>
                <a:cs typeface="Arial"/>
              </a:rPr>
              <a:t> ‘Which of the following best describes you?’</a:t>
            </a:r>
            <a:r>
              <a:rPr lang="en-GB" sz="1150" dirty="0">
                <a:latin typeface="Arial"/>
                <a:cs typeface="Arial"/>
              </a:rPr>
              <a:t>,</a:t>
            </a:r>
            <a:r>
              <a:rPr lang="en-GB" sz="1150" spc="-15" dirty="0">
                <a:latin typeface="Arial"/>
                <a:cs typeface="Arial"/>
              </a:rPr>
              <a:t> </a:t>
            </a:r>
            <a:r>
              <a:rPr lang="en-GB" sz="1150" dirty="0">
                <a:latin typeface="Arial"/>
                <a:cs typeface="Arial"/>
              </a:rPr>
              <a:t>age,</a:t>
            </a:r>
            <a:r>
              <a:rPr lang="en-GB" sz="1150" spc="-15" dirty="0">
                <a:latin typeface="Arial"/>
                <a:cs typeface="Arial"/>
              </a:rPr>
              <a:t> </a:t>
            </a:r>
            <a:r>
              <a:rPr lang="en-GB" sz="1150" dirty="0">
                <a:latin typeface="Arial"/>
                <a:cs typeface="Arial"/>
              </a:rPr>
              <a:t>IMD</a:t>
            </a:r>
            <a:r>
              <a:rPr lang="en-GB" sz="1150" spc="-15" dirty="0">
                <a:latin typeface="Arial"/>
                <a:cs typeface="Arial"/>
              </a:rPr>
              <a:t> </a:t>
            </a:r>
            <a:r>
              <a:rPr lang="en-GB" sz="1150" spc="-10" dirty="0">
                <a:latin typeface="Arial"/>
                <a:cs typeface="Arial"/>
              </a:rPr>
              <a:t>quintile, long-</a:t>
            </a:r>
            <a:r>
              <a:rPr lang="en-GB" sz="1150" dirty="0">
                <a:latin typeface="Arial"/>
                <a:cs typeface="Arial"/>
              </a:rPr>
              <a:t>term</a:t>
            </a:r>
            <a:r>
              <a:rPr lang="en-GB" sz="1150" spc="-15" dirty="0">
                <a:latin typeface="Arial"/>
                <a:cs typeface="Arial"/>
              </a:rPr>
              <a:t> </a:t>
            </a:r>
            <a:r>
              <a:rPr lang="en-GB" sz="1150" dirty="0">
                <a:latin typeface="Arial"/>
                <a:cs typeface="Arial"/>
              </a:rPr>
              <a:t>condition</a:t>
            </a:r>
            <a:r>
              <a:rPr lang="en-GB" sz="1150" spc="-10" dirty="0">
                <a:latin typeface="Arial"/>
                <a:cs typeface="Arial"/>
              </a:rPr>
              <a:t> </a:t>
            </a:r>
            <a:r>
              <a:rPr lang="en-GB" sz="1150" dirty="0">
                <a:latin typeface="Arial"/>
                <a:cs typeface="Arial"/>
              </a:rPr>
              <a:t>status</a:t>
            </a:r>
            <a:r>
              <a:rPr lang="en-GB" sz="1150" spc="-10" dirty="0">
                <a:latin typeface="Arial"/>
                <a:cs typeface="Arial"/>
              </a:rPr>
              <a:t> </a:t>
            </a:r>
            <a:r>
              <a:rPr lang="en-GB" sz="1150" dirty="0">
                <a:latin typeface="Arial"/>
                <a:cs typeface="Arial"/>
              </a:rPr>
              <a:t>and</a:t>
            </a:r>
            <a:r>
              <a:rPr lang="en-GB" sz="1150" spc="-10" dirty="0">
                <a:latin typeface="Arial"/>
                <a:cs typeface="Arial"/>
              </a:rPr>
              <a:t> </a:t>
            </a:r>
            <a:r>
              <a:rPr lang="en-GB" sz="1150" dirty="0">
                <a:latin typeface="Arial"/>
                <a:cs typeface="Arial"/>
              </a:rPr>
              <a:t>ethnicity</a:t>
            </a:r>
            <a:r>
              <a:rPr lang="en-GB" sz="1150" spc="-10" dirty="0">
                <a:latin typeface="Arial"/>
                <a:cs typeface="Arial"/>
              </a:rPr>
              <a:t> </a:t>
            </a:r>
            <a:r>
              <a:rPr lang="en-GB" sz="1150" dirty="0">
                <a:latin typeface="Arial"/>
                <a:cs typeface="Arial"/>
              </a:rPr>
              <a:t>breakdowns.</a:t>
            </a:r>
            <a:r>
              <a:rPr lang="en-GB" sz="1150" spc="-10" dirty="0">
                <a:latin typeface="Arial"/>
                <a:cs typeface="Arial"/>
              </a:rPr>
              <a:t> </a:t>
            </a:r>
            <a:r>
              <a:rPr lang="en-GB" sz="1150" dirty="0">
                <a:latin typeface="Arial"/>
                <a:cs typeface="Arial"/>
              </a:rPr>
              <a:t>Unadjusted</a:t>
            </a:r>
            <a:r>
              <a:rPr lang="en-GB" sz="1150" spc="-10" dirty="0">
                <a:latin typeface="Arial"/>
                <a:cs typeface="Arial"/>
              </a:rPr>
              <a:t> </a:t>
            </a:r>
            <a:r>
              <a:rPr lang="en-GB" sz="1150" dirty="0">
                <a:latin typeface="Arial"/>
                <a:cs typeface="Arial"/>
              </a:rPr>
              <a:t>scores</a:t>
            </a:r>
            <a:r>
              <a:rPr lang="en-GB" sz="1150" spc="-10" dirty="0">
                <a:latin typeface="Arial"/>
                <a:cs typeface="Arial"/>
              </a:rPr>
              <a:t> </a:t>
            </a:r>
            <a:r>
              <a:rPr lang="en-GB" sz="1150" dirty="0">
                <a:latin typeface="Arial"/>
                <a:cs typeface="Arial"/>
              </a:rPr>
              <a:t>for</a:t>
            </a:r>
            <a:r>
              <a:rPr lang="en-GB" sz="1150" spc="-10" dirty="0">
                <a:latin typeface="Arial"/>
                <a:cs typeface="Arial"/>
              </a:rPr>
              <a:t> </a:t>
            </a:r>
            <a:r>
              <a:rPr lang="en-GB" sz="1150" dirty="0">
                <a:latin typeface="Arial"/>
                <a:cs typeface="Arial"/>
              </a:rPr>
              <a:t>the</a:t>
            </a:r>
            <a:r>
              <a:rPr lang="en-GB" sz="1150" spc="-10" dirty="0">
                <a:latin typeface="Arial"/>
                <a:cs typeface="Arial"/>
              </a:rPr>
              <a:t> </a:t>
            </a:r>
            <a:r>
              <a:rPr lang="en-GB" sz="1150" dirty="0">
                <a:latin typeface="Arial"/>
                <a:cs typeface="Arial"/>
              </a:rPr>
              <a:t>same</a:t>
            </a:r>
            <a:r>
              <a:rPr lang="en-GB" sz="1150" spc="-10" dirty="0">
                <a:latin typeface="Arial"/>
                <a:cs typeface="Arial"/>
              </a:rPr>
              <a:t> </a:t>
            </a:r>
            <a:r>
              <a:rPr lang="en-GB" sz="1150" dirty="0">
                <a:latin typeface="Arial"/>
                <a:cs typeface="Arial"/>
              </a:rPr>
              <a:t>subgroup</a:t>
            </a:r>
            <a:r>
              <a:rPr lang="en-GB" sz="1150" spc="-10" dirty="0">
                <a:latin typeface="Arial"/>
                <a:cs typeface="Arial"/>
              </a:rPr>
              <a:t> across </a:t>
            </a:r>
            <a:r>
              <a:rPr lang="en-GB" sz="1150" dirty="0">
                <a:latin typeface="Arial"/>
                <a:cs typeface="Arial"/>
              </a:rPr>
              <a:t>different</a:t>
            </a:r>
            <a:r>
              <a:rPr lang="en-GB" sz="1150" spc="-15" dirty="0">
                <a:latin typeface="Arial"/>
                <a:cs typeface="Arial"/>
              </a:rPr>
              <a:t> t</a:t>
            </a:r>
            <a:r>
              <a:rPr lang="en-GB" sz="1150" dirty="0">
                <a:latin typeface="Arial"/>
                <a:cs typeface="Arial"/>
              </a:rPr>
              <a:t>rusts</a:t>
            </a:r>
            <a:r>
              <a:rPr lang="en-GB" sz="1150" spc="-15" dirty="0">
                <a:latin typeface="Arial"/>
                <a:cs typeface="Arial"/>
              </a:rPr>
              <a:t> </a:t>
            </a:r>
            <a:r>
              <a:rPr lang="en-GB" sz="1150" dirty="0">
                <a:latin typeface="Arial"/>
                <a:cs typeface="Arial"/>
              </a:rPr>
              <a:t>may</a:t>
            </a:r>
            <a:r>
              <a:rPr lang="en-GB" sz="1150" spc="-15" dirty="0">
                <a:latin typeface="Arial"/>
                <a:cs typeface="Arial"/>
              </a:rPr>
              <a:t> </a:t>
            </a:r>
            <a:r>
              <a:rPr lang="en-GB" sz="1150" dirty="0">
                <a:latin typeface="Arial"/>
                <a:cs typeface="Arial"/>
              </a:rPr>
              <a:t>not</a:t>
            </a:r>
            <a:r>
              <a:rPr lang="en-GB" sz="1150" spc="-15" dirty="0">
                <a:latin typeface="Arial"/>
                <a:cs typeface="Arial"/>
              </a:rPr>
              <a:t> </a:t>
            </a:r>
            <a:r>
              <a:rPr lang="en-GB" sz="1150" dirty="0">
                <a:latin typeface="Arial"/>
                <a:cs typeface="Arial"/>
              </a:rPr>
              <a:t>be</a:t>
            </a:r>
            <a:r>
              <a:rPr lang="en-GB" sz="1150" spc="-15" dirty="0">
                <a:latin typeface="Arial"/>
                <a:cs typeface="Arial"/>
              </a:rPr>
              <a:t> </a:t>
            </a:r>
            <a:r>
              <a:rPr lang="en-GB" sz="1150" dirty="0">
                <a:latin typeface="Arial"/>
                <a:cs typeface="Arial"/>
              </a:rPr>
              <a:t>comparable,</a:t>
            </a:r>
            <a:r>
              <a:rPr lang="en-GB" sz="1150" spc="-15" dirty="0">
                <a:latin typeface="Arial"/>
                <a:cs typeface="Arial"/>
              </a:rPr>
              <a:t> </a:t>
            </a:r>
            <a:r>
              <a:rPr lang="en-GB" sz="1150" dirty="0">
                <a:latin typeface="Arial"/>
                <a:cs typeface="Arial"/>
              </a:rPr>
              <a:t>as</a:t>
            </a:r>
            <a:r>
              <a:rPr lang="en-GB" sz="1150" spc="-15" dirty="0">
                <a:latin typeface="Arial"/>
                <a:cs typeface="Arial"/>
              </a:rPr>
              <a:t> </a:t>
            </a:r>
            <a:r>
              <a:rPr lang="en-GB" sz="1150" dirty="0">
                <a:latin typeface="Arial"/>
                <a:cs typeface="Arial"/>
              </a:rPr>
              <a:t>they</a:t>
            </a:r>
            <a:r>
              <a:rPr lang="en-GB" sz="1150" spc="-15" dirty="0">
                <a:latin typeface="Arial"/>
                <a:cs typeface="Arial"/>
              </a:rPr>
              <a:t> </a:t>
            </a:r>
            <a:r>
              <a:rPr lang="en-GB" sz="1150" dirty="0">
                <a:latin typeface="Arial"/>
                <a:cs typeface="Arial"/>
              </a:rPr>
              <a:t>do</a:t>
            </a:r>
            <a:r>
              <a:rPr lang="en-GB" sz="1150" spc="-15" dirty="0">
                <a:latin typeface="Arial"/>
                <a:cs typeface="Arial"/>
              </a:rPr>
              <a:t> </a:t>
            </a:r>
            <a:r>
              <a:rPr lang="en-GB" sz="1150" dirty="0">
                <a:latin typeface="Arial"/>
                <a:cs typeface="Arial"/>
              </a:rPr>
              <a:t>not</a:t>
            </a:r>
            <a:r>
              <a:rPr lang="en-GB" sz="1150" spc="-10" dirty="0">
                <a:latin typeface="Arial"/>
                <a:cs typeface="Arial"/>
              </a:rPr>
              <a:t> </a:t>
            </a:r>
            <a:r>
              <a:rPr lang="en-GB" sz="1150" dirty="0">
                <a:latin typeface="Arial"/>
                <a:cs typeface="Arial"/>
              </a:rPr>
              <a:t>account</a:t>
            </a:r>
            <a:r>
              <a:rPr lang="en-GB" sz="1150" spc="-15" dirty="0">
                <a:latin typeface="Arial"/>
                <a:cs typeface="Arial"/>
              </a:rPr>
              <a:t> </a:t>
            </a:r>
            <a:r>
              <a:rPr lang="en-GB" sz="1150" dirty="0">
                <a:latin typeface="Arial"/>
                <a:cs typeface="Arial"/>
              </a:rPr>
              <a:t>for</a:t>
            </a:r>
            <a:r>
              <a:rPr lang="en-GB" sz="1150" spc="-15" dirty="0">
                <a:latin typeface="Arial"/>
                <a:cs typeface="Arial"/>
              </a:rPr>
              <a:t> </a:t>
            </a:r>
            <a:r>
              <a:rPr lang="en-GB" sz="1150" dirty="0">
                <a:latin typeface="Arial"/>
                <a:cs typeface="Arial"/>
              </a:rPr>
              <a:t>the</a:t>
            </a:r>
            <a:r>
              <a:rPr lang="en-GB" sz="1150" spc="-15" dirty="0">
                <a:latin typeface="Arial"/>
                <a:cs typeface="Arial"/>
              </a:rPr>
              <a:t> </a:t>
            </a:r>
            <a:r>
              <a:rPr lang="en-GB" sz="1150" dirty="0">
                <a:latin typeface="Arial"/>
                <a:cs typeface="Arial"/>
              </a:rPr>
              <a:t>impact</a:t>
            </a:r>
            <a:r>
              <a:rPr lang="en-GB" sz="1150" spc="-15" dirty="0">
                <a:latin typeface="Arial"/>
                <a:cs typeface="Arial"/>
              </a:rPr>
              <a:t> </a:t>
            </a:r>
            <a:r>
              <a:rPr lang="en-GB" sz="1150" dirty="0">
                <a:latin typeface="Arial"/>
                <a:cs typeface="Arial"/>
              </a:rPr>
              <a:t>that</a:t>
            </a:r>
            <a:r>
              <a:rPr lang="en-GB" sz="1150" spc="-15" dirty="0">
                <a:latin typeface="Arial"/>
                <a:cs typeface="Arial"/>
              </a:rPr>
              <a:t> </a:t>
            </a:r>
            <a:r>
              <a:rPr lang="en-GB" sz="1150" dirty="0">
                <a:latin typeface="Arial"/>
                <a:cs typeface="Arial"/>
              </a:rPr>
              <a:t>differing</a:t>
            </a:r>
            <a:r>
              <a:rPr lang="en-GB" sz="1150" spc="-15" dirty="0">
                <a:latin typeface="Arial"/>
                <a:cs typeface="Arial"/>
              </a:rPr>
              <a:t> </a:t>
            </a:r>
            <a:r>
              <a:rPr lang="en-GB" sz="1150" spc="-10" dirty="0">
                <a:latin typeface="Arial"/>
                <a:cs typeface="Arial"/>
              </a:rPr>
              <a:t>patient </a:t>
            </a:r>
            <a:r>
              <a:rPr lang="en-GB" sz="1150" dirty="0">
                <a:latin typeface="Arial"/>
                <a:cs typeface="Arial"/>
              </a:rPr>
              <a:t>populations</a:t>
            </a:r>
            <a:r>
              <a:rPr lang="en-GB" sz="1150" spc="-10" dirty="0">
                <a:latin typeface="Arial"/>
                <a:cs typeface="Arial"/>
              </a:rPr>
              <a:t> </a:t>
            </a:r>
            <a:r>
              <a:rPr lang="en-GB" sz="1150" dirty="0">
                <a:latin typeface="Arial"/>
                <a:cs typeface="Arial"/>
              </a:rPr>
              <a:t>might</a:t>
            </a:r>
            <a:r>
              <a:rPr lang="en-GB" sz="1150" spc="-5" dirty="0">
                <a:latin typeface="Arial"/>
                <a:cs typeface="Arial"/>
              </a:rPr>
              <a:t> </a:t>
            </a:r>
            <a:r>
              <a:rPr lang="en-GB" sz="1150" dirty="0">
                <a:latin typeface="Arial"/>
                <a:cs typeface="Arial"/>
              </a:rPr>
              <a:t>have</a:t>
            </a:r>
            <a:r>
              <a:rPr lang="en-GB" sz="1150" spc="-10" dirty="0">
                <a:latin typeface="Arial"/>
                <a:cs typeface="Arial"/>
              </a:rPr>
              <a:t> </a:t>
            </a:r>
            <a:r>
              <a:rPr lang="en-GB" sz="1150" dirty="0">
                <a:latin typeface="Arial"/>
                <a:cs typeface="Arial"/>
              </a:rPr>
              <a:t>on</a:t>
            </a:r>
            <a:r>
              <a:rPr lang="en-GB" sz="1150" spc="-5" dirty="0">
                <a:latin typeface="Arial"/>
                <a:cs typeface="Arial"/>
              </a:rPr>
              <a:t> </a:t>
            </a:r>
            <a:r>
              <a:rPr lang="en-GB" sz="1150" spc="-10" dirty="0">
                <a:latin typeface="Arial"/>
                <a:cs typeface="Arial"/>
              </a:rPr>
              <a:t>results.</a:t>
            </a:r>
            <a:endParaRPr lang="en-GB" sz="1150" dirty="0">
              <a:latin typeface="Arial"/>
              <a:cs typeface="Arial"/>
            </a:endParaRPr>
          </a:p>
          <a:p>
            <a:pPr marL="12700" algn="l">
              <a:spcBef>
                <a:spcPts val="600"/>
              </a:spcBef>
            </a:pPr>
            <a:r>
              <a:rPr lang="en-GB" sz="1200" b="1" dirty="0">
                <a:solidFill>
                  <a:srgbClr val="336E9F"/>
                </a:solidFill>
                <a:latin typeface="Arial"/>
                <a:cs typeface="Arial"/>
              </a:rPr>
              <a:t>Tumour</a:t>
            </a:r>
            <a:r>
              <a:rPr lang="en-GB" sz="1200" b="1" spc="-40" dirty="0">
                <a:solidFill>
                  <a:srgbClr val="336E9F"/>
                </a:solidFill>
                <a:latin typeface="Arial"/>
                <a:cs typeface="Arial"/>
              </a:rPr>
              <a:t> </a:t>
            </a:r>
            <a:r>
              <a:rPr lang="en-GB" sz="1200" b="1" dirty="0">
                <a:solidFill>
                  <a:srgbClr val="336E9F"/>
                </a:solidFill>
                <a:latin typeface="Arial"/>
                <a:cs typeface="Arial"/>
              </a:rPr>
              <a:t>group</a:t>
            </a:r>
            <a:r>
              <a:rPr lang="en-GB" sz="1200" b="1" spc="-40" dirty="0">
                <a:solidFill>
                  <a:srgbClr val="336E9F"/>
                </a:solidFill>
                <a:latin typeface="Arial"/>
                <a:cs typeface="Arial"/>
              </a:rPr>
              <a:t> </a:t>
            </a:r>
            <a:r>
              <a:rPr lang="en-GB" sz="1200" b="1" spc="-10" dirty="0">
                <a:solidFill>
                  <a:srgbClr val="336E9F"/>
                </a:solidFill>
                <a:latin typeface="Arial"/>
                <a:cs typeface="Arial"/>
              </a:rPr>
              <a:t>tables</a:t>
            </a:r>
            <a:endParaRPr lang="en-GB" sz="1200" dirty="0">
              <a:latin typeface="Arial"/>
              <a:cs typeface="Arial"/>
            </a:endParaRPr>
          </a:p>
          <a:p>
            <a:pPr marL="12700" marR="417830" algn="l">
              <a:spcBef>
                <a:spcPts val="600"/>
              </a:spcBef>
            </a:pPr>
            <a:r>
              <a:rPr lang="en-GB" sz="1150" dirty="0">
                <a:latin typeface="Arial"/>
                <a:cs typeface="Arial"/>
              </a:rPr>
              <a:t>The</a:t>
            </a:r>
            <a:r>
              <a:rPr lang="en-GB" sz="1150" spc="-10" dirty="0">
                <a:latin typeface="Arial"/>
                <a:cs typeface="Arial"/>
              </a:rPr>
              <a:t> </a:t>
            </a:r>
            <a:r>
              <a:rPr lang="en-GB" sz="1150" dirty="0">
                <a:latin typeface="Arial"/>
                <a:cs typeface="Arial"/>
              </a:rPr>
              <a:t>tumour</a:t>
            </a:r>
            <a:r>
              <a:rPr lang="en-GB" sz="1150" spc="-10" dirty="0">
                <a:latin typeface="Arial"/>
                <a:cs typeface="Arial"/>
              </a:rPr>
              <a:t> </a:t>
            </a:r>
            <a:r>
              <a:rPr lang="en-GB" sz="1150" dirty="0">
                <a:latin typeface="Arial"/>
                <a:cs typeface="Arial"/>
              </a:rPr>
              <a:t>group</a:t>
            </a:r>
            <a:r>
              <a:rPr lang="en-GB" sz="1150" spc="-10" dirty="0">
                <a:latin typeface="Arial"/>
                <a:cs typeface="Arial"/>
              </a:rPr>
              <a:t> </a:t>
            </a:r>
            <a:r>
              <a:rPr lang="en-GB" sz="1150" dirty="0">
                <a:latin typeface="Arial"/>
                <a:cs typeface="Arial"/>
              </a:rPr>
              <a:t>tables</a:t>
            </a:r>
            <a:r>
              <a:rPr lang="en-GB" sz="1150" spc="-5" dirty="0">
                <a:latin typeface="Arial"/>
                <a:cs typeface="Arial"/>
              </a:rPr>
              <a:t> </a:t>
            </a:r>
            <a:r>
              <a:rPr lang="en-GB" sz="1150" dirty="0">
                <a:latin typeface="Arial"/>
                <a:cs typeface="Arial"/>
              </a:rPr>
              <a:t>show</a:t>
            </a:r>
            <a:r>
              <a:rPr lang="en-GB" sz="1150" spc="-10" dirty="0">
                <a:latin typeface="Arial"/>
                <a:cs typeface="Arial"/>
              </a:rPr>
              <a:t> </a:t>
            </a:r>
            <a:r>
              <a:rPr lang="en-GB" sz="1150" dirty="0">
                <a:latin typeface="Arial"/>
                <a:cs typeface="Arial"/>
              </a:rPr>
              <a:t>the</a:t>
            </a:r>
            <a:r>
              <a:rPr lang="en-GB" sz="1150" spc="-10" dirty="0">
                <a:latin typeface="Arial"/>
                <a:cs typeface="Arial"/>
              </a:rPr>
              <a:t> </a:t>
            </a:r>
            <a:r>
              <a:rPr lang="en-GB" sz="1150" dirty="0">
                <a:latin typeface="Arial"/>
                <a:cs typeface="Arial"/>
              </a:rPr>
              <a:t>unadjusted</a:t>
            </a:r>
            <a:r>
              <a:rPr lang="en-GB" sz="1150" spc="-10" dirty="0">
                <a:latin typeface="Arial"/>
                <a:cs typeface="Arial"/>
              </a:rPr>
              <a:t> </a:t>
            </a:r>
            <a:r>
              <a:rPr lang="en-GB" sz="1150" dirty="0">
                <a:latin typeface="Arial"/>
                <a:cs typeface="Arial"/>
              </a:rPr>
              <a:t>scores</a:t>
            </a:r>
            <a:r>
              <a:rPr lang="en-GB" sz="1150" spc="-5" dirty="0">
                <a:latin typeface="Arial"/>
                <a:cs typeface="Arial"/>
              </a:rPr>
              <a:t> </a:t>
            </a:r>
            <a:r>
              <a:rPr lang="en-GB" sz="1150" dirty="0">
                <a:latin typeface="Arial"/>
                <a:cs typeface="Arial"/>
              </a:rPr>
              <a:t>for</a:t>
            </a:r>
            <a:r>
              <a:rPr lang="en-GB" sz="1150" spc="-10" dirty="0">
                <a:latin typeface="Arial"/>
                <a:cs typeface="Arial"/>
              </a:rPr>
              <a:t> </a:t>
            </a:r>
            <a:r>
              <a:rPr lang="en-GB" sz="1150" dirty="0">
                <a:latin typeface="Arial"/>
                <a:cs typeface="Arial"/>
              </a:rPr>
              <a:t>each</a:t>
            </a:r>
            <a:r>
              <a:rPr lang="en-GB" sz="1150" spc="-10" dirty="0">
                <a:latin typeface="Arial"/>
                <a:cs typeface="Arial"/>
              </a:rPr>
              <a:t> </a:t>
            </a:r>
            <a:r>
              <a:rPr lang="en-GB" sz="1150" dirty="0">
                <a:latin typeface="Arial"/>
                <a:cs typeface="Arial"/>
              </a:rPr>
              <a:t>scored</a:t>
            </a:r>
            <a:r>
              <a:rPr lang="en-GB" sz="1150" spc="-10" dirty="0">
                <a:latin typeface="Arial"/>
                <a:cs typeface="Arial"/>
              </a:rPr>
              <a:t> </a:t>
            </a:r>
            <a:r>
              <a:rPr lang="en-GB" sz="1150" dirty="0">
                <a:latin typeface="Arial"/>
                <a:cs typeface="Arial"/>
              </a:rPr>
              <a:t>question</a:t>
            </a:r>
            <a:r>
              <a:rPr lang="en-GB" sz="1150" spc="-5" dirty="0">
                <a:latin typeface="Arial"/>
                <a:cs typeface="Arial"/>
              </a:rPr>
              <a:t> </a:t>
            </a:r>
            <a:r>
              <a:rPr lang="en-GB" sz="1150" dirty="0">
                <a:latin typeface="Arial"/>
                <a:cs typeface="Arial"/>
              </a:rPr>
              <a:t>for</a:t>
            </a:r>
            <a:r>
              <a:rPr lang="en-GB" sz="1150" spc="-10" dirty="0">
                <a:latin typeface="Arial"/>
                <a:cs typeface="Arial"/>
              </a:rPr>
              <a:t> </a:t>
            </a:r>
            <a:r>
              <a:rPr lang="en-GB" sz="1150" dirty="0">
                <a:latin typeface="Arial"/>
                <a:cs typeface="Arial"/>
              </a:rPr>
              <a:t>each</a:t>
            </a:r>
            <a:r>
              <a:rPr lang="en-GB" sz="1150" spc="-10" dirty="0">
                <a:latin typeface="Arial"/>
                <a:cs typeface="Arial"/>
              </a:rPr>
              <a:t> </a:t>
            </a:r>
            <a:r>
              <a:rPr lang="en-GB" sz="1150" dirty="0">
                <a:latin typeface="Arial"/>
                <a:cs typeface="Arial"/>
              </a:rPr>
              <a:t>of</a:t>
            </a:r>
            <a:r>
              <a:rPr lang="en-GB" sz="1150" spc="-5" dirty="0">
                <a:latin typeface="Arial"/>
                <a:cs typeface="Arial"/>
              </a:rPr>
              <a:t> </a:t>
            </a:r>
            <a:r>
              <a:rPr lang="en-GB" sz="1150" dirty="0">
                <a:latin typeface="Arial"/>
                <a:cs typeface="Arial"/>
              </a:rPr>
              <a:t>the</a:t>
            </a:r>
            <a:r>
              <a:rPr lang="en-GB" sz="1150" spc="-10" dirty="0">
                <a:latin typeface="Arial"/>
                <a:cs typeface="Arial"/>
              </a:rPr>
              <a:t> </a:t>
            </a:r>
            <a:r>
              <a:rPr lang="en-GB" sz="1150" spc="-25" dirty="0">
                <a:latin typeface="Arial"/>
                <a:cs typeface="Arial"/>
              </a:rPr>
              <a:t>13 </a:t>
            </a:r>
            <a:r>
              <a:rPr lang="en-GB" sz="1150" dirty="0">
                <a:latin typeface="Arial"/>
                <a:cs typeface="Arial"/>
              </a:rPr>
              <a:t>tumour</a:t>
            </a:r>
            <a:r>
              <a:rPr lang="en-GB" sz="1150" spc="-15" dirty="0">
                <a:latin typeface="Arial"/>
                <a:cs typeface="Arial"/>
              </a:rPr>
              <a:t> </a:t>
            </a:r>
            <a:r>
              <a:rPr lang="en-GB" sz="1150" dirty="0">
                <a:latin typeface="Arial"/>
                <a:cs typeface="Arial"/>
              </a:rPr>
              <a:t>groups.</a:t>
            </a:r>
            <a:r>
              <a:rPr lang="en-GB" sz="1150" spc="-10" dirty="0">
                <a:latin typeface="Arial"/>
                <a:cs typeface="Arial"/>
              </a:rPr>
              <a:t> </a:t>
            </a:r>
            <a:r>
              <a:rPr lang="en-GB" sz="1150" dirty="0">
                <a:latin typeface="Arial"/>
                <a:cs typeface="Arial"/>
              </a:rPr>
              <a:t>Central</a:t>
            </a:r>
            <a:r>
              <a:rPr lang="en-GB" sz="1150" spc="-10" dirty="0">
                <a:latin typeface="Arial"/>
                <a:cs typeface="Arial"/>
              </a:rPr>
              <a:t> </a:t>
            </a:r>
            <a:r>
              <a:rPr lang="en-GB" sz="1150" dirty="0">
                <a:latin typeface="Arial"/>
                <a:cs typeface="Arial"/>
              </a:rPr>
              <a:t>nervous</a:t>
            </a:r>
            <a:r>
              <a:rPr lang="en-GB" sz="1150" spc="-10" dirty="0">
                <a:latin typeface="Arial"/>
                <a:cs typeface="Arial"/>
              </a:rPr>
              <a:t> </a:t>
            </a:r>
            <a:r>
              <a:rPr lang="en-GB" sz="1150" dirty="0">
                <a:latin typeface="Arial"/>
                <a:cs typeface="Arial"/>
              </a:rPr>
              <a:t>system</a:t>
            </a:r>
            <a:r>
              <a:rPr lang="en-GB" sz="1150" spc="-10" dirty="0">
                <a:latin typeface="Arial"/>
                <a:cs typeface="Arial"/>
              </a:rPr>
              <a:t> </a:t>
            </a:r>
            <a:r>
              <a:rPr lang="en-GB" sz="1150" dirty="0">
                <a:latin typeface="Arial"/>
                <a:cs typeface="Arial"/>
              </a:rPr>
              <a:t>is</a:t>
            </a:r>
            <a:r>
              <a:rPr lang="en-GB" sz="1150" spc="-10" dirty="0">
                <a:latin typeface="Arial"/>
                <a:cs typeface="Arial"/>
              </a:rPr>
              <a:t> </a:t>
            </a:r>
            <a:r>
              <a:rPr lang="en-GB" sz="1150" dirty="0">
                <a:latin typeface="Arial"/>
                <a:cs typeface="Arial"/>
              </a:rPr>
              <a:t>abbreviated</a:t>
            </a:r>
            <a:r>
              <a:rPr lang="en-GB" sz="1150" spc="-10" dirty="0">
                <a:latin typeface="Arial"/>
                <a:cs typeface="Arial"/>
              </a:rPr>
              <a:t> </a:t>
            </a:r>
            <a:r>
              <a:rPr lang="en-GB" sz="1150" dirty="0">
                <a:latin typeface="Arial"/>
                <a:cs typeface="Arial"/>
              </a:rPr>
              <a:t>as</a:t>
            </a:r>
            <a:r>
              <a:rPr lang="en-GB" sz="1150" spc="-10" dirty="0">
                <a:latin typeface="Arial"/>
                <a:cs typeface="Arial"/>
              </a:rPr>
              <a:t> </a:t>
            </a:r>
            <a:r>
              <a:rPr lang="en-GB" sz="1150" dirty="0">
                <a:latin typeface="Arial"/>
                <a:cs typeface="Arial"/>
              </a:rPr>
              <a:t>‘CNS’</a:t>
            </a:r>
            <a:r>
              <a:rPr lang="en-GB" sz="1150" spc="-10" dirty="0">
                <a:latin typeface="Arial"/>
                <a:cs typeface="Arial"/>
              </a:rPr>
              <a:t> </a:t>
            </a:r>
            <a:r>
              <a:rPr lang="en-GB" sz="1150" dirty="0">
                <a:latin typeface="Arial"/>
                <a:cs typeface="Arial"/>
              </a:rPr>
              <a:t>and</a:t>
            </a:r>
            <a:r>
              <a:rPr lang="en-GB" sz="1150" spc="-10" dirty="0">
                <a:latin typeface="Arial"/>
                <a:cs typeface="Arial"/>
              </a:rPr>
              <a:t> </a:t>
            </a:r>
            <a:r>
              <a:rPr lang="en-GB" sz="1150" dirty="0">
                <a:latin typeface="Arial"/>
                <a:cs typeface="Arial"/>
              </a:rPr>
              <a:t>lower</a:t>
            </a:r>
            <a:r>
              <a:rPr lang="en-GB" sz="1150" spc="-10" dirty="0">
                <a:latin typeface="Arial"/>
                <a:cs typeface="Arial"/>
              </a:rPr>
              <a:t> </a:t>
            </a:r>
            <a:r>
              <a:rPr lang="en-GB" sz="1150" dirty="0">
                <a:latin typeface="Arial"/>
                <a:cs typeface="Arial"/>
              </a:rPr>
              <a:t>gastrointestinal</a:t>
            </a:r>
            <a:r>
              <a:rPr lang="en-GB" sz="1150" spc="-10" dirty="0">
                <a:latin typeface="Arial"/>
                <a:cs typeface="Arial"/>
              </a:rPr>
              <a:t> </a:t>
            </a:r>
            <a:r>
              <a:rPr lang="en-GB" sz="1150" dirty="0">
                <a:latin typeface="Arial"/>
                <a:cs typeface="Arial"/>
              </a:rPr>
              <a:t>tract</a:t>
            </a:r>
            <a:r>
              <a:rPr lang="en-GB" sz="1150" spc="-10" dirty="0">
                <a:latin typeface="Arial"/>
                <a:cs typeface="Arial"/>
              </a:rPr>
              <a:t> </a:t>
            </a:r>
            <a:r>
              <a:rPr lang="en-GB" sz="1150" spc="-25" dirty="0">
                <a:latin typeface="Arial"/>
                <a:cs typeface="Arial"/>
              </a:rPr>
              <a:t>is </a:t>
            </a:r>
            <a:r>
              <a:rPr lang="en-GB" sz="1150" dirty="0">
                <a:latin typeface="Arial"/>
                <a:cs typeface="Arial"/>
              </a:rPr>
              <a:t>abbreviated</a:t>
            </a:r>
            <a:r>
              <a:rPr lang="en-GB" sz="1150" spc="-15" dirty="0">
                <a:latin typeface="Arial"/>
                <a:cs typeface="Arial"/>
              </a:rPr>
              <a:t> </a:t>
            </a:r>
            <a:r>
              <a:rPr lang="en-GB" sz="1150" dirty="0">
                <a:latin typeface="Arial"/>
                <a:cs typeface="Arial"/>
              </a:rPr>
              <a:t>as</a:t>
            </a:r>
            <a:r>
              <a:rPr lang="en-GB" sz="1150" spc="-10" dirty="0">
                <a:latin typeface="Arial"/>
                <a:cs typeface="Arial"/>
              </a:rPr>
              <a:t> </a:t>
            </a:r>
            <a:r>
              <a:rPr lang="en-GB" sz="1150" dirty="0">
                <a:latin typeface="Arial"/>
                <a:cs typeface="Arial"/>
              </a:rPr>
              <a:t>‘LGT’</a:t>
            </a:r>
            <a:r>
              <a:rPr lang="en-GB" sz="1150" spc="-10" dirty="0">
                <a:latin typeface="Arial"/>
                <a:cs typeface="Arial"/>
              </a:rPr>
              <a:t> </a:t>
            </a:r>
            <a:r>
              <a:rPr lang="en-GB" sz="1150" dirty="0">
                <a:latin typeface="Arial"/>
                <a:cs typeface="Arial"/>
              </a:rPr>
              <a:t>throughout</a:t>
            </a:r>
            <a:r>
              <a:rPr lang="en-GB" sz="1150" spc="-10" dirty="0">
                <a:latin typeface="Arial"/>
                <a:cs typeface="Arial"/>
              </a:rPr>
              <a:t> </a:t>
            </a:r>
            <a:r>
              <a:rPr lang="en-GB" sz="1150" dirty="0">
                <a:latin typeface="Arial"/>
                <a:cs typeface="Arial"/>
              </a:rPr>
              <a:t>this</a:t>
            </a:r>
            <a:r>
              <a:rPr lang="en-GB" sz="1150" spc="-10" dirty="0">
                <a:latin typeface="Arial"/>
                <a:cs typeface="Arial"/>
              </a:rPr>
              <a:t> report.</a:t>
            </a:r>
            <a:endParaRPr lang="en-GB" sz="1150" dirty="0">
              <a:latin typeface="Arial"/>
              <a:cs typeface="Arial"/>
            </a:endParaRPr>
          </a:p>
          <a:p>
            <a:pPr marL="12700" algn="l">
              <a:spcBef>
                <a:spcPts val="600"/>
              </a:spcBef>
            </a:pPr>
            <a:r>
              <a:rPr lang="en-GB" sz="1200" b="1" dirty="0">
                <a:solidFill>
                  <a:srgbClr val="336E9F"/>
                </a:solidFill>
                <a:latin typeface="Arial"/>
                <a:cs typeface="Arial"/>
              </a:rPr>
              <a:t>Age</a:t>
            </a:r>
            <a:r>
              <a:rPr lang="en-GB" sz="1200" b="1" spc="-20" dirty="0">
                <a:solidFill>
                  <a:srgbClr val="336E9F"/>
                </a:solidFill>
                <a:latin typeface="Arial"/>
                <a:cs typeface="Arial"/>
              </a:rPr>
              <a:t> </a:t>
            </a:r>
            <a:r>
              <a:rPr lang="en-GB" sz="1200" b="1" dirty="0">
                <a:solidFill>
                  <a:srgbClr val="336E9F"/>
                </a:solidFill>
                <a:latin typeface="Arial"/>
                <a:cs typeface="Arial"/>
              </a:rPr>
              <a:t>group</a:t>
            </a:r>
            <a:r>
              <a:rPr lang="en-GB" sz="1200" b="1" spc="-15" dirty="0">
                <a:solidFill>
                  <a:srgbClr val="336E9F"/>
                </a:solidFill>
                <a:latin typeface="Arial"/>
                <a:cs typeface="Arial"/>
              </a:rPr>
              <a:t> </a:t>
            </a:r>
            <a:r>
              <a:rPr lang="en-GB" sz="1200" b="1" spc="-10" dirty="0">
                <a:solidFill>
                  <a:srgbClr val="336E9F"/>
                </a:solidFill>
                <a:latin typeface="Arial"/>
                <a:cs typeface="Arial"/>
              </a:rPr>
              <a:t>tables</a:t>
            </a:r>
            <a:endParaRPr lang="en-GB" sz="1200" dirty="0">
              <a:latin typeface="Arial"/>
              <a:cs typeface="Arial"/>
            </a:endParaRPr>
          </a:p>
          <a:p>
            <a:pPr marL="12700" marR="213995" algn="l">
              <a:spcBef>
                <a:spcPts val="600"/>
              </a:spcBef>
            </a:pPr>
            <a:r>
              <a:rPr lang="en-GB" sz="1150" dirty="0">
                <a:latin typeface="Arial"/>
                <a:cs typeface="Arial"/>
              </a:rPr>
              <a:t>The</a:t>
            </a:r>
            <a:r>
              <a:rPr lang="en-GB" sz="1150" spc="-10" dirty="0">
                <a:latin typeface="Arial"/>
                <a:cs typeface="Arial"/>
              </a:rPr>
              <a:t> </a:t>
            </a:r>
            <a:r>
              <a:rPr lang="en-GB" sz="1150" dirty="0">
                <a:latin typeface="Arial"/>
                <a:cs typeface="Arial"/>
              </a:rPr>
              <a:t>age</a:t>
            </a:r>
            <a:r>
              <a:rPr lang="en-GB" sz="1150" spc="-5" dirty="0">
                <a:latin typeface="Arial"/>
                <a:cs typeface="Arial"/>
              </a:rPr>
              <a:t> </a:t>
            </a:r>
            <a:r>
              <a:rPr lang="en-GB" sz="1150" dirty="0">
                <a:latin typeface="Arial"/>
                <a:cs typeface="Arial"/>
              </a:rPr>
              <a:t>group</a:t>
            </a:r>
            <a:r>
              <a:rPr lang="en-GB" sz="1150" spc="-5" dirty="0">
                <a:latin typeface="Arial"/>
                <a:cs typeface="Arial"/>
              </a:rPr>
              <a:t> </a:t>
            </a:r>
            <a:r>
              <a:rPr lang="en-GB" sz="1150" dirty="0">
                <a:latin typeface="Arial"/>
                <a:cs typeface="Arial"/>
              </a:rPr>
              <a:t>tables</a:t>
            </a:r>
            <a:r>
              <a:rPr lang="en-GB" sz="1150" spc="-5" dirty="0">
                <a:latin typeface="Arial"/>
                <a:cs typeface="Arial"/>
              </a:rPr>
              <a:t> </a:t>
            </a:r>
            <a:r>
              <a:rPr lang="en-GB" sz="1150" dirty="0">
                <a:latin typeface="Arial"/>
                <a:cs typeface="Arial"/>
              </a:rPr>
              <a:t>show</a:t>
            </a:r>
            <a:r>
              <a:rPr lang="en-GB" sz="1150" spc="-10"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unadjusted</a:t>
            </a:r>
            <a:r>
              <a:rPr lang="en-GB" sz="1150" spc="-5" dirty="0">
                <a:latin typeface="Arial"/>
                <a:cs typeface="Arial"/>
              </a:rPr>
              <a:t> </a:t>
            </a:r>
            <a:r>
              <a:rPr lang="en-GB" sz="1150" dirty="0">
                <a:latin typeface="Arial"/>
                <a:cs typeface="Arial"/>
              </a:rPr>
              <a:t>scores</a:t>
            </a:r>
            <a:r>
              <a:rPr lang="en-GB" sz="1150" spc="-5" dirty="0">
                <a:latin typeface="Arial"/>
                <a:cs typeface="Arial"/>
              </a:rPr>
              <a:t> </a:t>
            </a:r>
            <a:r>
              <a:rPr lang="en-GB" sz="1150" dirty="0">
                <a:latin typeface="Arial"/>
                <a:cs typeface="Arial"/>
              </a:rPr>
              <a:t>for</a:t>
            </a:r>
            <a:r>
              <a:rPr lang="en-GB" sz="1150" spc="-5" dirty="0">
                <a:latin typeface="Arial"/>
                <a:cs typeface="Arial"/>
              </a:rPr>
              <a:t> </a:t>
            </a:r>
            <a:r>
              <a:rPr lang="en-GB" sz="1150" dirty="0">
                <a:latin typeface="Arial"/>
                <a:cs typeface="Arial"/>
              </a:rPr>
              <a:t>each</a:t>
            </a:r>
            <a:r>
              <a:rPr lang="en-GB" sz="1150" spc="-10" dirty="0">
                <a:latin typeface="Arial"/>
                <a:cs typeface="Arial"/>
              </a:rPr>
              <a:t> </a:t>
            </a:r>
            <a:r>
              <a:rPr lang="en-GB" sz="1150" dirty="0">
                <a:latin typeface="Arial"/>
                <a:cs typeface="Arial"/>
              </a:rPr>
              <a:t>scored</a:t>
            </a:r>
            <a:r>
              <a:rPr lang="en-GB" sz="1150" spc="-5" dirty="0">
                <a:latin typeface="Arial"/>
                <a:cs typeface="Arial"/>
              </a:rPr>
              <a:t> </a:t>
            </a:r>
            <a:r>
              <a:rPr lang="en-GB" sz="1150" dirty="0">
                <a:latin typeface="Arial"/>
                <a:cs typeface="Arial"/>
              </a:rPr>
              <a:t>question</a:t>
            </a:r>
            <a:r>
              <a:rPr lang="en-GB" sz="1150" spc="-5" dirty="0">
                <a:latin typeface="Arial"/>
                <a:cs typeface="Arial"/>
              </a:rPr>
              <a:t> </a:t>
            </a:r>
            <a:r>
              <a:rPr lang="en-GB" sz="1150" dirty="0">
                <a:latin typeface="Arial"/>
                <a:cs typeface="Arial"/>
              </a:rPr>
              <a:t>for</a:t>
            </a:r>
            <a:r>
              <a:rPr lang="en-GB" sz="1150" spc="-5" dirty="0">
                <a:latin typeface="Arial"/>
                <a:cs typeface="Arial"/>
              </a:rPr>
              <a:t> </a:t>
            </a:r>
            <a:r>
              <a:rPr lang="en-GB" sz="1150" dirty="0">
                <a:latin typeface="Arial"/>
                <a:cs typeface="Arial"/>
              </a:rPr>
              <a:t>each</a:t>
            </a:r>
            <a:r>
              <a:rPr lang="en-GB" sz="1150" spc="-5" dirty="0">
                <a:latin typeface="Arial"/>
                <a:cs typeface="Arial"/>
              </a:rPr>
              <a:t> </a:t>
            </a:r>
            <a:r>
              <a:rPr lang="en-GB" sz="1150" dirty="0">
                <a:latin typeface="Arial"/>
                <a:cs typeface="Arial"/>
              </a:rPr>
              <a:t>of</a:t>
            </a:r>
            <a:r>
              <a:rPr lang="en-GB" sz="1150" spc="-10"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eight</a:t>
            </a:r>
            <a:r>
              <a:rPr lang="en-GB" sz="1150" spc="-5" dirty="0">
                <a:latin typeface="Arial"/>
                <a:cs typeface="Arial"/>
              </a:rPr>
              <a:t> </a:t>
            </a:r>
            <a:r>
              <a:rPr lang="en-GB" sz="1150" spc="-25" dirty="0">
                <a:latin typeface="Arial"/>
                <a:cs typeface="Arial"/>
              </a:rPr>
              <a:t>age </a:t>
            </a:r>
            <a:r>
              <a:rPr lang="en-GB" sz="1150" spc="-10" dirty="0">
                <a:latin typeface="Arial"/>
                <a:cs typeface="Arial"/>
              </a:rPr>
              <a:t>groups.</a:t>
            </a:r>
            <a:endParaRPr lang="en-GB" sz="1150" dirty="0">
              <a:latin typeface="Arial"/>
              <a:cs typeface="Arial"/>
            </a:endParaRPr>
          </a:p>
          <a:p>
            <a:pPr marL="12700" algn="l">
              <a:spcBef>
                <a:spcPts val="600"/>
              </a:spcBef>
            </a:pPr>
            <a:r>
              <a:rPr lang="en-GB" sz="1200" b="1" spc="-10" dirty="0">
                <a:solidFill>
                  <a:srgbClr val="336E9F"/>
                </a:solidFill>
                <a:latin typeface="Arial"/>
                <a:cs typeface="Arial"/>
              </a:rPr>
              <a:t>‘Which of the following best describes you?’</a:t>
            </a:r>
            <a:endParaRPr lang="en-GB" sz="1200" dirty="0">
              <a:latin typeface="Arial"/>
              <a:cs typeface="Arial"/>
            </a:endParaRPr>
          </a:p>
          <a:p>
            <a:pPr marL="12700" marR="189865" algn="l">
              <a:spcBef>
                <a:spcPts val="600"/>
              </a:spcBef>
            </a:pPr>
            <a:r>
              <a:rPr lang="en-GB" sz="1150" dirty="0">
                <a:latin typeface="Arial"/>
                <a:cs typeface="Arial"/>
              </a:rPr>
              <a:t>These</a:t>
            </a:r>
            <a:r>
              <a:rPr lang="en-GB" sz="1150" spc="-15" dirty="0">
                <a:latin typeface="Arial"/>
                <a:cs typeface="Arial"/>
              </a:rPr>
              <a:t> </a:t>
            </a:r>
            <a:r>
              <a:rPr lang="en-GB" sz="1150" dirty="0">
                <a:latin typeface="Arial"/>
                <a:cs typeface="Arial"/>
              </a:rPr>
              <a:t>tables</a:t>
            </a:r>
            <a:r>
              <a:rPr lang="en-GB" sz="1150" spc="-15" dirty="0">
                <a:latin typeface="Arial"/>
                <a:cs typeface="Arial"/>
              </a:rPr>
              <a:t> </a:t>
            </a:r>
            <a:r>
              <a:rPr lang="en-GB" sz="1150" dirty="0">
                <a:latin typeface="Arial"/>
                <a:cs typeface="Arial"/>
              </a:rPr>
              <a:t>show</a:t>
            </a:r>
            <a:r>
              <a:rPr lang="en-GB" sz="1150" spc="-10" dirty="0">
                <a:latin typeface="Arial"/>
                <a:cs typeface="Arial"/>
              </a:rPr>
              <a:t> </a:t>
            </a:r>
            <a:r>
              <a:rPr lang="en-GB" sz="1150" dirty="0">
                <a:latin typeface="Arial"/>
                <a:cs typeface="Arial"/>
              </a:rPr>
              <a:t>the</a:t>
            </a:r>
            <a:r>
              <a:rPr lang="en-GB" sz="1150" spc="-15" dirty="0">
                <a:latin typeface="Arial"/>
                <a:cs typeface="Arial"/>
              </a:rPr>
              <a:t> </a:t>
            </a:r>
            <a:r>
              <a:rPr lang="en-GB" sz="1150" dirty="0">
                <a:latin typeface="Arial"/>
                <a:cs typeface="Arial"/>
              </a:rPr>
              <a:t>unadjusted</a:t>
            </a:r>
            <a:r>
              <a:rPr lang="en-GB" sz="1150" spc="-10" dirty="0">
                <a:latin typeface="Arial"/>
                <a:cs typeface="Arial"/>
              </a:rPr>
              <a:t> </a:t>
            </a:r>
            <a:r>
              <a:rPr lang="en-GB" sz="1150" dirty="0">
                <a:latin typeface="Arial"/>
                <a:cs typeface="Arial"/>
              </a:rPr>
              <a:t>scores</a:t>
            </a:r>
            <a:r>
              <a:rPr lang="en-GB" sz="1150" spc="-15" dirty="0">
                <a:latin typeface="Arial"/>
                <a:cs typeface="Arial"/>
              </a:rPr>
              <a:t> </a:t>
            </a:r>
            <a:r>
              <a:rPr lang="en-GB" sz="1150" dirty="0">
                <a:latin typeface="Arial"/>
                <a:cs typeface="Arial"/>
              </a:rPr>
              <a:t>for</a:t>
            </a:r>
            <a:r>
              <a:rPr lang="en-GB" sz="1150" spc="-10" dirty="0">
                <a:latin typeface="Arial"/>
                <a:cs typeface="Arial"/>
              </a:rPr>
              <a:t> </a:t>
            </a:r>
            <a:r>
              <a:rPr lang="en-GB" sz="1150" dirty="0">
                <a:latin typeface="Arial"/>
                <a:cs typeface="Arial"/>
              </a:rPr>
              <a:t>the</a:t>
            </a:r>
            <a:r>
              <a:rPr lang="en-GB" sz="1150" spc="-15" dirty="0">
                <a:latin typeface="Arial"/>
                <a:cs typeface="Arial"/>
              </a:rPr>
              <a:t> </a:t>
            </a:r>
            <a:r>
              <a:rPr lang="en-GB" sz="1150" dirty="0">
                <a:latin typeface="Arial"/>
                <a:cs typeface="Arial"/>
              </a:rPr>
              <a:t>following</a:t>
            </a:r>
            <a:r>
              <a:rPr lang="en-GB" sz="1150" spc="-10" dirty="0">
                <a:latin typeface="Arial"/>
                <a:cs typeface="Arial"/>
              </a:rPr>
              <a:t> </a:t>
            </a:r>
            <a:r>
              <a:rPr lang="en-GB" sz="1150" dirty="0">
                <a:latin typeface="Arial"/>
                <a:cs typeface="Arial"/>
              </a:rPr>
              <a:t>groups</a:t>
            </a:r>
            <a:r>
              <a:rPr lang="en-GB" sz="1150" spc="-15" dirty="0">
                <a:latin typeface="Arial"/>
                <a:cs typeface="Arial"/>
              </a:rPr>
              <a:t> </a:t>
            </a:r>
            <a:r>
              <a:rPr lang="en-GB" sz="1150" dirty="0">
                <a:latin typeface="Arial"/>
                <a:cs typeface="Arial"/>
              </a:rPr>
              <a:t>male;</a:t>
            </a:r>
            <a:r>
              <a:rPr lang="en-GB" sz="1150" spc="-10" dirty="0">
                <a:latin typeface="Arial"/>
                <a:cs typeface="Arial"/>
              </a:rPr>
              <a:t> </a:t>
            </a:r>
            <a:r>
              <a:rPr lang="en-GB" sz="1150" dirty="0">
                <a:latin typeface="Arial"/>
                <a:cs typeface="Arial"/>
              </a:rPr>
              <a:t>female;</a:t>
            </a:r>
            <a:r>
              <a:rPr lang="en-GB" sz="1150" spc="-15" dirty="0">
                <a:latin typeface="Arial"/>
                <a:cs typeface="Arial"/>
              </a:rPr>
              <a:t> </a:t>
            </a:r>
            <a:r>
              <a:rPr lang="en-GB" sz="1150" dirty="0">
                <a:latin typeface="Arial"/>
                <a:cs typeface="Arial"/>
              </a:rPr>
              <a:t>non-binary;</a:t>
            </a:r>
            <a:r>
              <a:rPr lang="en-GB" sz="1150" spc="-10" dirty="0">
                <a:latin typeface="Arial"/>
                <a:cs typeface="Arial"/>
              </a:rPr>
              <a:t> </a:t>
            </a:r>
            <a:r>
              <a:rPr lang="en-GB" sz="1150" dirty="0">
                <a:latin typeface="Arial"/>
                <a:cs typeface="Arial"/>
              </a:rPr>
              <a:t>prefer</a:t>
            </a:r>
            <a:r>
              <a:rPr lang="en-GB" sz="1150" spc="-15" dirty="0">
                <a:latin typeface="Arial"/>
                <a:cs typeface="Arial"/>
              </a:rPr>
              <a:t> </a:t>
            </a:r>
            <a:r>
              <a:rPr lang="en-GB" sz="1150" spc="-25" dirty="0">
                <a:latin typeface="Arial"/>
                <a:cs typeface="Arial"/>
              </a:rPr>
              <a:t>to </a:t>
            </a:r>
            <a:r>
              <a:rPr lang="en-GB" sz="1150" dirty="0">
                <a:latin typeface="Arial"/>
                <a:cs typeface="Arial"/>
              </a:rPr>
              <a:t>self-describe;</a:t>
            </a:r>
            <a:r>
              <a:rPr lang="en-GB" sz="1150" spc="-15" dirty="0">
                <a:latin typeface="Arial"/>
                <a:cs typeface="Arial"/>
              </a:rPr>
              <a:t> </a:t>
            </a:r>
            <a:r>
              <a:rPr lang="en-GB" sz="1150" dirty="0">
                <a:latin typeface="Arial"/>
                <a:cs typeface="Arial"/>
              </a:rPr>
              <a:t>and</a:t>
            </a:r>
            <a:r>
              <a:rPr lang="en-GB" sz="1150" spc="-10" dirty="0">
                <a:latin typeface="Arial"/>
                <a:cs typeface="Arial"/>
              </a:rPr>
              <a:t> </a:t>
            </a:r>
            <a:r>
              <a:rPr lang="en-GB" sz="1150" dirty="0">
                <a:latin typeface="Arial"/>
                <a:cs typeface="Arial"/>
              </a:rPr>
              <a:t>prefer</a:t>
            </a:r>
            <a:r>
              <a:rPr lang="en-GB" sz="1150" spc="-10" dirty="0">
                <a:latin typeface="Arial"/>
                <a:cs typeface="Arial"/>
              </a:rPr>
              <a:t> </a:t>
            </a:r>
            <a:r>
              <a:rPr lang="en-GB" sz="1150" dirty="0">
                <a:latin typeface="Arial"/>
                <a:cs typeface="Arial"/>
              </a:rPr>
              <a:t>not</a:t>
            </a:r>
            <a:r>
              <a:rPr lang="en-GB" sz="1150" spc="-10" dirty="0">
                <a:latin typeface="Arial"/>
                <a:cs typeface="Arial"/>
              </a:rPr>
              <a:t> </a:t>
            </a:r>
            <a:r>
              <a:rPr lang="en-GB" sz="1150" dirty="0">
                <a:latin typeface="Arial"/>
                <a:cs typeface="Arial"/>
              </a:rPr>
              <a:t>to</a:t>
            </a:r>
            <a:r>
              <a:rPr lang="en-GB" sz="1150" spc="-15" dirty="0">
                <a:latin typeface="Arial"/>
                <a:cs typeface="Arial"/>
              </a:rPr>
              <a:t> </a:t>
            </a:r>
            <a:r>
              <a:rPr lang="en-GB" sz="1150" spc="-20" dirty="0">
                <a:latin typeface="Arial"/>
                <a:cs typeface="Arial"/>
              </a:rPr>
              <a:t>say.</a:t>
            </a:r>
            <a:endParaRPr lang="en-GB" sz="1150" dirty="0">
              <a:latin typeface="Arial"/>
              <a:cs typeface="Arial"/>
            </a:endParaRPr>
          </a:p>
          <a:p>
            <a:pPr marL="12700" marR="149860">
              <a:spcBef>
                <a:spcPts val="600"/>
              </a:spcBef>
            </a:pPr>
            <a:endParaRPr lang="en-GB" sz="1150" dirty="0">
              <a:latin typeface="Arial"/>
              <a:cs typeface="Arial"/>
            </a:endParaRPr>
          </a:p>
        </p:txBody>
      </p:sp>
      <p:sp>
        <p:nvSpPr>
          <p:cNvPr id="6" name="txt_org_name">
            <a:extLst>
              <a:ext uri="{FF2B5EF4-FFF2-40B4-BE49-F238E27FC236}">
                <a16:creationId xmlns:a16="http://schemas.microsoft.com/office/drawing/2014/main" id="{6DB33098-2F4C-4198-9D50-DFD965A6ECC2}"/>
              </a:ext>
              <a:ext uri="{C183D7F6-B498-43B3-948B-1728B52AA6E4}">
                <adec:decorative xmlns:adec="http://schemas.microsoft.com/office/drawing/2017/decorative" val="1"/>
              </a:ext>
            </a:extLst>
          </p:cNvPr>
          <p:cNvSpPr txBox="1"/>
          <p:nvPr/>
        </p:nvSpPr>
        <p:spPr>
          <a:xfrm>
            <a:off x="4524343" y="622300"/>
            <a:ext cx="2754280" cy="276999"/>
          </a:xfrm>
          <a:prstGeom prst="rect">
            <a:avLst/>
          </a:prstGeom>
          <a:noFill/>
        </p:spPr>
        <p:txBody>
          <a:bodyPr wrap="none" rtlCol="0">
            <a:spAutoFit/>
          </a:bodyPr>
          <a:lstStyle/>
          <a:p>
            <a:pPr algn="r"/>
            <a:r>
              <a:rPr lang="en-GB" sz="1200" b="1">
                <a:solidFill>
                  <a:srgbClr val="336E9F"/>
                </a:solidFill>
                <a:latin typeface="Arial"/>
                <a:cs typeface="Arial"/>
              </a:rPr>
              <a:t>The Christie NHS Foundation Trust</a:t>
            </a:r>
            <a:endParaRPr lang="en-GB" sz="1200">
              <a:solidFill>
                <a:srgbClr val="336E9F"/>
              </a:solidFill>
            </a:endParaRPr>
          </a:p>
        </p:txBody>
      </p:sp>
      <p:sp>
        <p:nvSpPr>
          <p:cNvPr id="5" name="txt_survey">
            <a:extLst>
              <a:ext uri="{FF2B5EF4-FFF2-40B4-BE49-F238E27FC236}">
                <a16:creationId xmlns:a16="http://schemas.microsoft.com/office/drawing/2014/main" id="{C806AE22-0ED0-EB08-F3A3-A81B96BCE841}"/>
              </a:ext>
              <a:ext uri="{C183D7F6-B498-43B3-948B-1728B52AA6E4}">
                <adec:decorative xmlns:adec="http://schemas.microsoft.com/office/drawing/2017/decorative" val="1"/>
              </a:ext>
            </a:extLst>
          </p:cNvPr>
          <p:cNvSpPr txBox="1"/>
          <p:nvPr/>
        </p:nvSpPr>
        <p:spPr>
          <a:xfrm>
            <a:off x="3582738" y="416491"/>
            <a:ext cx="3695885"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2" name="Group 1">
            <a:extLst>
              <a:ext uri="{FF2B5EF4-FFF2-40B4-BE49-F238E27FC236}">
                <a16:creationId xmlns:a16="http://schemas.microsoft.com/office/drawing/2014/main" id="{4A51546A-EAC6-D768-DFB5-C5C7613CEB5B}"/>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9" name="object 4">
              <a:hlinkClick r:id="rId2" action="ppaction://hlinksldjump"/>
              <a:extLst>
                <a:ext uri="{FF2B5EF4-FFF2-40B4-BE49-F238E27FC236}">
                  <a16:creationId xmlns:a16="http://schemas.microsoft.com/office/drawing/2014/main" id="{AC83AB0B-E591-C192-9308-597CBBCF26C0}"/>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2" name="object 3">
              <a:hlinkClick r:id="rId2" action="ppaction://hlinksldjump"/>
              <a:extLst>
                <a:ext uri="{FF2B5EF4-FFF2-40B4-BE49-F238E27FC236}">
                  <a16:creationId xmlns:a16="http://schemas.microsoft.com/office/drawing/2014/main" id="{98829960-7D57-0FB4-FE62-E0D5F278D2FC}"/>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1">
            <a:extLst>
              <a:ext uri="{FF2B5EF4-FFF2-40B4-BE49-F238E27FC236}">
                <a16:creationId xmlns:a16="http://schemas.microsoft.com/office/drawing/2014/main" id="{EC22F7DC-B4EA-4F64-36BE-9691DB141062}"/>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92057904-03AD-4A4E-892C-C781AFF566A6}" type="slidenum">
              <a:rPr lang="en-GB" spc="-25" dirty="0"/>
              <a:t>8</a:t>
            </a:fld>
            <a:endParaRPr lang="en-GB" spc="-25" dirty="0"/>
          </a:p>
        </p:txBody>
      </p:sp>
      <p:sp>
        <p:nvSpPr>
          <p:cNvPr id="13" name="object 1"/>
          <p:cNvSpPr txBox="1"/>
          <p:nvPr/>
        </p:nvSpPr>
        <p:spPr>
          <a:xfrm>
            <a:off x="461095" y="834143"/>
            <a:ext cx="6696000" cy="2785378"/>
          </a:xfrm>
          <a:prstGeom prst="rect">
            <a:avLst/>
          </a:prstGeom>
        </p:spPr>
        <p:txBody>
          <a:bodyPr vert="horz" wrap="square" lIns="0" tIns="0" rIns="0" bIns="0" rtlCol="0">
            <a:spAutoFit/>
          </a:bodyPr>
          <a:lstStyle/>
          <a:p>
            <a:pPr marL="12700" algn="l">
              <a:spcBef>
                <a:spcPts val="600"/>
              </a:spcBef>
            </a:pPr>
            <a:r>
              <a:rPr lang="en-GB" sz="1200" b="1" dirty="0">
                <a:solidFill>
                  <a:srgbClr val="336E9F"/>
                </a:solidFill>
                <a:latin typeface="Arial"/>
                <a:cs typeface="Arial"/>
              </a:rPr>
              <a:t>Ethnicity</a:t>
            </a:r>
            <a:r>
              <a:rPr lang="en-GB" sz="1200" b="1" spc="-55" dirty="0">
                <a:solidFill>
                  <a:srgbClr val="336E9F"/>
                </a:solidFill>
                <a:latin typeface="Arial"/>
                <a:cs typeface="Arial"/>
              </a:rPr>
              <a:t> </a:t>
            </a:r>
            <a:r>
              <a:rPr lang="en-GB" sz="1200" b="1" spc="-10" dirty="0">
                <a:solidFill>
                  <a:srgbClr val="336E9F"/>
                </a:solidFill>
                <a:latin typeface="Arial"/>
                <a:cs typeface="Arial"/>
              </a:rPr>
              <a:t>tables</a:t>
            </a:r>
            <a:endParaRPr lang="en-GB" sz="1200" dirty="0">
              <a:latin typeface="Arial"/>
              <a:cs typeface="Arial"/>
            </a:endParaRPr>
          </a:p>
          <a:p>
            <a:pPr marL="12700" algn="l">
              <a:spcBef>
                <a:spcPts val="600"/>
              </a:spcBef>
            </a:pPr>
            <a:r>
              <a:rPr lang="en-GB" sz="1150" dirty="0">
                <a:latin typeface="Arial"/>
                <a:cs typeface="Arial"/>
              </a:rPr>
              <a:t>The</a:t>
            </a:r>
            <a:r>
              <a:rPr lang="en-GB" sz="1150" spc="-10" dirty="0">
                <a:latin typeface="Arial"/>
                <a:cs typeface="Arial"/>
              </a:rPr>
              <a:t> </a:t>
            </a:r>
            <a:r>
              <a:rPr lang="en-GB" sz="1150" dirty="0">
                <a:latin typeface="Arial"/>
                <a:cs typeface="Arial"/>
              </a:rPr>
              <a:t>ethnicity</a:t>
            </a:r>
            <a:r>
              <a:rPr lang="en-GB" sz="1150" spc="-5" dirty="0">
                <a:latin typeface="Arial"/>
                <a:cs typeface="Arial"/>
              </a:rPr>
              <a:t> </a:t>
            </a:r>
            <a:r>
              <a:rPr lang="en-GB" sz="1150" dirty="0">
                <a:latin typeface="Arial"/>
                <a:cs typeface="Arial"/>
              </a:rPr>
              <a:t>tables</a:t>
            </a:r>
            <a:r>
              <a:rPr lang="en-GB" sz="1150" spc="-5" dirty="0">
                <a:latin typeface="Arial"/>
                <a:cs typeface="Arial"/>
              </a:rPr>
              <a:t> </a:t>
            </a:r>
            <a:r>
              <a:rPr lang="en-GB" sz="1150" dirty="0">
                <a:latin typeface="Arial"/>
                <a:cs typeface="Arial"/>
              </a:rPr>
              <a:t>show</a:t>
            </a:r>
            <a:r>
              <a:rPr lang="en-GB" sz="1150" spc="-10"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unadjusted</a:t>
            </a:r>
            <a:r>
              <a:rPr lang="en-GB" sz="1150" spc="-5" dirty="0">
                <a:latin typeface="Arial"/>
                <a:cs typeface="Arial"/>
              </a:rPr>
              <a:t> </a:t>
            </a:r>
            <a:r>
              <a:rPr lang="en-GB" sz="1150" dirty="0">
                <a:latin typeface="Arial"/>
                <a:cs typeface="Arial"/>
              </a:rPr>
              <a:t>scores</a:t>
            </a:r>
            <a:r>
              <a:rPr lang="en-GB" sz="1150" spc="-5" dirty="0">
                <a:latin typeface="Arial"/>
                <a:cs typeface="Arial"/>
              </a:rPr>
              <a:t> </a:t>
            </a:r>
            <a:r>
              <a:rPr lang="en-GB" sz="1150" dirty="0">
                <a:latin typeface="Arial"/>
                <a:cs typeface="Arial"/>
              </a:rPr>
              <a:t>for</a:t>
            </a:r>
            <a:r>
              <a:rPr lang="en-GB" sz="1150" spc="-10" dirty="0">
                <a:latin typeface="Arial"/>
                <a:cs typeface="Arial"/>
              </a:rPr>
              <a:t> </a:t>
            </a:r>
            <a:r>
              <a:rPr lang="en-GB" sz="1150" dirty="0">
                <a:latin typeface="Arial"/>
                <a:cs typeface="Arial"/>
              </a:rPr>
              <a:t>six</a:t>
            </a:r>
            <a:r>
              <a:rPr lang="en-GB" sz="1150" spc="-5" dirty="0">
                <a:latin typeface="Arial"/>
                <a:cs typeface="Arial"/>
              </a:rPr>
              <a:t> </a:t>
            </a:r>
            <a:r>
              <a:rPr lang="en-GB" sz="1150" dirty="0">
                <a:latin typeface="Arial"/>
                <a:cs typeface="Arial"/>
              </a:rPr>
              <a:t>ethnicity</a:t>
            </a:r>
            <a:r>
              <a:rPr lang="en-GB" sz="1150" spc="-5" dirty="0">
                <a:latin typeface="Arial"/>
                <a:cs typeface="Arial"/>
              </a:rPr>
              <a:t> </a:t>
            </a:r>
            <a:r>
              <a:rPr lang="en-GB" sz="1150" spc="-10" dirty="0">
                <a:latin typeface="Arial"/>
                <a:cs typeface="Arial"/>
              </a:rPr>
              <a:t>groups.</a:t>
            </a:r>
            <a:endParaRPr lang="en-GB" sz="1150" dirty="0">
              <a:latin typeface="Arial"/>
              <a:cs typeface="Arial"/>
            </a:endParaRPr>
          </a:p>
          <a:p>
            <a:pPr marL="12700" algn="l">
              <a:spcBef>
                <a:spcPts val="600"/>
              </a:spcBef>
            </a:pPr>
            <a:r>
              <a:rPr lang="en-GB" sz="1200" b="1" spc="-10" dirty="0">
                <a:solidFill>
                  <a:srgbClr val="336E9F"/>
                </a:solidFill>
                <a:latin typeface="Arial"/>
                <a:cs typeface="Arial"/>
              </a:rPr>
              <a:t>Long-</a:t>
            </a:r>
            <a:r>
              <a:rPr lang="en-GB" sz="1200" b="1" dirty="0">
                <a:solidFill>
                  <a:srgbClr val="336E9F"/>
                </a:solidFill>
                <a:latin typeface="Arial"/>
                <a:cs typeface="Arial"/>
              </a:rPr>
              <a:t>term</a:t>
            </a:r>
            <a:r>
              <a:rPr lang="en-GB" sz="1200" b="1" spc="-25" dirty="0">
                <a:solidFill>
                  <a:srgbClr val="336E9F"/>
                </a:solidFill>
                <a:latin typeface="Arial"/>
                <a:cs typeface="Arial"/>
              </a:rPr>
              <a:t> </a:t>
            </a:r>
            <a:r>
              <a:rPr lang="en-GB" sz="1200" b="1" dirty="0">
                <a:solidFill>
                  <a:srgbClr val="336E9F"/>
                </a:solidFill>
                <a:latin typeface="Arial"/>
                <a:cs typeface="Arial"/>
              </a:rPr>
              <a:t>condition</a:t>
            </a:r>
            <a:r>
              <a:rPr lang="en-GB" sz="1200" b="1" spc="-20" dirty="0">
                <a:solidFill>
                  <a:srgbClr val="336E9F"/>
                </a:solidFill>
                <a:latin typeface="Arial"/>
                <a:cs typeface="Arial"/>
              </a:rPr>
              <a:t> </a:t>
            </a:r>
            <a:r>
              <a:rPr lang="en-GB" sz="1200" b="1" dirty="0">
                <a:solidFill>
                  <a:srgbClr val="336E9F"/>
                </a:solidFill>
                <a:latin typeface="Arial"/>
                <a:cs typeface="Arial"/>
              </a:rPr>
              <a:t>status</a:t>
            </a:r>
            <a:r>
              <a:rPr lang="en-GB" sz="1200" b="1" spc="-20" dirty="0">
                <a:solidFill>
                  <a:srgbClr val="336E9F"/>
                </a:solidFill>
                <a:latin typeface="Arial"/>
                <a:cs typeface="Arial"/>
              </a:rPr>
              <a:t> </a:t>
            </a:r>
            <a:r>
              <a:rPr lang="en-GB" sz="1200" b="1" spc="-10" dirty="0">
                <a:solidFill>
                  <a:srgbClr val="336E9F"/>
                </a:solidFill>
                <a:latin typeface="Arial"/>
                <a:cs typeface="Arial"/>
              </a:rPr>
              <a:t>tables</a:t>
            </a:r>
            <a:endParaRPr lang="en-GB" sz="1200" dirty="0">
              <a:latin typeface="Arial"/>
              <a:cs typeface="Arial"/>
            </a:endParaRPr>
          </a:p>
          <a:p>
            <a:pPr marL="12700" marR="198120" algn="l">
              <a:spcBef>
                <a:spcPts val="600"/>
              </a:spcBef>
            </a:pPr>
            <a:r>
              <a:rPr lang="en-GB" sz="1150" dirty="0">
                <a:latin typeface="Arial"/>
                <a:cs typeface="Arial"/>
              </a:rPr>
              <a:t>The</a:t>
            </a:r>
            <a:r>
              <a:rPr lang="en-GB" sz="1150" spc="-10" dirty="0">
                <a:latin typeface="Arial"/>
                <a:cs typeface="Arial"/>
              </a:rPr>
              <a:t> long-</a:t>
            </a:r>
            <a:r>
              <a:rPr lang="en-GB" sz="1150" dirty="0">
                <a:latin typeface="Arial"/>
                <a:cs typeface="Arial"/>
              </a:rPr>
              <a:t>term</a:t>
            </a:r>
            <a:r>
              <a:rPr lang="en-GB" sz="1150" spc="-10" dirty="0">
                <a:latin typeface="Arial"/>
                <a:cs typeface="Arial"/>
              </a:rPr>
              <a:t> </a:t>
            </a:r>
            <a:r>
              <a:rPr lang="en-GB" sz="1150" dirty="0">
                <a:latin typeface="Arial"/>
                <a:cs typeface="Arial"/>
              </a:rPr>
              <a:t>condition</a:t>
            </a:r>
            <a:r>
              <a:rPr lang="en-GB" sz="1150" spc="-10" dirty="0">
                <a:latin typeface="Arial"/>
                <a:cs typeface="Arial"/>
              </a:rPr>
              <a:t> </a:t>
            </a:r>
            <a:r>
              <a:rPr lang="en-GB" sz="1150" dirty="0">
                <a:latin typeface="Arial"/>
                <a:cs typeface="Arial"/>
              </a:rPr>
              <a:t>status</a:t>
            </a:r>
            <a:r>
              <a:rPr lang="en-GB" sz="1150" spc="-10" dirty="0">
                <a:latin typeface="Arial"/>
                <a:cs typeface="Arial"/>
              </a:rPr>
              <a:t> </a:t>
            </a:r>
            <a:r>
              <a:rPr lang="en-GB" sz="1150" dirty="0">
                <a:latin typeface="Arial"/>
                <a:cs typeface="Arial"/>
              </a:rPr>
              <a:t>tables</a:t>
            </a:r>
            <a:r>
              <a:rPr lang="en-GB" sz="1150" spc="-10" dirty="0">
                <a:latin typeface="Arial"/>
                <a:cs typeface="Arial"/>
              </a:rPr>
              <a:t> </a:t>
            </a:r>
            <a:r>
              <a:rPr lang="en-GB" sz="1150" dirty="0">
                <a:latin typeface="Arial"/>
                <a:cs typeface="Arial"/>
              </a:rPr>
              <a:t>show</a:t>
            </a:r>
            <a:r>
              <a:rPr lang="en-GB" sz="1150" spc="-10" dirty="0">
                <a:latin typeface="Arial"/>
                <a:cs typeface="Arial"/>
              </a:rPr>
              <a:t> </a:t>
            </a:r>
            <a:r>
              <a:rPr lang="en-GB" sz="1150" dirty="0">
                <a:latin typeface="Arial"/>
                <a:cs typeface="Arial"/>
              </a:rPr>
              <a:t>the</a:t>
            </a:r>
            <a:r>
              <a:rPr lang="en-GB" sz="1150" spc="-10" dirty="0">
                <a:latin typeface="Arial"/>
                <a:cs typeface="Arial"/>
              </a:rPr>
              <a:t> </a:t>
            </a:r>
            <a:r>
              <a:rPr lang="en-GB" sz="1150" dirty="0">
                <a:latin typeface="Arial"/>
                <a:cs typeface="Arial"/>
              </a:rPr>
              <a:t>unadjusted</a:t>
            </a:r>
            <a:r>
              <a:rPr lang="en-GB" sz="1150" spc="-5" dirty="0">
                <a:latin typeface="Arial"/>
                <a:cs typeface="Arial"/>
              </a:rPr>
              <a:t> </a:t>
            </a:r>
            <a:r>
              <a:rPr lang="en-GB" sz="1150" dirty="0">
                <a:latin typeface="Arial"/>
                <a:cs typeface="Arial"/>
              </a:rPr>
              <a:t>scores</a:t>
            </a:r>
            <a:r>
              <a:rPr lang="en-GB" sz="1150" spc="-10" dirty="0">
                <a:latin typeface="Arial"/>
                <a:cs typeface="Arial"/>
              </a:rPr>
              <a:t> </a:t>
            </a:r>
            <a:r>
              <a:rPr lang="en-GB" sz="1150" dirty="0">
                <a:latin typeface="Arial"/>
                <a:cs typeface="Arial"/>
              </a:rPr>
              <a:t>for</a:t>
            </a:r>
            <a:r>
              <a:rPr lang="en-GB" sz="1150" spc="-10" dirty="0">
                <a:latin typeface="Arial"/>
                <a:cs typeface="Arial"/>
              </a:rPr>
              <a:t> </a:t>
            </a:r>
            <a:r>
              <a:rPr lang="en-GB" sz="1150" dirty="0">
                <a:latin typeface="Arial"/>
                <a:cs typeface="Arial"/>
              </a:rPr>
              <a:t>two</a:t>
            </a:r>
            <a:r>
              <a:rPr lang="en-GB" sz="1150" spc="-10" dirty="0">
                <a:latin typeface="Arial"/>
                <a:cs typeface="Arial"/>
              </a:rPr>
              <a:t> </a:t>
            </a:r>
            <a:r>
              <a:rPr lang="en-GB" sz="1150" dirty="0">
                <a:latin typeface="Arial"/>
                <a:cs typeface="Arial"/>
              </a:rPr>
              <a:t>groups:</a:t>
            </a:r>
            <a:r>
              <a:rPr lang="en-GB" sz="1150" spc="-10" dirty="0">
                <a:latin typeface="Arial"/>
                <a:cs typeface="Arial"/>
              </a:rPr>
              <a:t> </a:t>
            </a:r>
            <a:r>
              <a:rPr lang="en-GB" sz="1150" dirty="0">
                <a:latin typeface="Arial"/>
                <a:cs typeface="Arial"/>
              </a:rPr>
              <a:t>those</a:t>
            </a:r>
            <a:r>
              <a:rPr lang="en-GB" sz="1150" spc="-10" dirty="0">
                <a:latin typeface="Arial"/>
                <a:cs typeface="Arial"/>
              </a:rPr>
              <a:t> </a:t>
            </a:r>
            <a:r>
              <a:rPr lang="en-GB" sz="1150" dirty="0">
                <a:latin typeface="Arial"/>
                <a:cs typeface="Arial"/>
              </a:rPr>
              <a:t>who</a:t>
            </a:r>
            <a:r>
              <a:rPr lang="en-GB" sz="1150" spc="-10" dirty="0">
                <a:latin typeface="Arial"/>
                <a:cs typeface="Arial"/>
              </a:rPr>
              <a:t> indicate </a:t>
            </a:r>
            <a:r>
              <a:rPr lang="en-GB" sz="1150" dirty="0">
                <a:latin typeface="Arial"/>
                <a:cs typeface="Arial"/>
              </a:rPr>
              <a:t>they</a:t>
            </a:r>
            <a:r>
              <a:rPr lang="en-GB" sz="1150" spc="-5" dirty="0">
                <a:latin typeface="Arial"/>
                <a:cs typeface="Arial"/>
              </a:rPr>
              <a:t> </a:t>
            </a:r>
            <a:r>
              <a:rPr lang="en-GB" sz="1150" dirty="0">
                <a:latin typeface="Arial"/>
                <a:cs typeface="Arial"/>
              </a:rPr>
              <a:t>have</a:t>
            </a:r>
            <a:r>
              <a:rPr lang="en-GB" sz="1150" spc="-5" dirty="0">
                <a:latin typeface="Arial"/>
                <a:cs typeface="Arial"/>
              </a:rPr>
              <a:t> </a:t>
            </a:r>
            <a:r>
              <a:rPr lang="en-GB" sz="1150" dirty="0">
                <a:latin typeface="Arial"/>
                <a:cs typeface="Arial"/>
              </a:rPr>
              <a:t>one</a:t>
            </a:r>
            <a:r>
              <a:rPr lang="en-GB" sz="1150" spc="-5" dirty="0">
                <a:latin typeface="Arial"/>
                <a:cs typeface="Arial"/>
              </a:rPr>
              <a:t> </a:t>
            </a:r>
            <a:r>
              <a:rPr lang="en-GB" sz="1150" dirty="0">
                <a:latin typeface="Arial"/>
                <a:cs typeface="Arial"/>
              </a:rPr>
              <a:t>or</a:t>
            </a:r>
            <a:r>
              <a:rPr lang="en-GB" sz="1150" spc="-5" dirty="0">
                <a:latin typeface="Arial"/>
                <a:cs typeface="Arial"/>
              </a:rPr>
              <a:t> </a:t>
            </a:r>
            <a:r>
              <a:rPr lang="en-GB" sz="1150" dirty="0">
                <a:solidFill>
                  <a:srgbClr val="000000"/>
                </a:solidFill>
                <a:latin typeface="Arial"/>
                <a:cs typeface="Arial"/>
              </a:rPr>
              <a:t>more</a:t>
            </a:r>
            <a:r>
              <a:rPr lang="en-GB" sz="1150" spc="-5" dirty="0">
                <a:solidFill>
                  <a:srgbClr val="000000"/>
                </a:solidFill>
                <a:latin typeface="Arial"/>
                <a:cs typeface="Arial"/>
              </a:rPr>
              <a:t> </a:t>
            </a:r>
            <a:r>
              <a:rPr lang="en-GB" sz="1150" spc="-10" dirty="0">
                <a:solidFill>
                  <a:srgbClr val="000000"/>
                </a:solidFill>
                <a:latin typeface="Arial"/>
                <a:cs typeface="Arial"/>
              </a:rPr>
              <a:t>long-</a:t>
            </a:r>
            <a:r>
              <a:rPr lang="en-GB" sz="1150" dirty="0">
                <a:solidFill>
                  <a:srgbClr val="000000"/>
                </a:solidFill>
                <a:latin typeface="Arial"/>
                <a:cs typeface="Arial"/>
              </a:rPr>
              <a:t>term</a:t>
            </a:r>
            <a:r>
              <a:rPr lang="en-GB" sz="1150" spc="-5" dirty="0">
                <a:solidFill>
                  <a:srgbClr val="000000"/>
                </a:solidFill>
                <a:latin typeface="Arial"/>
                <a:cs typeface="Arial"/>
              </a:rPr>
              <a:t> </a:t>
            </a:r>
            <a:r>
              <a:rPr lang="en-GB" sz="1150" dirty="0">
                <a:solidFill>
                  <a:srgbClr val="000000"/>
                </a:solidFill>
                <a:latin typeface="Arial"/>
                <a:cs typeface="Arial"/>
              </a:rPr>
              <a:t>conditions</a:t>
            </a:r>
            <a:r>
              <a:rPr lang="en-GB" sz="1150" spc="-5" dirty="0">
                <a:solidFill>
                  <a:srgbClr val="000000"/>
                </a:solidFill>
                <a:latin typeface="Arial"/>
                <a:cs typeface="Arial"/>
              </a:rPr>
              <a:t> </a:t>
            </a:r>
            <a:r>
              <a:rPr lang="en-GB" sz="1150" dirty="0">
                <a:latin typeface="Arial"/>
                <a:cs typeface="Arial"/>
              </a:rPr>
              <a:t>and</a:t>
            </a:r>
            <a:r>
              <a:rPr lang="en-GB" sz="1150" spc="-5" dirty="0">
                <a:latin typeface="Arial"/>
                <a:cs typeface="Arial"/>
              </a:rPr>
              <a:t> </a:t>
            </a:r>
            <a:r>
              <a:rPr lang="en-GB" sz="1150" dirty="0">
                <a:latin typeface="Arial"/>
                <a:cs typeface="Arial"/>
              </a:rPr>
              <a:t>those</a:t>
            </a:r>
            <a:r>
              <a:rPr lang="en-GB" sz="1150" spc="-5" dirty="0">
                <a:latin typeface="Arial"/>
                <a:cs typeface="Arial"/>
              </a:rPr>
              <a:t> </a:t>
            </a:r>
            <a:r>
              <a:rPr lang="en-GB" sz="1150" dirty="0">
                <a:latin typeface="Arial"/>
                <a:cs typeface="Arial"/>
              </a:rPr>
              <a:t>who</a:t>
            </a:r>
            <a:r>
              <a:rPr lang="en-GB" sz="1150" spc="-5" dirty="0">
                <a:latin typeface="Arial"/>
                <a:cs typeface="Arial"/>
              </a:rPr>
              <a:t> </a:t>
            </a:r>
            <a:r>
              <a:rPr lang="en-GB" sz="1150" dirty="0">
                <a:latin typeface="Arial"/>
                <a:cs typeface="Arial"/>
              </a:rPr>
              <a:t>indicate</a:t>
            </a:r>
            <a:r>
              <a:rPr lang="en-GB" sz="1150" spc="-5" dirty="0">
                <a:latin typeface="Arial"/>
                <a:cs typeface="Arial"/>
              </a:rPr>
              <a:t> </a:t>
            </a:r>
            <a:r>
              <a:rPr lang="en-GB" sz="1150" dirty="0">
                <a:latin typeface="Arial"/>
                <a:cs typeface="Arial"/>
              </a:rPr>
              <a:t>that</a:t>
            </a:r>
            <a:r>
              <a:rPr lang="en-GB" sz="1150" spc="-5" dirty="0">
                <a:latin typeface="Arial"/>
                <a:cs typeface="Arial"/>
              </a:rPr>
              <a:t> </a:t>
            </a:r>
            <a:r>
              <a:rPr lang="en-GB" sz="1150" dirty="0">
                <a:latin typeface="Arial"/>
                <a:cs typeface="Arial"/>
              </a:rPr>
              <a:t>they</a:t>
            </a:r>
            <a:r>
              <a:rPr lang="en-GB" sz="1150" spc="-5" dirty="0">
                <a:latin typeface="Arial"/>
                <a:cs typeface="Arial"/>
              </a:rPr>
              <a:t> </a:t>
            </a:r>
            <a:r>
              <a:rPr lang="en-GB" sz="1150" dirty="0">
                <a:latin typeface="Arial"/>
                <a:cs typeface="Arial"/>
              </a:rPr>
              <a:t>have</a:t>
            </a:r>
            <a:r>
              <a:rPr lang="en-GB" sz="1150" spc="-5" dirty="0">
                <a:latin typeface="Arial"/>
                <a:cs typeface="Arial"/>
              </a:rPr>
              <a:t> </a:t>
            </a:r>
            <a:r>
              <a:rPr lang="en-GB" sz="1150" dirty="0">
                <a:latin typeface="Arial"/>
                <a:cs typeface="Arial"/>
              </a:rPr>
              <a:t>no</a:t>
            </a:r>
            <a:r>
              <a:rPr lang="en-GB" sz="1150" spc="-5" dirty="0">
                <a:latin typeface="Arial"/>
                <a:cs typeface="Arial"/>
              </a:rPr>
              <a:t> </a:t>
            </a:r>
            <a:r>
              <a:rPr lang="en-GB" sz="1150" spc="-10" dirty="0">
                <a:latin typeface="Arial"/>
                <a:cs typeface="Arial"/>
              </a:rPr>
              <a:t>long-</a:t>
            </a:r>
            <a:r>
              <a:rPr lang="en-GB" sz="1150" spc="-20" dirty="0">
                <a:latin typeface="Arial"/>
                <a:cs typeface="Arial"/>
              </a:rPr>
              <a:t>term </a:t>
            </a:r>
            <a:r>
              <a:rPr lang="en-GB" sz="1150" spc="-10" dirty="0">
                <a:latin typeface="Arial"/>
                <a:cs typeface="Arial"/>
              </a:rPr>
              <a:t>conditions.</a:t>
            </a:r>
            <a:endParaRPr lang="en-GB" sz="1150" dirty="0">
              <a:latin typeface="Arial"/>
              <a:cs typeface="Arial"/>
            </a:endParaRPr>
          </a:p>
          <a:p>
            <a:pPr marL="12700" algn="l">
              <a:spcBef>
                <a:spcPts val="600"/>
              </a:spcBef>
            </a:pPr>
            <a:r>
              <a:rPr sz="1200" b="1" dirty="0">
                <a:solidFill>
                  <a:srgbClr val="336E9F"/>
                </a:solidFill>
                <a:latin typeface="Arial"/>
                <a:cs typeface="Arial"/>
              </a:rPr>
              <a:t>IMD</a:t>
            </a:r>
            <a:r>
              <a:rPr sz="1200" b="1" spc="-35" dirty="0">
                <a:solidFill>
                  <a:srgbClr val="336E9F"/>
                </a:solidFill>
                <a:latin typeface="Arial"/>
                <a:cs typeface="Arial"/>
              </a:rPr>
              <a:t> </a:t>
            </a:r>
            <a:r>
              <a:rPr sz="1200" b="1" dirty="0">
                <a:solidFill>
                  <a:srgbClr val="336E9F"/>
                </a:solidFill>
                <a:latin typeface="Arial"/>
                <a:cs typeface="Arial"/>
              </a:rPr>
              <a:t>quintile</a:t>
            </a:r>
            <a:r>
              <a:rPr sz="1200" b="1" spc="-30" dirty="0">
                <a:solidFill>
                  <a:srgbClr val="336E9F"/>
                </a:solidFill>
                <a:latin typeface="Arial"/>
                <a:cs typeface="Arial"/>
              </a:rPr>
              <a:t> </a:t>
            </a:r>
            <a:r>
              <a:rPr sz="1200" b="1" spc="-10" dirty="0">
                <a:solidFill>
                  <a:srgbClr val="336E9F"/>
                </a:solidFill>
                <a:latin typeface="Arial"/>
                <a:cs typeface="Arial"/>
              </a:rPr>
              <a:t>tables</a:t>
            </a:r>
            <a:endParaRPr sz="1200" dirty="0">
              <a:latin typeface="Arial"/>
              <a:cs typeface="Arial"/>
            </a:endParaRPr>
          </a:p>
          <a:p>
            <a:pPr marL="12700" marR="198120" algn="l">
              <a:spcBef>
                <a:spcPts val="600"/>
              </a:spcBef>
            </a:pPr>
            <a:r>
              <a:rPr sz="1150" dirty="0">
                <a:latin typeface="Arial"/>
                <a:cs typeface="Arial"/>
              </a:rPr>
              <a:t>The</a:t>
            </a:r>
            <a:r>
              <a:rPr sz="1150" spc="-10" dirty="0">
                <a:latin typeface="Arial"/>
                <a:cs typeface="Arial"/>
              </a:rPr>
              <a:t> </a:t>
            </a:r>
            <a:r>
              <a:rPr sz="1150" dirty="0">
                <a:latin typeface="Arial"/>
                <a:cs typeface="Arial"/>
              </a:rPr>
              <a:t>IMD</a:t>
            </a:r>
            <a:r>
              <a:rPr sz="1150" spc="-5" dirty="0">
                <a:latin typeface="Arial"/>
                <a:cs typeface="Arial"/>
              </a:rPr>
              <a:t> </a:t>
            </a:r>
            <a:r>
              <a:rPr sz="1150" dirty="0">
                <a:latin typeface="Arial"/>
                <a:cs typeface="Arial"/>
              </a:rPr>
              <a:t>quintile</a:t>
            </a:r>
            <a:r>
              <a:rPr sz="1150" spc="-5" dirty="0">
                <a:latin typeface="Arial"/>
                <a:cs typeface="Arial"/>
              </a:rPr>
              <a:t> </a:t>
            </a:r>
            <a:r>
              <a:rPr sz="1150" dirty="0">
                <a:latin typeface="Arial"/>
                <a:cs typeface="Arial"/>
              </a:rPr>
              <a:t>tables</a:t>
            </a:r>
            <a:r>
              <a:rPr sz="1150" spc="-5" dirty="0">
                <a:latin typeface="Arial"/>
                <a:cs typeface="Arial"/>
              </a:rPr>
              <a:t> </a:t>
            </a:r>
            <a:r>
              <a:rPr sz="1150" dirty="0">
                <a:latin typeface="Arial"/>
                <a:cs typeface="Arial"/>
              </a:rPr>
              <a:t>show</a:t>
            </a:r>
            <a:r>
              <a:rPr sz="1150" spc="-10" dirty="0">
                <a:latin typeface="Arial"/>
                <a:cs typeface="Arial"/>
              </a:rPr>
              <a:t> </a:t>
            </a:r>
            <a:r>
              <a:rPr sz="1150" dirty="0">
                <a:latin typeface="Arial"/>
                <a:cs typeface="Arial"/>
              </a:rPr>
              <a:t>the</a:t>
            </a:r>
            <a:r>
              <a:rPr sz="1150" spc="-5" dirty="0">
                <a:latin typeface="Arial"/>
                <a:cs typeface="Arial"/>
              </a:rPr>
              <a:t> </a:t>
            </a:r>
            <a:r>
              <a:rPr sz="1150" dirty="0">
                <a:latin typeface="Arial"/>
                <a:cs typeface="Arial"/>
              </a:rPr>
              <a:t>unadjusted</a:t>
            </a:r>
            <a:r>
              <a:rPr sz="1150" spc="-5" dirty="0">
                <a:latin typeface="Arial"/>
                <a:cs typeface="Arial"/>
              </a:rPr>
              <a:t> </a:t>
            </a:r>
            <a:r>
              <a:rPr sz="1150" dirty="0">
                <a:latin typeface="Arial"/>
                <a:cs typeface="Arial"/>
              </a:rPr>
              <a:t>scores</a:t>
            </a:r>
            <a:r>
              <a:rPr sz="1150" spc="-5" dirty="0">
                <a:latin typeface="Arial"/>
                <a:cs typeface="Arial"/>
              </a:rPr>
              <a:t> </a:t>
            </a:r>
            <a:r>
              <a:rPr sz="1150" dirty="0">
                <a:latin typeface="Arial"/>
                <a:cs typeface="Arial"/>
              </a:rPr>
              <a:t>for</a:t>
            </a:r>
            <a:r>
              <a:rPr sz="1150" spc="-5" dirty="0">
                <a:latin typeface="Arial"/>
                <a:cs typeface="Arial"/>
              </a:rPr>
              <a:t> </a:t>
            </a:r>
            <a:r>
              <a:rPr sz="1150" dirty="0">
                <a:latin typeface="Arial"/>
                <a:cs typeface="Arial"/>
              </a:rPr>
              <a:t>five</a:t>
            </a:r>
            <a:r>
              <a:rPr sz="1150" spc="-10" dirty="0">
                <a:latin typeface="Arial"/>
                <a:cs typeface="Arial"/>
              </a:rPr>
              <a:t> </a:t>
            </a:r>
            <a:r>
              <a:rPr sz="1150" dirty="0">
                <a:latin typeface="Arial"/>
                <a:cs typeface="Arial"/>
              </a:rPr>
              <a:t>quintiles</a:t>
            </a:r>
            <a:r>
              <a:rPr sz="1150" spc="-5" dirty="0">
                <a:latin typeface="Arial"/>
                <a:cs typeface="Arial"/>
              </a:rPr>
              <a:t> </a:t>
            </a:r>
            <a:r>
              <a:rPr sz="1150" dirty="0">
                <a:latin typeface="Arial"/>
                <a:cs typeface="Arial"/>
              </a:rPr>
              <a:t>based</a:t>
            </a:r>
            <a:r>
              <a:rPr sz="1150" spc="-5" dirty="0">
                <a:latin typeface="Arial"/>
                <a:cs typeface="Arial"/>
              </a:rPr>
              <a:t> </a:t>
            </a:r>
            <a:r>
              <a:rPr sz="1150" dirty="0">
                <a:latin typeface="Arial"/>
                <a:cs typeface="Arial"/>
              </a:rPr>
              <a:t>on</a:t>
            </a:r>
            <a:r>
              <a:rPr sz="1150" spc="-5" dirty="0">
                <a:latin typeface="Arial"/>
                <a:cs typeface="Arial"/>
              </a:rPr>
              <a:t> </a:t>
            </a:r>
            <a:r>
              <a:rPr sz="1150" dirty="0">
                <a:latin typeface="Arial"/>
                <a:cs typeface="Arial"/>
              </a:rPr>
              <a:t>relative</a:t>
            </a:r>
            <a:r>
              <a:rPr sz="1150" spc="-5" dirty="0">
                <a:latin typeface="Arial"/>
                <a:cs typeface="Arial"/>
              </a:rPr>
              <a:t> </a:t>
            </a:r>
            <a:r>
              <a:rPr sz="1150" spc="-10" dirty="0">
                <a:latin typeface="Arial"/>
                <a:cs typeface="Arial"/>
              </a:rPr>
              <a:t>disadvantage, </a:t>
            </a:r>
            <a:r>
              <a:rPr sz="1150" dirty="0">
                <a:latin typeface="Arial"/>
                <a:cs typeface="Arial"/>
              </a:rPr>
              <a:t>with</a:t>
            </a:r>
            <a:r>
              <a:rPr sz="1150" spc="-5" dirty="0">
                <a:latin typeface="Arial"/>
                <a:cs typeface="Arial"/>
              </a:rPr>
              <a:t> </a:t>
            </a:r>
            <a:r>
              <a:rPr sz="1150" dirty="0">
                <a:latin typeface="Arial"/>
                <a:cs typeface="Arial"/>
              </a:rPr>
              <a:t>quintile</a:t>
            </a:r>
            <a:r>
              <a:rPr sz="1150" spc="-5" dirty="0">
                <a:latin typeface="Arial"/>
                <a:cs typeface="Arial"/>
              </a:rPr>
              <a:t> </a:t>
            </a:r>
            <a:r>
              <a:rPr sz="1150" dirty="0">
                <a:latin typeface="Arial"/>
                <a:cs typeface="Arial"/>
              </a:rPr>
              <a:t>1</a:t>
            </a:r>
            <a:r>
              <a:rPr sz="1150" spc="-5" dirty="0">
                <a:latin typeface="Arial"/>
                <a:cs typeface="Arial"/>
              </a:rPr>
              <a:t> </a:t>
            </a:r>
            <a:r>
              <a:rPr sz="1150" dirty="0">
                <a:latin typeface="Arial"/>
                <a:cs typeface="Arial"/>
              </a:rPr>
              <a:t>being</a:t>
            </a:r>
            <a:r>
              <a:rPr sz="1150" spc="-5" dirty="0">
                <a:latin typeface="Arial"/>
                <a:cs typeface="Arial"/>
              </a:rPr>
              <a:t> </a:t>
            </a:r>
            <a:r>
              <a:rPr sz="1150" dirty="0">
                <a:latin typeface="Arial"/>
                <a:cs typeface="Arial"/>
              </a:rPr>
              <a:t>the</a:t>
            </a:r>
            <a:r>
              <a:rPr sz="1150" spc="-5" dirty="0">
                <a:latin typeface="Arial"/>
                <a:cs typeface="Arial"/>
              </a:rPr>
              <a:t> </a:t>
            </a:r>
            <a:r>
              <a:rPr sz="1150" dirty="0">
                <a:latin typeface="Arial"/>
                <a:cs typeface="Arial"/>
              </a:rPr>
              <a:t>most</a:t>
            </a:r>
            <a:r>
              <a:rPr sz="1150" spc="-5" dirty="0">
                <a:latin typeface="Arial"/>
                <a:cs typeface="Arial"/>
              </a:rPr>
              <a:t> </a:t>
            </a:r>
            <a:r>
              <a:rPr sz="1150" dirty="0">
                <a:latin typeface="Arial"/>
                <a:cs typeface="Arial"/>
              </a:rPr>
              <a:t>deprived</a:t>
            </a:r>
            <a:r>
              <a:rPr sz="1150" spc="-5" dirty="0">
                <a:latin typeface="Arial"/>
                <a:cs typeface="Arial"/>
              </a:rPr>
              <a:t> </a:t>
            </a:r>
            <a:r>
              <a:rPr sz="1150" dirty="0">
                <a:latin typeface="Arial"/>
                <a:cs typeface="Arial"/>
              </a:rPr>
              <a:t>and</a:t>
            </a:r>
            <a:r>
              <a:rPr sz="1150" spc="-5" dirty="0">
                <a:latin typeface="Arial"/>
                <a:cs typeface="Arial"/>
              </a:rPr>
              <a:t> </a:t>
            </a:r>
            <a:r>
              <a:rPr sz="1150" dirty="0">
                <a:latin typeface="Arial"/>
                <a:cs typeface="Arial"/>
              </a:rPr>
              <a:t>quintile 5</a:t>
            </a:r>
            <a:r>
              <a:rPr sz="1150" spc="-5" dirty="0">
                <a:latin typeface="Arial"/>
                <a:cs typeface="Arial"/>
              </a:rPr>
              <a:t> </a:t>
            </a:r>
            <a:r>
              <a:rPr sz="1150" dirty="0">
                <a:latin typeface="Arial"/>
                <a:cs typeface="Arial"/>
              </a:rPr>
              <a:t>being</a:t>
            </a:r>
            <a:r>
              <a:rPr sz="1150" spc="-5" dirty="0">
                <a:latin typeface="Arial"/>
                <a:cs typeface="Arial"/>
              </a:rPr>
              <a:t> </a:t>
            </a:r>
            <a:r>
              <a:rPr sz="1150" dirty="0">
                <a:latin typeface="Arial"/>
                <a:cs typeface="Arial"/>
              </a:rPr>
              <a:t>the</a:t>
            </a:r>
            <a:r>
              <a:rPr sz="1150" spc="-5" dirty="0">
                <a:latin typeface="Arial"/>
                <a:cs typeface="Arial"/>
              </a:rPr>
              <a:t> </a:t>
            </a:r>
            <a:r>
              <a:rPr sz="1150" dirty="0">
                <a:latin typeface="Arial"/>
                <a:cs typeface="Arial"/>
              </a:rPr>
              <a:t>least</a:t>
            </a:r>
            <a:r>
              <a:rPr sz="1150" spc="-5" dirty="0">
                <a:latin typeface="Arial"/>
                <a:cs typeface="Arial"/>
              </a:rPr>
              <a:t> </a:t>
            </a:r>
            <a:r>
              <a:rPr sz="1150" spc="-10" dirty="0">
                <a:latin typeface="Arial"/>
                <a:cs typeface="Arial"/>
              </a:rPr>
              <a:t>deprived.</a:t>
            </a:r>
            <a:endParaRPr sz="1150" dirty="0">
              <a:latin typeface="Arial"/>
              <a:cs typeface="Arial"/>
            </a:endParaRPr>
          </a:p>
          <a:p>
            <a:pPr marL="12700" algn="l">
              <a:spcBef>
                <a:spcPts val="600"/>
              </a:spcBef>
            </a:pPr>
            <a:r>
              <a:rPr sz="1200" b="1" dirty="0">
                <a:solidFill>
                  <a:srgbClr val="336E9F"/>
                </a:solidFill>
                <a:latin typeface="Arial"/>
                <a:cs typeface="Arial"/>
              </a:rPr>
              <a:t>Year</a:t>
            </a:r>
            <a:r>
              <a:rPr sz="1200" b="1" spc="-5" dirty="0">
                <a:solidFill>
                  <a:srgbClr val="336E9F"/>
                </a:solidFill>
                <a:latin typeface="Arial"/>
                <a:cs typeface="Arial"/>
              </a:rPr>
              <a:t> </a:t>
            </a:r>
            <a:r>
              <a:rPr sz="1200" b="1" dirty="0">
                <a:solidFill>
                  <a:srgbClr val="336E9F"/>
                </a:solidFill>
                <a:latin typeface="Arial"/>
                <a:cs typeface="Arial"/>
              </a:rPr>
              <a:t>on</a:t>
            </a:r>
            <a:r>
              <a:rPr sz="1200" b="1" spc="-5" dirty="0">
                <a:solidFill>
                  <a:srgbClr val="336E9F"/>
                </a:solidFill>
                <a:latin typeface="Arial"/>
                <a:cs typeface="Arial"/>
              </a:rPr>
              <a:t> </a:t>
            </a:r>
            <a:r>
              <a:rPr sz="1200" b="1" dirty="0">
                <a:solidFill>
                  <a:srgbClr val="336E9F"/>
                </a:solidFill>
                <a:latin typeface="Arial"/>
                <a:cs typeface="Arial"/>
              </a:rPr>
              <a:t>year</a:t>
            </a:r>
            <a:r>
              <a:rPr sz="1200" b="1" spc="-5" dirty="0">
                <a:solidFill>
                  <a:srgbClr val="336E9F"/>
                </a:solidFill>
                <a:latin typeface="Arial"/>
                <a:cs typeface="Arial"/>
              </a:rPr>
              <a:t> </a:t>
            </a:r>
            <a:r>
              <a:rPr sz="1200" b="1" spc="-10" dirty="0">
                <a:solidFill>
                  <a:srgbClr val="336E9F"/>
                </a:solidFill>
                <a:latin typeface="Arial"/>
                <a:cs typeface="Arial"/>
              </a:rPr>
              <a:t>charts</a:t>
            </a:r>
            <a:endParaRPr sz="1200" dirty="0">
              <a:latin typeface="Arial"/>
              <a:cs typeface="Arial"/>
            </a:endParaRPr>
          </a:p>
          <a:p>
            <a:pPr marL="12700" marR="52069" algn="l">
              <a:spcBef>
                <a:spcPts val="600"/>
              </a:spcBef>
            </a:pPr>
            <a:r>
              <a:rPr sz="1150" dirty="0">
                <a:latin typeface="Arial"/>
                <a:cs typeface="Arial"/>
              </a:rPr>
              <a:t>The</a:t>
            </a:r>
            <a:r>
              <a:rPr sz="1150" spc="-15" dirty="0">
                <a:latin typeface="Arial"/>
                <a:cs typeface="Arial"/>
              </a:rPr>
              <a:t> </a:t>
            </a:r>
            <a:r>
              <a:rPr sz="1150" dirty="0">
                <a:latin typeface="Arial"/>
                <a:cs typeface="Arial"/>
              </a:rPr>
              <a:t>year</a:t>
            </a:r>
            <a:r>
              <a:rPr sz="1150" spc="-15" dirty="0">
                <a:latin typeface="Arial"/>
                <a:cs typeface="Arial"/>
              </a:rPr>
              <a:t> </a:t>
            </a:r>
            <a:r>
              <a:rPr sz="1150" dirty="0">
                <a:latin typeface="Arial"/>
                <a:cs typeface="Arial"/>
              </a:rPr>
              <a:t>on</a:t>
            </a:r>
            <a:r>
              <a:rPr sz="1150" spc="-10" dirty="0">
                <a:latin typeface="Arial"/>
                <a:cs typeface="Arial"/>
              </a:rPr>
              <a:t> </a:t>
            </a:r>
            <a:r>
              <a:rPr sz="1150" dirty="0">
                <a:latin typeface="Arial"/>
                <a:cs typeface="Arial"/>
              </a:rPr>
              <a:t>year</a:t>
            </a:r>
            <a:r>
              <a:rPr sz="1150" spc="-15" dirty="0">
                <a:latin typeface="Arial"/>
                <a:cs typeface="Arial"/>
              </a:rPr>
              <a:t> </a:t>
            </a:r>
            <a:r>
              <a:rPr sz="1150" dirty="0">
                <a:latin typeface="Arial"/>
                <a:cs typeface="Arial"/>
              </a:rPr>
              <a:t>charts</a:t>
            </a:r>
            <a:r>
              <a:rPr sz="1150" spc="-10" dirty="0">
                <a:latin typeface="Arial"/>
                <a:cs typeface="Arial"/>
              </a:rPr>
              <a:t> </a:t>
            </a:r>
            <a:r>
              <a:rPr sz="1150" dirty="0">
                <a:latin typeface="Arial"/>
                <a:cs typeface="Arial"/>
              </a:rPr>
              <a:t>show</a:t>
            </a:r>
            <a:r>
              <a:rPr sz="1150" spc="-15" dirty="0">
                <a:latin typeface="Arial"/>
                <a:cs typeface="Arial"/>
              </a:rPr>
              <a:t> </a:t>
            </a:r>
            <a:r>
              <a:rPr lang="en-GB" sz="1150" spc="-15" dirty="0">
                <a:latin typeface="Arial"/>
                <a:cs typeface="Arial"/>
              </a:rPr>
              <a:t>four</a:t>
            </a:r>
            <a:r>
              <a:rPr sz="1150" spc="-10" dirty="0">
                <a:latin typeface="Arial"/>
                <a:cs typeface="Arial"/>
              </a:rPr>
              <a:t> </a:t>
            </a:r>
            <a:r>
              <a:rPr sz="1150" dirty="0">
                <a:latin typeface="Arial"/>
                <a:cs typeface="Arial"/>
              </a:rPr>
              <a:t>columns</a:t>
            </a:r>
            <a:r>
              <a:rPr sz="1150" spc="-15" dirty="0">
                <a:latin typeface="Arial"/>
                <a:cs typeface="Arial"/>
              </a:rPr>
              <a:t> </a:t>
            </a:r>
            <a:r>
              <a:rPr sz="1150" dirty="0">
                <a:latin typeface="Arial"/>
                <a:cs typeface="Arial"/>
              </a:rPr>
              <a:t>representing</a:t>
            </a:r>
            <a:r>
              <a:rPr sz="1150" spc="-10" dirty="0">
                <a:latin typeface="Arial"/>
                <a:cs typeface="Arial"/>
              </a:rPr>
              <a:t> </a:t>
            </a:r>
            <a:r>
              <a:rPr sz="1150" dirty="0">
                <a:latin typeface="Arial"/>
                <a:cs typeface="Arial"/>
              </a:rPr>
              <a:t>the</a:t>
            </a:r>
            <a:r>
              <a:rPr sz="1150" spc="-15" dirty="0">
                <a:latin typeface="Arial"/>
                <a:cs typeface="Arial"/>
              </a:rPr>
              <a:t> </a:t>
            </a:r>
            <a:r>
              <a:rPr sz="1150" dirty="0">
                <a:latin typeface="Arial"/>
                <a:cs typeface="Arial"/>
              </a:rPr>
              <a:t>unadjusted</a:t>
            </a:r>
            <a:r>
              <a:rPr sz="1150" spc="-15" dirty="0">
                <a:latin typeface="Arial"/>
                <a:cs typeface="Arial"/>
              </a:rPr>
              <a:t> </a:t>
            </a:r>
            <a:r>
              <a:rPr sz="1150" dirty="0">
                <a:latin typeface="Arial"/>
                <a:cs typeface="Arial"/>
              </a:rPr>
              <a:t>scores</a:t>
            </a:r>
            <a:r>
              <a:rPr sz="1150" spc="-10" dirty="0">
                <a:latin typeface="Arial"/>
                <a:cs typeface="Arial"/>
              </a:rPr>
              <a:t> </a:t>
            </a:r>
            <a:r>
              <a:rPr sz="1150" dirty="0">
                <a:latin typeface="Arial"/>
                <a:cs typeface="Arial"/>
              </a:rPr>
              <a:t>of</a:t>
            </a:r>
            <a:r>
              <a:rPr sz="1150" spc="-15" dirty="0">
                <a:latin typeface="Arial"/>
                <a:cs typeface="Arial"/>
              </a:rPr>
              <a:t> </a:t>
            </a:r>
            <a:r>
              <a:rPr sz="1150" dirty="0">
                <a:latin typeface="Arial"/>
                <a:cs typeface="Arial"/>
              </a:rPr>
              <a:t>the</a:t>
            </a:r>
            <a:r>
              <a:rPr sz="1150" spc="-10" dirty="0">
                <a:latin typeface="Arial"/>
                <a:cs typeface="Arial"/>
              </a:rPr>
              <a:t> </a:t>
            </a:r>
            <a:r>
              <a:rPr sz="1150" dirty="0">
                <a:latin typeface="Arial"/>
                <a:cs typeface="Arial"/>
              </a:rPr>
              <a:t>last</a:t>
            </a:r>
            <a:r>
              <a:rPr sz="1150" spc="-15" dirty="0">
                <a:latin typeface="Arial"/>
                <a:cs typeface="Arial"/>
              </a:rPr>
              <a:t> </a:t>
            </a:r>
            <a:r>
              <a:rPr lang="en-GB" sz="1150" spc="-15" dirty="0">
                <a:latin typeface="Arial"/>
                <a:cs typeface="Arial"/>
              </a:rPr>
              <a:t>four</a:t>
            </a:r>
            <a:r>
              <a:rPr sz="1150" spc="-10" dirty="0">
                <a:latin typeface="Arial"/>
                <a:cs typeface="Arial"/>
              </a:rPr>
              <a:t> years </a:t>
            </a:r>
            <a:r>
              <a:rPr sz="1150" dirty="0">
                <a:latin typeface="Arial"/>
                <a:cs typeface="Arial"/>
              </a:rPr>
              <a:t>(2021,</a:t>
            </a:r>
            <a:r>
              <a:rPr sz="1150" spc="-10" dirty="0">
                <a:latin typeface="Arial"/>
                <a:cs typeface="Arial"/>
              </a:rPr>
              <a:t> </a:t>
            </a:r>
            <a:r>
              <a:rPr sz="1150" dirty="0">
                <a:latin typeface="Arial"/>
                <a:cs typeface="Arial"/>
              </a:rPr>
              <a:t>2022</a:t>
            </a:r>
            <a:r>
              <a:rPr lang="en-GB" sz="1150" dirty="0">
                <a:latin typeface="Arial"/>
                <a:cs typeface="Arial"/>
              </a:rPr>
              <a:t>, 2023</a:t>
            </a:r>
            <a:r>
              <a:rPr sz="1150" spc="-5" dirty="0">
                <a:latin typeface="Arial"/>
                <a:cs typeface="Arial"/>
              </a:rPr>
              <a:t> </a:t>
            </a:r>
            <a:r>
              <a:rPr sz="1150" dirty="0">
                <a:latin typeface="Arial"/>
                <a:cs typeface="Arial"/>
              </a:rPr>
              <a:t>and</a:t>
            </a:r>
            <a:r>
              <a:rPr sz="1150" spc="-5" dirty="0">
                <a:latin typeface="Arial"/>
                <a:cs typeface="Arial"/>
              </a:rPr>
              <a:t> </a:t>
            </a:r>
            <a:r>
              <a:rPr sz="1150" dirty="0">
                <a:latin typeface="Arial"/>
                <a:cs typeface="Arial"/>
              </a:rPr>
              <a:t>202</a:t>
            </a:r>
            <a:r>
              <a:rPr lang="en-GB" sz="1150" dirty="0">
                <a:latin typeface="Arial"/>
                <a:cs typeface="Arial"/>
              </a:rPr>
              <a:t>4</a:t>
            </a:r>
            <a:r>
              <a:rPr sz="1150" dirty="0">
                <a:latin typeface="Arial"/>
                <a:cs typeface="Arial"/>
              </a:rPr>
              <a:t>)</a:t>
            </a:r>
            <a:r>
              <a:rPr sz="1150" spc="-10" dirty="0">
                <a:latin typeface="Arial"/>
                <a:cs typeface="Arial"/>
              </a:rPr>
              <a:t> </a:t>
            </a:r>
            <a:r>
              <a:rPr sz="1150" dirty="0">
                <a:latin typeface="Arial"/>
                <a:cs typeface="Arial"/>
              </a:rPr>
              <a:t>for</a:t>
            </a:r>
            <a:r>
              <a:rPr sz="1150" spc="-5" dirty="0">
                <a:latin typeface="Arial"/>
                <a:cs typeface="Arial"/>
              </a:rPr>
              <a:t> </a:t>
            </a:r>
            <a:r>
              <a:rPr sz="1150" dirty="0">
                <a:latin typeface="Arial"/>
                <a:cs typeface="Arial"/>
              </a:rPr>
              <a:t>each</a:t>
            </a:r>
            <a:r>
              <a:rPr sz="1150" spc="-5" dirty="0">
                <a:latin typeface="Arial"/>
                <a:cs typeface="Arial"/>
              </a:rPr>
              <a:t> </a:t>
            </a:r>
            <a:r>
              <a:rPr sz="1150" dirty="0">
                <a:latin typeface="Arial"/>
                <a:cs typeface="Arial"/>
              </a:rPr>
              <a:t>scored</a:t>
            </a:r>
            <a:r>
              <a:rPr sz="1150" spc="-10" dirty="0">
                <a:latin typeface="Arial"/>
                <a:cs typeface="Arial"/>
              </a:rPr>
              <a:t> question.</a:t>
            </a:r>
            <a:endParaRPr sz="1150" dirty="0">
              <a:latin typeface="Arial"/>
              <a:cs typeface="Arial"/>
            </a:endParaRPr>
          </a:p>
        </p:txBody>
      </p:sp>
      <p:sp>
        <p:nvSpPr>
          <p:cNvPr id="3" name="object 2">
            <a:extLst>
              <a:ext uri="{FF2B5EF4-FFF2-40B4-BE49-F238E27FC236}">
                <a16:creationId xmlns:a16="http://schemas.microsoft.com/office/drawing/2014/main" id="{4E518D06-315A-C91C-DF9B-173C144C05B9}"/>
              </a:ext>
            </a:extLst>
          </p:cNvPr>
          <p:cNvSpPr txBox="1"/>
          <p:nvPr/>
        </p:nvSpPr>
        <p:spPr>
          <a:xfrm>
            <a:off x="437743" y="3828334"/>
            <a:ext cx="4810949" cy="276999"/>
          </a:xfrm>
          <a:prstGeom prst="rect">
            <a:avLst/>
          </a:prstGeom>
          <a:noFill/>
        </p:spPr>
        <p:txBody>
          <a:bodyPr wrap="square" lIns="0" tIns="0" rIns="0" bIns="0">
            <a:spAutoFit/>
          </a:bodyPr>
          <a:lstStyle/>
          <a:p>
            <a:pPr marL="12700" algn="just">
              <a:lnSpc>
                <a:spcPct val="100000"/>
              </a:lnSpc>
              <a:spcBef>
                <a:spcPts val="1060"/>
              </a:spcBef>
            </a:pPr>
            <a:r>
              <a:rPr lang="en-GB" sz="1800" b="1" dirty="0">
                <a:solidFill>
                  <a:srgbClr val="336E9F"/>
                </a:solidFill>
                <a:latin typeface="Arial"/>
                <a:cs typeface="Arial"/>
              </a:rPr>
              <a:t>National</a:t>
            </a:r>
            <a:r>
              <a:rPr lang="en-GB" sz="1800" b="1" spc="-30" dirty="0">
                <a:solidFill>
                  <a:srgbClr val="336E9F"/>
                </a:solidFill>
                <a:latin typeface="Arial"/>
                <a:cs typeface="Arial"/>
              </a:rPr>
              <a:t> </a:t>
            </a:r>
            <a:r>
              <a:rPr lang="en-GB" sz="1800" b="1" dirty="0">
                <a:solidFill>
                  <a:srgbClr val="336E9F"/>
                </a:solidFill>
                <a:latin typeface="Arial"/>
                <a:cs typeface="Arial"/>
              </a:rPr>
              <a:t>level</a:t>
            </a:r>
            <a:r>
              <a:rPr lang="en-GB" sz="1800" b="1" spc="-25" dirty="0">
                <a:solidFill>
                  <a:srgbClr val="336E9F"/>
                </a:solidFill>
                <a:latin typeface="Arial"/>
                <a:cs typeface="Arial"/>
              </a:rPr>
              <a:t> </a:t>
            </a:r>
            <a:r>
              <a:rPr lang="en-GB" sz="1800" b="1" dirty="0">
                <a:solidFill>
                  <a:srgbClr val="336E9F"/>
                </a:solidFill>
                <a:latin typeface="Arial"/>
                <a:cs typeface="Arial"/>
              </a:rPr>
              <a:t>and</a:t>
            </a:r>
            <a:r>
              <a:rPr lang="en-GB" sz="1800" b="1" spc="-30" dirty="0">
                <a:solidFill>
                  <a:srgbClr val="336E9F"/>
                </a:solidFill>
                <a:latin typeface="Arial"/>
                <a:cs typeface="Arial"/>
              </a:rPr>
              <a:t> </a:t>
            </a:r>
            <a:r>
              <a:rPr lang="en-GB" sz="1800" b="1" dirty="0">
                <a:solidFill>
                  <a:srgbClr val="336E9F"/>
                </a:solidFill>
                <a:latin typeface="Arial"/>
                <a:cs typeface="Arial"/>
              </a:rPr>
              <a:t>England</a:t>
            </a:r>
            <a:r>
              <a:rPr lang="en-GB" sz="1800" b="1" spc="-25" dirty="0">
                <a:solidFill>
                  <a:srgbClr val="336E9F"/>
                </a:solidFill>
                <a:latin typeface="Arial"/>
                <a:cs typeface="Arial"/>
              </a:rPr>
              <a:t> </a:t>
            </a:r>
            <a:r>
              <a:rPr lang="en-GB" sz="1800" b="1" dirty="0">
                <a:solidFill>
                  <a:srgbClr val="336E9F"/>
                </a:solidFill>
                <a:latin typeface="Arial"/>
                <a:cs typeface="Arial"/>
              </a:rPr>
              <a:t>level</a:t>
            </a:r>
            <a:r>
              <a:rPr lang="en-GB" sz="1800" b="1" spc="-25" dirty="0">
                <a:solidFill>
                  <a:srgbClr val="336E9F"/>
                </a:solidFill>
                <a:latin typeface="Arial"/>
                <a:cs typeface="Arial"/>
              </a:rPr>
              <a:t> </a:t>
            </a:r>
            <a:r>
              <a:rPr lang="en-GB" sz="1800" b="1" spc="-20" dirty="0">
                <a:solidFill>
                  <a:srgbClr val="336E9F"/>
                </a:solidFill>
                <a:latin typeface="Arial"/>
                <a:cs typeface="Arial"/>
              </a:rPr>
              <a:t>data</a:t>
            </a:r>
            <a:endParaRPr lang="en-GB" sz="1800" dirty="0">
              <a:latin typeface="Arial"/>
              <a:cs typeface="Arial"/>
            </a:endParaRPr>
          </a:p>
        </p:txBody>
      </p:sp>
      <p:sp>
        <p:nvSpPr>
          <p:cNvPr id="12" name="object 3">
            <a:extLst>
              <a:ext uri="{FF2B5EF4-FFF2-40B4-BE49-F238E27FC236}">
                <a16:creationId xmlns:a16="http://schemas.microsoft.com/office/drawing/2014/main" id="{8583BC63-4738-267F-3382-5E988339CF57}"/>
              </a:ext>
            </a:extLst>
          </p:cNvPr>
          <p:cNvSpPr txBox="1"/>
          <p:nvPr/>
        </p:nvSpPr>
        <p:spPr>
          <a:xfrm>
            <a:off x="437743" y="4203700"/>
            <a:ext cx="6719352" cy="2754600"/>
          </a:xfrm>
          <a:prstGeom prst="rect">
            <a:avLst/>
          </a:prstGeom>
          <a:noFill/>
        </p:spPr>
        <p:txBody>
          <a:bodyPr wrap="square" lIns="0" tIns="0" rIns="0" bIns="0">
            <a:spAutoFit/>
          </a:bodyPr>
          <a:lstStyle/>
          <a:p>
            <a:pPr marL="12700" marR="482600" algn="l">
              <a:spcBef>
                <a:spcPts val="600"/>
              </a:spcBef>
            </a:pPr>
            <a:r>
              <a:rPr lang="en-GB" sz="1150" dirty="0">
                <a:latin typeface="Arial"/>
                <a:cs typeface="Arial"/>
              </a:rPr>
              <a:t>In</a:t>
            </a:r>
            <a:r>
              <a:rPr lang="en-GB" sz="1150" spc="-10" dirty="0">
                <a:latin typeface="Arial"/>
                <a:cs typeface="Arial"/>
              </a:rPr>
              <a:t> </a:t>
            </a:r>
            <a:r>
              <a:rPr lang="en-GB" sz="1150" dirty="0">
                <a:latin typeface="Arial"/>
                <a:cs typeface="Arial"/>
              </a:rPr>
              <a:t>some</a:t>
            </a:r>
            <a:r>
              <a:rPr lang="en-GB" sz="1150" spc="-10" dirty="0">
                <a:latin typeface="Arial"/>
                <a:cs typeface="Arial"/>
              </a:rPr>
              <a:t> </a:t>
            </a:r>
            <a:r>
              <a:rPr lang="en-GB" sz="1150" dirty="0">
                <a:latin typeface="Arial"/>
                <a:cs typeface="Arial"/>
              </a:rPr>
              <a:t>cases</a:t>
            </a:r>
            <a:r>
              <a:rPr lang="en-GB" sz="1150" spc="-10" dirty="0">
                <a:latin typeface="Arial"/>
                <a:cs typeface="Arial"/>
              </a:rPr>
              <a:t> </a:t>
            </a:r>
            <a:r>
              <a:rPr lang="en-GB" sz="1150" dirty="0">
                <a:latin typeface="Arial"/>
                <a:cs typeface="Arial"/>
              </a:rPr>
              <a:t>(</a:t>
            </a:r>
            <a:r>
              <a:rPr lang="en-GB" sz="1150" dirty="0">
                <a:solidFill>
                  <a:schemeClr val="tx1"/>
                </a:solidFill>
                <a:latin typeface="Arial"/>
                <a:cs typeface="Arial"/>
              </a:rPr>
              <a:t>389</a:t>
            </a:r>
            <a:r>
              <a:rPr lang="en-GB" sz="1150" spc="-10" dirty="0">
                <a:latin typeface="Arial"/>
                <a:cs typeface="Arial"/>
              </a:rPr>
              <a:t> </a:t>
            </a:r>
            <a:r>
              <a:rPr lang="en-GB" sz="1150" dirty="0">
                <a:latin typeface="Arial"/>
                <a:cs typeface="Arial"/>
              </a:rPr>
              <a:t>respondents</a:t>
            </a:r>
            <a:r>
              <a:rPr lang="en-GB" sz="1150" spc="-10" dirty="0">
                <a:latin typeface="Arial"/>
                <a:cs typeface="Arial"/>
              </a:rPr>
              <a:t> </a:t>
            </a:r>
            <a:r>
              <a:rPr lang="en-GB" sz="1150" dirty="0">
                <a:latin typeface="Arial"/>
                <a:cs typeface="Arial"/>
              </a:rPr>
              <a:t>in</a:t>
            </a:r>
            <a:r>
              <a:rPr lang="en-GB" sz="1150" spc="-10" dirty="0">
                <a:latin typeface="Arial"/>
                <a:cs typeface="Arial"/>
              </a:rPr>
              <a:t> </a:t>
            </a:r>
            <a:r>
              <a:rPr lang="en-GB" sz="1150" dirty="0">
                <a:latin typeface="Arial"/>
                <a:cs typeface="Arial"/>
              </a:rPr>
              <a:t>2024),</a:t>
            </a:r>
            <a:r>
              <a:rPr lang="en-GB" sz="1150" spc="-5" dirty="0">
                <a:latin typeface="Arial"/>
                <a:cs typeface="Arial"/>
              </a:rPr>
              <a:t> </a:t>
            </a:r>
            <a:r>
              <a:rPr lang="en-GB" sz="1150" dirty="0">
                <a:latin typeface="Arial"/>
                <a:cs typeface="Arial"/>
              </a:rPr>
              <a:t>patients</a:t>
            </a:r>
            <a:r>
              <a:rPr lang="en-GB" sz="1150" spc="-10" dirty="0">
                <a:latin typeface="Arial"/>
                <a:cs typeface="Arial"/>
              </a:rPr>
              <a:t> </a:t>
            </a:r>
            <a:r>
              <a:rPr lang="en-GB" sz="1150" dirty="0">
                <a:latin typeface="Arial"/>
                <a:cs typeface="Arial"/>
              </a:rPr>
              <a:t>from</a:t>
            </a:r>
            <a:r>
              <a:rPr lang="en-GB" sz="1150" spc="-10" dirty="0">
                <a:latin typeface="Arial"/>
                <a:cs typeface="Arial"/>
              </a:rPr>
              <a:t> </a:t>
            </a:r>
            <a:r>
              <a:rPr lang="en-GB" sz="1150" dirty="0">
                <a:latin typeface="Arial"/>
                <a:cs typeface="Arial"/>
              </a:rPr>
              <a:t>outside</a:t>
            </a:r>
            <a:r>
              <a:rPr lang="en-GB" sz="1150" spc="-10" dirty="0">
                <a:latin typeface="Arial"/>
                <a:cs typeface="Arial"/>
              </a:rPr>
              <a:t> </a:t>
            </a:r>
            <a:r>
              <a:rPr lang="en-GB" sz="1150" dirty="0">
                <a:latin typeface="Arial"/>
                <a:cs typeface="Arial"/>
              </a:rPr>
              <a:t>England</a:t>
            </a:r>
            <a:r>
              <a:rPr lang="en-GB" sz="1150" spc="-10" dirty="0">
                <a:latin typeface="Arial"/>
                <a:cs typeface="Arial"/>
              </a:rPr>
              <a:t> </a:t>
            </a:r>
            <a:r>
              <a:rPr lang="en-GB" sz="1150" dirty="0">
                <a:latin typeface="Arial"/>
                <a:cs typeface="Arial"/>
              </a:rPr>
              <a:t>(from</a:t>
            </a:r>
            <a:r>
              <a:rPr lang="en-GB" sz="1150" spc="-10" dirty="0">
                <a:latin typeface="Arial"/>
                <a:cs typeface="Arial"/>
              </a:rPr>
              <a:t> </a:t>
            </a:r>
            <a:r>
              <a:rPr lang="en-GB" sz="1150" dirty="0">
                <a:latin typeface="Arial"/>
                <a:cs typeface="Arial"/>
              </a:rPr>
              <a:t>Wales,</a:t>
            </a:r>
            <a:r>
              <a:rPr lang="en-GB" sz="1150" spc="-10" dirty="0">
                <a:latin typeface="Arial"/>
                <a:cs typeface="Arial"/>
              </a:rPr>
              <a:t> Scotland, </a:t>
            </a:r>
            <a:r>
              <a:rPr lang="en-GB" sz="1150" dirty="0">
                <a:latin typeface="Arial"/>
                <a:cs typeface="Arial"/>
              </a:rPr>
              <a:t>Northern</a:t>
            </a:r>
            <a:r>
              <a:rPr lang="en-GB" sz="1150" spc="-20" dirty="0">
                <a:latin typeface="Arial"/>
                <a:cs typeface="Arial"/>
              </a:rPr>
              <a:t> </a:t>
            </a:r>
            <a:r>
              <a:rPr lang="en-GB" sz="1150" dirty="0">
                <a:latin typeface="Arial"/>
                <a:cs typeface="Arial"/>
              </a:rPr>
              <a:t>Ireland,</a:t>
            </a:r>
            <a:r>
              <a:rPr lang="en-GB" sz="1150" spc="-15" dirty="0">
                <a:latin typeface="Arial"/>
                <a:cs typeface="Arial"/>
              </a:rPr>
              <a:t> </a:t>
            </a:r>
            <a:r>
              <a:rPr lang="en-GB" sz="1150" dirty="0">
                <a:latin typeface="Arial"/>
                <a:cs typeface="Arial"/>
              </a:rPr>
              <a:t>the</a:t>
            </a:r>
            <a:r>
              <a:rPr lang="en-GB" sz="1150" spc="-15" dirty="0">
                <a:latin typeface="Arial"/>
                <a:cs typeface="Arial"/>
              </a:rPr>
              <a:t> </a:t>
            </a:r>
            <a:r>
              <a:rPr lang="en-GB" sz="1150" dirty="0">
                <a:latin typeface="Arial"/>
                <a:cs typeface="Arial"/>
              </a:rPr>
              <a:t>Channel</a:t>
            </a:r>
            <a:r>
              <a:rPr lang="en-GB" sz="1150" spc="-15" dirty="0">
                <a:latin typeface="Arial"/>
                <a:cs typeface="Arial"/>
              </a:rPr>
              <a:t> </a:t>
            </a:r>
            <a:r>
              <a:rPr lang="en-GB" sz="1150" dirty="0">
                <a:latin typeface="Arial"/>
                <a:cs typeface="Arial"/>
              </a:rPr>
              <a:t>Islands</a:t>
            </a:r>
            <a:r>
              <a:rPr lang="en-GB" sz="1150" spc="-20" dirty="0">
                <a:latin typeface="Arial"/>
                <a:cs typeface="Arial"/>
              </a:rPr>
              <a:t> </a:t>
            </a:r>
            <a:r>
              <a:rPr lang="en-GB" sz="1150" dirty="0">
                <a:latin typeface="Arial"/>
                <a:cs typeface="Arial"/>
              </a:rPr>
              <a:t>or</a:t>
            </a:r>
            <a:r>
              <a:rPr lang="en-GB" sz="1150" spc="-15" dirty="0">
                <a:latin typeface="Arial"/>
                <a:cs typeface="Arial"/>
              </a:rPr>
              <a:t> </a:t>
            </a:r>
            <a:r>
              <a:rPr lang="en-GB" sz="1150" dirty="0">
                <a:latin typeface="Arial"/>
                <a:cs typeface="Arial"/>
              </a:rPr>
              <a:t>the</a:t>
            </a:r>
            <a:r>
              <a:rPr lang="en-GB" sz="1150" spc="-15" dirty="0">
                <a:latin typeface="Arial"/>
                <a:cs typeface="Arial"/>
              </a:rPr>
              <a:t> </a:t>
            </a:r>
            <a:r>
              <a:rPr lang="en-GB" sz="1150" dirty="0">
                <a:latin typeface="Arial"/>
                <a:cs typeface="Arial"/>
              </a:rPr>
              <a:t>Isle</a:t>
            </a:r>
            <a:r>
              <a:rPr lang="en-GB" sz="1150" spc="-15" dirty="0">
                <a:latin typeface="Arial"/>
                <a:cs typeface="Arial"/>
              </a:rPr>
              <a:t> </a:t>
            </a:r>
            <a:r>
              <a:rPr lang="en-GB" sz="1150" dirty="0">
                <a:latin typeface="Arial"/>
                <a:cs typeface="Arial"/>
              </a:rPr>
              <a:t>of</a:t>
            </a:r>
            <a:r>
              <a:rPr lang="en-GB" sz="1150" spc="-20" dirty="0">
                <a:latin typeface="Arial"/>
                <a:cs typeface="Arial"/>
              </a:rPr>
              <a:t> </a:t>
            </a:r>
            <a:r>
              <a:rPr lang="en-GB" sz="1150" dirty="0">
                <a:latin typeface="Arial"/>
                <a:cs typeface="Arial"/>
              </a:rPr>
              <a:t>Man)</a:t>
            </a:r>
            <a:r>
              <a:rPr lang="en-GB" sz="1150" spc="-15" dirty="0">
                <a:latin typeface="Arial"/>
                <a:cs typeface="Arial"/>
              </a:rPr>
              <a:t> </a:t>
            </a:r>
            <a:r>
              <a:rPr lang="en-GB" sz="1150" dirty="0">
                <a:latin typeface="Arial"/>
                <a:cs typeface="Arial"/>
              </a:rPr>
              <a:t>are</a:t>
            </a:r>
            <a:r>
              <a:rPr lang="en-GB" sz="1150" spc="-15" dirty="0">
                <a:latin typeface="Arial"/>
                <a:cs typeface="Arial"/>
              </a:rPr>
              <a:t> </a:t>
            </a:r>
            <a:r>
              <a:rPr lang="en-GB" sz="1150" dirty="0">
                <a:latin typeface="Arial"/>
                <a:cs typeface="Arial"/>
              </a:rPr>
              <a:t>referred</a:t>
            </a:r>
            <a:r>
              <a:rPr lang="en-GB" sz="1150" spc="-15" dirty="0">
                <a:latin typeface="Arial"/>
                <a:cs typeface="Arial"/>
              </a:rPr>
              <a:t> </a:t>
            </a:r>
            <a:r>
              <a:rPr lang="en-GB" sz="1150" dirty="0">
                <a:latin typeface="Arial"/>
                <a:cs typeface="Arial"/>
              </a:rPr>
              <a:t>to</a:t>
            </a:r>
            <a:r>
              <a:rPr lang="en-GB" sz="1150" spc="-20" dirty="0">
                <a:latin typeface="Arial"/>
                <a:cs typeface="Arial"/>
              </a:rPr>
              <a:t> </a:t>
            </a:r>
            <a:r>
              <a:rPr lang="en-GB" sz="1150" dirty="0">
                <a:latin typeface="Arial"/>
                <a:cs typeface="Arial"/>
              </a:rPr>
              <a:t>English</a:t>
            </a:r>
            <a:r>
              <a:rPr lang="en-GB" sz="1150" spc="-15" dirty="0">
                <a:latin typeface="Arial"/>
                <a:cs typeface="Arial"/>
              </a:rPr>
              <a:t> </a:t>
            </a:r>
            <a:r>
              <a:rPr lang="en-GB" sz="1150" dirty="0">
                <a:latin typeface="Arial"/>
                <a:cs typeface="Arial"/>
              </a:rPr>
              <a:t>NHS</a:t>
            </a:r>
            <a:r>
              <a:rPr lang="en-GB" sz="1150" spc="-15" dirty="0">
                <a:latin typeface="Arial"/>
                <a:cs typeface="Arial"/>
              </a:rPr>
              <a:t> t</a:t>
            </a:r>
            <a:r>
              <a:rPr lang="en-GB" sz="1150" dirty="0">
                <a:latin typeface="Arial"/>
                <a:cs typeface="Arial"/>
              </a:rPr>
              <a:t>rusts</a:t>
            </a:r>
            <a:r>
              <a:rPr lang="en-GB" sz="1150" spc="-15" dirty="0">
                <a:latin typeface="Arial"/>
                <a:cs typeface="Arial"/>
              </a:rPr>
              <a:t> </a:t>
            </a:r>
            <a:r>
              <a:rPr lang="en-GB" sz="1150" spc="-25" dirty="0">
                <a:latin typeface="Arial"/>
                <a:cs typeface="Arial"/>
              </a:rPr>
              <a:t>for </a:t>
            </a:r>
            <a:r>
              <a:rPr lang="en-GB" sz="1150" dirty="0">
                <a:latin typeface="Arial"/>
                <a:cs typeface="Arial"/>
              </a:rPr>
              <a:t>treatment.</a:t>
            </a:r>
            <a:r>
              <a:rPr lang="en-GB" sz="1150" spc="-10" dirty="0">
                <a:latin typeface="Arial"/>
                <a:cs typeface="Arial"/>
              </a:rPr>
              <a:t> </a:t>
            </a:r>
            <a:r>
              <a:rPr lang="en-GB" sz="1150" dirty="0">
                <a:latin typeface="Arial"/>
                <a:cs typeface="Arial"/>
              </a:rPr>
              <a:t>These</a:t>
            </a:r>
            <a:r>
              <a:rPr lang="en-GB" sz="1150" spc="-10" dirty="0">
                <a:latin typeface="Arial"/>
                <a:cs typeface="Arial"/>
              </a:rPr>
              <a:t> </a:t>
            </a:r>
            <a:r>
              <a:rPr lang="en-GB" sz="1150" dirty="0">
                <a:latin typeface="Arial"/>
                <a:cs typeface="Arial"/>
              </a:rPr>
              <a:t>patients</a:t>
            </a:r>
            <a:r>
              <a:rPr lang="en-GB" sz="1150" spc="-10" dirty="0">
                <a:latin typeface="Arial"/>
                <a:cs typeface="Arial"/>
              </a:rPr>
              <a:t> </a:t>
            </a:r>
            <a:r>
              <a:rPr lang="en-GB" sz="1150" dirty="0">
                <a:latin typeface="Arial"/>
                <a:cs typeface="Arial"/>
              </a:rPr>
              <a:t>are</a:t>
            </a:r>
            <a:r>
              <a:rPr lang="en-GB" sz="1150" spc="-10" dirty="0">
                <a:latin typeface="Arial"/>
                <a:cs typeface="Arial"/>
              </a:rPr>
              <a:t> </a:t>
            </a:r>
            <a:r>
              <a:rPr lang="en-GB" sz="1150" dirty="0">
                <a:latin typeface="Arial"/>
                <a:cs typeface="Arial"/>
              </a:rPr>
              <a:t>described</a:t>
            </a:r>
            <a:r>
              <a:rPr lang="en-GB" sz="1150" spc="-10" dirty="0">
                <a:latin typeface="Arial"/>
                <a:cs typeface="Arial"/>
              </a:rPr>
              <a:t> </a:t>
            </a:r>
            <a:r>
              <a:rPr lang="en-GB" sz="1150" dirty="0">
                <a:latin typeface="Arial"/>
                <a:cs typeface="Arial"/>
              </a:rPr>
              <a:t>as</a:t>
            </a:r>
            <a:r>
              <a:rPr lang="en-GB" sz="1150" spc="-10" dirty="0">
                <a:latin typeface="Arial"/>
                <a:cs typeface="Arial"/>
              </a:rPr>
              <a:t> </a:t>
            </a:r>
            <a:r>
              <a:rPr lang="en-GB" sz="1150" dirty="0">
                <a:latin typeface="Arial"/>
                <a:cs typeface="Arial"/>
              </a:rPr>
              <a:t>‘Non-England’</a:t>
            </a:r>
            <a:r>
              <a:rPr lang="en-GB" sz="1150" spc="-10" dirty="0">
                <a:latin typeface="Arial"/>
                <a:cs typeface="Arial"/>
              </a:rPr>
              <a:t> </a:t>
            </a:r>
            <a:r>
              <a:rPr lang="en-GB" sz="1150" dirty="0">
                <a:latin typeface="Arial"/>
                <a:cs typeface="Arial"/>
              </a:rPr>
              <a:t>in</a:t>
            </a:r>
            <a:r>
              <a:rPr lang="en-GB" sz="1150" spc="-10" dirty="0">
                <a:latin typeface="Arial"/>
                <a:cs typeface="Arial"/>
              </a:rPr>
              <a:t> </a:t>
            </a:r>
            <a:r>
              <a:rPr lang="en-GB" sz="1150" dirty="0">
                <a:latin typeface="Arial"/>
                <a:cs typeface="Arial"/>
              </a:rPr>
              <a:t>the</a:t>
            </a:r>
            <a:r>
              <a:rPr lang="en-GB" sz="1150" spc="-5" dirty="0">
                <a:latin typeface="Arial"/>
                <a:cs typeface="Arial"/>
              </a:rPr>
              <a:t> </a:t>
            </a:r>
            <a:r>
              <a:rPr lang="en-GB" sz="1150" spc="-10" dirty="0">
                <a:latin typeface="Arial"/>
                <a:cs typeface="Arial"/>
              </a:rPr>
              <a:t>data.</a:t>
            </a:r>
          </a:p>
          <a:p>
            <a:pPr marL="12700" algn="l">
              <a:spcBef>
                <a:spcPts val="600"/>
              </a:spcBef>
            </a:pPr>
            <a:r>
              <a:rPr lang="en-GB" sz="1200" b="1" dirty="0">
                <a:solidFill>
                  <a:srgbClr val="336E9F"/>
                </a:solidFill>
                <a:latin typeface="Arial"/>
                <a:cs typeface="Arial"/>
              </a:rPr>
              <a:t>National</a:t>
            </a:r>
            <a:r>
              <a:rPr lang="en-GB" sz="1200" b="1" spc="-20" dirty="0">
                <a:solidFill>
                  <a:srgbClr val="336E9F"/>
                </a:solidFill>
                <a:latin typeface="Arial"/>
                <a:cs typeface="Arial"/>
              </a:rPr>
              <a:t> </a:t>
            </a:r>
            <a:r>
              <a:rPr lang="en-GB" sz="1200" b="1" dirty="0">
                <a:solidFill>
                  <a:srgbClr val="336E9F"/>
                </a:solidFill>
                <a:latin typeface="Arial"/>
                <a:cs typeface="Arial"/>
              </a:rPr>
              <a:t>level</a:t>
            </a:r>
            <a:r>
              <a:rPr lang="en-GB" sz="1200" b="1" spc="-20" dirty="0">
                <a:solidFill>
                  <a:srgbClr val="336E9F"/>
                </a:solidFill>
                <a:latin typeface="Arial"/>
                <a:cs typeface="Arial"/>
              </a:rPr>
              <a:t> </a:t>
            </a:r>
            <a:r>
              <a:rPr lang="en-GB" sz="1200" b="1" dirty="0">
                <a:solidFill>
                  <a:srgbClr val="336E9F"/>
                </a:solidFill>
                <a:latin typeface="Arial"/>
                <a:cs typeface="Arial"/>
              </a:rPr>
              <a:t>data</a:t>
            </a:r>
            <a:r>
              <a:rPr lang="en-GB" sz="1200" b="1" spc="-20" dirty="0">
                <a:solidFill>
                  <a:srgbClr val="336E9F"/>
                </a:solidFill>
                <a:latin typeface="Arial"/>
                <a:cs typeface="Arial"/>
              </a:rPr>
              <a:t> </a:t>
            </a:r>
            <a:r>
              <a:rPr lang="en-GB" sz="1200" b="1" dirty="0">
                <a:solidFill>
                  <a:srgbClr val="336E9F"/>
                </a:solidFill>
                <a:latin typeface="Arial"/>
                <a:cs typeface="Arial"/>
              </a:rPr>
              <a:t>(England</a:t>
            </a:r>
            <a:r>
              <a:rPr lang="en-GB" sz="1200" b="1" spc="-20" dirty="0">
                <a:solidFill>
                  <a:srgbClr val="336E9F"/>
                </a:solidFill>
                <a:latin typeface="Arial"/>
                <a:cs typeface="Arial"/>
              </a:rPr>
              <a:t> </a:t>
            </a:r>
            <a:r>
              <a:rPr lang="en-GB" sz="1200" b="1" dirty="0">
                <a:solidFill>
                  <a:srgbClr val="336E9F"/>
                </a:solidFill>
                <a:latin typeface="Arial"/>
                <a:cs typeface="Arial"/>
              </a:rPr>
              <a:t>and</a:t>
            </a:r>
            <a:r>
              <a:rPr lang="en-GB" sz="1200" b="1" spc="-20" dirty="0">
                <a:solidFill>
                  <a:srgbClr val="336E9F"/>
                </a:solidFill>
                <a:latin typeface="Arial"/>
                <a:cs typeface="Arial"/>
              </a:rPr>
              <a:t> </a:t>
            </a:r>
            <a:r>
              <a:rPr lang="en-GB" sz="1200" b="1" spc="-10" dirty="0">
                <a:solidFill>
                  <a:srgbClr val="336E9F"/>
                </a:solidFill>
                <a:latin typeface="Arial"/>
                <a:cs typeface="Arial"/>
              </a:rPr>
              <a:t>Non-</a:t>
            </a:r>
            <a:r>
              <a:rPr lang="en-GB" sz="1200" b="1" dirty="0">
                <a:solidFill>
                  <a:srgbClr val="336E9F"/>
                </a:solidFill>
                <a:latin typeface="Arial"/>
                <a:cs typeface="Arial"/>
              </a:rPr>
              <a:t>England)</a:t>
            </a:r>
            <a:r>
              <a:rPr lang="en-GB" sz="1200" b="1" spc="-20" dirty="0">
                <a:solidFill>
                  <a:srgbClr val="336E9F"/>
                </a:solidFill>
                <a:latin typeface="Arial"/>
                <a:cs typeface="Arial"/>
              </a:rPr>
              <a:t> </a:t>
            </a:r>
            <a:r>
              <a:rPr lang="en-GB" sz="1200" b="1" dirty="0">
                <a:solidFill>
                  <a:srgbClr val="336E9F"/>
                </a:solidFill>
                <a:latin typeface="Arial"/>
                <a:cs typeface="Arial"/>
              </a:rPr>
              <a:t>is</a:t>
            </a:r>
            <a:r>
              <a:rPr lang="en-GB" sz="1200" b="1" spc="-20" dirty="0">
                <a:solidFill>
                  <a:srgbClr val="336E9F"/>
                </a:solidFill>
                <a:latin typeface="Arial"/>
                <a:cs typeface="Arial"/>
              </a:rPr>
              <a:t> </a:t>
            </a:r>
            <a:r>
              <a:rPr lang="en-GB" sz="1200" b="1" dirty="0">
                <a:solidFill>
                  <a:srgbClr val="336E9F"/>
                </a:solidFill>
                <a:latin typeface="Arial"/>
                <a:cs typeface="Arial"/>
              </a:rPr>
              <a:t>used</a:t>
            </a:r>
            <a:r>
              <a:rPr lang="en-GB" sz="1200" b="1" spc="-20" dirty="0">
                <a:solidFill>
                  <a:srgbClr val="336E9F"/>
                </a:solidFill>
                <a:latin typeface="Arial"/>
                <a:cs typeface="Arial"/>
              </a:rPr>
              <a:t> for:</a:t>
            </a:r>
            <a:endParaRPr lang="en-GB" sz="1150" dirty="0">
              <a:latin typeface="Arial"/>
              <a:cs typeface="Arial"/>
            </a:endParaRPr>
          </a:p>
          <a:p>
            <a:pPr marL="330835" indent="-130175" algn="l">
              <a:spcBef>
                <a:spcPts val="600"/>
              </a:spcBef>
              <a:buSzPct val="104347"/>
              <a:buFont typeface="Arial"/>
              <a:buChar char="•"/>
              <a:tabLst>
                <a:tab pos="330835" algn="l"/>
              </a:tabLst>
            </a:pPr>
            <a:r>
              <a:rPr lang="en-GB" sz="1150" dirty="0">
                <a:latin typeface="Arial"/>
                <a:cs typeface="Arial"/>
              </a:rPr>
              <a:t>Response rate section</a:t>
            </a:r>
            <a:endParaRPr lang="en-GB" sz="1150" baseline="2415" dirty="0">
              <a:latin typeface="Arial"/>
              <a:cs typeface="Arial"/>
            </a:endParaRPr>
          </a:p>
          <a:p>
            <a:pPr marL="330835" indent="-130175" algn="l">
              <a:spcBef>
                <a:spcPts val="600"/>
              </a:spcBef>
              <a:buSzPct val="104347"/>
              <a:buFont typeface="Arial"/>
              <a:buChar char="•"/>
              <a:tabLst>
                <a:tab pos="330835" algn="l"/>
              </a:tabLst>
            </a:pPr>
            <a:r>
              <a:rPr lang="en-GB" sz="1150" dirty="0">
                <a:latin typeface="Arial"/>
                <a:cs typeface="Arial"/>
              </a:rPr>
              <a:t>National column in comparability tables section</a:t>
            </a:r>
            <a:endParaRPr lang="en-GB" sz="1150" baseline="2415" dirty="0">
              <a:latin typeface="Arial"/>
              <a:cs typeface="Arial"/>
            </a:endParaRPr>
          </a:p>
          <a:p>
            <a:pPr marL="330200" marR="59690" indent="-129539" algn="l">
              <a:spcBef>
                <a:spcPts val="600"/>
              </a:spcBef>
              <a:buSzPct val="104347"/>
              <a:buFont typeface="Arial"/>
              <a:buChar char="•"/>
              <a:tabLst>
                <a:tab pos="330200" algn="l"/>
              </a:tabLst>
            </a:pPr>
            <a:r>
              <a:rPr lang="en-GB" sz="1150" dirty="0">
                <a:latin typeface="Arial"/>
                <a:cs typeface="Arial"/>
              </a:rPr>
              <a:t>Subgroup tables section (Tumour group tables, Age group tables, ‘Which of the following best describes you?’, Ethnicity tables, IMD quintile tables and Long-term condition status tables).</a:t>
            </a:r>
          </a:p>
          <a:p>
            <a:pPr marL="12700" algn="l">
              <a:spcBef>
                <a:spcPts val="600"/>
              </a:spcBef>
            </a:pPr>
            <a:r>
              <a:rPr lang="en-GB" sz="1200" b="1" dirty="0">
                <a:solidFill>
                  <a:srgbClr val="336E9F"/>
                </a:solidFill>
                <a:latin typeface="Arial"/>
                <a:cs typeface="Arial"/>
              </a:rPr>
              <a:t>England</a:t>
            </a:r>
            <a:r>
              <a:rPr lang="en-GB" sz="1200" b="1" spc="-15" dirty="0">
                <a:solidFill>
                  <a:srgbClr val="336E9F"/>
                </a:solidFill>
                <a:latin typeface="Arial"/>
                <a:cs typeface="Arial"/>
              </a:rPr>
              <a:t> </a:t>
            </a:r>
            <a:r>
              <a:rPr lang="en-GB" sz="1200" b="1" dirty="0">
                <a:solidFill>
                  <a:srgbClr val="336E9F"/>
                </a:solidFill>
                <a:latin typeface="Arial"/>
                <a:cs typeface="Arial"/>
              </a:rPr>
              <a:t>only</a:t>
            </a:r>
            <a:r>
              <a:rPr lang="en-GB" sz="1200" b="1" spc="-10" dirty="0">
                <a:solidFill>
                  <a:srgbClr val="336E9F"/>
                </a:solidFill>
                <a:latin typeface="Arial"/>
                <a:cs typeface="Arial"/>
              </a:rPr>
              <a:t> </a:t>
            </a:r>
            <a:r>
              <a:rPr lang="en-GB" sz="1200" b="1" dirty="0">
                <a:solidFill>
                  <a:srgbClr val="336E9F"/>
                </a:solidFill>
                <a:latin typeface="Arial"/>
                <a:cs typeface="Arial"/>
              </a:rPr>
              <a:t>level</a:t>
            </a:r>
            <a:r>
              <a:rPr lang="en-GB" sz="1200" b="1" spc="-15" dirty="0">
                <a:solidFill>
                  <a:srgbClr val="336E9F"/>
                </a:solidFill>
                <a:latin typeface="Arial"/>
                <a:cs typeface="Arial"/>
              </a:rPr>
              <a:t> </a:t>
            </a:r>
            <a:r>
              <a:rPr lang="en-GB" sz="1200" b="1" dirty="0">
                <a:solidFill>
                  <a:srgbClr val="336E9F"/>
                </a:solidFill>
                <a:latin typeface="Arial"/>
                <a:cs typeface="Arial"/>
              </a:rPr>
              <a:t>data</a:t>
            </a:r>
            <a:r>
              <a:rPr lang="en-GB" sz="1200" b="1" spc="-10" dirty="0">
                <a:solidFill>
                  <a:srgbClr val="336E9F"/>
                </a:solidFill>
                <a:latin typeface="Arial"/>
                <a:cs typeface="Arial"/>
              </a:rPr>
              <a:t> </a:t>
            </a:r>
            <a:r>
              <a:rPr lang="en-GB" sz="1200" b="1" dirty="0">
                <a:solidFill>
                  <a:srgbClr val="336E9F"/>
                </a:solidFill>
                <a:latin typeface="Arial"/>
                <a:cs typeface="Arial"/>
              </a:rPr>
              <a:t>is</a:t>
            </a:r>
            <a:r>
              <a:rPr lang="en-GB" sz="1200" b="1" spc="-15" dirty="0">
                <a:solidFill>
                  <a:srgbClr val="336E9F"/>
                </a:solidFill>
                <a:latin typeface="Arial"/>
                <a:cs typeface="Arial"/>
              </a:rPr>
              <a:t> </a:t>
            </a:r>
            <a:r>
              <a:rPr lang="en-GB" sz="1200" b="1" dirty="0">
                <a:solidFill>
                  <a:srgbClr val="336E9F"/>
                </a:solidFill>
                <a:latin typeface="Arial"/>
                <a:cs typeface="Arial"/>
              </a:rPr>
              <a:t>used</a:t>
            </a:r>
            <a:r>
              <a:rPr lang="en-GB" sz="1200" b="1" spc="-10" dirty="0">
                <a:solidFill>
                  <a:srgbClr val="336E9F"/>
                </a:solidFill>
                <a:latin typeface="Arial"/>
                <a:cs typeface="Arial"/>
              </a:rPr>
              <a:t> </a:t>
            </a:r>
            <a:r>
              <a:rPr lang="en-GB" sz="1200" b="1" spc="-20" dirty="0">
                <a:solidFill>
                  <a:srgbClr val="336E9F"/>
                </a:solidFill>
                <a:latin typeface="Arial"/>
                <a:cs typeface="Arial"/>
              </a:rPr>
              <a:t>for:</a:t>
            </a:r>
            <a:endParaRPr lang="en-GB" sz="1200" dirty="0">
              <a:latin typeface="Arial"/>
              <a:cs typeface="Arial"/>
            </a:endParaRPr>
          </a:p>
          <a:p>
            <a:pPr marL="330835" indent="-130175" algn="l">
              <a:spcBef>
                <a:spcPts val="600"/>
              </a:spcBef>
              <a:buSzPct val="104347"/>
              <a:buFont typeface="Arial"/>
              <a:buChar char="•"/>
              <a:tabLst>
                <a:tab pos="330835" algn="l"/>
              </a:tabLst>
            </a:pPr>
            <a:r>
              <a:rPr lang="en-GB" sz="1150" dirty="0">
                <a:solidFill>
                  <a:srgbClr val="000000"/>
                </a:solidFill>
                <a:latin typeface="Arial"/>
                <a:cs typeface="Arial"/>
              </a:rPr>
              <a:t>Expected range charts section (as case mix adjustment includes IMD data specific to England)</a:t>
            </a:r>
          </a:p>
          <a:p>
            <a:pPr marL="330835" indent="-130175" algn="l">
              <a:spcBef>
                <a:spcPts val="600"/>
              </a:spcBef>
              <a:buSzPct val="104347"/>
              <a:buFont typeface="Arial"/>
              <a:buChar char="•"/>
              <a:tabLst>
                <a:tab pos="330835" algn="l"/>
              </a:tabLst>
            </a:pPr>
            <a:r>
              <a:rPr lang="en-GB" sz="1150" dirty="0">
                <a:solidFill>
                  <a:srgbClr val="000000"/>
                </a:solidFill>
                <a:latin typeface="Arial"/>
                <a:cs typeface="Arial"/>
              </a:rPr>
              <a:t>Comparability tables section</a:t>
            </a:r>
          </a:p>
          <a:p>
            <a:pPr marL="330835" indent="-130175" algn="l">
              <a:spcBef>
                <a:spcPts val="600"/>
              </a:spcBef>
              <a:buSzPct val="104347"/>
              <a:buFont typeface="Arial"/>
              <a:buChar char="•"/>
              <a:tabLst>
                <a:tab pos="330835" algn="l"/>
              </a:tabLst>
            </a:pPr>
            <a:r>
              <a:rPr lang="en-GB" sz="1150" dirty="0">
                <a:solidFill>
                  <a:srgbClr val="000000"/>
                </a:solidFill>
                <a:latin typeface="Arial"/>
                <a:cs typeface="Arial"/>
              </a:rPr>
              <a:t>Year on year charts section.</a:t>
            </a:r>
          </a:p>
        </p:txBody>
      </p:sp>
      <p:sp>
        <p:nvSpPr>
          <p:cNvPr id="10" name="object 4">
            <a:extLst>
              <a:ext uri="{FF2B5EF4-FFF2-40B4-BE49-F238E27FC236}">
                <a16:creationId xmlns:a16="http://schemas.microsoft.com/office/drawing/2014/main" id="{BF03720D-2574-B777-A048-281F8627E115}"/>
              </a:ext>
            </a:extLst>
          </p:cNvPr>
          <p:cNvSpPr txBox="1"/>
          <p:nvPr/>
        </p:nvSpPr>
        <p:spPr>
          <a:xfrm>
            <a:off x="442436" y="7055783"/>
            <a:ext cx="3776662" cy="276999"/>
          </a:xfrm>
          <a:prstGeom prst="rect">
            <a:avLst/>
          </a:prstGeom>
          <a:noFill/>
        </p:spPr>
        <p:txBody>
          <a:bodyPr wrap="square" lIns="0" tIns="0" rIns="0" bIns="0">
            <a:spAutoFit/>
          </a:bodyPr>
          <a:lstStyle/>
          <a:p>
            <a:pPr marL="12700">
              <a:lnSpc>
                <a:spcPct val="100000"/>
              </a:lnSpc>
              <a:spcBef>
                <a:spcPts val="1210"/>
              </a:spcBef>
            </a:pPr>
            <a:r>
              <a:rPr lang="en-GB" sz="1800" b="1" dirty="0">
                <a:solidFill>
                  <a:srgbClr val="336E9F"/>
                </a:solidFill>
                <a:latin typeface="Arial"/>
                <a:cs typeface="Arial"/>
              </a:rPr>
              <a:t>Further </a:t>
            </a:r>
            <a:r>
              <a:rPr lang="en-GB" sz="1800" b="1" spc="-10" dirty="0">
                <a:solidFill>
                  <a:srgbClr val="336E9F"/>
                </a:solidFill>
                <a:latin typeface="Arial"/>
                <a:cs typeface="Arial"/>
              </a:rPr>
              <a:t>information</a:t>
            </a:r>
            <a:endParaRPr lang="en-GB" sz="1800" dirty="0">
              <a:latin typeface="Arial"/>
              <a:cs typeface="Arial"/>
            </a:endParaRPr>
          </a:p>
        </p:txBody>
      </p:sp>
      <p:sp>
        <p:nvSpPr>
          <p:cNvPr id="2" name="object 5"/>
          <p:cNvSpPr txBox="1"/>
          <p:nvPr/>
        </p:nvSpPr>
        <p:spPr>
          <a:xfrm>
            <a:off x="448040" y="7432248"/>
            <a:ext cx="6722109" cy="2039020"/>
          </a:xfrm>
          <a:prstGeom prst="rect">
            <a:avLst/>
          </a:prstGeom>
        </p:spPr>
        <p:txBody>
          <a:bodyPr vert="horz" wrap="square" lIns="0" tIns="0" rIns="0" bIns="0" rtlCol="0">
            <a:spAutoFit/>
          </a:bodyPr>
          <a:lstStyle/>
          <a:p>
            <a:pPr marL="12700" marR="231775" algn="l">
              <a:spcBef>
                <a:spcPts val="600"/>
              </a:spcBef>
            </a:pPr>
            <a:r>
              <a:rPr sz="1150" dirty="0">
                <a:latin typeface="Arial"/>
                <a:cs typeface="Arial"/>
              </a:rPr>
              <a:t>This</a:t>
            </a:r>
            <a:r>
              <a:rPr sz="1150" spc="-10" dirty="0">
                <a:latin typeface="Arial"/>
                <a:cs typeface="Arial"/>
              </a:rPr>
              <a:t> </a:t>
            </a:r>
            <a:r>
              <a:rPr sz="1150" dirty="0">
                <a:latin typeface="Arial"/>
                <a:cs typeface="Arial"/>
              </a:rPr>
              <a:t>research</a:t>
            </a:r>
            <a:r>
              <a:rPr sz="1150" spc="-5" dirty="0">
                <a:latin typeface="Arial"/>
                <a:cs typeface="Arial"/>
              </a:rPr>
              <a:t> </a:t>
            </a:r>
            <a:r>
              <a:rPr sz="1150" dirty="0">
                <a:latin typeface="Arial"/>
                <a:cs typeface="Arial"/>
              </a:rPr>
              <a:t>was</a:t>
            </a:r>
            <a:r>
              <a:rPr sz="1150" spc="-10" dirty="0">
                <a:latin typeface="Arial"/>
                <a:cs typeface="Arial"/>
              </a:rPr>
              <a:t> </a:t>
            </a:r>
            <a:r>
              <a:rPr sz="1150" dirty="0">
                <a:latin typeface="Arial"/>
                <a:cs typeface="Arial"/>
              </a:rPr>
              <a:t>carried</a:t>
            </a:r>
            <a:r>
              <a:rPr sz="1150" spc="-10" dirty="0">
                <a:latin typeface="Arial"/>
                <a:cs typeface="Arial"/>
              </a:rPr>
              <a:t> </a:t>
            </a:r>
            <a:r>
              <a:rPr sz="1150" dirty="0">
                <a:latin typeface="Arial"/>
                <a:cs typeface="Arial"/>
              </a:rPr>
              <a:t>out</a:t>
            </a:r>
            <a:r>
              <a:rPr sz="1150" spc="-5" dirty="0">
                <a:latin typeface="Arial"/>
                <a:cs typeface="Arial"/>
              </a:rPr>
              <a:t> </a:t>
            </a:r>
            <a:r>
              <a:rPr sz="1150" dirty="0">
                <a:latin typeface="Arial"/>
                <a:cs typeface="Arial"/>
              </a:rPr>
              <a:t>in</a:t>
            </a:r>
            <a:r>
              <a:rPr sz="1150" spc="-10" dirty="0">
                <a:latin typeface="Arial"/>
                <a:cs typeface="Arial"/>
              </a:rPr>
              <a:t> </a:t>
            </a:r>
            <a:r>
              <a:rPr sz="1150" dirty="0">
                <a:latin typeface="Arial"/>
                <a:cs typeface="Arial"/>
              </a:rPr>
              <a:t>accordance</a:t>
            </a:r>
            <a:r>
              <a:rPr sz="1150" spc="-5" dirty="0">
                <a:latin typeface="Arial"/>
                <a:cs typeface="Arial"/>
              </a:rPr>
              <a:t> </a:t>
            </a:r>
            <a:r>
              <a:rPr sz="1150" dirty="0">
                <a:latin typeface="Arial"/>
                <a:cs typeface="Arial"/>
              </a:rPr>
              <a:t>with</a:t>
            </a:r>
            <a:r>
              <a:rPr sz="1150" spc="-10" dirty="0">
                <a:latin typeface="Arial"/>
                <a:cs typeface="Arial"/>
              </a:rPr>
              <a:t> </a:t>
            </a:r>
            <a:r>
              <a:rPr sz="1150" dirty="0">
                <a:latin typeface="Arial"/>
                <a:cs typeface="Arial"/>
              </a:rPr>
              <a:t>the</a:t>
            </a:r>
            <a:r>
              <a:rPr sz="1150" spc="-5" dirty="0">
                <a:latin typeface="Arial"/>
                <a:cs typeface="Arial"/>
              </a:rPr>
              <a:t> </a:t>
            </a:r>
            <a:r>
              <a:rPr sz="1150" dirty="0">
                <a:latin typeface="Arial"/>
                <a:cs typeface="Arial"/>
              </a:rPr>
              <a:t>international</a:t>
            </a:r>
            <a:r>
              <a:rPr sz="1150" spc="-10" dirty="0">
                <a:latin typeface="Arial"/>
                <a:cs typeface="Arial"/>
              </a:rPr>
              <a:t> </a:t>
            </a:r>
            <a:r>
              <a:rPr sz="1150" dirty="0">
                <a:latin typeface="Arial"/>
                <a:cs typeface="Arial"/>
              </a:rPr>
              <a:t>standard</a:t>
            </a:r>
            <a:r>
              <a:rPr sz="1150" spc="-5" dirty="0">
                <a:latin typeface="Arial"/>
                <a:cs typeface="Arial"/>
              </a:rPr>
              <a:t> </a:t>
            </a:r>
            <a:r>
              <a:rPr sz="1150" dirty="0">
                <a:latin typeface="Arial"/>
                <a:cs typeface="Arial"/>
              </a:rPr>
              <a:t>for</a:t>
            </a:r>
            <a:r>
              <a:rPr sz="1150" spc="-10" dirty="0">
                <a:latin typeface="Arial"/>
                <a:cs typeface="Arial"/>
              </a:rPr>
              <a:t> organisations </a:t>
            </a:r>
            <a:r>
              <a:rPr sz="1150" dirty="0">
                <a:latin typeface="Arial"/>
                <a:cs typeface="Arial"/>
              </a:rPr>
              <a:t>conducting</a:t>
            </a:r>
            <a:r>
              <a:rPr sz="1150" spc="-20" dirty="0">
                <a:latin typeface="Arial"/>
                <a:cs typeface="Arial"/>
              </a:rPr>
              <a:t> </a:t>
            </a:r>
            <a:r>
              <a:rPr sz="1150" dirty="0">
                <a:latin typeface="Arial"/>
                <a:cs typeface="Arial"/>
              </a:rPr>
              <a:t>market</a:t>
            </a:r>
            <a:r>
              <a:rPr sz="1150" spc="-15" dirty="0">
                <a:latin typeface="Arial"/>
                <a:cs typeface="Arial"/>
              </a:rPr>
              <a:t> </a:t>
            </a:r>
            <a:r>
              <a:rPr sz="1150" dirty="0">
                <a:latin typeface="Arial"/>
                <a:cs typeface="Arial"/>
              </a:rPr>
              <a:t>and</a:t>
            </a:r>
            <a:r>
              <a:rPr sz="1150" spc="-15" dirty="0">
                <a:latin typeface="Arial"/>
                <a:cs typeface="Arial"/>
              </a:rPr>
              <a:t> </a:t>
            </a:r>
            <a:r>
              <a:rPr sz="1150" dirty="0">
                <a:latin typeface="Arial"/>
                <a:cs typeface="Arial"/>
              </a:rPr>
              <a:t>social</a:t>
            </a:r>
            <a:r>
              <a:rPr sz="1150" spc="-15" dirty="0">
                <a:latin typeface="Arial"/>
                <a:cs typeface="Arial"/>
              </a:rPr>
              <a:t> </a:t>
            </a:r>
            <a:r>
              <a:rPr sz="1150" dirty="0">
                <a:latin typeface="Arial"/>
                <a:cs typeface="Arial"/>
              </a:rPr>
              <a:t>research</a:t>
            </a:r>
            <a:r>
              <a:rPr sz="1150" spc="-15" dirty="0">
                <a:latin typeface="Arial"/>
                <a:cs typeface="Arial"/>
              </a:rPr>
              <a:t> </a:t>
            </a:r>
            <a:r>
              <a:rPr sz="1150" dirty="0">
                <a:latin typeface="Arial"/>
                <a:cs typeface="Arial"/>
              </a:rPr>
              <a:t>(accreditation</a:t>
            </a:r>
            <a:r>
              <a:rPr sz="1150" spc="-15" dirty="0">
                <a:latin typeface="Arial"/>
                <a:cs typeface="Arial"/>
              </a:rPr>
              <a:t> </a:t>
            </a:r>
            <a:r>
              <a:rPr sz="1150" dirty="0">
                <a:latin typeface="Arial"/>
                <a:cs typeface="Arial"/>
              </a:rPr>
              <a:t>to</a:t>
            </a:r>
            <a:r>
              <a:rPr sz="1150" spc="-15" dirty="0">
                <a:latin typeface="Arial"/>
                <a:cs typeface="Arial"/>
              </a:rPr>
              <a:t> </a:t>
            </a:r>
            <a:r>
              <a:rPr sz="1150" dirty="0">
                <a:latin typeface="Arial"/>
                <a:cs typeface="Arial"/>
              </a:rPr>
              <a:t>ISO20252:2019;</a:t>
            </a:r>
            <a:r>
              <a:rPr sz="1150" spc="-15" dirty="0">
                <a:latin typeface="Arial"/>
                <a:cs typeface="Arial"/>
              </a:rPr>
              <a:t> </a:t>
            </a:r>
            <a:r>
              <a:rPr sz="1150" dirty="0">
                <a:latin typeface="Arial"/>
                <a:cs typeface="Arial"/>
              </a:rPr>
              <a:t>certificate</a:t>
            </a:r>
            <a:r>
              <a:rPr sz="1150" spc="-15" dirty="0">
                <a:latin typeface="Arial"/>
                <a:cs typeface="Arial"/>
              </a:rPr>
              <a:t> </a:t>
            </a:r>
            <a:r>
              <a:rPr sz="1150" spc="-10" dirty="0">
                <a:latin typeface="Arial"/>
                <a:cs typeface="Arial"/>
              </a:rPr>
              <a:t>number </a:t>
            </a:r>
            <a:r>
              <a:rPr sz="1150" dirty="0">
                <a:latin typeface="Arial"/>
                <a:cs typeface="Arial"/>
              </a:rPr>
              <a:t>GB08/74322).</a:t>
            </a:r>
            <a:r>
              <a:rPr sz="1150" spc="-15" dirty="0">
                <a:latin typeface="Arial"/>
                <a:cs typeface="Arial"/>
              </a:rPr>
              <a:t> </a:t>
            </a:r>
            <a:r>
              <a:rPr sz="1150" dirty="0">
                <a:latin typeface="Arial"/>
                <a:cs typeface="Arial"/>
              </a:rPr>
              <a:t>Our</a:t>
            </a:r>
            <a:r>
              <a:rPr sz="1150" spc="-15" dirty="0">
                <a:latin typeface="Arial"/>
                <a:cs typeface="Arial"/>
              </a:rPr>
              <a:t> </a:t>
            </a:r>
            <a:r>
              <a:rPr sz="1150" dirty="0">
                <a:latin typeface="Arial"/>
                <a:cs typeface="Arial"/>
              </a:rPr>
              <a:t>statistical</a:t>
            </a:r>
            <a:r>
              <a:rPr sz="1150" spc="-15" dirty="0">
                <a:latin typeface="Arial"/>
                <a:cs typeface="Arial"/>
              </a:rPr>
              <a:t> </a:t>
            </a:r>
            <a:r>
              <a:rPr sz="1150" dirty="0">
                <a:latin typeface="Arial"/>
                <a:cs typeface="Arial"/>
              </a:rPr>
              <a:t>practice</a:t>
            </a:r>
            <a:r>
              <a:rPr sz="1150" spc="-15" dirty="0">
                <a:latin typeface="Arial"/>
                <a:cs typeface="Arial"/>
              </a:rPr>
              <a:t> </a:t>
            </a:r>
            <a:r>
              <a:rPr sz="1150" dirty="0">
                <a:latin typeface="Arial"/>
                <a:cs typeface="Arial"/>
              </a:rPr>
              <a:t>is</a:t>
            </a:r>
            <a:r>
              <a:rPr sz="1150" spc="-15" dirty="0">
                <a:latin typeface="Arial"/>
                <a:cs typeface="Arial"/>
              </a:rPr>
              <a:t> </a:t>
            </a:r>
            <a:r>
              <a:rPr sz="1150" dirty="0">
                <a:latin typeface="Arial"/>
                <a:cs typeface="Arial"/>
              </a:rPr>
              <a:t>regulated</a:t>
            </a:r>
            <a:r>
              <a:rPr sz="1150" spc="-15" dirty="0">
                <a:latin typeface="Arial"/>
                <a:cs typeface="Arial"/>
              </a:rPr>
              <a:t> </a:t>
            </a:r>
            <a:r>
              <a:rPr sz="1150" dirty="0">
                <a:latin typeface="Arial"/>
                <a:cs typeface="Arial"/>
              </a:rPr>
              <a:t>by</a:t>
            </a:r>
            <a:r>
              <a:rPr sz="1150" spc="-15" dirty="0">
                <a:latin typeface="Arial"/>
                <a:cs typeface="Arial"/>
              </a:rPr>
              <a:t> </a:t>
            </a:r>
            <a:r>
              <a:rPr sz="1150" dirty="0">
                <a:latin typeface="Arial"/>
                <a:cs typeface="Arial"/>
              </a:rPr>
              <a:t>the</a:t>
            </a:r>
            <a:r>
              <a:rPr sz="1150" spc="-10" dirty="0">
                <a:latin typeface="Arial"/>
                <a:cs typeface="Arial"/>
              </a:rPr>
              <a:t> </a:t>
            </a:r>
            <a:r>
              <a:rPr sz="1150" dirty="0">
                <a:latin typeface="Arial"/>
                <a:cs typeface="Arial"/>
              </a:rPr>
              <a:t>Office</a:t>
            </a:r>
            <a:r>
              <a:rPr sz="1150" spc="-15" dirty="0">
                <a:latin typeface="Arial"/>
                <a:cs typeface="Arial"/>
              </a:rPr>
              <a:t> </a:t>
            </a:r>
            <a:r>
              <a:rPr sz="1150" dirty="0">
                <a:latin typeface="Arial"/>
                <a:cs typeface="Arial"/>
              </a:rPr>
              <a:t>for</a:t>
            </a:r>
            <a:r>
              <a:rPr sz="1150" spc="-15" dirty="0">
                <a:latin typeface="Arial"/>
                <a:cs typeface="Arial"/>
              </a:rPr>
              <a:t> </a:t>
            </a:r>
            <a:r>
              <a:rPr sz="1150" dirty="0">
                <a:latin typeface="Arial"/>
                <a:cs typeface="Arial"/>
              </a:rPr>
              <a:t>Statistics</a:t>
            </a:r>
            <a:r>
              <a:rPr sz="1150" spc="-15" dirty="0">
                <a:latin typeface="Arial"/>
                <a:cs typeface="Arial"/>
              </a:rPr>
              <a:t> </a:t>
            </a:r>
            <a:r>
              <a:rPr sz="1150" dirty="0">
                <a:latin typeface="Arial"/>
                <a:cs typeface="Arial"/>
              </a:rPr>
              <a:t>Regulation</a:t>
            </a:r>
            <a:r>
              <a:rPr sz="1150" spc="-15" dirty="0">
                <a:latin typeface="Arial"/>
                <a:cs typeface="Arial"/>
              </a:rPr>
              <a:t> </a:t>
            </a:r>
            <a:r>
              <a:rPr sz="1150" dirty="0">
                <a:latin typeface="Arial"/>
                <a:cs typeface="Arial"/>
              </a:rPr>
              <a:t>(OSR).</a:t>
            </a:r>
            <a:r>
              <a:rPr sz="1150" spc="-15" dirty="0">
                <a:latin typeface="Arial"/>
                <a:cs typeface="Arial"/>
              </a:rPr>
              <a:t> </a:t>
            </a:r>
            <a:r>
              <a:rPr sz="1150" spc="-25" dirty="0">
                <a:latin typeface="Arial"/>
                <a:cs typeface="Arial"/>
              </a:rPr>
              <a:t>OSR </a:t>
            </a:r>
            <a:r>
              <a:rPr sz="1150" dirty="0">
                <a:latin typeface="Arial"/>
                <a:cs typeface="Arial"/>
              </a:rPr>
              <a:t>sets</a:t>
            </a:r>
            <a:r>
              <a:rPr sz="1150" spc="-15" dirty="0">
                <a:latin typeface="Arial"/>
                <a:cs typeface="Arial"/>
              </a:rPr>
              <a:t> </a:t>
            </a:r>
            <a:r>
              <a:rPr sz="1150" dirty="0">
                <a:latin typeface="Arial"/>
                <a:cs typeface="Arial"/>
              </a:rPr>
              <a:t>the</a:t>
            </a:r>
            <a:r>
              <a:rPr sz="1150" spc="-10" dirty="0">
                <a:latin typeface="Arial"/>
                <a:cs typeface="Arial"/>
              </a:rPr>
              <a:t> </a:t>
            </a:r>
            <a:r>
              <a:rPr sz="1150" dirty="0">
                <a:latin typeface="Arial"/>
                <a:cs typeface="Arial"/>
              </a:rPr>
              <a:t>standards</a:t>
            </a:r>
            <a:r>
              <a:rPr sz="1150" spc="-10" dirty="0">
                <a:latin typeface="Arial"/>
                <a:cs typeface="Arial"/>
              </a:rPr>
              <a:t> </a:t>
            </a:r>
            <a:r>
              <a:rPr sz="1150" dirty="0">
                <a:latin typeface="Arial"/>
                <a:cs typeface="Arial"/>
              </a:rPr>
              <a:t>of</a:t>
            </a:r>
            <a:r>
              <a:rPr sz="1150" spc="-10" dirty="0">
                <a:latin typeface="Arial"/>
                <a:cs typeface="Arial"/>
              </a:rPr>
              <a:t> </a:t>
            </a:r>
            <a:r>
              <a:rPr sz="1150" dirty="0">
                <a:latin typeface="Arial"/>
                <a:cs typeface="Arial"/>
              </a:rPr>
              <a:t>trustworthiness,</a:t>
            </a:r>
            <a:r>
              <a:rPr sz="1150" spc="-15" dirty="0">
                <a:latin typeface="Arial"/>
                <a:cs typeface="Arial"/>
              </a:rPr>
              <a:t> </a:t>
            </a:r>
            <a:r>
              <a:rPr sz="1150" dirty="0">
                <a:latin typeface="Arial"/>
                <a:cs typeface="Arial"/>
              </a:rPr>
              <a:t>quality,</a:t>
            </a:r>
            <a:r>
              <a:rPr sz="1150" spc="-10" dirty="0">
                <a:latin typeface="Arial"/>
                <a:cs typeface="Arial"/>
              </a:rPr>
              <a:t> </a:t>
            </a:r>
            <a:r>
              <a:rPr sz="1150" dirty="0">
                <a:latin typeface="Arial"/>
                <a:cs typeface="Arial"/>
              </a:rPr>
              <a:t>and</a:t>
            </a:r>
            <a:r>
              <a:rPr sz="1150" spc="-10" dirty="0">
                <a:latin typeface="Arial"/>
                <a:cs typeface="Arial"/>
              </a:rPr>
              <a:t> </a:t>
            </a:r>
            <a:r>
              <a:rPr sz="1150" dirty="0">
                <a:latin typeface="Arial"/>
                <a:cs typeface="Arial"/>
              </a:rPr>
              <a:t>value</a:t>
            </a:r>
            <a:r>
              <a:rPr sz="1150" spc="-10" dirty="0">
                <a:latin typeface="Arial"/>
                <a:cs typeface="Arial"/>
              </a:rPr>
              <a:t> </a:t>
            </a:r>
            <a:r>
              <a:rPr sz="1150" dirty="0">
                <a:latin typeface="Arial"/>
                <a:cs typeface="Arial"/>
              </a:rPr>
              <a:t>in</a:t>
            </a:r>
            <a:r>
              <a:rPr sz="1150" spc="-10" dirty="0">
                <a:latin typeface="Arial"/>
                <a:cs typeface="Arial"/>
              </a:rPr>
              <a:t> </a:t>
            </a:r>
            <a:r>
              <a:rPr sz="1150" dirty="0">
                <a:latin typeface="Arial"/>
                <a:cs typeface="Arial"/>
              </a:rPr>
              <a:t>the</a:t>
            </a:r>
            <a:r>
              <a:rPr sz="1150" spc="-15" dirty="0">
                <a:latin typeface="Arial"/>
                <a:cs typeface="Arial"/>
              </a:rPr>
              <a:t> </a:t>
            </a:r>
            <a:r>
              <a:rPr sz="1150" dirty="0">
                <a:latin typeface="Arial"/>
                <a:cs typeface="Arial"/>
              </a:rPr>
              <a:t>Code</a:t>
            </a:r>
            <a:r>
              <a:rPr sz="1150" spc="-10" dirty="0">
                <a:latin typeface="Arial"/>
                <a:cs typeface="Arial"/>
              </a:rPr>
              <a:t> </a:t>
            </a:r>
            <a:r>
              <a:rPr sz="1150" dirty="0">
                <a:latin typeface="Arial"/>
                <a:cs typeface="Arial"/>
              </a:rPr>
              <a:t>of</a:t>
            </a:r>
            <a:r>
              <a:rPr sz="1150" spc="-10" dirty="0">
                <a:latin typeface="Arial"/>
                <a:cs typeface="Arial"/>
              </a:rPr>
              <a:t> </a:t>
            </a:r>
            <a:r>
              <a:rPr sz="1150" dirty="0">
                <a:latin typeface="Arial"/>
                <a:cs typeface="Arial"/>
              </a:rPr>
              <a:t>Practice</a:t>
            </a:r>
            <a:r>
              <a:rPr sz="1150" spc="-10" dirty="0">
                <a:latin typeface="Arial"/>
                <a:cs typeface="Arial"/>
              </a:rPr>
              <a:t> </a:t>
            </a:r>
            <a:r>
              <a:rPr sz="1150" dirty="0">
                <a:latin typeface="Arial"/>
                <a:cs typeface="Arial"/>
              </a:rPr>
              <a:t>for</a:t>
            </a:r>
            <a:r>
              <a:rPr sz="1150" spc="-15" dirty="0">
                <a:latin typeface="Arial"/>
                <a:cs typeface="Arial"/>
              </a:rPr>
              <a:t> </a:t>
            </a:r>
            <a:r>
              <a:rPr sz="1150" dirty="0">
                <a:latin typeface="Arial"/>
                <a:cs typeface="Arial"/>
              </a:rPr>
              <a:t>Statistics</a:t>
            </a:r>
            <a:r>
              <a:rPr sz="1150" spc="-10" dirty="0">
                <a:latin typeface="Arial"/>
                <a:cs typeface="Arial"/>
              </a:rPr>
              <a:t> </a:t>
            </a:r>
            <a:r>
              <a:rPr sz="1150" spc="-20" dirty="0">
                <a:latin typeface="Arial"/>
                <a:cs typeface="Arial"/>
              </a:rPr>
              <a:t>that</a:t>
            </a:r>
            <a:r>
              <a:rPr lang="en-GB" sz="1150" spc="-20" dirty="0">
                <a:latin typeface="Arial"/>
                <a:cs typeface="Arial"/>
              </a:rPr>
              <a:t> </a:t>
            </a:r>
            <a:r>
              <a:rPr sz="1150" dirty="0">
                <a:latin typeface="Arial"/>
                <a:cs typeface="Arial"/>
              </a:rPr>
              <a:t>all</a:t>
            </a:r>
            <a:r>
              <a:rPr sz="1150" spc="-10" dirty="0">
                <a:latin typeface="Arial"/>
                <a:cs typeface="Arial"/>
              </a:rPr>
              <a:t> </a:t>
            </a:r>
            <a:r>
              <a:rPr sz="1150" dirty="0">
                <a:latin typeface="Arial"/>
                <a:cs typeface="Arial"/>
              </a:rPr>
              <a:t>producers</a:t>
            </a:r>
            <a:r>
              <a:rPr sz="1150" spc="-5" dirty="0">
                <a:latin typeface="Arial"/>
                <a:cs typeface="Arial"/>
              </a:rPr>
              <a:t> </a:t>
            </a:r>
            <a:r>
              <a:rPr sz="1150" dirty="0">
                <a:latin typeface="Arial"/>
                <a:cs typeface="Arial"/>
              </a:rPr>
              <a:t>of</a:t>
            </a:r>
            <a:r>
              <a:rPr sz="1150" spc="-10" dirty="0">
                <a:latin typeface="Arial"/>
                <a:cs typeface="Arial"/>
              </a:rPr>
              <a:t> </a:t>
            </a:r>
            <a:r>
              <a:rPr sz="1150" dirty="0">
                <a:latin typeface="Arial"/>
                <a:cs typeface="Arial"/>
              </a:rPr>
              <a:t>official</a:t>
            </a:r>
            <a:r>
              <a:rPr sz="1150" spc="-5" dirty="0">
                <a:latin typeface="Arial"/>
                <a:cs typeface="Arial"/>
              </a:rPr>
              <a:t> </a:t>
            </a:r>
            <a:r>
              <a:rPr sz="1150" dirty="0">
                <a:latin typeface="Arial"/>
                <a:cs typeface="Arial"/>
              </a:rPr>
              <a:t>statistics</a:t>
            </a:r>
            <a:r>
              <a:rPr sz="1150" spc="-10" dirty="0">
                <a:latin typeface="Arial"/>
                <a:cs typeface="Arial"/>
              </a:rPr>
              <a:t> </a:t>
            </a:r>
            <a:r>
              <a:rPr sz="1150" dirty="0">
                <a:latin typeface="Arial"/>
                <a:cs typeface="Arial"/>
              </a:rPr>
              <a:t>should</a:t>
            </a:r>
            <a:r>
              <a:rPr sz="1150" spc="-5" dirty="0">
                <a:latin typeface="Arial"/>
                <a:cs typeface="Arial"/>
              </a:rPr>
              <a:t> </a:t>
            </a:r>
            <a:r>
              <a:rPr sz="1150" dirty="0">
                <a:latin typeface="Arial"/>
                <a:cs typeface="Arial"/>
              </a:rPr>
              <a:t>adhere</a:t>
            </a:r>
            <a:r>
              <a:rPr sz="1150" spc="-10" dirty="0">
                <a:latin typeface="Arial"/>
                <a:cs typeface="Arial"/>
              </a:rPr>
              <a:t> </a:t>
            </a:r>
            <a:r>
              <a:rPr sz="1150" dirty="0">
                <a:latin typeface="Arial"/>
                <a:cs typeface="Arial"/>
              </a:rPr>
              <a:t>to.</a:t>
            </a:r>
            <a:r>
              <a:rPr sz="1150" spc="-5" dirty="0">
                <a:latin typeface="Arial"/>
                <a:cs typeface="Arial"/>
              </a:rPr>
              <a:t> </a:t>
            </a:r>
            <a:r>
              <a:rPr sz="1150" dirty="0">
                <a:latin typeface="Arial"/>
                <a:cs typeface="Arial"/>
              </a:rPr>
              <a:t>You</a:t>
            </a:r>
            <a:r>
              <a:rPr sz="1150" spc="-10" dirty="0">
                <a:latin typeface="Arial"/>
                <a:cs typeface="Arial"/>
              </a:rPr>
              <a:t> </a:t>
            </a:r>
            <a:r>
              <a:rPr sz="1150" dirty="0">
                <a:latin typeface="Arial"/>
                <a:cs typeface="Arial"/>
              </a:rPr>
              <a:t>are</a:t>
            </a:r>
            <a:r>
              <a:rPr sz="1150" spc="-5" dirty="0">
                <a:latin typeface="Arial"/>
                <a:cs typeface="Arial"/>
              </a:rPr>
              <a:t> </a:t>
            </a:r>
            <a:r>
              <a:rPr sz="1150" dirty="0">
                <a:latin typeface="Arial"/>
                <a:cs typeface="Arial"/>
              </a:rPr>
              <a:t>welcome</a:t>
            </a:r>
            <a:r>
              <a:rPr sz="1150" spc="-10" dirty="0">
                <a:latin typeface="Arial"/>
                <a:cs typeface="Arial"/>
              </a:rPr>
              <a:t> </a:t>
            </a:r>
            <a:r>
              <a:rPr sz="1150" dirty="0">
                <a:latin typeface="Arial"/>
                <a:cs typeface="Arial"/>
              </a:rPr>
              <a:t>to</a:t>
            </a:r>
            <a:r>
              <a:rPr sz="1150" spc="-5" dirty="0">
                <a:latin typeface="Arial"/>
                <a:cs typeface="Arial"/>
              </a:rPr>
              <a:t> </a:t>
            </a:r>
            <a:r>
              <a:rPr sz="1150" dirty="0">
                <a:latin typeface="Arial"/>
                <a:cs typeface="Arial"/>
              </a:rPr>
              <a:t>contact</a:t>
            </a:r>
            <a:r>
              <a:rPr sz="1150" spc="-10" dirty="0">
                <a:latin typeface="Arial"/>
                <a:cs typeface="Arial"/>
              </a:rPr>
              <a:t> </a:t>
            </a:r>
            <a:r>
              <a:rPr sz="1150" dirty="0">
                <a:latin typeface="Arial"/>
                <a:cs typeface="Arial"/>
              </a:rPr>
              <a:t>us</a:t>
            </a:r>
            <a:r>
              <a:rPr sz="1150" spc="-5" dirty="0">
                <a:latin typeface="Arial"/>
                <a:cs typeface="Arial"/>
              </a:rPr>
              <a:t> </a:t>
            </a:r>
            <a:r>
              <a:rPr sz="1150" dirty="0">
                <a:latin typeface="Arial"/>
                <a:cs typeface="Arial"/>
              </a:rPr>
              <a:t>directly</a:t>
            </a:r>
            <a:r>
              <a:rPr sz="1150" spc="-10" dirty="0">
                <a:latin typeface="Arial"/>
                <a:cs typeface="Arial"/>
              </a:rPr>
              <a:t> </a:t>
            </a:r>
            <a:r>
              <a:rPr sz="1150" dirty="0">
                <a:latin typeface="Arial"/>
                <a:cs typeface="Arial"/>
              </a:rPr>
              <a:t>with</a:t>
            </a:r>
            <a:r>
              <a:rPr sz="1150" spc="-5" dirty="0">
                <a:latin typeface="Arial"/>
                <a:cs typeface="Arial"/>
              </a:rPr>
              <a:t> </a:t>
            </a:r>
            <a:r>
              <a:rPr sz="1150" spc="-25" dirty="0">
                <a:latin typeface="Arial"/>
                <a:cs typeface="Arial"/>
              </a:rPr>
              <a:t>any</a:t>
            </a:r>
            <a:r>
              <a:rPr lang="en-GB" sz="1150" spc="-25" dirty="0">
                <a:latin typeface="Arial"/>
                <a:cs typeface="Arial"/>
              </a:rPr>
              <a:t> </a:t>
            </a:r>
            <a:r>
              <a:rPr sz="1150" dirty="0">
                <a:latin typeface="Arial"/>
                <a:cs typeface="Arial"/>
              </a:rPr>
              <a:t>comments</a:t>
            </a:r>
            <a:r>
              <a:rPr sz="1150" spc="-15" dirty="0">
                <a:latin typeface="Arial"/>
                <a:cs typeface="Arial"/>
              </a:rPr>
              <a:t> </a:t>
            </a:r>
            <a:r>
              <a:rPr sz="1150" dirty="0">
                <a:latin typeface="Arial"/>
                <a:cs typeface="Arial"/>
              </a:rPr>
              <a:t>about</a:t>
            </a:r>
            <a:r>
              <a:rPr sz="1150" spc="-15" dirty="0">
                <a:latin typeface="Arial"/>
                <a:cs typeface="Arial"/>
              </a:rPr>
              <a:t> </a:t>
            </a:r>
            <a:r>
              <a:rPr sz="1150" dirty="0">
                <a:latin typeface="Arial"/>
                <a:cs typeface="Arial"/>
              </a:rPr>
              <a:t>how</a:t>
            </a:r>
            <a:r>
              <a:rPr sz="1150" spc="-10" dirty="0">
                <a:latin typeface="Arial"/>
                <a:cs typeface="Arial"/>
              </a:rPr>
              <a:t> </a:t>
            </a:r>
            <a:r>
              <a:rPr sz="1150" dirty="0">
                <a:latin typeface="Arial"/>
                <a:cs typeface="Arial"/>
              </a:rPr>
              <a:t>we</a:t>
            </a:r>
            <a:r>
              <a:rPr sz="1150" spc="-15" dirty="0">
                <a:latin typeface="Arial"/>
                <a:cs typeface="Arial"/>
              </a:rPr>
              <a:t> </a:t>
            </a:r>
            <a:r>
              <a:rPr sz="1150" dirty="0">
                <a:latin typeface="Arial"/>
                <a:cs typeface="Arial"/>
              </a:rPr>
              <a:t>meet</a:t>
            </a:r>
            <a:r>
              <a:rPr sz="1150" spc="-15" dirty="0">
                <a:latin typeface="Arial"/>
                <a:cs typeface="Arial"/>
              </a:rPr>
              <a:t> </a:t>
            </a:r>
            <a:r>
              <a:rPr sz="1150" dirty="0">
                <a:latin typeface="Arial"/>
                <a:cs typeface="Arial"/>
              </a:rPr>
              <a:t>these</a:t>
            </a:r>
            <a:r>
              <a:rPr sz="1150" spc="-10" dirty="0">
                <a:latin typeface="Arial"/>
                <a:cs typeface="Arial"/>
              </a:rPr>
              <a:t> </a:t>
            </a:r>
            <a:r>
              <a:rPr sz="1150" dirty="0">
                <a:latin typeface="Arial"/>
                <a:cs typeface="Arial"/>
              </a:rPr>
              <a:t>standards.</a:t>
            </a:r>
            <a:r>
              <a:rPr sz="1150" spc="-15" dirty="0">
                <a:latin typeface="Arial"/>
                <a:cs typeface="Arial"/>
              </a:rPr>
              <a:t> </a:t>
            </a:r>
            <a:r>
              <a:rPr sz="1150" dirty="0">
                <a:latin typeface="Arial"/>
                <a:cs typeface="Arial"/>
              </a:rPr>
              <a:t>Alternatively,</a:t>
            </a:r>
            <a:r>
              <a:rPr sz="1150" spc="-10" dirty="0">
                <a:latin typeface="Arial"/>
                <a:cs typeface="Arial"/>
              </a:rPr>
              <a:t> </a:t>
            </a:r>
            <a:r>
              <a:rPr sz="1150" dirty="0">
                <a:latin typeface="Arial"/>
                <a:cs typeface="Arial"/>
              </a:rPr>
              <a:t>you</a:t>
            </a:r>
            <a:r>
              <a:rPr sz="1150" spc="-15" dirty="0">
                <a:latin typeface="Arial"/>
                <a:cs typeface="Arial"/>
              </a:rPr>
              <a:t> </a:t>
            </a:r>
            <a:r>
              <a:rPr sz="1150" dirty="0">
                <a:latin typeface="Arial"/>
                <a:cs typeface="Arial"/>
              </a:rPr>
              <a:t>can</a:t>
            </a:r>
            <a:r>
              <a:rPr sz="1150" spc="-15" dirty="0">
                <a:latin typeface="Arial"/>
                <a:cs typeface="Arial"/>
              </a:rPr>
              <a:t> </a:t>
            </a:r>
            <a:r>
              <a:rPr sz="1150" dirty="0">
                <a:latin typeface="Arial"/>
                <a:cs typeface="Arial"/>
              </a:rPr>
              <a:t>contact</a:t>
            </a:r>
            <a:r>
              <a:rPr sz="1150" spc="-10" dirty="0">
                <a:latin typeface="Arial"/>
                <a:cs typeface="Arial"/>
              </a:rPr>
              <a:t> </a:t>
            </a:r>
            <a:r>
              <a:rPr sz="1150" dirty="0">
                <a:latin typeface="Arial"/>
                <a:cs typeface="Arial"/>
              </a:rPr>
              <a:t>OSR</a:t>
            </a:r>
            <a:r>
              <a:rPr sz="1150" spc="-15" dirty="0">
                <a:latin typeface="Arial"/>
                <a:cs typeface="Arial"/>
              </a:rPr>
              <a:t> </a:t>
            </a:r>
            <a:r>
              <a:rPr sz="1150" dirty="0">
                <a:latin typeface="Arial"/>
                <a:cs typeface="Arial"/>
              </a:rPr>
              <a:t>by</a:t>
            </a:r>
            <a:r>
              <a:rPr sz="1150" spc="-10" dirty="0">
                <a:latin typeface="Arial"/>
                <a:cs typeface="Arial"/>
              </a:rPr>
              <a:t> emailing </a:t>
            </a:r>
            <a:r>
              <a:rPr sz="1150" u="sng" dirty="0">
                <a:solidFill>
                  <a:srgbClr val="0000FF"/>
                </a:solidFill>
                <a:uFill>
                  <a:solidFill>
                    <a:srgbClr val="0000FF"/>
                  </a:solidFill>
                </a:uFill>
                <a:latin typeface="Arial"/>
                <a:cs typeface="Arial"/>
                <a:hlinkClick r:id="rId2"/>
              </a:rPr>
              <a:t>regulation@statistics.gov.uk</a:t>
            </a:r>
            <a:r>
              <a:rPr sz="1150" u="none" spc="-15" dirty="0">
                <a:solidFill>
                  <a:srgbClr val="0000FF"/>
                </a:solidFill>
                <a:latin typeface="Arial"/>
                <a:cs typeface="Arial"/>
              </a:rPr>
              <a:t> </a:t>
            </a:r>
            <a:r>
              <a:rPr sz="1150" u="none" dirty="0">
                <a:latin typeface="Arial"/>
                <a:cs typeface="Arial"/>
              </a:rPr>
              <a:t>or</a:t>
            </a:r>
            <a:r>
              <a:rPr sz="1150" u="none" spc="-5" dirty="0">
                <a:latin typeface="Arial"/>
                <a:cs typeface="Arial"/>
              </a:rPr>
              <a:t> </a:t>
            </a:r>
            <a:r>
              <a:rPr sz="1150" u="none" dirty="0">
                <a:latin typeface="Arial"/>
                <a:cs typeface="Arial"/>
              </a:rPr>
              <a:t>via</a:t>
            </a:r>
            <a:r>
              <a:rPr sz="1150" u="none" spc="-5" dirty="0">
                <a:latin typeface="Arial"/>
                <a:cs typeface="Arial"/>
              </a:rPr>
              <a:t> </a:t>
            </a:r>
            <a:r>
              <a:rPr sz="1150" u="none" dirty="0">
                <a:latin typeface="Arial"/>
                <a:cs typeface="Arial"/>
              </a:rPr>
              <a:t>the</a:t>
            </a:r>
            <a:r>
              <a:rPr sz="1150" u="none" spc="-5" dirty="0">
                <a:latin typeface="Arial"/>
                <a:cs typeface="Arial"/>
              </a:rPr>
              <a:t> </a:t>
            </a:r>
            <a:r>
              <a:rPr sz="1150" u="none" dirty="0">
                <a:latin typeface="Arial"/>
                <a:cs typeface="Arial"/>
              </a:rPr>
              <a:t>OSR</a:t>
            </a:r>
            <a:r>
              <a:rPr sz="1150" u="none" spc="-5" dirty="0">
                <a:latin typeface="Arial"/>
                <a:cs typeface="Arial"/>
              </a:rPr>
              <a:t> </a:t>
            </a:r>
            <a:r>
              <a:rPr sz="1150" u="none" spc="-10" dirty="0">
                <a:latin typeface="Arial"/>
                <a:cs typeface="Arial"/>
              </a:rPr>
              <a:t>website.</a:t>
            </a:r>
            <a:endParaRPr sz="1150" dirty="0">
              <a:latin typeface="Arial"/>
              <a:cs typeface="Arial"/>
            </a:endParaRPr>
          </a:p>
          <a:p>
            <a:pPr marL="12700" marR="84455" algn="l">
              <a:spcBef>
                <a:spcPts val="600"/>
              </a:spcBef>
            </a:pPr>
            <a:r>
              <a:rPr lang="en-GB" sz="1150" dirty="0">
                <a:latin typeface="Arial"/>
                <a:cs typeface="Arial"/>
              </a:rPr>
              <a:t>The 2024 questionnaire </a:t>
            </a:r>
            <a:r>
              <a:rPr lang="en-GB" sz="1200" dirty="0"/>
              <a:t>and survey guidance can be found on the website at </a:t>
            </a:r>
            <a:r>
              <a:rPr lang="en-GB" sz="1200" dirty="0">
                <a:hlinkClick r:id="rId3"/>
              </a:rPr>
              <a:t>www.ncpes.co.uk</a:t>
            </a:r>
            <a:r>
              <a:rPr lang="en-GB" sz="1200" dirty="0"/>
              <a:t>, </a:t>
            </a:r>
            <a:r>
              <a:rPr lang="en-GB" sz="1150" dirty="0">
                <a:latin typeface="Arial"/>
                <a:cs typeface="Arial"/>
              </a:rPr>
              <a:t>and more information on the methodology in the Technical Document can be viewed on the website at </a:t>
            </a:r>
            <a:r>
              <a:rPr lang="en-GB" sz="1150" dirty="0">
                <a:latin typeface="Arial"/>
                <a:cs typeface="Arial"/>
                <a:hlinkClick r:id="rId4"/>
              </a:rPr>
              <a:t>www.ncpes.co.uk</a:t>
            </a:r>
            <a:r>
              <a:rPr sz="1150" u="none" dirty="0">
                <a:latin typeface="Arial"/>
                <a:cs typeface="Arial"/>
              </a:rPr>
              <a:t>.</a:t>
            </a:r>
            <a:r>
              <a:rPr sz="1150" u="none" spc="-5" dirty="0">
                <a:latin typeface="Arial"/>
                <a:cs typeface="Arial"/>
              </a:rPr>
              <a:t> </a:t>
            </a:r>
            <a:r>
              <a:rPr sz="1150" u="none" dirty="0">
                <a:latin typeface="Arial"/>
                <a:cs typeface="Arial"/>
              </a:rPr>
              <a:t>For</a:t>
            </a:r>
            <a:r>
              <a:rPr sz="1150" u="none" spc="-10" dirty="0">
                <a:latin typeface="Arial"/>
                <a:cs typeface="Arial"/>
              </a:rPr>
              <a:t> </a:t>
            </a:r>
            <a:r>
              <a:rPr sz="1150" u="none" dirty="0">
                <a:latin typeface="Arial"/>
                <a:cs typeface="Arial"/>
              </a:rPr>
              <a:t>all</a:t>
            </a:r>
            <a:r>
              <a:rPr sz="1150" u="none" spc="-5" dirty="0">
                <a:latin typeface="Arial"/>
                <a:cs typeface="Arial"/>
              </a:rPr>
              <a:t> </a:t>
            </a:r>
            <a:r>
              <a:rPr sz="1150" u="none" spc="-10" dirty="0">
                <a:latin typeface="Arial"/>
                <a:cs typeface="Arial"/>
              </a:rPr>
              <a:t>other </a:t>
            </a:r>
            <a:r>
              <a:rPr sz="1150" u="none" dirty="0">
                <a:latin typeface="Arial"/>
                <a:cs typeface="Arial"/>
              </a:rPr>
              <a:t>outputs</a:t>
            </a:r>
            <a:r>
              <a:rPr sz="1150" u="none" spc="-10" dirty="0">
                <a:latin typeface="Arial"/>
                <a:cs typeface="Arial"/>
              </a:rPr>
              <a:t> </a:t>
            </a:r>
            <a:r>
              <a:rPr sz="1150" u="none" dirty="0">
                <a:latin typeface="Arial"/>
                <a:cs typeface="Arial"/>
              </a:rPr>
              <a:t>at</a:t>
            </a:r>
            <a:r>
              <a:rPr sz="1150" u="none" spc="-10" dirty="0">
                <a:latin typeface="Arial"/>
                <a:cs typeface="Arial"/>
              </a:rPr>
              <a:t> </a:t>
            </a:r>
            <a:r>
              <a:rPr lang="en-GB" sz="1150" spc="-10" dirty="0">
                <a:latin typeface="Arial"/>
                <a:cs typeface="Arial"/>
              </a:rPr>
              <a:t>t</a:t>
            </a:r>
            <a:r>
              <a:rPr sz="1150" u="none" dirty="0">
                <a:latin typeface="Arial"/>
                <a:cs typeface="Arial"/>
              </a:rPr>
              <a:t>rust</a:t>
            </a:r>
            <a:r>
              <a:rPr sz="1150" u="none" spc="-5" dirty="0">
                <a:latin typeface="Arial"/>
                <a:cs typeface="Arial"/>
              </a:rPr>
              <a:t> </a:t>
            </a:r>
            <a:r>
              <a:rPr sz="1150" u="none" dirty="0">
                <a:latin typeface="Arial"/>
                <a:cs typeface="Arial"/>
              </a:rPr>
              <a:t>level,</a:t>
            </a:r>
            <a:r>
              <a:rPr sz="1150" u="none" spc="-10" dirty="0">
                <a:latin typeface="Arial"/>
                <a:cs typeface="Arial"/>
              </a:rPr>
              <a:t> </a:t>
            </a:r>
            <a:r>
              <a:rPr sz="1150" u="none" dirty="0">
                <a:latin typeface="Arial"/>
                <a:cs typeface="Arial"/>
              </a:rPr>
              <a:t>please</a:t>
            </a:r>
            <a:r>
              <a:rPr sz="1150" u="none" spc="-10" dirty="0">
                <a:latin typeface="Arial"/>
                <a:cs typeface="Arial"/>
              </a:rPr>
              <a:t> </a:t>
            </a:r>
            <a:r>
              <a:rPr sz="1150" u="none" dirty="0">
                <a:latin typeface="Arial"/>
                <a:cs typeface="Arial"/>
              </a:rPr>
              <a:t>see</a:t>
            </a:r>
            <a:r>
              <a:rPr sz="1150" u="none" spc="-5" dirty="0">
                <a:latin typeface="Arial"/>
                <a:cs typeface="Arial"/>
              </a:rPr>
              <a:t> </a:t>
            </a:r>
            <a:r>
              <a:rPr sz="1150" u="none" dirty="0">
                <a:latin typeface="Arial"/>
                <a:cs typeface="Arial"/>
              </a:rPr>
              <a:t>the</a:t>
            </a:r>
            <a:r>
              <a:rPr sz="1150" u="none" spc="-10" dirty="0">
                <a:latin typeface="Arial"/>
                <a:cs typeface="Arial"/>
              </a:rPr>
              <a:t> </a:t>
            </a:r>
            <a:r>
              <a:rPr sz="1150" u="none" dirty="0">
                <a:latin typeface="Arial"/>
                <a:cs typeface="Arial"/>
              </a:rPr>
              <a:t>Excel</a:t>
            </a:r>
            <a:r>
              <a:rPr sz="1150" u="none" spc="-10" dirty="0">
                <a:latin typeface="Arial"/>
                <a:cs typeface="Arial"/>
              </a:rPr>
              <a:t> </a:t>
            </a:r>
            <a:r>
              <a:rPr sz="1150" u="none" dirty="0">
                <a:latin typeface="Arial"/>
                <a:cs typeface="Arial"/>
              </a:rPr>
              <a:t>tables</a:t>
            </a:r>
            <a:r>
              <a:rPr sz="1150" u="none" spc="-5" dirty="0">
                <a:latin typeface="Arial"/>
                <a:cs typeface="Arial"/>
              </a:rPr>
              <a:t> </a:t>
            </a:r>
            <a:r>
              <a:rPr sz="1150" u="none" dirty="0">
                <a:latin typeface="Arial"/>
                <a:cs typeface="Arial"/>
              </a:rPr>
              <a:t>and</a:t>
            </a:r>
            <a:r>
              <a:rPr sz="1150" u="none" spc="-10" dirty="0">
                <a:latin typeface="Arial"/>
                <a:cs typeface="Arial"/>
              </a:rPr>
              <a:t> </a:t>
            </a:r>
            <a:r>
              <a:rPr sz="1150" u="none" dirty="0">
                <a:latin typeface="Arial"/>
                <a:cs typeface="Arial"/>
              </a:rPr>
              <a:t>dashboards</a:t>
            </a:r>
            <a:r>
              <a:rPr sz="1150" u="none" spc="-10" dirty="0">
                <a:latin typeface="Arial"/>
                <a:cs typeface="Arial"/>
              </a:rPr>
              <a:t> </a:t>
            </a:r>
            <a:r>
              <a:rPr sz="1150" u="none" dirty="0">
                <a:latin typeface="Arial"/>
                <a:cs typeface="Arial"/>
              </a:rPr>
              <a:t>at</a:t>
            </a:r>
            <a:r>
              <a:rPr sz="1150" u="none" spc="-10" dirty="0">
                <a:latin typeface="Arial"/>
                <a:cs typeface="Arial"/>
              </a:rPr>
              <a:t> </a:t>
            </a:r>
            <a:r>
              <a:rPr lang="en-GB" sz="1150" u="none" spc="-10" dirty="0">
                <a:latin typeface="Arial"/>
                <a:cs typeface="Arial"/>
                <a:hlinkClick r:id="rId5"/>
              </a:rPr>
              <a:t>www.ncpes.co.uk</a:t>
            </a:r>
            <a:r>
              <a:rPr sz="1150" u="none" spc="-10" dirty="0">
                <a:latin typeface="Arial"/>
                <a:cs typeface="Arial"/>
              </a:rPr>
              <a:t>.</a:t>
            </a:r>
            <a:endParaRPr sz="1150" dirty="0">
              <a:latin typeface="Arial"/>
              <a:cs typeface="Arial"/>
            </a:endParaRPr>
          </a:p>
        </p:txBody>
      </p:sp>
      <p:sp>
        <p:nvSpPr>
          <p:cNvPr id="6" name="txt_org_name">
            <a:extLst>
              <a:ext uri="{FF2B5EF4-FFF2-40B4-BE49-F238E27FC236}">
                <a16:creationId xmlns:a16="http://schemas.microsoft.com/office/drawing/2014/main" id="{046FC857-A624-7E4A-2C38-EA29578A0519}"/>
              </a:ext>
              <a:ext uri="{C183D7F6-B498-43B3-948B-1728B52AA6E4}">
                <adec:decorative xmlns:adec="http://schemas.microsoft.com/office/drawing/2017/decorative" val="1"/>
              </a:ext>
            </a:extLst>
          </p:cNvPr>
          <p:cNvSpPr txBox="1"/>
          <p:nvPr/>
        </p:nvSpPr>
        <p:spPr>
          <a:xfrm>
            <a:off x="4524343" y="622300"/>
            <a:ext cx="2754280" cy="276999"/>
          </a:xfrm>
          <a:prstGeom prst="rect">
            <a:avLst/>
          </a:prstGeom>
          <a:noFill/>
        </p:spPr>
        <p:txBody>
          <a:bodyPr wrap="none" rtlCol="0">
            <a:spAutoFit/>
          </a:bodyPr>
          <a:lstStyle/>
          <a:p>
            <a:pPr algn="r"/>
            <a:r>
              <a:rPr lang="en-GB" sz="1200" b="1">
                <a:solidFill>
                  <a:srgbClr val="336E9F"/>
                </a:solidFill>
                <a:latin typeface="Arial"/>
                <a:cs typeface="Arial"/>
              </a:rPr>
              <a:t>The Christie NHS Foundation Trust</a:t>
            </a:r>
            <a:endParaRPr lang="en-GB" sz="1200">
              <a:solidFill>
                <a:srgbClr val="336E9F"/>
              </a:solidFill>
            </a:endParaRPr>
          </a:p>
        </p:txBody>
      </p:sp>
      <p:sp>
        <p:nvSpPr>
          <p:cNvPr id="5" name="txt_survey">
            <a:extLst>
              <a:ext uri="{FF2B5EF4-FFF2-40B4-BE49-F238E27FC236}">
                <a16:creationId xmlns:a16="http://schemas.microsoft.com/office/drawing/2014/main" id="{784C5140-5A57-7A84-F4A4-B288E8640206}"/>
              </a:ext>
              <a:ext uri="{C183D7F6-B498-43B3-948B-1728B52AA6E4}">
                <adec:decorative xmlns:adec="http://schemas.microsoft.com/office/drawing/2017/decorative" val="1"/>
              </a:ext>
            </a:extLst>
          </p:cNvPr>
          <p:cNvSpPr txBox="1"/>
          <p:nvPr/>
        </p:nvSpPr>
        <p:spPr>
          <a:xfrm>
            <a:off x="3582738" y="416491"/>
            <a:ext cx="3695885"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8" name="Group 7">
            <a:extLst>
              <a:ext uri="{FF2B5EF4-FFF2-40B4-BE49-F238E27FC236}">
                <a16:creationId xmlns:a16="http://schemas.microsoft.com/office/drawing/2014/main" id="{27B2D75D-91FA-BE1F-7722-E9E81B334524}"/>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4" name="object 4">
              <a:hlinkClick r:id="rId6" action="ppaction://hlinksldjump"/>
              <a:extLst>
                <a:ext uri="{FF2B5EF4-FFF2-40B4-BE49-F238E27FC236}">
                  <a16:creationId xmlns:a16="http://schemas.microsoft.com/office/drawing/2014/main" id="{1A6EFC12-2137-8865-65D1-99044A4EC873}"/>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5" name="object 3">
              <a:hlinkClick r:id="rId6" action="ppaction://hlinksldjump"/>
              <a:extLst>
                <a:ext uri="{FF2B5EF4-FFF2-40B4-BE49-F238E27FC236}">
                  <a16:creationId xmlns:a16="http://schemas.microsoft.com/office/drawing/2014/main" id="{03DA6BFB-F344-268D-3E1D-E664B6BE3109}"/>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 name="Slide Number Placeholder 1">
            <a:extLst>
              <a:ext uri="{FF2B5EF4-FFF2-40B4-BE49-F238E27FC236}">
                <a16:creationId xmlns:a16="http://schemas.microsoft.com/office/drawing/2014/main" id="{46B25A21-6158-0732-2ADD-6AC57DB11633}"/>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05FFFB41-599E-4126-A83E-77476D9B5D93}" type="slidenum">
              <a:rPr lang="en-GB" spc="-25" smtClean="0"/>
              <a:t>9</a:t>
            </a:fld>
            <a:endParaRPr lang="en-GB" spc="-25" dirty="0"/>
          </a:p>
        </p:txBody>
      </p:sp>
      <p:sp>
        <p:nvSpPr>
          <p:cNvPr id="17" name="object 1">
            <a:extLst>
              <a:ext uri="{FF2B5EF4-FFF2-40B4-BE49-F238E27FC236}">
                <a16:creationId xmlns:a16="http://schemas.microsoft.com/office/drawing/2014/main" id="{4F347FE5-4F21-B984-1C48-F0BCAD008548}"/>
              </a:ext>
            </a:extLst>
          </p:cNvPr>
          <p:cNvSpPr txBox="1">
            <a:spLocks noGrp="1"/>
          </p:cNvSpPr>
          <p:nvPr>
            <p:ph type="title" idx="4294967295"/>
          </p:nvPr>
        </p:nvSpPr>
        <p:spPr>
          <a:xfrm>
            <a:off x="484399" y="879536"/>
            <a:ext cx="3777916"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975"/>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Response </a:t>
            </a:r>
            <a:r>
              <a:rPr kumimoji="0" lang="en-GB" sz="1800" b="1" i="0" u="none" strike="noStrike" kern="0" cap="none" spc="-20" normalizeH="0" baseline="0" noProof="0" dirty="0">
                <a:ln>
                  <a:noFill/>
                </a:ln>
                <a:solidFill>
                  <a:srgbClr val="336E9F"/>
                </a:solidFill>
                <a:effectLst/>
                <a:uLnTx/>
                <a:uFillTx/>
                <a:latin typeface="Arial"/>
                <a:cs typeface="Arial"/>
              </a:rPr>
              <a:t>rate</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sp>
        <p:nvSpPr>
          <p:cNvPr id="19" name="object 2">
            <a:extLst>
              <a:ext uri="{FF2B5EF4-FFF2-40B4-BE49-F238E27FC236}">
                <a16:creationId xmlns:a16="http://schemas.microsoft.com/office/drawing/2014/main" id="{01CC0EBD-7F4B-11A2-73AF-88BE85018FD0}"/>
              </a:ext>
            </a:extLst>
          </p:cNvPr>
          <p:cNvSpPr txBox="1"/>
          <p:nvPr/>
        </p:nvSpPr>
        <p:spPr>
          <a:xfrm>
            <a:off x="484399" y="1266535"/>
            <a:ext cx="3777916" cy="184666"/>
          </a:xfrm>
          <a:prstGeom prst="rect">
            <a:avLst/>
          </a:prstGeom>
          <a:noFill/>
        </p:spPr>
        <p:txBody>
          <a:bodyPr wrap="square" lIns="0" tIns="0" rIns="0" bIns="0">
            <a:spAutoFit/>
          </a:bodyPr>
          <a:lstStyle/>
          <a:p>
            <a:pPr marL="12700">
              <a:lnSpc>
                <a:spcPct val="100000"/>
              </a:lnSpc>
              <a:spcBef>
                <a:spcPts val="660"/>
              </a:spcBef>
            </a:pPr>
            <a:r>
              <a:rPr lang="en-GB" sz="1200" b="1" dirty="0">
                <a:solidFill>
                  <a:srgbClr val="336E9F"/>
                </a:solidFill>
                <a:latin typeface="Arial"/>
                <a:cs typeface="Arial"/>
              </a:rPr>
              <a:t>Overall response </a:t>
            </a:r>
            <a:r>
              <a:rPr lang="en-GB" sz="1200" b="1" spc="-20" dirty="0">
                <a:solidFill>
                  <a:srgbClr val="336E9F"/>
                </a:solidFill>
                <a:latin typeface="Arial"/>
                <a:cs typeface="Arial"/>
              </a:rPr>
              <a:t>rate</a:t>
            </a:r>
            <a:endParaRPr lang="en-GB" sz="1200" dirty="0">
              <a:latin typeface="Arial"/>
              <a:cs typeface="Arial"/>
            </a:endParaRPr>
          </a:p>
        </p:txBody>
      </p:sp>
      <p:sp>
        <p:nvSpPr>
          <p:cNvPr id="3" name="txt_sample_count"/>
          <p:cNvSpPr txBox="1"/>
          <p:nvPr/>
        </p:nvSpPr>
        <p:spPr>
          <a:xfrm>
            <a:off x="484733" y="1530136"/>
            <a:ext cx="6587033" cy="176972"/>
          </a:xfrm>
          <a:prstGeom prst="rect">
            <a:avLst/>
          </a:prstGeom>
        </p:spPr>
        <p:txBody>
          <a:bodyPr vert="horz" wrap="square" lIns="0" tIns="0" rIns="0" bIns="0" rtlCol="0">
            <a:spAutoFit/>
          </a:bodyPr>
          <a:lstStyle/>
          <a:p>
            <a:pPr marL="12700">
              <a:lnSpc>
                <a:spcPct val="100000"/>
              </a:lnSpc>
              <a:spcBef>
                <a:spcPts val="605"/>
              </a:spcBef>
            </a:pPr>
            <a:r>
              <a:rPr lang="en-GB" sz="1150" spc="-10">
                <a:latin typeface="Arial"/>
                <a:cs typeface="Arial"/>
              </a:rPr>
              <a:t>682</a:t>
            </a:r>
            <a:r>
              <a:rPr sz="1150" spc="-10">
                <a:latin typeface="Arial"/>
                <a:cs typeface="Arial"/>
              </a:rPr>
              <a:t> </a:t>
            </a:r>
            <a:r>
              <a:rPr sz="1150" dirty="0">
                <a:latin typeface="Arial"/>
                <a:cs typeface="Arial"/>
              </a:rPr>
              <a:t>patients</a:t>
            </a:r>
            <a:r>
              <a:rPr sz="1150" spc="-10" dirty="0">
                <a:latin typeface="Arial"/>
                <a:cs typeface="Arial"/>
              </a:rPr>
              <a:t> </a:t>
            </a:r>
            <a:r>
              <a:rPr sz="1150" dirty="0">
                <a:latin typeface="Arial"/>
                <a:cs typeface="Arial"/>
              </a:rPr>
              <a:t>responded</a:t>
            </a:r>
            <a:r>
              <a:rPr sz="1150" spc="-5" dirty="0">
                <a:latin typeface="Arial"/>
                <a:cs typeface="Arial"/>
              </a:rPr>
              <a:t> </a:t>
            </a:r>
            <a:r>
              <a:rPr sz="1150" dirty="0">
                <a:latin typeface="Arial"/>
                <a:cs typeface="Arial"/>
              </a:rPr>
              <a:t>out</a:t>
            </a:r>
            <a:r>
              <a:rPr sz="1150" spc="-10" dirty="0">
                <a:latin typeface="Arial"/>
                <a:cs typeface="Arial"/>
              </a:rPr>
              <a:t> </a:t>
            </a:r>
            <a:r>
              <a:rPr sz="1150" dirty="0">
                <a:latin typeface="Arial"/>
                <a:cs typeface="Arial"/>
              </a:rPr>
              <a:t>of</a:t>
            </a:r>
            <a:r>
              <a:rPr sz="1150" spc="-10" dirty="0">
                <a:latin typeface="Arial"/>
                <a:cs typeface="Arial"/>
              </a:rPr>
              <a:t> </a:t>
            </a:r>
            <a:r>
              <a:rPr sz="1150" dirty="0">
                <a:latin typeface="Arial"/>
                <a:cs typeface="Arial"/>
              </a:rPr>
              <a:t>a</a:t>
            </a:r>
            <a:r>
              <a:rPr sz="1150" spc="-5" dirty="0">
                <a:latin typeface="Arial"/>
                <a:cs typeface="Arial"/>
              </a:rPr>
              <a:t> </a:t>
            </a:r>
            <a:r>
              <a:rPr sz="1150" dirty="0">
                <a:latin typeface="Arial"/>
                <a:cs typeface="Arial"/>
              </a:rPr>
              <a:t>total</a:t>
            </a:r>
            <a:r>
              <a:rPr sz="1150" spc="-10" dirty="0">
                <a:latin typeface="Arial"/>
                <a:cs typeface="Arial"/>
              </a:rPr>
              <a:t> </a:t>
            </a:r>
            <a:r>
              <a:rPr sz="1150">
                <a:latin typeface="Arial"/>
                <a:cs typeface="Arial"/>
              </a:rPr>
              <a:t>of</a:t>
            </a:r>
            <a:r>
              <a:rPr sz="1150" spc="-5">
                <a:latin typeface="Arial"/>
                <a:cs typeface="Arial"/>
              </a:rPr>
              <a:t> </a:t>
            </a:r>
            <a:r>
              <a:rPr lang="en-GB" sz="1150" spc="-5">
                <a:latin typeface="Arial"/>
                <a:cs typeface="Arial"/>
              </a:rPr>
              <a:t>1,440</a:t>
            </a:r>
            <a:r>
              <a:rPr sz="1150" spc="-10">
                <a:latin typeface="Arial"/>
                <a:cs typeface="Arial"/>
              </a:rPr>
              <a:t> </a:t>
            </a:r>
            <a:r>
              <a:rPr sz="1150" dirty="0">
                <a:latin typeface="Arial"/>
                <a:cs typeface="Arial"/>
              </a:rPr>
              <a:t>patients,</a:t>
            </a:r>
            <a:r>
              <a:rPr sz="1150" spc="-10" dirty="0">
                <a:latin typeface="Arial"/>
                <a:cs typeface="Arial"/>
              </a:rPr>
              <a:t> </a:t>
            </a:r>
            <a:r>
              <a:rPr sz="1150" dirty="0">
                <a:latin typeface="Arial"/>
                <a:cs typeface="Arial"/>
              </a:rPr>
              <a:t>resulting</a:t>
            </a:r>
            <a:r>
              <a:rPr sz="1150" spc="-5" dirty="0">
                <a:latin typeface="Arial"/>
                <a:cs typeface="Arial"/>
              </a:rPr>
              <a:t> </a:t>
            </a:r>
            <a:r>
              <a:rPr sz="1150" dirty="0">
                <a:latin typeface="Arial"/>
                <a:cs typeface="Arial"/>
              </a:rPr>
              <a:t>in</a:t>
            </a:r>
            <a:r>
              <a:rPr sz="1150" spc="-10" dirty="0">
                <a:latin typeface="Arial"/>
                <a:cs typeface="Arial"/>
              </a:rPr>
              <a:t> </a:t>
            </a:r>
            <a:r>
              <a:rPr sz="1150" dirty="0">
                <a:latin typeface="Arial"/>
                <a:cs typeface="Arial"/>
              </a:rPr>
              <a:t>a</a:t>
            </a:r>
            <a:r>
              <a:rPr sz="1150" spc="-10" dirty="0">
                <a:latin typeface="Arial"/>
                <a:cs typeface="Arial"/>
              </a:rPr>
              <a:t> </a:t>
            </a:r>
            <a:r>
              <a:rPr sz="1150" dirty="0">
                <a:latin typeface="Arial"/>
                <a:cs typeface="Arial"/>
              </a:rPr>
              <a:t>response</a:t>
            </a:r>
            <a:r>
              <a:rPr sz="1150" spc="-5" dirty="0">
                <a:latin typeface="Arial"/>
                <a:cs typeface="Arial"/>
              </a:rPr>
              <a:t> </a:t>
            </a:r>
            <a:r>
              <a:rPr sz="1150" dirty="0">
                <a:latin typeface="Arial"/>
                <a:cs typeface="Arial"/>
              </a:rPr>
              <a:t>rate</a:t>
            </a:r>
            <a:r>
              <a:rPr sz="1150" spc="-10" dirty="0">
                <a:latin typeface="Arial"/>
                <a:cs typeface="Arial"/>
              </a:rPr>
              <a:t> </a:t>
            </a:r>
            <a:r>
              <a:rPr sz="1150">
                <a:latin typeface="Arial"/>
                <a:cs typeface="Arial"/>
              </a:rPr>
              <a:t>of</a:t>
            </a:r>
            <a:r>
              <a:rPr sz="1150" spc="-5">
                <a:latin typeface="Arial"/>
                <a:cs typeface="Arial"/>
              </a:rPr>
              <a:t> </a:t>
            </a:r>
            <a:r>
              <a:rPr lang="en-GB" sz="1150" spc="-5">
                <a:latin typeface="Arial"/>
                <a:cs typeface="Arial"/>
              </a:rPr>
              <a:t>47</a:t>
            </a:r>
            <a:r>
              <a:rPr lang="en-GB" sz="1150" spc="-20">
                <a:latin typeface="Arial"/>
                <a:cs typeface="Arial"/>
              </a:rPr>
              <a:t>%</a:t>
            </a:r>
            <a:r>
              <a:rPr sz="1150" spc="-20" dirty="0">
                <a:latin typeface="Arial"/>
                <a:cs typeface="Arial"/>
              </a:rPr>
              <a:t>.</a:t>
            </a:r>
            <a:endParaRPr sz="1150" dirty="0">
              <a:latin typeface="Arial"/>
              <a:cs typeface="Arial"/>
            </a:endParaRPr>
          </a:p>
        </p:txBody>
      </p:sp>
      <p:graphicFrame>
        <p:nvGraphicFramePr>
          <p:cNvPr id="4" name="tbl_sample_size"/>
          <p:cNvGraphicFramePr>
            <a:graphicFrameLocks noGrp="1"/>
          </p:cNvGraphicFramePr>
          <p:nvPr>
            <p:extLst>
              <p:ext uri="{D42A27DB-BD31-4B8C-83A1-F6EECF244321}">
                <p14:modId xmlns:p14="http://schemas.microsoft.com/office/powerpoint/2010/main" val="1360498683"/>
              </p:ext>
            </p:extLst>
          </p:nvPr>
        </p:nvGraphicFramePr>
        <p:xfrm>
          <a:off x="1508810" y="1960245"/>
          <a:ext cx="4479239" cy="676910"/>
        </p:xfrm>
        <a:graphic>
          <a:graphicData uri="http://schemas.openxmlformats.org/drawingml/2006/table">
            <a:tbl>
              <a:tblPr firstRow="1" bandRow="1">
                <a:tableStyleId>{2D5ABB26-0587-4C30-8999-92F81FD0307C}</a:tableStyleId>
              </a:tblPr>
              <a:tblGrid>
                <a:gridCol w="1389804">
                  <a:extLst>
                    <a:ext uri="{9D8B030D-6E8A-4147-A177-3AD203B41FA5}">
                      <a16:colId xmlns:a16="http://schemas.microsoft.com/office/drawing/2014/main" val="20000"/>
                    </a:ext>
                  </a:extLst>
                </a:gridCol>
                <a:gridCol w="772189">
                  <a:extLst>
                    <a:ext uri="{9D8B030D-6E8A-4147-A177-3AD203B41FA5}">
                      <a16:colId xmlns:a16="http://schemas.microsoft.com/office/drawing/2014/main" val="20001"/>
                    </a:ext>
                  </a:extLst>
                </a:gridCol>
                <a:gridCol w="772188">
                  <a:extLst>
                    <a:ext uri="{9D8B030D-6E8A-4147-A177-3AD203B41FA5}">
                      <a16:colId xmlns:a16="http://schemas.microsoft.com/office/drawing/2014/main" val="20002"/>
                    </a:ext>
                  </a:extLst>
                </a:gridCol>
                <a:gridCol w="772188">
                  <a:extLst>
                    <a:ext uri="{9D8B030D-6E8A-4147-A177-3AD203B41FA5}">
                      <a16:colId xmlns:a16="http://schemas.microsoft.com/office/drawing/2014/main" val="20003"/>
                    </a:ext>
                  </a:extLst>
                </a:gridCol>
                <a:gridCol w="772870">
                  <a:extLst>
                    <a:ext uri="{9D8B030D-6E8A-4147-A177-3AD203B41FA5}">
                      <a16:colId xmlns:a16="http://schemas.microsoft.com/office/drawing/2014/main" val="20004"/>
                    </a:ext>
                  </a:extLst>
                </a:gridCol>
              </a:tblGrid>
              <a:tr h="257810">
                <a:tc>
                  <a:txBody>
                    <a:bodyPr/>
                    <a:lstStyle/>
                    <a:p>
                      <a:pPr>
                        <a:lnSpc>
                          <a:spcPct val="100000"/>
                        </a:lnSpc>
                      </a:pPr>
                      <a:endParaRPr sz="900" dirty="0">
                        <a:latin typeface="Arial" panose="020B0604020202020204" pitchFamily="34" charset="0"/>
                        <a:cs typeface="Arial" panose="020B0604020202020204" pitchFamily="34" charset="0"/>
                      </a:endParaRPr>
                    </a:p>
                  </a:txBody>
                  <a:tcPr marL="0" marR="0" marT="0" marB="0" anchor="ctr">
                    <a:lnR w="6350">
                      <a:solidFill>
                        <a:srgbClr val="939598"/>
                      </a:solidFill>
                      <a:prstDash val="solid"/>
                    </a:lnR>
                    <a:lnB w="6350">
                      <a:solidFill>
                        <a:srgbClr val="939598"/>
                      </a:solidFill>
                      <a:prstDash val="solid"/>
                    </a:lnB>
                  </a:tcPr>
                </a:tc>
                <a:tc>
                  <a:txBody>
                    <a:bodyPr/>
                    <a:lstStyle/>
                    <a:p>
                      <a:pPr algn="ctr">
                        <a:lnSpc>
                          <a:spcPct val="100000"/>
                        </a:lnSpc>
                        <a:spcBef>
                          <a:spcPts val="470"/>
                        </a:spcBef>
                      </a:pPr>
                      <a:r>
                        <a:rPr sz="850" spc="-20" dirty="0">
                          <a:latin typeface="Arial" panose="020B0604020202020204" pitchFamily="34" charset="0"/>
                          <a:cs typeface="Arial" panose="020B0604020202020204" pitchFamily="34" charset="0"/>
                        </a:rPr>
                        <a:t>Sample</a:t>
                      </a:r>
                      <a:r>
                        <a:rPr sz="850" spc="15" dirty="0">
                          <a:latin typeface="Arial" panose="020B0604020202020204" pitchFamily="34" charset="0"/>
                          <a:cs typeface="Arial" panose="020B0604020202020204" pitchFamily="34" charset="0"/>
                        </a:rPr>
                        <a:t> </a:t>
                      </a:r>
                      <a:r>
                        <a:rPr sz="850" spc="-20" dirty="0">
                          <a:latin typeface="Arial" panose="020B0604020202020204" pitchFamily="34" charset="0"/>
                          <a:cs typeface="Arial" panose="020B0604020202020204" pitchFamily="34" charset="0"/>
                        </a:rPr>
                        <a:t>size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10820" marR="175260" indent="-30480">
                        <a:lnSpc>
                          <a:spcPts val="760"/>
                        </a:lnSpc>
                        <a:spcBef>
                          <a:spcPts val="234"/>
                        </a:spcBef>
                      </a:pPr>
                      <a:r>
                        <a:rPr sz="850" spc="-25" dirty="0">
                          <a:latin typeface="Arial" panose="020B0604020202020204" pitchFamily="34" charset="0"/>
                          <a:cs typeface="Arial" panose="020B0604020202020204" pitchFamily="34" charset="0"/>
                        </a:rPr>
                        <a:t>Adjusted</a:t>
                      </a:r>
                      <a:r>
                        <a:rPr sz="850" spc="-10" dirty="0">
                          <a:latin typeface="Arial" panose="020B0604020202020204" pitchFamily="34" charset="0"/>
                          <a:cs typeface="Arial" panose="020B0604020202020204" pitchFamily="34" charset="0"/>
                        </a:rPr>
                        <a:t> sample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70"/>
                        </a:spcBef>
                      </a:pPr>
                      <a:r>
                        <a:rPr sz="850" spc="-10" dirty="0">
                          <a:latin typeface="Arial" panose="020B0604020202020204" pitchFamily="34" charset="0"/>
                          <a:cs typeface="Arial" panose="020B0604020202020204" pitchFamily="34" charset="0"/>
                        </a:rPr>
                        <a:t>Completed</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70"/>
                        </a:spcBef>
                      </a:pPr>
                      <a:r>
                        <a:rPr sz="850" spc="-20" dirty="0">
                          <a:latin typeface="Arial" panose="020B0604020202020204" pitchFamily="34" charset="0"/>
                          <a:cs typeface="Arial" panose="020B0604020202020204" pitchFamily="34" charset="0"/>
                        </a:rPr>
                        <a:t>Response</a:t>
                      </a:r>
                      <a:r>
                        <a:rPr sz="850" spc="15" dirty="0">
                          <a:latin typeface="Arial" panose="020B0604020202020204" pitchFamily="34" charset="0"/>
                          <a:cs typeface="Arial" panose="020B0604020202020204" pitchFamily="34" charset="0"/>
                        </a:rPr>
                        <a:t> </a:t>
                      </a:r>
                      <a:r>
                        <a:rPr sz="850" spc="-20" dirty="0">
                          <a:latin typeface="Arial" panose="020B0604020202020204" pitchFamily="34" charset="0"/>
                          <a:cs typeface="Arial" panose="020B0604020202020204" pitchFamily="34" charset="0"/>
                        </a:rPr>
                        <a:t>rate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209550">
                <a:tc>
                  <a:txBody>
                    <a:bodyPr/>
                    <a:lstStyle/>
                    <a:p>
                      <a:pPr marL="27940">
                        <a:lnSpc>
                          <a:spcPct val="100000"/>
                        </a:lnSpc>
                        <a:spcBef>
                          <a:spcPts val="204"/>
                        </a:spcBef>
                      </a:pPr>
                      <a:r>
                        <a:rPr sz="850" dirty="0">
                          <a:solidFill>
                            <a:srgbClr val="336E9F"/>
                          </a:solidFill>
                          <a:latin typeface="Arial" panose="020B0604020202020204" pitchFamily="34" charset="0"/>
                          <a:cs typeface="Arial" panose="020B0604020202020204" pitchFamily="34" charset="0"/>
                        </a:rPr>
                        <a:t>Overall</a:t>
                      </a:r>
                      <a:r>
                        <a:rPr sz="850" spc="-35" dirty="0">
                          <a:solidFill>
                            <a:srgbClr val="336E9F"/>
                          </a:solidFill>
                          <a:latin typeface="Arial" panose="020B0604020202020204" pitchFamily="34" charset="0"/>
                          <a:cs typeface="Arial" panose="020B0604020202020204" pitchFamily="34" charset="0"/>
                        </a:rPr>
                        <a:t> </a:t>
                      </a:r>
                      <a:r>
                        <a:rPr sz="850" dirty="0">
                          <a:solidFill>
                            <a:srgbClr val="336E9F"/>
                          </a:solidFill>
                          <a:latin typeface="Arial" panose="020B0604020202020204" pitchFamily="34" charset="0"/>
                          <a:cs typeface="Arial" panose="020B0604020202020204" pitchFamily="34" charset="0"/>
                        </a:rPr>
                        <a:t>response</a:t>
                      </a:r>
                      <a:r>
                        <a:rPr sz="850" spc="-30" dirty="0">
                          <a:solidFill>
                            <a:srgbClr val="336E9F"/>
                          </a:solidFill>
                          <a:latin typeface="Arial" panose="020B0604020202020204" pitchFamily="34" charset="0"/>
                          <a:cs typeface="Arial" panose="020B0604020202020204" pitchFamily="34" charset="0"/>
                        </a:rPr>
                        <a:t> </a:t>
                      </a:r>
                      <a:r>
                        <a:rPr sz="850" spc="-20" dirty="0">
                          <a:solidFill>
                            <a:srgbClr val="336E9F"/>
                          </a:solidFill>
                          <a:latin typeface="Arial" panose="020B0604020202020204" pitchFamily="34" charset="0"/>
                          <a:cs typeface="Arial" panose="020B0604020202020204" pitchFamily="34" charset="0"/>
                        </a:rPr>
                        <a:t>rate</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1,560</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1,440</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682</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47%</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09550">
                <a:tc>
                  <a:txBody>
                    <a:bodyPr/>
                    <a:lstStyle/>
                    <a:p>
                      <a:pPr marL="27940">
                        <a:lnSpc>
                          <a:spcPct val="100000"/>
                        </a:lnSpc>
                        <a:spcBef>
                          <a:spcPts val="204"/>
                        </a:spcBef>
                      </a:pPr>
                      <a:r>
                        <a:rPr sz="850" spc="-10" dirty="0">
                          <a:latin typeface="Arial" panose="020B0604020202020204" pitchFamily="34" charset="0"/>
                          <a:cs typeface="Arial" panose="020B0604020202020204" pitchFamily="34" charset="0"/>
                        </a:rPr>
                        <a:t>National</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latin typeface="Arial" panose="020B0604020202020204" pitchFamily="34" charset="0"/>
                          <a:cs typeface="Arial" panose="020B0604020202020204" pitchFamily="34" charset="0"/>
                        </a:rPr>
                        <a:t>135,429</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latin typeface="Arial" panose="020B0604020202020204" pitchFamily="34" charset="0"/>
                          <a:cs typeface="Arial" panose="020B0604020202020204" pitchFamily="34" charset="0"/>
                        </a:rPr>
                        <a:t>127,021</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latin typeface="Arial" panose="020B0604020202020204" pitchFamily="34" charset="0"/>
                          <a:cs typeface="Arial" panose="020B0604020202020204" pitchFamily="34" charset="0"/>
                        </a:rPr>
                        <a:t>64,055</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000000"/>
                          </a:solidFill>
                          <a:latin typeface="Arial" panose="020B0604020202020204" pitchFamily="34" charset="0"/>
                          <a:cs typeface="Arial" panose="020B0604020202020204" pitchFamily="34" charset="0"/>
                        </a:rPr>
                        <a:t>50%</a:t>
                      </a:r>
                      <a:endParaRPr sz="850" dirty="0">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bl>
          </a:graphicData>
        </a:graphic>
      </p:graphicFrame>
      <p:sp>
        <p:nvSpPr>
          <p:cNvPr id="5" name="object 3"/>
          <p:cNvSpPr txBox="1"/>
          <p:nvPr/>
        </p:nvSpPr>
        <p:spPr>
          <a:xfrm>
            <a:off x="419290" y="2952234"/>
            <a:ext cx="2100580" cy="184666"/>
          </a:xfrm>
          <a:prstGeom prst="rect">
            <a:avLst/>
          </a:prstGeom>
        </p:spPr>
        <p:txBody>
          <a:bodyPr vert="horz" wrap="square" lIns="0" tIns="0" rIns="0" bIns="0" rtlCol="0">
            <a:spAutoFit/>
          </a:bodyPr>
          <a:lstStyle/>
          <a:p>
            <a:pPr marL="12700">
              <a:lnSpc>
                <a:spcPct val="100000"/>
              </a:lnSpc>
              <a:spcBef>
                <a:spcPts val="100"/>
              </a:spcBef>
            </a:pPr>
            <a:r>
              <a:rPr sz="1200" b="1" dirty="0">
                <a:solidFill>
                  <a:srgbClr val="336E9F"/>
                </a:solidFill>
                <a:latin typeface="Arial"/>
                <a:cs typeface="Arial"/>
              </a:rPr>
              <a:t>Respondents by survey </a:t>
            </a:r>
            <a:r>
              <a:rPr sz="1200" b="1" spc="-20" dirty="0">
                <a:solidFill>
                  <a:srgbClr val="336E9F"/>
                </a:solidFill>
                <a:latin typeface="Arial"/>
                <a:cs typeface="Arial"/>
              </a:rPr>
              <a:t>type</a:t>
            </a:r>
            <a:endParaRPr sz="1200" dirty="0">
              <a:latin typeface="Arial"/>
              <a:cs typeface="Arial"/>
            </a:endParaRPr>
          </a:p>
        </p:txBody>
      </p:sp>
      <p:graphicFrame>
        <p:nvGraphicFramePr>
          <p:cNvPr id="6" name="tbl_rspndnts_survey_type"/>
          <p:cNvGraphicFramePr>
            <a:graphicFrameLocks noGrp="1"/>
          </p:cNvGraphicFramePr>
          <p:nvPr>
            <p:extLst>
              <p:ext uri="{D42A27DB-BD31-4B8C-83A1-F6EECF244321}">
                <p14:modId xmlns:p14="http://schemas.microsoft.com/office/powerpoint/2010/main" val="3331409128"/>
              </p:ext>
            </p:extLst>
          </p:nvPr>
        </p:nvGraphicFramePr>
        <p:xfrm>
          <a:off x="1508810" y="3227705"/>
          <a:ext cx="2269440" cy="1280795"/>
        </p:xfrm>
        <a:graphic>
          <a:graphicData uri="http://schemas.openxmlformats.org/drawingml/2006/table">
            <a:tbl>
              <a:tblPr firstRow="1" bandRow="1">
                <a:tableStyleId>{2D5ABB26-0587-4C30-8999-92F81FD0307C}</a:tableStyleId>
              </a:tblPr>
              <a:tblGrid>
                <a:gridCol w="1458875">
                  <a:extLst>
                    <a:ext uri="{9D8B030D-6E8A-4147-A177-3AD203B41FA5}">
                      <a16:colId xmlns:a16="http://schemas.microsoft.com/office/drawing/2014/main" val="20000"/>
                    </a:ext>
                  </a:extLst>
                </a:gridCol>
                <a:gridCol w="810565">
                  <a:extLst>
                    <a:ext uri="{9D8B030D-6E8A-4147-A177-3AD203B41FA5}">
                      <a16:colId xmlns:a16="http://schemas.microsoft.com/office/drawing/2014/main" val="20001"/>
                    </a:ext>
                  </a:extLst>
                </a:gridCol>
              </a:tblGrid>
              <a:tr h="234315">
                <a:tc>
                  <a:txBody>
                    <a:bodyPr/>
                    <a:lstStyle/>
                    <a:p>
                      <a:pPr>
                        <a:lnSpc>
                          <a:spcPct val="100000"/>
                        </a:lnSpc>
                      </a:pPr>
                      <a:endParaRPr sz="850" dirty="0">
                        <a:latin typeface="Arial" panose="020B0604020202020204" pitchFamily="34" charset="0"/>
                        <a:cs typeface="Arial" panose="020B0604020202020204" pitchFamily="34" charset="0"/>
                      </a:endParaRPr>
                    </a:p>
                  </a:txBody>
                  <a:tcPr marL="0" marR="0" marT="0" marB="0" anchor="ctr">
                    <a:lnR w="6350">
                      <a:solidFill>
                        <a:srgbClr val="939598"/>
                      </a:solidFill>
                      <a:prstDash val="solid"/>
                    </a:lnR>
                    <a:lnB w="6350">
                      <a:solidFill>
                        <a:srgbClr val="939598"/>
                      </a:solidFill>
                      <a:prstDash val="solid"/>
                    </a:lnB>
                  </a:tcPr>
                </a:tc>
                <a:tc>
                  <a:txBody>
                    <a:bodyPr/>
                    <a:lstStyle/>
                    <a:p>
                      <a:pPr marL="107314" marR="101600" indent="37465">
                        <a:lnSpc>
                          <a:spcPts val="760"/>
                        </a:lnSpc>
                        <a:spcBef>
                          <a:spcPts val="140"/>
                        </a:spcBef>
                      </a:pPr>
                      <a:r>
                        <a:rPr sz="850" spc="-20" dirty="0">
                          <a:latin typeface="Arial" panose="020B0604020202020204" pitchFamily="34" charset="0"/>
                          <a:cs typeface="Arial" panose="020B0604020202020204" pitchFamily="34" charset="0"/>
                        </a:rPr>
                        <a:t>Number</a:t>
                      </a:r>
                      <a:r>
                        <a:rPr sz="850" spc="15" dirty="0">
                          <a:latin typeface="Arial" panose="020B0604020202020204" pitchFamily="34" charset="0"/>
                          <a:cs typeface="Arial" panose="020B0604020202020204" pitchFamily="34" charset="0"/>
                        </a:rPr>
                        <a:t> </a:t>
                      </a:r>
                      <a:r>
                        <a:rPr sz="850" spc="-35" dirty="0">
                          <a:latin typeface="Arial" panose="020B0604020202020204" pitchFamily="34" charset="0"/>
                          <a:cs typeface="Arial" panose="020B0604020202020204" pitchFamily="34" charset="0"/>
                        </a:rPr>
                        <a:t>of</a:t>
                      </a:r>
                      <a:r>
                        <a:rPr sz="850" spc="50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respondents</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209550">
                <a:tc>
                  <a:txBody>
                    <a:bodyPr/>
                    <a:lstStyle/>
                    <a:p>
                      <a:pPr marL="27940">
                        <a:lnSpc>
                          <a:spcPct val="100000"/>
                        </a:lnSpc>
                        <a:spcBef>
                          <a:spcPts val="204"/>
                        </a:spcBef>
                      </a:pPr>
                      <a:r>
                        <a:rPr sz="850" spc="-10" dirty="0">
                          <a:solidFill>
                            <a:srgbClr val="336E9F"/>
                          </a:solidFill>
                          <a:latin typeface="Arial" panose="020B0604020202020204" pitchFamily="34" charset="0"/>
                          <a:cs typeface="Arial" panose="020B0604020202020204" pitchFamily="34" charset="0"/>
                        </a:rPr>
                        <a:t>Paper</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516</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09550">
                <a:tc>
                  <a:txBody>
                    <a:bodyPr/>
                    <a:lstStyle/>
                    <a:p>
                      <a:pPr marL="27940">
                        <a:lnSpc>
                          <a:spcPct val="100000"/>
                        </a:lnSpc>
                        <a:spcBef>
                          <a:spcPts val="204"/>
                        </a:spcBef>
                      </a:pPr>
                      <a:r>
                        <a:rPr sz="850" spc="-10" dirty="0">
                          <a:solidFill>
                            <a:srgbClr val="336E9F"/>
                          </a:solidFill>
                          <a:latin typeface="Arial" panose="020B0604020202020204" pitchFamily="34" charset="0"/>
                          <a:cs typeface="Arial" panose="020B0604020202020204" pitchFamily="34" charset="0"/>
                        </a:rPr>
                        <a:t>Online</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166</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09550">
                <a:tc>
                  <a:txBody>
                    <a:bodyPr/>
                    <a:lstStyle/>
                    <a:p>
                      <a:pPr marL="27940">
                        <a:lnSpc>
                          <a:spcPct val="100000"/>
                        </a:lnSpc>
                        <a:spcBef>
                          <a:spcPts val="204"/>
                        </a:spcBef>
                      </a:pPr>
                      <a:r>
                        <a:rPr sz="850" spc="-10" dirty="0">
                          <a:solidFill>
                            <a:srgbClr val="336E9F"/>
                          </a:solidFill>
                          <a:latin typeface="Arial" panose="020B0604020202020204" pitchFamily="34" charset="0"/>
                          <a:cs typeface="Arial" panose="020B0604020202020204" pitchFamily="34" charset="0"/>
                        </a:rPr>
                        <a:t>Phone</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0</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08915">
                <a:tc>
                  <a:txBody>
                    <a:bodyPr/>
                    <a:lstStyle/>
                    <a:p>
                      <a:pPr marL="27940">
                        <a:lnSpc>
                          <a:spcPct val="100000"/>
                        </a:lnSpc>
                        <a:spcBef>
                          <a:spcPts val="204"/>
                        </a:spcBef>
                      </a:pPr>
                      <a:r>
                        <a:rPr sz="850" dirty="0">
                          <a:solidFill>
                            <a:srgbClr val="336E9F"/>
                          </a:solidFill>
                          <a:latin typeface="Arial" panose="020B0604020202020204" pitchFamily="34" charset="0"/>
                          <a:cs typeface="Arial" panose="020B0604020202020204" pitchFamily="34" charset="0"/>
                        </a:rPr>
                        <a:t>Translation</a:t>
                      </a:r>
                      <a:r>
                        <a:rPr sz="850" spc="-45" dirty="0">
                          <a:solidFill>
                            <a:srgbClr val="336E9F"/>
                          </a:solidFill>
                          <a:latin typeface="Arial" panose="020B0604020202020204" pitchFamily="34" charset="0"/>
                          <a:cs typeface="Arial" panose="020B0604020202020204" pitchFamily="34" charset="0"/>
                        </a:rPr>
                        <a:t> </a:t>
                      </a:r>
                      <a:r>
                        <a:rPr sz="850" spc="-10" dirty="0">
                          <a:solidFill>
                            <a:srgbClr val="336E9F"/>
                          </a:solidFill>
                          <a:latin typeface="Arial" panose="020B0604020202020204" pitchFamily="34" charset="0"/>
                          <a:cs typeface="Arial" panose="020B0604020202020204" pitchFamily="34" charset="0"/>
                        </a:rPr>
                        <a:t>service</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0</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08915">
                <a:tc>
                  <a:txBody>
                    <a:bodyPr/>
                    <a:lstStyle/>
                    <a:p>
                      <a:pPr marL="27940">
                        <a:lnSpc>
                          <a:spcPct val="100000"/>
                        </a:lnSpc>
                        <a:spcBef>
                          <a:spcPts val="204"/>
                        </a:spcBef>
                      </a:pPr>
                      <a:r>
                        <a:rPr sz="850" b="1" spc="-10" dirty="0">
                          <a:latin typeface="Arial" panose="020B0604020202020204" pitchFamily="34" charset="0"/>
                          <a:cs typeface="Arial" panose="020B0604020202020204" pitchFamily="34" charset="0"/>
                        </a:rPr>
                        <a:t>Total</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b="1">
                          <a:latin typeface="Arial" panose="020B0604020202020204" pitchFamily="34" charset="0"/>
                          <a:cs typeface="Arial" panose="020B0604020202020204" pitchFamily="34" charset="0"/>
                        </a:rPr>
                        <a:t>682</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bl>
          </a:graphicData>
        </a:graphic>
      </p:graphicFrame>
      <p:sp>
        <p:nvSpPr>
          <p:cNvPr id="7" name="object 4"/>
          <p:cNvSpPr txBox="1"/>
          <p:nvPr/>
        </p:nvSpPr>
        <p:spPr>
          <a:xfrm>
            <a:off x="419290" y="4857234"/>
            <a:ext cx="2252345" cy="184666"/>
          </a:xfrm>
          <a:prstGeom prst="rect">
            <a:avLst/>
          </a:prstGeom>
        </p:spPr>
        <p:txBody>
          <a:bodyPr vert="horz" wrap="square" lIns="0" tIns="0" rIns="0" bIns="0" rtlCol="0">
            <a:spAutoFit/>
          </a:bodyPr>
          <a:lstStyle/>
          <a:p>
            <a:pPr marL="12700">
              <a:lnSpc>
                <a:spcPct val="100000"/>
              </a:lnSpc>
              <a:spcBef>
                <a:spcPts val="100"/>
              </a:spcBef>
            </a:pPr>
            <a:r>
              <a:rPr sz="1200" b="1" dirty="0">
                <a:solidFill>
                  <a:srgbClr val="336E9F"/>
                </a:solidFill>
                <a:latin typeface="Arial"/>
                <a:cs typeface="Arial"/>
              </a:rPr>
              <a:t>Respondents</a:t>
            </a:r>
            <a:r>
              <a:rPr sz="1200" b="1" spc="-15" dirty="0">
                <a:solidFill>
                  <a:srgbClr val="336E9F"/>
                </a:solidFill>
                <a:latin typeface="Arial"/>
                <a:cs typeface="Arial"/>
              </a:rPr>
              <a:t> </a:t>
            </a:r>
            <a:r>
              <a:rPr sz="1200" b="1" dirty="0">
                <a:solidFill>
                  <a:srgbClr val="336E9F"/>
                </a:solidFill>
                <a:latin typeface="Arial"/>
                <a:cs typeface="Arial"/>
              </a:rPr>
              <a:t>by</a:t>
            </a:r>
            <a:r>
              <a:rPr sz="1200" b="1" spc="-15" dirty="0">
                <a:solidFill>
                  <a:srgbClr val="336E9F"/>
                </a:solidFill>
                <a:latin typeface="Arial"/>
                <a:cs typeface="Arial"/>
              </a:rPr>
              <a:t> </a:t>
            </a:r>
            <a:r>
              <a:rPr sz="1200" b="1" dirty="0">
                <a:solidFill>
                  <a:srgbClr val="336E9F"/>
                </a:solidFill>
                <a:latin typeface="Arial"/>
                <a:cs typeface="Arial"/>
              </a:rPr>
              <a:t>tumour</a:t>
            </a:r>
            <a:r>
              <a:rPr sz="1200" b="1" spc="-15" dirty="0">
                <a:solidFill>
                  <a:srgbClr val="336E9F"/>
                </a:solidFill>
                <a:latin typeface="Arial"/>
                <a:cs typeface="Arial"/>
              </a:rPr>
              <a:t> </a:t>
            </a:r>
            <a:r>
              <a:rPr sz="1200" b="1" spc="-10" dirty="0">
                <a:solidFill>
                  <a:srgbClr val="336E9F"/>
                </a:solidFill>
                <a:latin typeface="Arial"/>
                <a:cs typeface="Arial"/>
              </a:rPr>
              <a:t>group</a:t>
            </a:r>
            <a:endParaRPr sz="1200" dirty="0">
              <a:latin typeface="Arial"/>
              <a:cs typeface="Arial"/>
            </a:endParaRPr>
          </a:p>
        </p:txBody>
      </p:sp>
      <p:graphicFrame>
        <p:nvGraphicFramePr>
          <p:cNvPr id="8" name="tbl_rspndnts_tumour_grp"/>
          <p:cNvGraphicFramePr>
            <a:graphicFrameLocks noGrp="1"/>
          </p:cNvGraphicFramePr>
          <p:nvPr>
            <p:extLst>
              <p:ext uri="{D42A27DB-BD31-4B8C-83A1-F6EECF244321}">
                <p14:modId xmlns:p14="http://schemas.microsoft.com/office/powerpoint/2010/main" val="1367367599"/>
              </p:ext>
            </p:extLst>
          </p:nvPr>
        </p:nvGraphicFramePr>
        <p:xfrm>
          <a:off x="1508810" y="5226685"/>
          <a:ext cx="2252345" cy="3168015"/>
        </p:xfrm>
        <a:graphic>
          <a:graphicData uri="http://schemas.openxmlformats.org/drawingml/2006/table">
            <a:tbl>
              <a:tblPr firstRow="1" bandRow="1">
                <a:tableStyleId>{2D5ABB26-0587-4C30-8999-92F81FD0307C}</a:tableStyleId>
              </a:tblPr>
              <a:tblGrid>
                <a:gridCol w="1447885">
                  <a:extLst>
                    <a:ext uri="{9D8B030D-6E8A-4147-A177-3AD203B41FA5}">
                      <a16:colId xmlns:a16="http://schemas.microsoft.com/office/drawing/2014/main" val="20000"/>
                    </a:ext>
                  </a:extLst>
                </a:gridCol>
                <a:gridCol w="804460">
                  <a:extLst>
                    <a:ext uri="{9D8B030D-6E8A-4147-A177-3AD203B41FA5}">
                      <a16:colId xmlns:a16="http://schemas.microsoft.com/office/drawing/2014/main" val="20001"/>
                    </a:ext>
                  </a:extLst>
                </a:gridCol>
              </a:tblGrid>
              <a:tr h="234315">
                <a:tc>
                  <a:txBody>
                    <a:bodyPr/>
                    <a:lstStyle/>
                    <a:p>
                      <a:pPr>
                        <a:lnSpc>
                          <a:spcPct val="100000"/>
                        </a:lnSpc>
                      </a:pPr>
                      <a:endParaRPr sz="900" dirty="0">
                        <a:latin typeface="Arial" panose="020B0604020202020204" pitchFamily="34" charset="0"/>
                        <a:cs typeface="Arial" panose="020B0604020202020204" pitchFamily="34" charset="0"/>
                      </a:endParaRPr>
                    </a:p>
                  </a:txBody>
                  <a:tcPr marL="0" marR="0" marT="0" marB="0" anchor="ctr">
                    <a:lnR w="6350">
                      <a:solidFill>
                        <a:srgbClr val="939598"/>
                      </a:solidFill>
                      <a:prstDash val="solid"/>
                    </a:lnR>
                    <a:lnB w="6350">
                      <a:solidFill>
                        <a:srgbClr val="939598"/>
                      </a:solidFill>
                      <a:prstDash val="solid"/>
                    </a:lnB>
                  </a:tcPr>
                </a:tc>
                <a:tc>
                  <a:txBody>
                    <a:bodyPr/>
                    <a:lstStyle/>
                    <a:p>
                      <a:pPr marL="107314" marR="101600" indent="37465">
                        <a:lnSpc>
                          <a:spcPts val="760"/>
                        </a:lnSpc>
                        <a:spcBef>
                          <a:spcPts val="140"/>
                        </a:spcBef>
                      </a:pPr>
                      <a:r>
                        <a:rPr sz="850" spc="-20" dirty="0">
                          <a:latin typeface="Arial" panose="020B0604020202020204" pitchFamily="34" charset="0"/>
                          <a:cs typeface="Arial" panose="020B0604020202020204" pitchFamily="34" charset="0"/>
                        </a:rPr>
                        <a:t>Number</a:t>
                      </a:r>
                      <a:r>
                        <a:rPr sz="850" spc="15" dirty="0">
                          <a:latin typeface="Arial" panose="020B0604020202020204" pitchFamily="34" charset="0"/>
                          <a:cs typeface="Arial" panose="020B0604020202020204" pitchFamily="34" charset="0"/>
                        </a:rPr>
                        <a:t> </a:t>
                      </a:r>
                      <a:r>
                        <a:rPr sz="850" spc="-35" dirty="0">
                          <a:latin typeface="Arial" panose="020B0604020202020204" pitchFamily="34" charset="0"/>
                          <a:cs typeface="Arial" panose="020B0604020202020204" pitchFamily="34" charset="0"/>
                        </a:rPr>
                        <a:t>of</a:t>
                      </a:r>
                      <a:r>
                        <a:rPr sz="850" spc="50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respondents</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209550">
                <a:tc>
                  <a:txBody>
                    <a:bodyPr/>
                    <a:lstStyle/>
                    <a:p>
                      <a:pPr marL="27940">
                        <a:lnSpc>
                          <a:spcPct val="100000"/>
                        </a:lnSpc>
                        <a:spcBef>
                          <a:spcPts val="204"/>
                        </a:spcBef>
                      </a:pPr>
                      <a:r>
                        <a:rPr sz="850" dirty="0">
                          <a:solidFill>
                            <a:srgbClr val="336E9F"/>
                          </a:solidFill>
                          <a:latin typeface="Arial" panose="020B0604020202020204" pitchFamily="34" charset="0"/>
                          <a:cs typeface="Arial" panose="020B0604020202020204" pitchFamily="34" charset="0"/>
                        </a:rPr>
                        <a:t>Brain</a:t>
                      </a:r>
                      <a:r>
                        <a:rPr sz="850" spc="-15" dirty="0">
                          <a:solidFill>
                            <a:srgbClr val="336E9F"/>
                          </a:solidFill>
                          <a:latin typeface="Arial" panose="020B0604020202020204" pitchFamily="34" charset="0"/>
                          <a:cs typeface="Arial" panose="020B0604020202020204" pitchFamily="34" charset="0"/>
                        </a:rPr>
                        <a:t> </a:t>
                      </a:r>
                      <a:r>
                        <a:rPr sz="850" dirty="0">
                          <a:solidFill>
                            <a:srgbClr val="336E9F"/>
                          </a:solidFill>
                          <a:latin typeface="Arial" panose="020B0604020202020204" pitchFamily="34" charset="0"/>
                          <a:cs typeface="Arial" panose="020B0604020202020204" pitchFamily="34" charset="0"/>
                        </a:rPr>
                        <a:t>/</a:t>
                      </a:r>
                      <a:r>
                        <a:rPr sz="850" spc="-10" dirty="0">
                          <a:solidFill>
                            <a:srgbClr val="336E9F"/>
                          </a:solidFill>
                          <a:latin typeface="Arial" panose="020B0604020202020204" pitchFamily="34" charset="0"/>
                          <a:cs typeface="Arial" panose="020B0604020202020204" pitchFamily="34" charset="0"/>
                        </a:rPr>
                        <a:t> </a:t>
                      </a:r>
                      <a:r>
                        <a:rPr sz="850" spc="-25" dirty="0">
                          <a:solidFill>
                            <a:srgbClr val="336E9F"/>
                          </a:solidFill>
                          <a:latin typeface="Arial" panose="020B0604020202020204" pitchFamily="34" charset="0"/>
                          <a:cs typeface="Arial" panose="020B0604020202020204" pitchFamily="34" charset="0"/>
                        </a:rPr>
                        <a:t>CNS</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2</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09550">
                <a:tc>
                  <a:txBody>
                    <a:bodyPr/>
                    <a:lstStyle/>
                    <a:p>
                      <a:pPr marL="27940">
                        <a:lnSpc>
                          <a:spcPct val="100000"/>
                        </a:lnSpc>
                        <a:spcBef>
                          <a:spcPts val="204"/>
                        </a:spcBef>
                      </a:pPr>
                      <a:r>
                        <a:rPr sz="850" spc="-10" dirty="0">
                          <a:solidFill>
                            <a:srgbClr val="336E9F"/>
                          </a:solidFill>
                          <a:latin typeface="Arial" panose="020B0604020202020204" pitchFamily="34" charset="0"/>
                          <a:cs typeface="Arial" panose="020B0604020202020204" pitchFamily="34" charset="0"/>
                        </a:rPr>
                        <a:t>Breast</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41</a:t>
                      </a:r>
                      <a:endParaRPr sz="85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09550">
                <a:tc>
                  <a:txBody>
                    <a:bodyPr/>
                    <a:lstStyle/>
                    <a:p>
                      <a:pPr marL="27940">
                        <a:lnSpc>
                          <a:spcPct val="100000"/>
                        </a:lnSpc>
                        <a:spcBef>
                          <a:spcPts val="204"/>
                        </a:spcBef>
                      </a:pPr>
                      <a:r>
                        <a:rPr sz="850" dirty="0">
                          <a:solidFill>
                            <a:srgbClr val="336E9F"/>
                          </a:solidFill>
                          <a:latin typeface="Arial" panose="020B0604020202020204" pitchFamily="34" charset="0"/>
                          <a:cs typeface="Arial" panose="020B0604020202020204" pitchFamily="34" charset="0"/>
                        </a:rPr>
                        <a:t>Colorectal</a:t>
                      </a:r>
                      <a:r>
                        <a:rPr sz="850" spc="-25" dirty="0">
                          <a:solidFill>
                            <a:srgbClr val="336E9F"/>
                          </a:solidFill>
                          <a:latin typeface="Arial" panose="020B0604020202020204" pitchFamily="34" charset="0"/>
                          <a:cs typeface="Arial" panose="020B0604020202020204" pitchFamily="34" charset="0"/>
                        </a:rPr>
                        <a:t> </a:t>
                      </a:r>
                      <a:r>
                        <a:rPr sz="850" dirty="0">
                          <a:solidFill>
                            <a:srgbClr val="336E9F"/>
                          </a:solidFill>
                          <a:latin typeface="Arial" panose="020B0604020202020204" pitchFamily="34" charset="0"/>
                          <a:cs typeface="Arial" panose="020B0604020202020204" pitchFamily="34" charset="0"/>
                        </a:rPr>
                        <a:t>/</a:t>
                      </a:r>
                      <a:r>
                        <a:rPr sz="850" spc="-20" dirty="0">
                          <a:solidFill>
                            <a:srgbClr val="336E9F"/>
                          </a:solidFill>
                          <a:latin typeface="Arial" panose="020B0604020202020204" pitchFamily="34" charset="0"/>
                          <a:cs typeface="Arial" panose="020B0604020202020204" pitchFamily="34" charset="0"/>
                        </a:rPr>
                        <a:t> </a:t>
                      </a:r>
                      <a:r>
                        <a:rPr sz="850" spc="-25" dirty="0">
                          <a:solidFill>
                            <a:srgbClr val="336E9F"/>
                          </a:solidFill>
                          <a:latin typeface="Arial" panose="020B0604020202020204" pitchFamily="34" charset="0"/>
                          <a:cs typeface="Arial" panose="020B0604020202020204" pitchFamily="34" charset="0"/>
                        </a:rPr>
                        <a:t>LGT</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77</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09550">
                <a:tc>
                  <a:txBody>
                    <a:bodyPr/>
                    <a:lstStyle/>
                    <a:p>
                      <a:pPr marL="27940">
                        <a:lnSpc>
                          <a:spcPct val="100000"/>
                        </a:lnSpc>
                        <a:spcBef>
                          <a:spcPts val="204"/>
                        </a:spcBef>
                      </a:pPr>
                      <a:r>
                        <a:rPr sz="850" spc="-10" dirty="0">
                          <a:solidFill>
                            <a:srgbClr val="336E9F"/>
                          </a:solidFill>
                          <a:latin typeface="Arial" panose="020B0604020202020204" pitchFamily="34" charset="0"/>
                          <a:cs typeface="Arial" panose="020B0604020202020204" pitchFamily="34" charset="0"/>
                        </a:rPr>
                        <a:t>Gynaecological</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69</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09550">
                <a:tc>
                  <a:txBody>
                    <a:bodyPr/>
                    <a:lstStyle/>
                    <a:p>
                      <a:pPr marL="27940">
                        <a:lnSpc>
                          <a:spcPct val="100000"/>
                        </a:lnSpc>
                        <a:spcBef>
                          <a:spcPts val="204"/>
                        </a:spcBef>
                      </a:pPr>
                      <a:r>
                        <a:rPr sz="850" spc="-10" dirty="0">
                          <a:solidFill>
                            <a:srgbClr val="336E9F"/>
                          </a:solidFill>
                          <a:latin typeface="Arial" panose="020B0604020202020204" pitchFamily="34" charset="0"/>
                          <a:cs typeface="Arial" panose="020B0604020202020204" pitchFamily="34" charset="0"/>
                        </a:rPr>
                        <a:t>Haematological</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49</a:t>
                      </a:r>
                      <a:endParaRPr sz="85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09550">
                <a:tc>
                  <a:txBody>
                    <a:bodyPr/>
                    <a:lstStyle/>
                    <a:p>
                      <a:pPr marL="27940">
                        <a:lnSpc>
                          <a:spcPct val="100000"/>
                        </a:lnSpc>
                        <a:spcBef>
                          <a:spcPts val="204"/>
                        </a:spcBef>
                      </a:pPr>
                      <a:r>
                        <a:rPr sz="850" dirty="0">
                          <a:solidFill>
                            <a:srgbClr val="336E9F"/>
                          </a:solidFill>
                          <a:latin typeface="Arial" panose="020B0604020202020204" pitchFamily="34" charset="0"/>
                          <a:cs typeface="Arial" panose="020B0604020202020204" pitchFamily="34" charset="0"/>
                        </a:rPr>
                        <a:t>Head</a:t>
                      </a:r>
                      <a:r>
                        <a:rPr sz="850" spc="-20" dirty="0">
                          <a:solidFill>
                            <a:srgbClr val="336E9F"/>
                          </a:solidFill>
                          <a:latin typeface="Arial" panose="020B0604020202020204" pitchFamily="34" charset="0"/>
                          <a:cs typeface="Arial" panose="020B0604020202020204" pitchFamily="34" charset="0"/>
                        </a:rPr>
                        <a:t> </a:t>
                      </a:r>
                      <a:r>
                        <a:rPr sz="850" dirty="0">
                          <a:solidFill>
                            <a:srgbClr val="336E9F"/>
                          </a:solidFill>
                          <a:latin typeface="Arial" panose="020B0604020202020204" pitchFamily="34" charset="0"/>
                          <a:cs typeface="Arial" panose="020B0604020202020204" pitchFamily="34" charset="0"/>
                        </a:rPr>
                        <a:t>and</a:t>
                      </a:r>
                      <a:r>
                        <a:rPr sz="850" spc="-15" dirty="0">
                          <a:solidFill>
                            <a:srgbClr val="336E9F"/>
                          </a:solidFill>
                          <a:latin typeface="Arial" panose="020B0604020202020204" pitchFamily="34" charset="0"/>
                          <a:cs typeface="Arial" panose="020B0604020202020204" pitchFamily="34" charset="0"/>
                        </a:rPr>
                        <a:t> </a:t>
                      </a:r>
                      <a:r>
                        <a:rPr sz="850" spc="-20" dirty="0">
                          <a:solidFill>
                            <a:srgbClr val="336E9F"/>
                          </a:solidFill>
                          <a:latin typeface="Arial" panose="020B0604020202020204" pitchFamily="34" charset="0"/>
                          <a:cs typeface="Arial" panose="020B0604020202020204" pitchFamily="34" charset="0"/>
                        </a:rPr>
                        <a:t>neck</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38</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09550">
                <a:tc>
                  <a:txBody>
                    <a:bodyPr/>
                    <a:lstStyle/>
                    <a:p>
                      <a:pPr marL="27940">
                        <a:lnSpc>
                          <a:spcPct val="100000"/>
                        </a:lnSpc>
                        <a:spcBef>
                          <a:spcPts val="204"/>
                        </a:spcBef>
                      </a:pPr>
                      <a:r>
                        <a:rPr sz="850" spc="-20" dirty="0">
                          <a:solidFill>
                            <a:srgbClr val="336E9F"/>
                          </a:solidFill>
                          <a:latin typeface="Arial" panose="020B0604020202020204" pitchFamily="34" charset="0"/>
                          <a:cs typeface="Arial" panose="020B0604020202020204" pitchFamily="34" charset="0"/>
                        </a:rPr>
                        <a:t>Lung</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11</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7"/>
                  </a:ext>
                </a:extLst>
              </a:tr>
              <a:tr h="209550">
                <a:tc>
                  <a:txBody>
                    <a:bodyPr/>
                    <a:lstStyle/>
                    <a:p>
                      <a:pPr marL="27940">
                        <a:lnSpc>
                          <a:spcPct val="100000"/>
                        </a:lnSpc>
                        <a:spcBef>
                          <a:spcPts val="204"/>
                        </a:spcBef>
                      </a:pPr>
                      <a:r>
                        <a:rPr sz="850" spc="-10" dirty="0">
                          <a:solidFill>
                            <a:srgbClr val="336E9F"/>
                          </a:solidFill>
                          <a:latin typeface="Arial" panose="020B0604020202020204" pitchFamily="34" charset="0"/>
                          <a:cs typeface="Arial" panose="020B0604020202020204" pitchFamily="34" charset="0"/>
                        </a:rPr>
                        <a:t>Prostate</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68</a:t>
                      </a:r>
                      <a:endParaRPr sz="85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209550">
                <a:tc>
                  <a:txBody>
                    <a:bodyPr/>
                    <a:lstStyle/>
                    <a:p>
                      <a:pPr marL="27940">
                        <a:lnSpc>
                          <a:spcPct val="100000"/>
                        </a:lnSpc>
                        <a:spcBef>
                          <a:spcPts val="204"/>
                        </a:spcBef>
                      </a:pPr>
                      <a:r>
                        <a:rPr sz="850" spc="-10" dirty="0">
                          <a:solidFill>
                            <a:srgbClr val="336E9F"/>
                          </a:solidFill>
                          <a:latin typeface="Arial" panose="020B0604020202020204" pitchFamily="34" charset="0"/>
                          <a:cs typeface="Arial" panose="020B0604020202020204" pitchFamily="34" charset="0"/>
                        </a:rPr>
                        <a:t>Sarcoma</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20</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209550">
                <a:tc>
                  <a:txBody>
                    <a:bodyPr/>
                    <a:lstStyle/>
                    <a:p>
                      <a:pPr marL="27940">
                        <a:lnSpc>
                          <a:spcPct val="100000"/>
                        </a:lnSpc>
                        <a:spcBef>
                          <a:spcPts val="204"/>
                        </a:spcBef>
                      </a:pPr>
                      <a:r>
                        <a:rPr sz="850" spc="-20" dirty="0">
                          <a:solidFill>
                            <a:srgbClr val="336E9F"/>
                          </a:solidFill>
                          <a:latin typeface="Arial" panose="020B0604020202020204" pitchFamily="34" charset="0"/>
                          <a:cs typeface="Arial" panose="020B0604020202020204" pitchFamily="34" charset="0"/>
                        </a:rPr>
                        <a:t>Skin</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91</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0"/>
                  </a:ext>
                </a:extLst>
              </a:tr>
              <a:tr h="209550">
                <a:tc>
                  <a:txBody>
                    <a:bodyPr/>
                    <a:lstStyle/>
                    <a:p>
                      <a:pPr marL="27940">
                        <a:lnSpc>
                          <a:spcPct val="100000"/>
                        </a:lnSpc>
                        <a:spcBef>
                          <a:spcPts val="204"/>
                        </a:spcBef>
                      </a:pPr>
                      <a:r>
                        <a:rPr sz="850" dirty="0">
                          <a:solidFill>
                            <a:srgbClr val="336E9F"/>
                          </a:solidFill>
                          <a:latin typeface="Arial" panose="020B0604020202020204" pitchFamily="34" charset="0"/>
                          <a:cs typeface="Arial" panose="020B0604020202020204" pitchFamily="34" charset="0"/>
                        </a:rPr>
                        <a:t>Upper</a:t>
                      </a:r>
                      <a:r>
                        <a:rPr sz="850" spc="-25" dirty="0">
                          <a:solidFill>
                            <a:srgbClr val="336E9F"/>
                          </a:solidFill>
                          <a:latin typeface="Arial" panose="020B0604020202020204" pitchFamily="34" charset="0"/>
                          <a:cs typeface="Arial" panose="020B0604020202020204" pitchFamily="34" charset="0"/>
                        </a:rPr>
                        <a:t> </a:t>
                      </a:r>
                      <a:r>
                        <a:rPr sz="850" spc="-10" dirty="0">
                          <a:solidFill>
                            <a:srgbClr val="336E9F"/>
                          </a:solidFill>
                          <a:latin typeface="Arial" panose="020B0604020202020204" pitchFamily="34" charset="0"/>
                          <a:cs typeface="Arial" panose="020B0604020202020204" pitchFamily="34" charset="0"/>
                        </a:rPr>
                        <a:t>gastro</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35</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1"/>
                  </a:ext>
                </a:extLst>
              </a:tr>
              <a:tr h="209550">
                <a:tc>
                  <a:txBody>
                    <a:bodyPr/>
                    <a:lstStyle/>
                    <a:p>
                      <a:pPr marL="27940">
                        <a:lnSpc>
                          <a:spcPct val="100000"/>
                        </a:lnSpc>
                        <a:spcBef>
                          <a:spcPts val="204"/>
                        </a:spcBef>
                      </a:pPr>
                      <a:r>
                        <a:rPr sz="850" spc="-10" dirty="0">
                          <a:solidFill>
                            <a:srgbClr val="336E9F"/>
                          </a:solidFill>
                          <a:latin typeface="Arial" panose="020B0604020202020204" pitchFamily="34" charset="0"/>
                          <a:cs typeface="Arial" panose="020B0604020202020204" pitchFamily="34" charset="0"/>
                        </a:rPr>
                        <a:t>Urological</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47</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2"/>
                  </a:ext>
                </a:extLst>
              </a:tr>
              <a:tr h="209550">
                <a:tc>
                  <a:txBody>
                    <a:bodyPr/>
                    <a:lstStyle/>
                    <a:p>
                      <a:pPr marL="27940">
                        <a:lnSpc>
                          <a:spcPct val="100000"/>
                        </a:lnSpc>
                        <a:spcBef>
                          <a:spcPts val="204"/>
                        </a:spcBef>
                      </a:pPr>
                      <a:r>
                        <a:rPr sz="850" spc="-10" dirty="0">
                          <a:solidFill>
                            <a:srgbClr val="336E9F"/>
                          </a:solidFill>
                          <a:latin typeface="Arial" panose="020B0604020202020204" pitchFamily="34" charset="0"/>
                          <a:cs typeface="Arial" panose="020B0604020202020204" pitchFamily="34" charset="0"/>
                        </a:rPr>
                        <a:t>Other</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134</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3"/>
                  </a:ext>
                </a:extLst>
              </a:tr>
              <a:tr h="209550">
                <a:tc>
                  <a:txBody>
                    <a:bodyPr/>
                    <a:lstStyle/>
                    <a:p>
                      <a:pPr marL="27940">
                        <a:lnSpc>
                          <a:spcPct val="100000"/>
                        </a:lnSpc>
                        <a:spcBef>
                          <a:spcPts val="204"/>
                        </a:spcBef>
                      </a:pPr>
                      <a:r>
                        <a:rPr sz="850" b="1" spc="-10" dirty="0">
                          <a:latin typeface="Arial" panose="020B0604020202020204" pitchFamily="34" charset="0"/>
                          <a:cs typeface="Arial" panose="020B0604020202020204" pitchFamily="34" charset="0"/>
                        </a:rPr>
                        <a:t>Total</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b="1">
                          <a:latin typeface="Arial" panose="020B0604020202020204" pitchFamily="34" charset="0"/>
                          <a:cs typeface="Arial" panose="020B0604020202020204" pitchFamily="34" charset="0"/>
                        </a:rPr>
                        <a:t>682</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4"/>
                  </a:ext>
                </a:extLst>
              </a:tr>
            </a:tbl>
          </a:graphicData>
        </a:graphic>
      </p:graphicFrame>
      <p:sp>
        <p:nvSpPr>
          <p:cNvPr id="11" name="txt_org_name">
            <a:extLst>
              <a:ext uri="{FF2B5EF4-FFF2-40B4-BE49-F238E27FC236}">
                <a16:creationId xmlns:a16="http://schemas.microsoft.com/office/drawing/2014/main" id="{4B734B9B-783B-CFEA-5826-0E3D03981E6F}"/>
              </a:ext>
              <a:ext uri="{C183D7F6-B498-43B3-948B-1728B52AA6E4}">
                <adec:decorative xmlns:adec="http://schemas.microsoft.com/office/drawing/2017/decorative" val="1"/>
              </a:ext>
            </a:extLst>
          </p:cNvPr>
          <p:cNvSpPr txBox="1"/>
          <p:nvPr/>
        </p:nvSpPr>
        <p:spPr>
          <a:xfrm>
            <a:off x="4524343" y="622300"/>
            <a:ext cx="2754280" cy="276999"/>
          </a:xfrm>
          <a:prstGeom prst="rect">
            <a:avLst/>
          </a:prstGeom>
          <a:noFill/>
        </p:spPr>
        <p:txBody>
          <a:bodyPr wrap="none" rtlCol="0">
            <a:spAutoFit/>
          </a:bodyPr>
          <a:lstStyle/>
          <a:p>
            <a:pPr algn="r"/>
            <a:r>
              <a:rPr lang="en-GB" sz="1200" b="1">
                <a:solidFill>
                  <a:srgbClr val="336E9F"/>
                </a:solidFill>
                <a:latin typeface="Arial"/>
                <a:cs typeface="Arial"/>
              </a:rPr>
              <a:t>The Christie NHS Foundation Trust</a:t>
            </a:r>
            <a:endParaRPr lang="en-GB" sz="1200">
              <a:solidFill>
                <a:srgbClr val="336E9F"/>
              </a:solidFill>
            </a:endParaRPr>
          </a:p>
        </p:txBody>
      </p:sp>
      <p:sp>
        <p:nvSpPr>
          <p:cNvPr id="2" name="txt_survey">
            <a:extLst>
              <a:ext uri="{FF2B5EF4-FFF2-40B4-BE49-F238E27FC236}">
                <a16:creationId xmlns:a16="http://schemas.microsoft.com/office/drawing/2014/main" id="{5100374A-D489-BE04-49A8-C4701F26BF2C}"/>
              </a:ext>
              <a:ext uri="{C183D7F6-B498-43B3-948B-1728B52AA6E4}">
                <adec:decorative xmlns:adec="http://schemas.microsoft.com/office/drawing/2017/decorative" val="1"/>
              </a:ext>
            </a:extLst>
          </p:cNvPr>
          <p:cNvSpPr txBox="1"/>
          <p:nvPr/>
        </p:nvSpPr>
        <p:spPr>
          <a:xfrm>
            <a:off x="3582738" y="416491"/>
            <a:ext cx="3695885"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sp>
        <p:nvSpPr>
          <p:cNvPr id="15" name="object 2">
            <a:extLst>
              <a:ext uri="{FF2B5EF4-FFF2-40B4-BE49-F238E27FC236}">
                <a16:creationId xmlns:a16="http://schemas.microsoft.com/office/drawing/2014/main" id="{B4CFB0CF-7F5D-C1C5-341A-1C2D5FBA1B43}"/>
              </a:ext>
            </a:extLst>
          </p:cNvPr>
          <p:cNvSpPr txBox="1"/>
          <p:nvPr/>
        </p:nvSpPr>
        <p:spPr>
          <a:xfrm>
            <a:off x="387540" y="10223500"/>
            <a:ext cx="2420620" cy="123111"/>
          </a:xfrm>
          <a:prstGeom prst="rect">
            <a:avLst/>
          </a:prstGeom>
        </p:spPr>
        <p:txBody>
          <a:bodyPr vert="horz" wrap="square" lIns="0" tIns="0" rIns="0" bIns="0" rtlCol="0">
            <a:spAutoFit/>
          </a:bodyPr>
          <a:lstStyle/>
          <a:p>
            <a:pPr marL="12700">
              <a:lnSpc>
                <a:spcPct val="100000"/>
              </a:lnSpc>
              <a:spcBef>
                <a:spcPts val="100"/>
              </a:spcBef>
            </a:pPr>
            <a:r>
              <a:rPr sz="800" dirty="0">
                <a:latin typeface="Arial"/>
                <a:cs typeface="Arial"/>
              </a:rPr>
              <a:t>*</a:t>
            </a:r>
            <a:r>
              <a:rPr sz="800" spc="-20" dirty="0">
                <a:latin typeface="Arial"/>
                <a:cs typeface="Arial"/>
              </a:rPr>
              <a:t> </a:t>
            </a:r>
            <a:r>
              <a:rPr sz="800" dirty="0">
                <a:latin typeface="Arial"/>
                <a:cs typeface="Arial"/>
              </a:rPr>
              <a:t>indicates</a:t>
            </a:r>
            <a:r>
              <a:rPr sz="800" spc="-20" dirty="0">
                <a:latin typeface="Arial"/>
                <a:cs typeface="Arial"/>
              </a:rPr>
              <a:t> </a:t>
            </a:r>
            <a:r>
              <a:rPr sz="800" dirty="0">
                <a:latin typeface="Arial"/>
                <a:cs typeface="Arial"/>
              </a:rPr>
              <a:t>the</a:t>
            </a:r>
            <a:r>
              <a:rPr sz="800" spc="-15" dirty="0">
                <a:latin typeface="Arial"/>
                <a:cs typeface="Arial"/>
              </a:rPr>
              <a:t> </a:t>
            </a:r>
            <a:r>
              <a:rPr sz="800" dirty="0">
                <a:latin typeface="Arial"/>
                <a:cs typeface="Arial"/>
              </a:rPr>
              <a:t>count</a:t>
            </a:r>
            <a:r>
              <a:rPr sz="800" spc="-20" dirty="0">
                <a:latin typeface="Arial"/>
                <a:cs typeface="Arial"/>
              </a:rPr>
              <a:t> </a:t>
            </a:r>
            <a:r>
              <a:rPr sz="800" dirty="0">
                <a:latin typeface="Arial"/>
                <a:cs typeface="Arial"/>
              </a:rPr>
              <a:t>is</a:t>
            </a:r>
            <a:r>
              <a:rPr sz="800" spc="-20" dirty="0">
                <a:latin typeface="Arial"/>
                <a:cs typeface="Arial"/>
              </a:rPr>
              <a:t> </a:t>
            </a:r>
            <a:r>
              <a:rPr sz="800" dirty="0">
                <a:latin typeface="Arial"/>
                <a:cs typeface="Arial"/>
              </a:rPr>
              <a:t>not</a:t>
            </a:r>
            <a:r>
              <a:rPr sz="800" spc="-15" dirty="0">
                <a:latin typeface="Arial"/>
                <a:cs typeface="Arial"/>
              </a:rPr>
              <a:t> </a:t>
            </a:r>
            <a:r>
              <a:rPr sz="800" dirty="0">
                <a:latin typeface="Arial"/>
                <a:cs typeface="Arial"/>
              </a:rPr>
              <a:t>shown</a:t>
            </a:r>
            <a:r>
              <a:rPr sz="800" spc="-20" dirty="0">
                <a:latin typeface="Arial"/>
                <a:cs typeface="Arial"/>
              </a:rPr>
              <a:t> </a:t>
            </a:r>
            <a:r>
              <a:rPr sz="800" dirty="0">
                <a:latin typeface="Arial"/>
                <a:cs typeface="Arial"/>
              </a:rPr>
              <a:t>due</a:t>
            </a:r>
            <a:r>
              <a:rPr sz="800" spc="-20" dirty="0">
                <a:latin typeface="Arial"/>
                <a:cs typeface="Arial"/>
              </a:rPr>
              <a:t> </a:t>
            </a:r>
            <a:r>
              <a:rPr sz="800" dirty="0">
                <a:latin typeface="Arial"/>
                <a:cs typeface="Arial"/>
              </a:rPr>
              <a:t>to</a:t>
            </a:r>
            <a:r>
              <a:rPr sz="800" spc="-15" dirty="0">
                <a:latin typeface="Arial"/>
                <a:cs typeface="Arial"/>
              </a:rPr>
              <a:t> </a:t>
            </a:r>
            <a:r>
              <a:rPr sz="800" spc="-10" dirty="0">
                <a:latin typeface="Arial"/>
                <a:cs typeface="Arial"/>
              </a:rPr>
              <a:t>suppression</a:t>
            </a:r>
            <a:endParaRPr sz="800" dirty="0">
              <a:latin typeface="Arial"/>
              <a:cs typeface="Arial"/>
            </a:endParaRPr>
          </a:p>
        </p:txBody>
      </p:sp>
      <p:grpSp>
        <p:nvGrpSpPr>
          <p:cNvPr id="14" name="Group 13">
            <a:extLst>
              <a:ext uri="{FF2B5EF4-FFF2-40B4-BE49-F238E27FC236}">
                <a16:creationId xmlns:a16="http://schemas.microsoft.com/office/drawing/2014/main" id="{58CF45D7-80BA-3ADF-BFEE-F68C41A5A44A}"/>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6" name="object 4">
              <a:hlinkClick r:id="rId2" action="ppaction://hlinksldjump"/>
              <a:extLst>
                <a:ext uri="{FF2B5EF4-FFF2-40B4-BE49-F238E27FC236}">
                  <a16:creationId xmlns:a16="http://schemas.microsoft.com/office/drawing/2014/main" id="{9C1E2B1B-D953-987E-EABA-A4A7CCBB24F9}"/>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8" name="object 3">
              <a:hlinkClick r:id="rId2" action="ppaction://hlinksldjump"/>
              <a:extLst>
                <a:ext uri="{FF2B5EF4-FFF2-40B4-BE49-F238E27FC236}">
                  <a16:creationId xmlns:a16="http://schemas.microsoft.com/office/drawing/2014/main" id="{C1CAFBE2-F7C3-47E7-EF77-194ECDC373F8}"/>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B54E2E4AE6218043923DCFC0806D5AC6" ma:contentTypeVersion="10" ma:contentTypeDescription="Create a new document." ma:contentTypeScope="" ma:versionID="afbccaec58af269885fbf12e6849a2be">
  <xsd:schema xmlns:xsd="http://www.w3.org/2001/XMLSchema" xmlns:xs="http://www.w3.org/2001/XMLSchema" xmlns:p="http://schemas.microsoft.com/office/2006/metadata/properties" xmlns:ns2="0d6b2359-e109-417e-aba8-6bd18353f7ed" xmlns:ns3="342a9f74-5249-4894-a174-8dd88d1575fb" targetNamespace="http://schemas.microsoft.com/office/2006/metadata/properties" ma:root="true" ma:fieldsID="a6a36c7daa121c0be54b935ff2e96aa6" ns2:_="" ns3:_="">
    <xsd:import namespace="0d6b2359-e109-417e-aba8-6bd18353f7ed"/>
    <xsd:import namespace="342a9f74-5249-4894-a174-8dd88d1575fb"/>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ObjectDetectorVersions" minOccurs="0"/>
                <xsd:element ref="ns3:MediaServiceGenerationTime" minOccurs="0"/>
                <xsd:element ref="ns3:MediaServiceEventHashCode" minOccurs="0"/>
                <xsd:element ref="ns3:MediaLengthInSeconds" minOccurs="0"/>
                <xsd:element ref="ns3:MediaServiceSearchProperties" minOccurs="0"/>
                <xsd:element ref="ns3: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d6b2359-e109-417e-aba8-6bd18353f7ed"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342a9f74-5249-4894-a174-8dd88d1575fb"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ObjectDetectorVersions" ma:index="12" nillable="true" ma:displayName="MediaServiceObjectDetectorVersions" ma:hidden="true" ma:indexed="true" ma:internalName="MediaServiceObjectDetectorVersions"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LengthInSeconds" ma:index="15" nillable="true" ma:displayName="MediaLengthInSeconds" ma:hidden="true" ma:internalName="MediaLengthInSeconds" ma:readOnly="true">
      <xsd:simpleType>
        <xsd:restriction base="dms:Unknown"/>
      </xsd:simpleType>
    </xsd:element>
    <xsd:element name="MediaServiceSearchProperties" ma:index="16" nillable="true" ma:displayName="MediaServiceSearchProperties" ma:hidden="true" ma:internalName="MediaServiceSearchProperties" ma:readOnly="true">
      <xsd:simpleType>
        <xsd:restriction base="dms:Note"/>
      </xsd:simpleType>
    </xsd:element>
    <xsd:element name="MediaServiceDateTaken" ma:index="17" nillable="true" ma:displayName="MediaServiceDateTaken" ma:hidden="true" ma:indexed="true" ma:internalName="MediaServiceDateTaken"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0E072700-065F-4514-8545-C3A04D92E4AE}">
  <ds:schemaRefs>
    <ds:schemaRef ds:uri="http://schemas.microsoft.com/sharepoint/v3/contenttype/forms"/>
  </ds:schemaRefs>
</ds:datastoreItem>
</file>

<file path=customXml/itemProps2.xml><?xml version="1.0" encoding="utf-8"?>
<ds:datastoreItem xmlns:ds="http://schemas.openxmlformats.org/officeDocument/2006/customXml" ds:itemID="{110DFC04-A889-4CD8-9030-88CCFBF5849C}">
  <ds:schemaRefs>
    <ds:schemaRef ds:uri="http://purl.org/dc/elements/1.1/"/>
    <ds:schemaRef ds:uri="http://schemas.openxmlformats.org/package/2006/metadata/core-properties"/>
    <ds:schemaRef ds:uri="http://schemas.microsoft.com/office/2006/documentManagement/types"/>
    <ds:schemaRef ds:uri="http://www.w3.org/XML/1998/namespace"/>
    <ds:schemaRef ds:uri="http://purl.org/dc/terms/"/>
    <ds:schemaRef ds:uri="http://purl.org/dc/dcmitype/"/>
    <ds:schemaRef ds:uri="342a9f74-5249-4894-a174-8dd88d1575fb"/>
    <ds:schemaRef ds:uri="http://schemas.microsoft.com/office/infopath/2007/PartnerControls"/>
    <ds:schemaRef ds:uri="0d6b2359-e109-417e-aba8-6bd18353f7ed"/>
    <ds:schemaRef ds:uri="http://schemas.microsoft.com/office/2006/metadata/properties"/>
  </ds:schemaRefs>
</ds:datastoreItem>
</file>

<file path=customXml/itemProps3.xml><?xml version="1.0" encoding="utf-8"?>
<ds:datastoreItem xmlns:ds="http://schemas.openxmlformats.org/officeDocument/2006/customXml" ds:itemID="{0895F547-4B37-4FE5-B557-5DE6C9CEF20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d6b2359-e109-417e-aba8-6bd18353f7ed"/>
    <ds:schemaRef ds:uri="342a9f74-5249-4894-a174-8dd88d1575f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17906</TotalTime>
  <Words>23337</Words>
  <Application>Microsoft Office PowerPoint</Application>
  <PresentationFormat>Custom</PresentationFormat>
  <Paragraphs>6019</Paragraphs>
  <Slides>58</Slides>
  <Notes>1</Notes>
  <HiddenSlides>0</HiddenSlides>
  <MMClips>0</MMClips>
  <ScaleCrop>false</ScaleCrop>
  <HeadingPairs>
    <vt:vector size="6" baseType="variant">
      <vt:variant>
        <vt:lpstr>Fonts Used</vt:lpstr>
      </vt:variant>
      <vt:variant>
        <vt:i4>3</vt:i4>
      </vt:variant>
      <vt:variant>
        <vt:lpstr>Theme</vt:lpstr>
      </vt:variant>
      <vt:variant>
        <vt:i4>2</vt:i4>
      </vt:variant>
      <vt:variant>
        <vt:lpstr>Slide Titles</vt:lpstr>
      </vt:variant>
      <vt:variant>
        <vt:i4>58</vt:i4>
      </vt:variant>
    </vt:vector>
  </HeadingPairs>
  <TitlesOfParts>
    <vt:vector size="63" baseType="lpstr">
      <vt:lpstr>Aptos</vt:lpstr>
      <vt:lpstr>Arial</vt:lpstr>
      <vt:lpstr>Times New Roman</vt:lpstr>
      <vt:lpstr>Office Theme</vt:lpstr>
      <vt:lpstr>1_Office Theme</vt:lpstr>
      <vt:lpstr>National Cancer Patient Experience Survey</vt:lpstr>
      <vt:lpstr>Contents</vt:lpstr>
      <vt:lpstr>Executive summary</vt:lpstr>
      <vt:lpstr>Executive summary</vt:lpstr>
      <vt:lpstr>Introduction</vt:lpstr>
      <vt:lpstr>PowerPoint Presentation</vt:lpstr>
      <vt:lpstr>Understanding the results</vt:lpstr>
      <vt:lpstr>PowerPoint Presentation</vt:lpstr>
      <vt:lpstr>Response rate</vt:lpstr>
      <vt:lpstr>Respondents by ethnicity</vt:lpstr>
      <vt:lpstr>Expected range charts</vt:lpstr>
      <vt:lpstr>Expected range charts</vt:lpstr>
      <vt:lpstr>Expected range charts</vt:lpstr>
      <vt:lpstr>Expected range charts</vt:lpstr>
      <vt:lpstr>Comparability tables</vt:lpstr>
      <vt:lpstr>Comparability tables</vt:lpstr>
      <vt:lpstr>Comparability tables</vt:lpstr>
      <vt:lpstr>Comparability tables</vt:lpstr>
      <vt:lpstr>Comparability tables</vt:lpstr>
      <vt:lpstr>Tumour group tables</vt:lpstr>
      <vt:lpstr>Tumour group tables</vt:lpstr>
      <vt:lpstr>Tumour group tables</vt:lpstr>
      <vt:lpstr>Tumour group tables</vt:lpstr>
      <vt:lpstr>Tumour group tables</vt:lpstr>
      <vt:lpstr>Age group tables</vt:lpstr>
      <vt:lpstr>Age group tables</vt:lpstr>
      <vt:lpstr>Age group tables</vt:lpstr>
      <vt:lpstr>Age group tables</vt:lpstr>
      <vt:lpstr>‘Which of the following best describes you?’ tables</vt:lpstr>
      <vt:lpstr>‘Which of the following best describes you?’ tables</vt:lpstr>
      <vt:lpstr>‘Which of the following best describes you?’ tables</vt:lpstr>
      <vt:lpstr>‘Which of the following best describes you?’ tables</vt:lpstr>
      <vt:lpstr>‘Which of the following best describes you?’ tables</vt:lpstr>
      <vt:lpstr>Ethnicity tables</vt:lpstr>
      <vt:lpstr>Ethnicity tables</vt:lpstr>
      <vt:lpstr>Ethnicity tables</vt:lpstr>
      <vt:lpstr>Ethnicity tables</vt:lpstr>
      <vt:lpstr>IMD quintile tables</vt:lpstr>
      <vt:lpstr>IMD quintile tables</vt:lpstr>
      <vt:lpstr>IMD quintile tables</vt:lpstr>
      <vt:lpstr>IMD quintile tables</vt:lpstr>
      <vt:lpstr>Long-term condition status tables</vt:lpstr>
      <vt:lpstr>Long-term condition status tables</vt:lpstr>
      <vt:lpstr>Long-term condition status tables</vt:lpstr>
      <vt:lpstr>Long-term condition status tables</vt:lpstr>
      <vt:lpstr>Year on year charts</vt:lpstr>
      <vt:lpstr>Year on year charts</vt:lpstr>
      <vt:lpstr>Year on year charts</vt:lpstr>
      <vt:lpstr>Year on year charts</vt:lpstr>
      <vt:lpstr>Year on year charts</vt:lpstr>
      <vt:lpstr>Year on year charts</vt:lpstr>
      <vt:lpstr>Year on year charts</vt:lpstr>
      <vt:lpstr>Year on year charts</vt:lpstr>
      <vt:lpstr>Year on year charts</vt:lpstr>
      <vt:lpstr>Year on year charts</vt:lpstr>
      <vt:lpstr>Year on year charts</vt:lpstr>
      <vt:lpstr>Year on year charts</vt:lpstr>
      <vt:lpstr>Year on year charts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2023 National Cancer Patient Experience quantitative reports</dc:title>
  <dc:creator>Savenet</dc:creator>
  <cp:keywords>2023 National Cancer Patient Experience quantitative reports</cp:keywords>
  <cp:lastModifiedBy>Yang Liu</cp:lastModifiedBy>
  <cp:revision>261</cp:revision>
  <dcterms:created xsi:type="dcterms:W3CDTF">2024-10-14T12:39:43Z</dcterms:created>
  <dcterms:modified xsi:type="dcterms:W3CDTF">2025-07-16T17:57:32Z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2024-07-18T00:00:00Z</vt:filetime>
  </property>
  <property fmtid="{D5CDD505-2E9C-101B-9397-08002B2CF9AE}" pid="3" name="Creator">
    <vt:lpwstr>Survey Coordination Centre</vt:lpwstr>
  </property>
  <property fmtid="{D5CDD505-2E9C-101B-9397-08002B2CF9AE}" pid="4" name="Producer">
    <vt:lpwstr>Apache FOP Version 2.3</vt:lpwstr>
  </property>
  <property fmtid="{D5CDD505-2E9C-101B-9397-08002B2CF9AE}" pid="5" name="LastSaved">
    <vt:filetime>2024-07-18T00:00:00Z</vt:filetime>
  </property>
  <property fmtid="{D5CDD505-2E9C-101B-9397-08002B2CF9AE}" pid="6" name="ContentTypeId">
    <vt:lpwstr>0x010100B54E2E4AE6218043923DCFC0806D5AC6</vt:lpwstr>
  </property>
</Properties>
</file>