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50"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7.0705500000000004E-2</c:v>
                </c:pt>
                <c:pt idx="1">
                  <c:v>3.3377400000000002E-2</c:v>
                </c:pt>
                <c:pt idx="2">
                  <c:v>4.3005700000000001E-2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0.1041319</c:v>
                </c:pt>
                <c:pt idx="1">
                  <c:v>0.147421</c:v>
                </c:pt>
                <c:pt idx="2">
                  <c:v>7.2464600000000004E-2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3.3304199999999999E-2</c:v>
                </c:pt>
                <c:pt idx="1">
                  <c:v>8.0040500000000001E-2</c:v>
                </c:pt>
                <c:pt idx="2">
                  <c:v>6.6119000000000004E-3</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0.96161149999999995</c:v>
                </c:pt>
                <c:pt idx="1">
                  <c:v>0.87666469999999996</c:v>
                </c:pt>
                <c:pt idx="2">
                  <c:v>0.96504650000000003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0.57470770000000004</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3.2461900000000002E-2</c:v>
                </c:pt>
                <c:pt idx="1">
                  <c:v>3.6992799999999999E-2</c:v>
                </c:pt>
                <c:pt idx="2">
                  <c:v>6.7551E-3</c:v>
                </c:pt>
                <c:pt idx="3">
                  <c:v>0.1115115</c:v>
                </c:pt>
                <c:pt idx="4">
                  <c:v>2.4183E-3</c:v>
                </c:pt>
                <c:pt idx="5">
                  <c:v>0.12894649999999999</c:v>
                </c:pt>
                <c:pt idx="6">
                  <c:v>3.8023099999999997E-2</c:v>
                </c:pt>
                <c:pt idx="7">
                  <c:v>2.9403200000000001E-2</c:v>
                </c:pt>
                <c:pt idx="8">
                  <c:v>5.8508200000000003E-2</c:v>
                </c:pt>
                <c:pt idx="9">
                  <c:v>0</c:v>
                </c:pt>
                <c:pt idx="10">
                  <c:v>0.1076072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0.1210133</c:v>
                </c:pt>
                <c:pt idx="1">
                  <c:v>0.17528350000000001</c:v>
                </c:pt>
                <c:pt idx="2">
                  <c:v>0.1744985</c:v>
                </c:pt>
                <c:pt idx="3">
                  <c:v>0.3210171</c:v>
                </c:pt>
                <c:pt idx="4">
                  <c:v>0.36023670000000002</c:v>
                </c:pt>
                <c:pt idx="5">
                  <c:v>0.13827130000000001</c:v>
                </c:pt>
                <c:pt idx="6">
                  <c:v>0.19338250000000001</c:v>
                </c:pt>
                <c:pt idx="7">
                  <c:v>0.20399929999999999</c:v>
                </c:pt>
                <c:pt idx="8">
                  <c:v>0.3387522</c:v>
                </c:pt>
                <c:pt idx="9">
                  <c:v>0.42529230000000001</c:v>
                </c:pt>
                <c:pt idx="10">
                  <c:v>0.18568100000000001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3.7786199999999999E-2</c:v>
                </c:pt>
                <c:pt idx="1">
                  <c:v>1.80232E-2</c:v>
                </c:pt>
                <c:pt idx="2">
                  <c:v>2.2553999999999999E-3</c:v>
                </c:pt>
                <c:pt idx="3">
                  <c:v>0</c:v>
                </c:pt>
                <c:pt idx="4">
                  <c:v>0</c:v>
                </c:pt>
                <c:pt idx="5">
                  <c:v>6.2720200000000004E-2</c:v>
                </c:pt>
                <c:pt idx="6">
                  <c:v>1.8438800000000002E-2</c:v>
                </c:pt>
                <c:pt idx="7">
                  <c:v>5.1588299999999997E-2</c:v>
                </c:pt>
                <c:pt idx="8">
                  <c:v>1.54792E-2</c:v>
                </c:pt>
                <c:pt idx="9">
                  <c:v>0</c:v>
                </c:pt>
                <c:pt idx="10">
                  <c:v>6.2420900000000001E-2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4.1091599999999999E-2</c:v>
                </c:pt>
                <c:pt idx="4">
                  <c:v>0</c:v>
                </c:pt>
                <c:pt idx="5">
                  <c:v>1.5E-6</c:v>
                </c:pt>
                <c:pt idx="6">
                  <c:v>6.2419500000000003E-2</c:v>
                </c:pt>
                <c:pt idx="7">
                  <c:v>1.3999999999999999E-6</c:v>
                </c:pt>
                <c:pt idx="8">
                  <c:v>4.9125099999999998E-2</c:v>
                </c:pt>
                <c:pt idx="9">
                  <c:v>0</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0.93254970000000004</c:v>
                </c:pt>
                <c:pt idx="1">
                  <c:v>0.9154293</c:v>
                </c:pt>
                <c:pt idx="2">
                  <c:v>0.91598440000000003</c:v>
                </c:pt>
                <c:pt idx="3">
                  <c:v>0.73306280000000001</c:v>
                </c:pt>
                <c:pt idx="4">
                  <c:v>0.85453800000000002</c:v>
                </c:pt>
                <c:pt idx="5">
                  <c:v>0.92275229999999997</c:v>
                </c:pt>
                <c:pt idx="6">
                  <c:v>0.8993215</c:v>
                </c:pt>
                <c:pt idx="7">
                  <c:v>0.89189909999999994</c:v>
                </c:pt>
                <c:pt idx="8">
                  <c:v>0.82263260000000005</c:v>
                </c:pt>
                <c:pt idx="9">
                  <c:v>0.81745000000000001</c:v>
                </c:pt>
                <c:pt idx="10">
                  <c:v>0.80439369999999999</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1.5074000000000001E-2</c:v>
                </c:pt>
                <c:pt idx="1">
                  <c:v>6.1201499999999999E-2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0.1631116</c:v>
                </c:pt>
                <c:pt idx="1">
                  <c:v>0.1561797</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9.9881999999999992E-3</c:v>
                </c:pt>
                <c:pt idx="1">
                  <c:v>1.4009799999999999E-2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0.94898249999999995</c:v>
                </c:pt>
                <c:pt idx="1">
                  <c:v>0.79417649999999995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0.29434860000000002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0.54028609999999999</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9.3309100000000006E-2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9.1897649999999995</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2.2250099999999998E-2</c:v>
                </c:pt>
                <c:pt idx="1">
                  <c:v>8.0292299999999997E-2</c:v>
                </c:pt>
                <c:pt idx="2">
                  <c:v>6.6757999999999998E-2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0.10090830000000001</c:v>
                </c:pt>
                <c:pt idx="1">
                  <c:v>0.1226607</c:v>
                </c:pt>
                <c:pt idx="2">
                  <c:v>0.27683799999999997</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1.53571E-2</c:v>
                </c:pt>
                <c:pt idx="1">
                  <c:v>4.16148E-2</c:v>
                </c:pt>
                <c:pt idx="2">
                  <c:v>0.1796584</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0.94443840000000001</c:v>
                </c:pt>
                <c:pt idx="1">
                  <c:v>0.93674990000000002</c:v>
                </c:pt>
                <c:pt idx="2">
                  <c:v>0.47014909999999999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0.1572094</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0</c:v>
                </c:pt>
                <c:pt idx="1">
                  <c:v>0.1213634</c:v>
                </c:pt>
                <c:pt idx="2">
                  <c:v>6.9138599999999995E-2</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0.35613860000000003</c:v>
                </c:pt>
                <c:pt idx="1">
                  <c:v>0.18955810000000001</c:v>
                </c:pt>
                <c:pt idx="2">
                  <c:v>0.18799740000000001</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0</c:v>
                </c:pt>
                <c:pt idx="1">
                  <c:v>1.7852300000000002E-2</c:v>
                </c:pt>
                <c:pt idx="2">
                  <c:v>5.3359299999999998E-2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0.48665199999999997</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0.39684570000000002</c:v>
                </c:pt>
                <c:pt idx="1">
                  <c:v>0.81986669999999995</c:v>
                </c:pt>
                <c:pt idx="2">
                  <c:v>0.63563959999999997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0.1005356</c:v>
                </c:pt>
                <c:pt idx="1">
                  <c:v>4.3251999999999999E-2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0.21386260000000001</c:v>
                </c:pt>
                <c:pt idx="1">
                  <c:v>0.14937110000000001</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1.3117800000000001E-2</c:v>
                </c:pt>
                <c:pt idx="1">
                  <c:v>0.110878</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0.49813239999999998</c:v>
                </c:pt>
                <c:pt idx="1">
                  <c:v>0.35193439999999998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2.60921E-2</c:v>
                </c:pt>
                <c:pt idx="1">
                  <c:v>5.3353499999999998E-2</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0.20732999999999999</c:v>
                </c:pt>
                <c:pt idx="1">
                  <c:v>0.30714669999999999</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2.6042200000000001E-2</c:v>
                </c:pt>
                <c:pt idx="1">
                  <c:v>5.7093600000000001E-2</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0.61058429999999997</c:v>
                </c:pt>
                <c:pt idx="1">
                  <c:v>0.47127330000000001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0.82466280000000003</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0.83119270000000001</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0.8225806</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0.84807690000000002</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0.81549819999999995</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0.86991870000000004</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0.94388780000000005</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0.93786409999999998</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0.95689659999999999</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4.8641200000000002E-2</c:v>
                </c:pt>
                <c:pt idx="1">
                  <c:v>0.18226049999999999</c:v>
                </c:pt>
                <c:pt idx="2">
                  <c:v>0.18789929999999999</c:v>
                </c:pt>
                <c:pt idx="3">
                  <c:v>0.25643319999999997</c:v>
                </c:pt>
                <c:pt idx="4">
                  <c:v>1.2389499999999999E-2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0.1339301</c:v>
                </c:pt>
                <c:pt idx="1">
                  <c:v>0.14662729999999999</c:v>
                </c:pt>
                <c:pt idx="2">
                  <c:v>0.14254500000000001</c:v>
                </c:pt>
                <c:pt idx="3">
                  <c:v>0.11927310000000001</c:v>
                </c:pt>
                <c:pt idx="4">
                  <c:v>0.12891240000000001</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4.7070899999999999E-2</c:v>
                </c:pt>
                <c:pt idx="1">
                  <c:v>3.9687800000000002E-2</c:v>
                </c:pt>
                <c:pt idx="2">
                  <c:v>2.1972800000000001E-2</c:v>
                </c:pt>
                <c:pt idx="3">
                  <c:v>1.4286399999999999E-2</c:v>
                </c:pt>
                <c:pt idx="4">
                  <c:v>1.13515E-2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0.85186139999999999</c:v>
                </c:pt>
                <c:pt idx="1">
                  <c:v>0.83013840000000005</c:v>
                </c:pt>
                <c:pt idx="2">
                  <c:v>0.86332540000000002</c:v>
                </c:pt>
                <c:pt idx="3">
                  <c:v>0.92159539999999995</c:v>
                </c:pt>
                <c:pt idx="4">
                  <c:v>0.88435839999999999</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0.65979379999999999</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0.65700480000000006</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0.72727269999999999</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0.72937289999999999</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0.77702700000000002</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0.81967210000000001</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0.78315129999999999</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0.77086489999999996</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0.87313430000000003</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0.75078370000000005</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0.73765429999999999</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0.83582089999999998</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0.7241379</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0.76689189999999996</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0.85599999999999998</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0.97076019999999996</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0.94918329999999995</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0.98387100000000005</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0.82205030000000001</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0.81284400000000001</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0.84552850000000002</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0.96082089999999998</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0.95511670000000004</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0.96666669999999999</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0.83365199999999995</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0.82536759999999998</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0.87272729999999998</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0.90953150000000005</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0.9248826</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0.96124030000000005</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3.3893399999999997E-2</c:v>
                </c:pt>
                <c:pt idx="1">
                  <c:v>0.11659079999999999</c:v>
                </c:pt>
                <c:pt idx="2">
                  <c:v>0.1824104</c:v>
                </c:pt>
                <c:pt idx="3">
                  <c:v>9.5522999999999997E-2</c:v>
                </c:pt>
                <c:pt idx="4">
                  <c:v>2.4613999999999999E-3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9.5380099999999995E-2</c:v>
                </c:pt>
                <c:pt idx="1">
                  <c:v>0.13144919999999999</c:v>
                </c:pt>
                <c:pt idx="2">
                  <c:v>0.14699190000000001</c:v>
                </c:pt>
                <c:pt idx="3">
                  <c:v>0.14586109999999999</c:v>
                </c:pt>
                <c:pt idx="4">
                  <c:v>7.9702499999999996E-2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2.6489499999999999E-2</c:v>
                </c:pt>
                <c:pt idx="1">
                  <c:v>0.10007729999999999</c:v>
                </c:pt>
                <c:pt idx="2">
                  <c:v>7.9098000000000002E-2</c:v>
                </c:pt>
                <c:pt idx="3">
                  <c:v>2.48145E-2</c:v>
                </c:pt>
                <c:pt idx="4">
                  <c:v>1.4349000000000001E-2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0.95501860000000005</c:v>
                </c:pt>
                <c:pt idx="1">
                  <c:v>0.86569479999999999</c:v>
                </c:pt>
                <c:pt idx="2">
                  <c:v>0.81780889999999995</c:v>
                </c:pt>
                <c:pt idx="3">
                  <c:v>0.83806259999999999</c:v>
                </c:pt>
                <c:pt idx="4">
                  <c:v>0.98142620000000003</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0.83481349999999999</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0.85638300000000001</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0.89075629999999995</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0.85289510000000002</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0.86106870000000002</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0.93129770000000001</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0.75757580000000002</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0.72136750000000005</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0.79831929999999995</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0.58501440000000005</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0.73529409999999995</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0.83992089999999997</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0.85315989999999997</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0.8981481</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0.81832539999999998</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0.81366459999999996</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0.85271319999999995</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0.83609270000000002</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0.84853420000000002</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0.85496179999999999</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0.625</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0.63239880000000004</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0.67857140000000005</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0.79716980000000004</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0.74500770000000005</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0.84210529999999995</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0.90408160000000004</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0.89923949999999997</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0.91379310000000002</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0.68299469999999995</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0</c:v>
                </c:pt>
                <c:pt idx="1">
                  <c:v>8.5463700000000004E-2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0.20586599999999999</c:v>
                </c:pt>
                <c:pt idx="1">
                  <c:v>0.19630139999999999</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6.7620899999999998E-2</c:v>
                </c:pt>
                <c:pt idx="1">
                  <c:v>9.7830299999999995E-2</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0.82797370000000003</c:v>
                </c:pt>
                <c:pt idx="1">
                  <c:v>0.73868230000000001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0.99242419999999998</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0.96168580000000004</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0.96941900000000003</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0.95092019999999999</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0.95774649999999995</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0.66425990000000001</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0.63548389999999999</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0.73333329999999997</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0.75352110000000005</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0.70846390000000004</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0.68253969999999997</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0.75086509999999995</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0.72187500000000004</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0.79365079999999999</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0.70909089999999997</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0.69784170000000001</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0.83673470000000005</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0.83333330000000005</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0.78115500000000004</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0.89230770000000004</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0.93333330000000003</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0.89296640000000005</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0.93548390000000003</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0.80036629999999997</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0.74270069999999999</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0.88888889999999998</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0.88853499999999996</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0.953125</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5.4139E-2</c:v>
                </c:pt>
                <c:pt idx="1">
                  <c:v>6.9705900000000001E-2</c:v>
                </c:pt>
                <c:pt idx="2">
                  <c:v>4.15144E-2</c:v>
                </c:pt>
                <c:pt idx="3">
                  <c:v>9.8940399999999998E-2</c:v>
                </c:pt>
                <c:pt idx="4">
                  <c:v>0.1318801</c:v>
                </c:pt>
                <c:pt idx="5">
                  <c:v>6.19351E-2</c:v>
                </c:pt>
                <c:pt idx="6">
                  <c:v>8.8351000000000002E-3</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0.2080265</c:v>
                </c:pt>
                <c:pt idx="1">
                  <c:v>0.25798759999999998</c:v>
                </c:pt>
                <c:pt idx="2">
                  <c:v>0.2236448</c:v>
                </c:pt>
                <c:pt idx="3">
                  <c:v>0.21687190000000001</c:v>
                </c:pt>
                <c:pt idx="4">
                  <c:v>0.24268290000000001</c:v>
                </c:pt>
                <c:pt idx="5">
                  <c:v>0.19225639999999999</c:v>
                </c:pt>
                <c:pt idx="6">
                  <c:v>0.15960009999999999</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7.3649000000000006E-2</c:v>
                </c:pt>
                <c:pt idx="1">
                  <c:v>6.7017999999999994E-2</c:v>
                </c:pt>
                <c:pt idx="2">
                  <c:v>0.1393517</c:v>
                </c:pt>
                <c:pt idx="3">
                  <c:v>0.12381499999999999</c:v>
                </c:pt>
                <c:pt idx="4">
                  <c:v>0.1000515</c:v>
                </c:pt>
                <c:pt idx="5">
                  <c:v>6.0799800000000001E-2</c:v>
                </c:pt>
                <c:pt idx="6">
                  <c:v>2.9537600000000001E-2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0.87944480000000003</c:v>
                </c:pt>
                <c:pt idx="1">
                  <c:v>0.83747550000000004</c:v>
                </c:pt>
                <c:pt idx="2">
                  <c:v>0.77937860000000003</c:v>
                </c:pt>
                <c:pt idx="3">
                  <c:v>0.65555699999999995</c:v>
                </c:pt>
                <c:pt idx="4">
                  <c:v>0.72485129999999998</c:v>
                </c:pt>
                <c:pt idx="5">
                  <c:v>0.80040579999999995</c:v>
                </c:pt>
                <c:pt idx="6">
                  <c:v>0.93034439999999996</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0.87030719999999995</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0.84802429999999995</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0.9375</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0.88353409999999999</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0.86734690000000003</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0.81818179999999996</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0.85932719999999996</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0.92391299999999998</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0.87735850000000004</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0.84166669999999999</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0.84615379999999996</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0.81720429999999999</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0.76811589999999996</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0.93430659999999999</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0.84615379999999996</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0.92156859999999996</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0.86381319999999995</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0.8466899</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0.91666669999999995</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0.74038459999999995</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0.73700790000000005</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0.80769230000000003</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0.875</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0.81818179999999996</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0.74626870000000001</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0.83333330000000005</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8.1032499999999993E-2</c:v>
                </c:pt>
                <c:pt idx="1">
                  <c:v>4.1682299999999999E-2</c:v>
                </c:pt>
                <c:pt idx="2">
                  <c:v>0.11019180000000001</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9.8966100000000001E-2</c:v>
                </c:pt>
                <c:pt idx="1">
                  <c:v>0.1530598</c:v>
                </c:pt>
                <c:pt idx="2">
                  <c:v>0.24826400000000001</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2.7486199999999999E-2</c:v>
                </c:pt>
                <c:pt idx="1">
                  <c:v>9.0496400000000005E-2</c:v>
                </c:pt>
                <c:pt idx="2">
                  <c:v>9.1396500000000006E-2</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0.90996330000000003</c:v>
                </c:pt>
                <c:pt idx="1">
                  <c:v>0.83432189999999995</c:v>
                </c:pt>
                <c:pt idx="2">
                  <c:v>0.6865523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0.77692309999999998</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0.89583330000000005</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0.82206409999999996</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0.5661157</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0.53346859999999996</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0.61458330000000005</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0.62699819999999995</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0.59762309999999996</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0.8681818</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0.8619154</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0.87368420000000002</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0.71978980000000004</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0.67343489999999995</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0.77777779999999996</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0.77520659999999997</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0.72875820000000002</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0.83199999999999996</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0.36</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0.28476820000000003</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0.40740739999999998</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0.23739840000000001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0.27361560000000001</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0.35199999999999998</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0.46537400000000001</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0.492228</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0.50588239999999995</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6.0648199999999999E-2</c:v>
                </c:pt>
                <c:pt idx="1">
                  <c:v>3.8509799999999997E-2</c:v>
                </c:pt>
                <c:pt idx="2">
                  <c:v>5.7476100000000002E-2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0.1687621</c:v>
                </c:pt>
                <c:pt idx="1">
                  <c:v>0.11177579999999999</c:v>
                </c:pt>
                <c:pt idx="2">
                  <c:v>3.8832100000000001E-2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8.1994899999999996E-2</c:v>
                </c:pt>
                <c:pt idx="1">
                  <c:v>5.6254E-3</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0.79718449999999996</c:v>
                </c:pt>
                <c:pt idx="1">
                  <c:v>0.95732200000000001</c:v>
                </c:pt>
                <c:pt idx="2">
                  <c:v>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0.50236970000000003</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0.48221340000000001</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0.47619050000000002</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0.61333329999999997</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0.61904760000000003</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0.62222219999999995</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0.49610389999999999</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0.46493509999999999</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0.47222219999999998</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0.90438870000000005</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0.89922480000000005</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0.93893130000000002</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0.91382110000000005</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0.89280000000000004</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0.94656490000000004</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0.65451060000000005</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0.66098480000000004</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0.6481481</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0.83056479999999999</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0.78807950000000004</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0.82857139999999996</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8.9559543000000001</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8.8878357000000001</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9.1923077000000006</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0.1219711</c:v>
                </c:pt>
                <c:pt idx="1">
                  <c:v>1.69382E-2</c:v>
                </c:pt>
                <c:pt idx="2">
                  <c:v>7.8412300000000004E-2</c:v>
                </c:pt>
                <c:pt idx="3">
                  <c:v>6.3506499999999994E-2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0.13238249999999999</c:v>
                </c:pt>
                <c:pt idx="1">
                  <c:v>0.14023379999999999</c:v>
                </c:pt>
                <c:pt idx="2">
                  <c:v>0.13647200000000001</c:v>
                </c:pt>
                <c:pt idx="3">
                  <c:v>0.237151</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3.7659900000000003E-2</c:v>
                </c:pt>
                <c:pt idx="1">
                  <c:v>3.34589E-2</c:v>
                </c:pt>
                <c:pt idx="2">
                  <c:v>7.8440999999999997E-3</c:v>
                </c:pt>
                <c:pt idx="3">
                  <c:v>0.1219353</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0.84944070000000005</c:v>
                </c:pt>
                <c:pt idx="1">
                  <c:v>0.84578529999999996</c:v>
                </c:pt>
                <c:pt idx="2">
                  <c:v>0.89662589999999998</c:v>
                </c:pt>
                <c:pt idx="3">
                  <c:v>0.74068869999999998</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0.1694494</c:v>
                </c:pt>
                <c:pt idx="1">
                  <c:v>0.10242859999999999</c:v>
                </c:pt>
                <c:pt idx="2">
                  <c:v>8.7442300000000001E-2</c:v>
                </c:pt>
                <c:pt idx="3">
                  <c:v>2.2392499999999999E-2</c:v>
                </c:pt>
                <c:pt idx="4">
                  <c:v>2.1210199999999998E-2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0.1543244</c:v>
                </c:pt>
                <c:pt idx="1">
                  <c:v>0.17514070000000001</c:v>
                </c:pt>
                <c:pt idx="2">
                  <c:v>0.13255910000000001</c:v>
                </c:pt>
                <c:pt idx="3">
                  <c:v>0.1859924</c:v>
                </c:pt>
                <c:pt idx="4">
                  <c:v>0.20999799999999999</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6.4925200000000002E-2</c:v>
                </c:pt>
                <c:pt idx="1">
                  <c:v>4.0606700000000003E-2</c:v>
                </c:pt>
                <c:pt idx="2">
                  <c:v>2.0187900000000002E-2</c:v>
                </c:pt>
                <c:pt idx="3">
                  <c:v>8.3262199999999995E-2</c:v>
                </c:pt>
                <c:pt idx="4">
                  <c:v>6.5145300000000003E-2</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0.8308373</c:v>
                </c:pt>
                <c:pt idx="1">
                  <c:v>0.775841</c:v>
                </c:pt>
                <c:pt idx="2">
                  <c:v>0.87094360000000004</c:v>
                </c:pt>
                <c:pt idx="3">
                  <c:v>0.69170640000000005</c:v>
                </c:pt>
                <c:pt idx="4">
                  <c:v>0.60924820000000002</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St George's University Hospitals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650783029"/>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134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035153" y="622300"/>
            <a:ext cx="4243470" cy="276999"/>
          </a:xfrm>
          <a:prstGeom prst="rect">
            <a:avLst/>
          </a:prstGeom>
          <a:noFill/>
        </p:spPr>
        <p:txBody>
          <a:bodyPr wrap="none" rtlCol="0">
            <a:spAutoFit/>
          </a:bodyPr>
          <a:lstStyle/>
          <a:p>
            <a:pPr algn="r"/>
            <a:r>
              <a:rPr lang="en-GB" sz="1200" b="1">
                <a:solidFill>
                  <a:srgbClr val="336E9F"/>
                </a:solidFill>
                <a:latin typeface="Arial"/>
                <a:cs typeface="Arial"/>
              </a:rPr>
              <a:t>St George's University Hospitals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52251443"/>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63109222"/>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35094699"/>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82327519"/>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035153" y="622300"/>
            <a:ext cx="4243470" cy="276999"/>
          </a:xfrm>
          <a:prstGeom prst="rect">
            <a:avLst/>
          </a:prstGeom>
          <a:noFill/>
        </p:spPr>
        <p:txBody>
          <a:bodyPr wrap="none" rtlCol="0">
            <a:spAutoFit/>
          </a:bodyPr>
          <a:lstStyle/>
          <a:p>
            <a:pPr algn="r"/>
            <a:r>
              <a:rPr lang="en-GB" sz="1200" b="1">
                <a:solidFill>
                  <a:srgbClr val="336E9F"/>
                </a:solidFill>
                <a:latin typeface="Arial"/>
                <a:cs typeface="Arial"/>
              </a:rPr>
              <a:t>St George's University Hospitals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67636959"/>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96502654"/>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14222942"/>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36804233"/>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035153" y="622300"/>
            <a:ext cx="4243470" cy="276999"/>
          </a:xfrm>
          <a:prstGeom prst="rect">
            <a:avLst/>
          </a:prstGeom>
          <a:noFill/>
        </p:spPr>
        <p:txBody>
          <a:bodyPr wrap="none" rtlCol="0">
            <a:spAutoFit/>
          </a:bodyPr>
          <a:lstStyle/>
          <a:p>
            <a:pPr algn="r"/>
            <a:r>
              <a:rPr lang="en-GB" sz="1200" b="1">
                <a:solidFill>
                  <a:srgbClr val="336E9F"/>
                </a:solidFill>
                <a:latin typeface="Arial"/>
                <a:cs typeface="Arial"/>
              </a:rPr>
              <a:t>St George's University Hospitals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48015792"/>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54218676"/>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84966193"/>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035153" y="622300"/>
            <a:ext cx="4243470" cy="276999"/>
          </a:xfrm>
          <a:prstGeom prst="rect">
            <a:avLst/>
          </a:prstGeom>
          <a:noFill/>
        </p:spPr>
        <p:txBody>
          <a:bodyPr wrap="none" rtlCol="0">
            <a:spAutoFit/>
          </a:bodyPr>
          <a:lstStyle/>
          <a:p>
            <a:pPr algn="r"/>
            <a:r>
              <a:rPr lang="en-GB" sz="1200" b="1">
                <a:solidFill>
                  <a:srgbClr val="336E9F"/>
                </a:solidFill>
                <a:latin typeface="Arial"/>
                <a:cs typeface="Arial"/>
              </a:rPr>
              <a:t>St George's University Hospitals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1479361"/>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80177209"/>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58798205"/>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75423648"/>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12943226"/>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035153" y="622300"/>
            <a:ext cx="4243470" cy="276999"/>
          </a:xfrm>
          <a:prstGeom prst="rect">
            <a:avLst/>
          </a:prstGeom>
          <a:noFill/>
        </p:spPr>
        <p:txBody>
          <a:bodyPr wrap="none" rtlCol="0">
            <a:spAutoFit/>
          </a:bodyPr>
          <a:lstStyle/>
          <a:p>
            <a:pPr algn="r"/>
            <a:r>
              <a:rPr lang="en-GB" sz="1200" b="1">
                <a:solidFill>
                  <a:srgbClr val="336E9F"/>
                </a:solidFill>
                <a:latin typeface="Arial"/>
                <a:cs typeface="Arial"/>
              </a:rPr>
              <a:t>St George's University Hospitals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3855857920"/>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2512922112"/>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35494484"/>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2479304413"/>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035153" y="622300"/>
            <a:ext cx="4243470" cy="276999"/>
          </a:xfrm>
          <a:prstGeom prst="rect">
            <a:avLst/>
          </a:prstGeom>
          <a:noFill/>
        </p:spPr>
        <p:txBody>
          <a:bodyPr wrap="none" rtlCol="0">
            <a:spAutoFit/>
          </a:bodyPr>
          <a:lstStyle/>
          <a:p>
            <a:pPr algn="r"/>
            <a:r>
              <a:rPr lang="en-GB" sz="1200" b="1">
                <a:solidFill>
                  <a:srgbClr val="336E9F"/>
                </a:solidFill>
                <a:latin typeface="Arial"/>
                <a:cs typeface="Arial"/>
              </a:rPr>
              <a:t>St George's University Hospitals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4262109665"/>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1232460557"/>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2336700447"/>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035153" y="622300"/>
            <a:ext cx="4243470" cy="276999"/>
          </a:xfrm>
          <a:prstGeom prst="rect">
            <a:avLst/>
          </a:prstGeom>
          <a:noFill/>
        </p:spPr>
        <p:txBody>
          <a:bodyPr wrap="none" rtlCol="0">
            <a:spAutoFit/>
          </a:bodyPr>
          <a:lstStyle/>
          <a:p>
            <a:pPr algn="r"/>
            <a:r>
              <a:rPr lang="en-GB" sz="1200" b="1">
                <a:solidFill>
                  <a:srgbClr val="336E9F"/>
                </a:solidFill>
                <a:latin typeface="Arial"/>
                <a:cs typeface="Arial"/>
              </a:rPr>
              <a:t>St George's University Hospitals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2114861867"/>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84%</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3124502074"/>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035153" y="622300"/>
            <a:ext cx="4243470" cy="276999"/>
          </a:xfrm>
          <a:prstGeom prst="rect">
            <a:avLst/>
          </a:prstGeom>
          <a:noFill/>
        </p:spPr>
        <p:txBody>
          <a:bodyPr wrap="none" rtlCol="0">
            <a:spAutoFit/>
          </a:bodyPr>
          <a:lstStyle/>
          <a:p>
            <a:pPr algn="r"/>
            <a:r>
              <a:rPr lang="en-GB" sz="1200" b="1">
                <a:solidFill>
                  <a:srgbClr val="336E9F"/>
                </a:solidFill>
                <a:latin typeface="Arial"/>
                <a:cs typeface="Arial"/>
              </a:rPr>
              <a:t>St George's University Hospitals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191621044"/>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83%</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1819337768"/>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1423643619"/>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35%</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4153744225"/>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41%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035153" y="622300"/>
            <a:ext cx="4243470" cy="276999"/>
          </a:xfrm>
          <a:prstGeom prst="rect">
            <a:avLst/>
          </a:prstGeom>
          <a:noFill/>
        </p:spPr>
        <p:txBody>
          <a:bodyPr wrap="none" rtlCol="0">
            <a:spAutoFit/>
          </a:bodyPr>
          <a:lstStyle/>
          <a:p>
            <a:pPr algn="r"/>
            <a:r>
              <a:rPr lang="en-GB" sz="1200" b="1">
                <a:solidFill>
                  <a:srgbClr val="336E9F"/>
                </a:solidFill>
                <a:latin typeface="Arial"/>
                <a:cs typeface="Arial"/>
              </a:rPr>
              <a:t>St George's University Hospitals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2744054276"/>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035153" y="622300"/>
            <a:ext cx="4243470" cy="276999"/>
          </a:xfrm>
          <a:prstGeom prst="rect">
            <a:avLst/>
          </a:prstGeom>
          <a:noFill/>
        </p:spPr>
        <p:txBody>
          <a:bodyPr wrap="none" rtlCol="0">
            <a:spAutoFit/>
          </a:bodyPr>
          <a:lstStyle/>
          <a:p>
            <a:pPr algn="r"/>
            <a:r>
              <a:rPr lang="en-GB" sz="1200" b="1">
                <a:solidFill>
                  <a:srgbClr val="336E9F"/>
                </a:solidFill>
                <a:latin typeface="Arial"/>
                <a:cs typeface="Arial"/>
              </a:rPr>
              <a:t>St George's University Hospitals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035153" y="622300"/>
            <a:ext cx="4243470" cy="276999"/>
          </a:xfrm>
          <a:prstGeom prst="rect">
            <a:avLst/>
          </a:prstGeom>
          <a:noFill/>
        </p:spPr>
        <p:txBody>
          <a:bodyPr wrap="none" rtlCol="0">
            <a:spAutoFit/>
          </a:bodyPr>
          <a:lstStyle/>
          <a:p>
            <a:pPr algn="r"/>
            <a:r>
              <a:rPr lang="en-GB" sz="1200" b="1">
                <a:solidFill>
                  <a:srgbClr val="336E9F"/>
                </a:solidFill>
                <a:latin typeface="Arial"/>
                <a:cs typeface="Arial"/>
              </a:rPr>
              <a:t>St George's University Hospitals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1554805544"/>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1769788317"/>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2278806241"/>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035153" y="622300"/>
            <a:ext cx="4243470" cy="276999"/>
          </a:xfrm>
          <a:prstGeom prst="rect">
            <a:avLst/>
          </a:prstGeom>
          <a:noFill/>
        </p:spPr>
        <p:txBody>
          <a:bodyPr wrap="none" rtlCol="0">
            <a:spAutoFit/>
          </a:bodyPr>
          <a:lstStyle/>
          <a:p>
            <a:pPr algn="r"/>
            <a:r>
              <a:rPr lang="en-GB" sz="1200" b="1">
                <a:solidFill>
                  <a:srgbClr val="336E9F"/>
                </a:solidFill>
                <a:latin typeface="Arial"/>
                <a:cs typeface="Arial"/>
              </a:rPr>
              <a:t>St George's University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2819133195"/>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2808631265"/>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4034598854"/>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1081967632"/>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035153" y="622300"/>
            <a:ext cx="4243470" cy="276999"/>
          </a:xfrm>
          <a:prstGeom prst="rect">
            <a:avLst/>
          </a:prstGeom>
          <a:noFill/>
        </p:spPr>
        <p:txBody>
          <a:bodyPr wrap="none" rtlCol="0">
            <a:spAutoFit/>
          </a:bodyPr>
          <a:lstStyle/>
          <a:p>
            <a:pPr algn="r"/>
            <a:r>
              <a:rPr lang="en-GB" sz="1200" b="1">
                <a:solidFill>
                  <a:srgbClr val="336E9F"/>
                </a:solidFill>
                <a:latin typeface="Arial"/>
                <a:cs typeface="Arial"/>
              </a:rPr>
              <a:t>St George's University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396471174"/>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1151430697"/>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035153" y="622300"/>
            <a:ext cx="4243470" cy="276999"/>
          </a:xfrm>
          <a:prstGeom prst="rect">
            <a:avLst/>
          </a:prstGeom>
          <a:noFill/>
        </p:spPr>
        <p:txBody>
          <a:bodyPr wrap="none" rtlCol="0">
            <a:spAutoFit/>
          </a:bodyPr>
          <a:lstStyle/>
          <a:p>
            <a:pPr algn="r"/>
            <a:r>
              <a:rPr lang="en-GB" sz="1200" b="1">
                <a:solidFill>
                  <a:srgbClr val="336E9F"/>
                </a:solidFill>
                <a:latin typeface="Arial"/>
                <a:cs typeface="Arial"/>
              </a:rPr>
              <a:t>St George's University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1724765152"/>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2979472114"/>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3695612825"/>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035153" y="622300"/>
            <a:ext cx="4243470" cy="276999"/>
          </a:xfrm>
          <a:prstGeom prst="rect">
            <a:avLst/>
          </a:prstGeom>
          <a:noFill/>
        </p:spPr>
        <p:txBody>
          <a:bodyPr wrap="none" rtlCol="0">
            <a:spAutoFit/>
          </a:bodyPr>
          <a:lstStyle/>
          <a:p>
            <a:pPr algn="r"/>
            <a:r>
              <a:rPr lang="en-GB" sz="1200" b="1">
                <a:solidFill>
                  <a:srgbClr val="336E9F"/>
                </a:solidFill>
                <a:latin typeface="Arial"/>
                <a:cs typeface="Arial"/>
              </a:rPr>
              <a:t>St George's University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2633568600"/>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3343676352"/>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035153" y="622300"/>
            <a:ext cx="4243470" cy="276999"/>
          </a:xfrm>
          <a:prstGeom prst="rect">
            <a:avLst/>
          </a:prstGeom>
          <a:noFill/>
        </p:spPr>
        <p:txBody>
          <a:bodyPr wrap="none" rtlCol="0">
            <a:spAutoFit/>
          </a:bodyPr>
          <a:lstStyle/>
          <a:p>
            <a:pPr algn="r"/>
            <a:r>
              <a:rPr lang="en-GB" sz="1200" b="1">
                <a:solidFill>
                  <a:srgbClr val="336E9F"/>
                </a:solidFill>
                <a:latin typeface="Arial"/>
                <a:cs typeface="Arial"/>
              </a:rPr>
              <a:t>St George's University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272039101"/>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63785550"/>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3703801107"/>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424242661"/>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683160752"/>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035153" y="622300"/>
            <a:ext cx="4243470" cy="276999"/>
          </a:xfrm>
          <a:prstGeom prst="rect">
            <a:avLst/>
          </a:prstGeom>
          <a:noFill/>
        </p:spPr>
        <p:txBody>
          <a:bodyPr wrap="none" rtlCol="0">
            <a:spAutoFit/>
          </a:bodyPr>
          <a:lstStyle/>
          <a:p>
            <a:pPr algn="r"/>
            <a:r>
              <a:rPr lang="en-GB" sz="1200" b="1">
                <a:solidFill>
                  <a:srgbClr val="336E9F"/>
                </a:solidFill>
                <a:latin typeface="Arial"/>
                <a:cs typeface="Arial"/>
              </a:rPr>
              <a:t>St George's University Hospitals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1878570854"/>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2460235177"/>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3915310993"/>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035153" y="622300"/>
            <a:ext cx="4243470" cy="276999"/>
          </a:xfrm>
          <a:prstGeom prst="rect">
            <a:avLst/>
          </a:prstGeom>
          <a:noFill/>
        </p:spPr>
        <p:txBody>
          <a:bodyPr wrap="none" rtlCol="0">
            <a:spAutoFit/>
          </a:bodyPr>
          <a:lstStyle/>
          <a:p>
            <a:pPr algn="r"/>
            <a:r>
              <a:rPr lang="en-GB" sz="1200" b="1">
                <a:solidFill>
                  <a:srgbClr val="336E9F"/>
                </a:solidFill>
                <a:latin typeface="Arial"/>
                <a:cs typeface="Arial"/>
              </a:rPr>
              <a:t>St George's University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631534662"/>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2319314791"/>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4280079154"/>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556713217"/>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035153" y="622300"/>
            <a:ext cx="4243470" cy="276999"/>
          </a:xfrm>
          <a:prstGeom prst="rect">
            <a:avLst/>
          </a:prstGeom>
          <a:noFill/>
        </p:spPr>
        <p:txBody>
          <a:bodyPr wrap="none" rtlCol="0">
            <a:spAutoFit/>
          </a:bodyPr>
          <a:lstStyle/>
          <a:p>
            <a:pPr algn="r"/>
            <a:r>
              <a:rPr lang="en-GB" sz="1200" b="1">
                <a:solidFill>
                  <a:srgbClr val="336E9F"/>
                </a:solidFill>
                <a:latin typeface="Arial"/>
                <a:cs typeface="Arial"/>
              </a:rPr>
              <a:t>St George's University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2521777997"/>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4273707667"/>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035153" y="622300"/>
            <a:ext cx="4243470" cy="276999"/>
          </a:xfrm>
          <a:prstGeom prst="rect">
            <a:avLst/>
          </a:prstGeom>
          <a:noFill/>
        </p:spPr>
        <p:txBody>
          <a:bodyPr wrap="none" rtlCol="0">
            <a:spAutoFit/>
          </a:bodyPr>
          <a:lstStyle/>
          <a:p>
            <a:pPr algn="r"/>
            <a:r>
              <a:rPr lang="en-GB" sz="1200" b="1">
                <a:solidFill>
                  <a:srgbClr val="336E9F"/>
                </a:solidFill>
                <a:latin typeface="Arial"/>
                <a:cs typeface="Arial"/>
              </a:rPr>
              <a:t>St George's University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2948114126"/>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3367408578"/>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2434872511"/>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2571482487"/>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035153" y="622300"/>
            <a:ext cx="4243470"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St George's University Hospitals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1199224392"/>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Q13. Patient was definitely told sensitively that they had cancer</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Q14. Cancer diagnosis explained in a way the patient could completely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Q15. Patient was definitely told about their diagnosis in an appropriate place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Q23. Patient could get further advice from a different healthcare professional before making decisions about their treatment options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Q32. Patient's family, or someone close, was definitely able to talk to a member of the team looking after the patient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Q44. Possible side effects from treatment were definitely explained in a way the patient could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Q52. Patient has had a review of cancer care by GP practice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35%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3035153" y="622300"/>
            <a:ext cx="4243470" cy="276999"/>
          </a:xfrm>
          <a:prstGeom prst="rect">
            <a:avLst/>
          </a:prstGeom>
          <a:noFill/>
        </p:spPr>
        <p:txBody>
          <a:bodyPr wrap="none" rtlCol="0">
            <a:spAutoFit/>
          </a:bodyPr>
          <a:lstStyle/>
          <a:p>
            <a:pPr algn="r"/>
            <a:r>
              <a:rPr lang="en-GB" sz="1200" b="1">
                <a:solidFill>
                  <a:srgbClr val="336E9F"/>
                </a:solidFill>
                <a:latin typeface="Arial"/>
                <a:cs typeface="Arial"/>
              </a:rPr>
              <a:t>St George's University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1706787028"/>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837436317"/>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1044563723"/>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035153" y="622300"/>
            <a:ext cx="4243470" cy="276999"/>
          </a:xfrm>
          <a:prstGeom prst="rect">
            <a:avLst/>
          </a:prstGeom>
          <a:noFill/>
        </p:spPr>
        <p:txBody>
          <a:bodyPr wrap="none" rtlCol="0">
            <a:spAutoFit/>
          </a:bodyPr>
          <a:lstStyle/>
          <a:p>
            <a:pPr algn="r"/>
            <a:r>
              <a:rPr lang="en-GB" sz="1200" b="1">
                <a:solidFill>
                  <a:srgbClr val="336E9F"/>
                </a:solidFill>
                <a:latin typeface="Arial"/>
                <a:cs typeface="Arial"/>
              </a:rPr>
              <a:t>St George's University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2419030898"/>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2781410362"/>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035153" y="622300"/>
            <a:ext cx="4243470" cy="276999"/>
          </a:xfrm>
          <a:prstGeom prst="rect">
            <a:avLst/>
          </a:prstGeom>
          <a:noFill/>
        </p:spPr>
        <p:txBody>
          <a:bodyPr wrap="none" rtlCol="0">
            <a:spAutoFit/>
          </a:bodyPr>
          <a:lstStyle/>
          <a:p>
            <a:pPr algn="r"/>
            <a:r>
              <a:rPr lang="en-GB" sz="1200" b="1">
                <a:solidFill>
                  <a:srgbClr val="336E9F"/>
                </a:solidFill>
                <a:latin typeface="Arial"/>
                <a:cs typeface="Arial"/>
              </a:rPr>
              <a:t>St George's University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1880833834"/>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938479718"/>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3570217935"/>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1073384334"/>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035153" y="622300"/>
            <a:ext cx="4243470" cy="276999"/>
          </a:xfrm>
          <a:prstGeom prst="rect">
            <a:avLst/>
          </a:prstGeom>
          <a:noFill/>
        </p:spPr>
        <p:txBody>
          <a:bodyPr wrap="none" rtlCol="0">
            <a:spAutoFit/>
          </a:bodyPr>
          <a:lstStyle/>
          <a:p>
            <a:pPr algn="r"/>
            <a:r>
              <a:rPr lang="en-GB" sz="1200" b="1">
                <a:solidFill>
                  <a:srgbClr val="336E9F"/>
                </a:solidFill>
                <a:latin typeface="Arial"/>
                <a:cs typeface="Arial"/>
              </a:rPr>
              <a:t>St George's University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26894104"/>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035153" y="622300"/>
            <a:ext cx="4243470" cy="276999"/>
          </a:xfrm>
          <a:prstGeom prst="rect">
            <a:avLst/>
          </a:prstGeom>
          <a:noFill/>
        </p:spPr>
        <p:txBody>
          <a:bodyPr wrap="none" rtlCol="0">
            <a:spAutoFit/>
          </a:bodyPr>
          <a:lstStyle/>
          <a:p>
            <a:pPr algn="r"/>
            <a:r>
              <a:rPr lang="en-GB" sz="1200" b="1">
                <a:solidFill>
                  <a:srgbClr val="336E9F"/>
                </a:solidFill>
                <a:latin typeface="Arial"/>
                <a:cs typeface="Arial"/>
              </a:rPr>
              <a:t>St George's University Hospitals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2218724753"/>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4160923070"/>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78874762"/>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3776755779"/>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4096834273"/>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035153" y="622300"/>
            <a:ext cx="4243470" cy="276999"/>
          </a:xfrm>
          <a:prstGeom prst="rect">
            <a:avLst/>
          </a:prstGeom>
          <a:noFill/>
        </p:spPr>
        <p:txBody>
          <a:bodyPr wrap="none" rtlCol="0">
            <a:spAutoFit/>
          </a:bodyPr>
          <a:lstStyle/>
          <a:p>
            <a:pPr algn="r"/>
            <a:r>
              <a:rPr lang="en-GB" sz="1200" b="1">
                <a:solidFill>
                  <a:srgbClr val="336E9F"/>
                </a:solidFill>
                <a:latin typeface="Arial"/>
                <a:cs typeface="Arial"/>
              </a:rPr>
              <a:t>St George's University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1636099330"/>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110587989"/>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944958262"/>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035153" y="622300"/>
            <a:ext cx="4243470" cy="276999"/>
          </a:xfrm>
          <a:prstGeom prst="rect">
            <a:avLst/>
          </a:prstGeom>
          <a:noFill/>
        </p:spPr>
        <p:txBody>
          <a:bodyPr wrap="none" rtlCol="0">
            <a:spAutoFit/>
          </a:bodyPr>
          <a:lstStyle/>
          <a:p>
            <a:pPr algn="r"/>
            <a:r>
              <a:rPr lang="en-GB" sz="1200" b="1">
                <a:solidFill>
                  <a:srgbClr val="336E9F"/>
                </a:solidFill>
                <a:latin typeface="Arial"/>
                <a:cs typeface="Arial"/>
              </a:rPr>
              <a:t>St George's University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2098177707"/>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1827346146"/>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430507476"/>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3293631513"/>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035153" y="622300"/>
            <a:ext cx="4243470" cy="276999"/>
          </a:xfrm>
          <a:prstGeom prst="rect">
            <a:avLst/>
          </a:prstGeom>
          <a:noFill/>
        </p:spPr>
        <p:txBody>
          <a:bodyPr wrap="none" rtlCol="0">
            <a:spAutoFit/>
          </a:bodyPr>
          <a:lstStyle/>
          <a:p>
            <a:pPr algn="r"/>
            <a:r>
              <a:rPr lang="en-GB" sz="1200" b="1">
                <a:solidFill>
                  <a:srgbClr val="336E9F"/>
                </a:solidFill>
                <a:latin typeface="Arial"/>
                <a:cs typeface="Arial"/>
              </a:rPr>
              <a:t>St George's University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4107687513"/>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3223090001"/>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035153" y="622300"/>
            <a:ext cx="4243470" cy="276999"/>
          </a:xfrm>
          <a:prstGeom prst="rect">
            <a:avLst/>
          </a:prstGeom>
          <a:noFill/>
        </p:spPr>
        <p:txBody>
          <a:bodyPr wrap="none" rtlCol="0">
            <a:spAutoFit/>
          </a:bodyPr>
          <a:lstStyle/>
          <a:p>
            <a:pPr algn="r"/>
            <a:r>
              <a:rPr lang="en-GB" sz="1200" b="1">
                <a:solidFill>
                  <a:srgbClr val="336E9F"/>
                </a:solidFill>
                <a:latin typeface="Arial"/>
                <a:cs typeface="Arial"/>
              </a:rPr>
              <a:t>St George's University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1073054570"/>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2669661224"/>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234274645"/>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863409525"/>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035153" y="622300"/>
            <a:ext cx="4243470" cy="276999"/>
          </a:xfrm>
          <a:prstGeom prst="rect">
            <a:avLst/>
          </a:prstGeom>
          <a:noFill/>
        </p:spPr>
        <p:txBody>
          <a:bodyPr wrap="none" rtlCol="0">
            <a:spAutoFit/>
          </a:bodyPr>
          <a:lstStyle/>
          <a:p>
            <a:pPr algn="r"/>
            <a:r>
              <a:rPr lang="en-GB" sz="1200" b="1">
                <a:solidFill>
                  <a:srgbClr val="336E9F"/>
                </a:solidFill>
                <a:latin typeface="Arial"/>
                <a:cs typeface="Arial"/>
              </a:rPr>
              <a:t>St George's University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4184261043"/>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625201033"/>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66132098"/>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871641678"/>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035153" y="622300"/>
            <a:ext cx="4243470" cy="276999"/>
          </a:xfrm>
          <a:prstGeom prst="rect">
            <a:avLst/>
          </a:prstGeom>
          <a:noFill/>
        </p:spPr>
        <p:txBody>
          <a:bodyPr wrap="none" rtlCol="0">
            <a:spAutoFit/>
          </a:bodyPr>
          <a:lstStyle/>
          <a:p>
            <a:pPr algn="r"/>
            <a:r>
              <a:rPr lang="en-GB" sz="1200" b="1">
                <a:solidFill>
                  <a:srgbClr val="336E9F"/>
                </a:solidFill>
                <a:latin typeface="Arial"/>
                <a:cs typeface="Arial"/>
              </a:rPr>
              <a:t>St George's University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68B2247-6F3A-9B79-AC93-D96003B9B9D8}"/>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85DD0B68-655C-235A-1BD6-9D8FA5EA9AC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E2DFCF8-01D1-4F80-85AD-AF565D7C7631}" type="slidenum">
              <a:rPr lang="en-GB" spc="-25" dirty="0"/>
              <a:t>4</a:t>
            </a:fld>
            <a:endParaRPr lang="en-GB" spc="-25" dirty="0"/>
          </a:p>
        </p:txBody>
      </p:sp>
      <p:sp>
        <p:nvSpPr>
          <p:cNvPr id="3" name="object 1">
            <a:extLst>
              <a:ext uri="{FF2B5EF4-FFF2-40B4-BE49-F238E27FC236}">
                <a16:creationId xmlns:a16="http://schemas.microsoft.com/office/drawing/2014/main" id="{A2151C83-74C6-27E3-3F40-A8B76B43CF2D}"/>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48641560-E239-5158-0ADA-DE08FD5104A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expected </a:t>
            </a:r>
            <a:r>
              <a:rPr lang="en-GB" sz="1200" b="1" spc="-10" dirty="0">
                <a:solidFill>
                  <a:srgbClr val="336E9F"/>
                </a:solidFill>
                <a:latin typeface="Arial"/>
                <a:cs typeface="Arial"/>
              </a:rPr>
              <a:t>range</a:t>
            </a:r>
            <a:endParaRPr lang="en-GB" sz="1200" dirty="0">
              <a:latin typeface="Arial"/>
              <a:cs typeface="Arial"/>
            </a:endParaRPr>
          </a:p>
        </p:txBody>
      </p:sp>
      <p:sp>
        <p:nvSpPr>
          <p:cNvPr id="6" name="txt_below_expected">
            <a:extLst>
              <a:ext uri="{FF2B5EF4-FFF2-40B4-BE49-F238E27FC236}">
                <a16:creationId xmlns:a16="http://schemas.microsoft.com/office/drawing/2014/main" id="{11017E18-7E14-8BD8-92A6-49301A848474}"/>
              </a:ext>
            </a:extLst>
          </p:cNvPr>
          <p:cNvSpPr txBox="1"/>
          <p:nvPr/>
        </p:nvSpPr>
        <p:spPr>
          <a:xfrm>
            <a:off x="340656" y="1536700"/>
            <a:ext cx="6017994"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St George's University Hospitals NHS Foundation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below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6EDB83B6-5E1B-6586-AAD1-559B01C771FA}"/>
              </a:ext>
              <a:ext uri="{C183D7F6-B498-43B3-948B-1728B52AA6E4}">
                <adec:decorative xmlns:adec="http://schemas.microsoft.com/office/drawing/2017/decorative" val="1"/>
              </a:ext>
            </a:extLst>
          </p:cNvPr>
          <p:cNvSpPr txBox="1"/>
          <p:nvPr/>
        </p:nvSpPr>
        <p:spPr>
          <a:xfrm>
            <a:off x="3035153" y="622300"/>
            <a:ext cx="4243470" cy="276999"/>
          </a:xfrm>
          <a:prstGeom prst="rect">
            <a:avLst/>
          </a:prstGeom>
          <a:noFill/>
        </p:spPr>
        <p:txBody>
          <a:bodyPr wrap="none" rtlCol="0">
            <a:spAutoFit/>
          </a:bodyPr>
          <a:lstStyle/>
          <a:p>
            <a:pPr algn="r"/>
            <a:r>
              <a:rPr lang="en-GB" sz="1200" b="1">
                <a:solidFill>
                  <a:srgbClr val="336E9F"/>
                </a:solidFill>
                <a:latin typeface="Arial"/>
                <a:cs typeface="Arial"/>
              </a:rPr>
              <a:t>St George's University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1EEC68AF-4466-9A8E-ACAD-ABCC4D2E696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69B1A128-2BB6-C7D2-81C3-17DE11E0205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8A0961E0-EA5B-6E60-CE82-2BA1D89FB5B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421A1246-F4D2-E1BE-5D5E-9E9DE196838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24786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3237105316"/>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1574693868"/>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2023930239"/>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472095021"/>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035153" y="622300"/>
            <a:ext cx="4243470" cy="276999"/>
          </a:xfrm>
          <a:prstGeom prst="rect">
            <a:avLst/>
          </a:prstGeom>
          <a:noFill/>
        </p:spPr>
        <p:txBody>
          <a:bodyPr wrap="none" rtlCol="0">
            <a:spAutoFit/>
          </a:bodyPr>
          <a:lstStyle/>
          <a:p>
            <a:pPr algn="r"/>
            <a:r>
              <a:rPr lang="en-GB" sz="1200" b="1">
                <a:solidFill>
                  <a:srgbClr val="336E9F"/>
                </a:solidFill>
                <a:latin typeface="Arial"/>
                <a:cs typeface="Arial"/>
              </a:rPr>
              <a:t>St George's University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846468193"/>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1912687819"/>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035153" y="622300"/>
            <a:ext cx="4243470" cy="276999"/>
          </a:xfrm>
          <a:prstGeom prst="rect">
            <a:avLst/>
          </a:prstGeom>
          <a:noFill/>
        </p:spPr>
        <p:txBody>
          <a:bodyPr wrap="none" rtlCol="0">
            <a:spAutoFit/>
          </a:bodyPr>
          <a:lstStyle/>
          <a:p>
            <a:pPr algn="r"/>
            <a:r>
              <a:rPr lang="en-GB" sz="1200" b="1">
                <a:solidFill>
                  <a:srgbClr val="336E9F"/>
                </a:solidFill>
                <a:latin typeface="Arial"/>
                <a:cs typeface="Arial"/>
              </a:rPr>
              <a:t>St George's University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1935023180"/>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3758518909"/>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905278995"/>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1362692987"/>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1008468609"/>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035153" y="622300"/>
            <a:ext cx="4243470" cy="276999"/>
          </a:xfrm>
          <a:prstGeom prst="rect">
            <a:avLst/>
          </a:prstGeom>
          <a:noFill/>
        </p:spPr>
        <p:txBody>
          <a:bodyPr wrap="none" rtlCol="0">
            <a:spAutoFit/>
          </a:bodyPr>
          <a:lstStyle/>
          <a:p>
            <a:pPr algn="r"/>
            <a:r>
              <a:rPr lang="en-GB" sz="1200" b="1">
                <a:solidFill>
                  <a:srgbClr val="336E9F"/>
                </a:solidFill>
                <a:latin typeface="Arial"/>
                <a:cs typeface="Arial"/>
              </a:rPr>
              <a:t>St George's University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104231502"/>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2254889613"/>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1165462527"/>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035153" y="622300"/>
            <a:ext cx="4243470" cy="276999"/>
          </a:xfrm>
          <a:prstGeom prst="rect">
            <a:avLst/>
          </a:prstGeom>
          <a:noFill/>
        </p:spPr>
        <p:txBody>
          <a:bodyPr wrap="none" rtlCol="0">
            <a:spAutoFit/>
          </a:bodyPr>
          <a:lstStyle/>
          <a:p>
            <a:pPr algn="r"/>
            <a:r>
              <a:rPr lang="en-GB" sz="1200" b="1">
                <a:solidFill>
                  <a:srgbClr val="336E9F"/>
                </a:solidFill>
                <a:latin typeface="Arial"/>
                <a:cs typeface="Arial"/>
              </a:rPr>
              <a:t>St George's University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696351117"/>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1200329027"/>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157838830"/>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2869894890"/>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035153" y="622300"/>
            <a:ext cx="4243470" cy="276999"/>
          </a:xfrm>
          <a:prstGeom prst="rect">
            <a:avLst/>
          </a:prstGeom>
          <a:noFill/>
        </p:spPr>
        <p:txBody>
          <a:bodyPr wrap="none" rtlCol="0">
            <a:spAutoFit/>
          </a:bodyPr>
          <a:lstStyle/>
          <a:p>
            <a:pPr algn="r"/>
            <a:r>
              <a:rPr lang="en-GB" sz="1200" b="1">
                <a:solidFill>
                  <a:srgbClr val="336E9F"/>
                </a:solidFill>
                <a:latin typeface="Arial"/>
                <a:cs typeface="Arial"/>
              </a:rPr>
              <a:t>St George's University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435171594"/>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566588752"/>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035153" y="622300"/>
            <a:ext cx="4243470" cy="276999"/>
          </a:xfrm>
          <a:prstGeom prst="rect">
            <a:avLst/>
          </a:prstGeom>
          <a:noFill/>
        </p:spPr>
        <p:txBody>
          <a:bodyPr wrap="none" rtlCol="0">
            <a:spAutoFit/>
          </a:bodyPr>
          <a:lstStyle/>
          <a:p>
            <a:pPr algn="r"/>
            <a:r>
              <a:rPr lang="en-GB" sz="1200" b="1">
                <a:solidFill>
                  <a:srgbClr val="336E9F"/>
                </a:solidFill>
                <a:latin typeface="Arial"/>
                <a:cs typeface="Arial"/>
              </a:rPr>
              <a:t>St George's University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8678382"/>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07455408"/>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5312532"/>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0955003"/>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51693848"/>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30617224"/>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7811174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2613086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7138107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06852014"/>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035153" y="622300"/>
            <a:ext cx="4243470" cy="276999"/>
          </a:xfrm>
          <a:prstGeom prst="rect">
            <a:avLst/>
          </a:prstGeom>
          <a:noFill/>
        </p:spPr>
        <p:txBody>
          <a:bodyPr wrap="none" rtlCol="0">
            <a:spAutoFit/>
          </a:bodyPr>
          <a:lstStyle/>
          <a:p>
            <a:pPr algn="r"/>
            <a:r>
              <a:rPr lang="en-GB" sz="1200" b="1">
                <a:solidFill>
                  <a:srgbClr val="336E9F"/>
                </a:solidFill>
                <a:latin typeface="Arial"/>
                <a:cs typeface="Arial"/>
              </a:rPr>
              <a:t>St George's University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70202959"/>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22000350"/>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03535449"/>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92887279"/>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9078544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8531273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1106863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93809091"/>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5988931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61366898"/>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035153" y="622300"/>
            <a:ext cx="4243470" cy="276999"/>
          </a:xfrm>
          <a:prstGeom prst="rect">
            <a:avLst/>
          </a:prstGeom>
          <a:noFill/>
        </p:spPr>
        <p:txBody>
          <a:bodyPr wrap="none" rtlCol="0">
            <a:spAutoFit/>
          </a:bodyPr>
          <a:lstStyle/>
          <a:p>
            <a:pPr algn="r"/>
            <a:r>
              <a:rPr lang="en-GB" sz="1200" b="1">
                <a:solidFill>
                  <a:srgbClr val="336E9F"/>
                </a:solidFill>
                <a:latin typeface="Arial"/>
                <a:cs typeface="Arial"/>
              </a:rPr>
              <a:t>St George's University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2277761"/>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78361133"/>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0135273"/>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28151599"/>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62934438"/>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1214881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7014480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26427695"/>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4082771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47734293"/>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035153" y="622300"/>
            <a:ext cx="4243470" cy="276999"/>
          </a:xfrm>
          <a:prstGeom prst="rect">
            <a:avLst/>
          </a:prstGeom>
          <a:noFill/>
        </p:spPr>
        <p:txBody>
          <a:bodyPr wrap="none" rtlCol="0">
            <a:spAutoFit/>
          </a:bodyPr>
          <a:lstStyle/>
          <a:p>
            <a:pPr algn="r"/>
            <a:r>
              <a:rPr lang="en-GB" sz="1200" b="1">
                <a:solidFill>
                  <a:srgbClr val="336E9F"/>
                </a:solidFill>
                <a:latin typeface="Arial"/>
                <a:cs typeface="Arial"/>
              </a:rPr>
              <a:t>St George's University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366330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89346462"/>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7852008"/>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70944736"/>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6564200"/>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10235748"/>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3208056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7911300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9105102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90867062"/>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035153" y="622300"/>
            <a:ext cx="4243470" cy="276999"/>
          </a:xfrm>
          <a:prstGeom prst="rect">
            <a:avLst/>
          </a:prstGeom>
          <a:noFill/>
        </p:spPr>
        <p:txBody>
          <a:bodyPr wrap="none" rtlCol="0">
            <a:spAutoFit/>
          </a:bodyPr>
          <a:lstStyle/>
          <a:p>
            <a:pPr algn="r"/>
            <a:r>
              <a:rPr lang="en-GB" sz="1200" b="1">
                <a:solidFill>
                  <a:srgbClr val="336E9F"/>
                </a:solidFill>
                <a:latin typeface="Arial"/>
                <a:cs typeface="Arial"/>
              </a:rPr>
              <a:t>St George's University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035153" y="622300"/>
            <a:ext cx="4243470" cy="276999"/>
          </a:xfrm>
          <a:prstGeom prst="rect">
            <a:avLst/>
          </a:prstGeom>
          <a:noFill/>
        </p:spPr>
        <p:txBody>
          <a:bodyPr wrap="none" rtlCol="0">
            <a:spAutoFit/>
          </a:bodyPr>
          <a:lstStyle/>
          <a:p>
            <a:pPr algn="r"/>
            <a:r>
              <a:rPr lang="en-GB" sz="1200" b="1">
                <a:solidFill>
                  <a:srgbClr val="336E9F"/>
                </a:solidFill>
                <a:latin typeface="Arial"/>
                <a:cs typeface="Arial"/>
              </a:rPr>
              <a:t>St George's University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1065927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52765573"/>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72968399"/>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41163455"/>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9119542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39452889"/>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436053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06216755"/>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261128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66513555"/>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035153" y="622300"/>
            <a:ext cx="4243470" cy="276999"/>
          </a:xfrm>
          <a:prstGeom prst="rect">
            <a:avLst/>
          </a:prstGeom>
          <a:noFill/>
        </p:spPr>
        <p:txBody>
          <a:bodyPr wrap="none" rtlCol="0">
            <a:spAutoFit/>
          </a:bodyPr>
          <a:lstStyle/>
          <a:p>
            <a:pPr algn="r"/>
            <a:r>
              <a:rPr lang="en-GB" sz="1200" b="1">
                <a:solidFill>
                  <a:srgbClr val="336E9F"/>
                </a:solidFill>
                <a:latin typeface="Arial"/>
                <a:cs typeface="Arial"/>
              </a:rPr>
              <a:t>St George's University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95310863"/>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68234549"/>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15567820"/>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9073532"/>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5772775"/>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06957800"/>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6213646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8903334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273035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70036106"/>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035153" y="622300"/>
            <a:ext cx="4243470" cy="276999"/>
          </a:xfrm>
          <a:prstGeom prst="rect">
            <a:avLst/>
          </a:prstGeom>
          <a:noFill/>
        </p:spPr>
        <p:txBody>
          <a:bodyPr wrap="none" rtlCol="0">
            <a:spAutoFit/>
          </a:bodyPr>
          <a:lstStyle/>
          <a:p>
            <a:pPr algn="r"/>
            <a:r>
              <a:rPr lang="en-GB" sz="1200" b="1">
                <a:solidFill>
                  <a:srgbClr val="336E9F"/>
                </a:solidFill>
                <a:latin typeface="Arial"/>
                <a:cs typeface="Arial"/>
              </a:rPr>
              <a:t>St George's University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0549222"/>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68119560"/>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6179512"/>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45458056"/>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96558086"/>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71981966"/>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4380262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18577794"/>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1216426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31439953"/>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035153" y="622300"/>
            <a:ext cx="4243470" cy="276999"/>
          </a:xfrm>
          <a:prstGeom prst="rect">
            <a:avLst/>
          </a:prstGeom>
          <a:noFill/>
        </p:spPr>
        <p:txBody>
          <a:bodyPr wrap="none" rtlCol="0">
            <a:spAutoFit/>
          </a:bodyPr>
          <a:lstStyle/>
          <a:p>
            <a:pPr algn="r"/>
            <a:r>
              <a:rPr lang="en-GB" sz="1200" b="1">
                <a:solidFill>
                  <a:srgbClr val="336E9F"/>
                </a:solidFill>
                <a:latin typeface="Arial"/>
                <a:cs typeface="Arial"/>
              </a:rPr>
              <a:t>St George's University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67873410"/>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60711379"/>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60353378"/>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12055076"/>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14087392"/>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96739932"/>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6840668"/>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42495493"/>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76810673"/>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88982571"/>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035153" y="622300"/>
            <a:ext cx="4243470" cy="276999"/>
          </a:xfrm>
          <a:prstGeom prst="rect">
            <a:avLst/>
          </a:prstGeom>
          <a:noFill/>
        </p:spPr>
        <p:txBody>
          <a:bodyPr wrap="none" rtlCol="0">
            <a:spAutoFit/>
          </a:bodyPr>
          <a:lstStyle/>
          <a:p>
            <a:pPr algn="r"/>
            <a:r>
              <a:rPr lang="en-GB" sz="1200" b="1">
                <a:solidFill>
                  <a:srgbClr val="336E9F"/>
                </a:solidFill>
                <a:latin typeface="Arial"/>
                <a:cs typeface="Arial"/>
              </a:rPr>
              <a:t>St George's University Hospitals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40101025"/>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41884034"/>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84189488"/>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81216877"/>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59928566"/>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54429342"/>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66455831"/>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61561091"/>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93274410"/>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80766640"/>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035153" y="622300"/>
            <a:ext cx="4243470" cy="276999"/>
          </a:xfrm>
          <a:prstGeom prst="rect">
            <a:avLst/>
          </a:prstGeom>
          <a:noFill/>
        </p:spPr>
        <p:txBody>
          <a:bodyPr wrap="none" rtlCol="0">
            <a:spAutoFit/>
          </a:bodyPr>
          <a:lstStyle/>
          <a:p>
            <a:pPr algn="r"/>
            <a:r>
              <a:rPr lang="en-GB" sz="1200" b="1">
                <a:solidFill>
                  <a:srgbClr val="336E9F"/>
                </a:solidFill>
                <a:latin typeface="Arial"/>
                <a:cs typeface="Arial"/>
              </a:rPr>
              <a:t>St George's University Hospitals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08743191"/>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41628817"/>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1391927"/>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13871796"/>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49742094"/>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70941177"/>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3707429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700328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6010833"/>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96111015"/>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035153" y="622300"/>
            <a:ext cx="4243470" cy="276999"/>
          </a:xfrm>
          <a:prstGeom prst="rect">
            <a:avLst/>
          </a:prstGeom>
          <a:noFill/>
        </p:spPr>
        <p:txBody>
          <a:bodyPr wrap="none" rtlCol="0">
            <a:spAutoFit/>
          </a:bodyPr>
          <a:lstStyle/>
          <a:p>
            <a:pPr algn="r"/>
            <a:r>
              <a:rPr lang="en-GB" sz="1200" b="1">
                <a:solidFill>
                  <a:srgbClr val="336E9F"/>
                </a:solidFill>
                <a:latin typeface="Arial"/>
                <a:cs typeface="Arial"/>
              </a:rPr>
              <a:t>St George's University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943869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11772519"/>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583090"/>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67107355"/>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3531562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63841989"/>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7084750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2674076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13109260"/>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07190151"/>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035153" y="622300"/>
            <a:ext cx="4243470" cy="276999"/>
          </a:xfrm>
          <a:prstGeom prst="rect">
            <a:avLst/>
          </a:prstGeom>
          <a:noFill/>
        </p:spPr>
        <p:txBody>
          <a:bodyPr wrap="none" rtlCol="0">
            <a:spAutoFit/>
          </a:bodyPr>
          <a:lstStyle/>
          <a:p>
            <a:pPr algn="r"/>
            <a:r>
              <a:rPr lang="en-GB" sz="1200" b="1">
                <a:solidFill>
                  <a:srgbClr val="336E9F"/>
                </a:solidFill>
                <a:latin typeface="Arial"/>
                <a:cs typeface="Arial"/>
              </a:rPr>
              <a:t>St George's University Hospitals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02338382"/>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49762341"/>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3681833"/>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75175493"/>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3641030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25224721"/>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7852941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72245128"/>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6693115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42795732"/>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035153" y="622300"/>
            <a:ext cx="4243470" cy="276999"/>
          </a:xfrm>
          <a:prstGeom prst="rect">
            <a:avLst/>
          </a:prstGeom>
          <a:noFill/>
        </p:spPr>
        <p:txBody>
          <a:bodyPr wrap="none" rtlCol="0">
            <a:spAutoFit/>
          </a:bodyPr>
          <a:lstStyle/>
          <a:p>
            <a:pPr algn="r"/>
            <a:r>
              <a:rPr lang="en-GB" sz="1200" b="1">
                <a:solidFill>
                  <a:srgbClr val="336E9F"/>
                </a:solidFill>
                <a:latin typeface="Arial"/>
                <a:cs typeface="Arial"/>
              </a:rPr>
              <a:t>St George's University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87348660"/>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26488628"/>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035153" y="622300"/>
            <a:ext cx="4243470" cy="276999"/>
          </a:xfrm>
          <a:prstGeom prst="rect">
            <a:avLst/>
          </a:prstGeom>
          <a:noFill/>
        </p:spPr>
        <p:txBody>
          <a:bodyPr wrap="none" rtlCol="0">
            <a:spAutoFit/>
          </a:bodyPr>
          <a:lstStyle/>
          <a:p>
            <a:pPr algn="r"/>
            <a:r>
              <a:rPr lang="en-GB" sz="1200" b="1">
                <a:solidFill>
                  <a:srgbClr val="336E9F"/>
                </a:solidFill>
                <a:latin typeface="Arial"/>
                <a:cs typeface="Arial"/>
              </a:rPr>
              <a:t>St George's University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035153" y="622300"/>
            <a:ext cx="4243470" cy="276999"/>
          </a:xfrm>
          <a:prstGeom prst="rect">
            <a:avLst/>
          </a:prstGeom>
          <a:noFill/>
        </p:spPr>
        <p:txBody>
          <a:bodyPr wrap="none" rtlCol="0">
            <a:spAutoFit/>
          </a:bodyPr>
          <a:lstStyle/>
          <a:p>
            <a:pPr algn="r"/>
            <a:r>
              <a:rPr lang="en-GB" sz="1200" b="1">
                <a:solidFill>
                  <a:srgbClr val="336E9F"/>
                </a:solidFill>
                <a:latin typeface="Arial"/>
                <a:cs typeface="Arial"/>
              </a:rPr>
              <a:t>St George's University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Data is not available for St George's University Hospitals NHS Foundation Trust in 2021</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035153" y="622300"/>
            <a:ext cx="4243470" cy="276999"/>
          </a:xfrm>
          <a:prstGeom prst="rect">
            <a:avLst/>
          </a:prstGeom>
          <a:noFill/>
        </p:spPr>
        <p:txBody>
          <a:bodyPr wrap="none" rtlCol="0">
            <a:spAutoFit/>
          </a:bodyPr>
          <a:lstStyle/>
          <a:p>
            <a:pPr algn="r"/>
            <a:r>
              <a:rPr lang="en-GB" sz="1200" b="1">
                <a:solidFill>
                  <a:srgbClr val="336E9F"/>
                </a:solidFill>
                <a:latin typeface="Arial"/>
                <a:cs typeface="Arial"/>
              </a:rPr>
              <a:t>St George's University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035153" y="622300"/>
            <a:ext cx="4243470" cy="276999"/>
          </a:xfrm>
          <a:prstGeom prst="rect">
            <a:avLst/>
          </a:prstGeom>
          <a:noFill/>
        </p:spPr>
        <p:txBody>
          <a:bodyPr wrap="none" rtlCol="0">
            <a:spAutoFit/>
          </a:bodyPr>
          <a:lstStyle/>
          <a:p>
            <a:pPr algn="r"/>
            <a:r>
              <a:rPr lang="en-GB" sz="1200" b="1">
                <a:solidFill>
                  <a:srgbClr val="336E9F"/>
                </a:solidFill>
                <a:latin typeface="Arial"/>
                <a:cs typeface="Arial"/>
              </a:rPr>
              <a:t>St George's University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134</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291</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46</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1630953762"/>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301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291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405368541"/>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2996793353"/>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035153" y="622300"/>
            <a:ext cx="4243470" cy="276999"/>
          </a:xfrm>
          <a:prstGeom prst="rect">
            <a:avLst/>
          </a:prstGeom>
          <a:noFill/>
        </p:spPr>
        <p:txBody>
          <a:bodyPr wrap="none" rtlCol="0">
            <a:spAutoFit/>
          </a:bodyPr>
          <a:lstStyle/>
          <a:p>
            <a:pPr algn="r"/>
            <a:r>
              <a:rPr lang="en-GB" sz="1200" b="1">
                <a:solidFill>
                  <a:srgbClr val="336E9F"/>
                </a:solidFill>
                <a:latin typeface="Arial"/>
                <a:cs typeface="Arial"/>
              </a:rPr>
              <a:t>St George's University Hospitals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17907</TotalTime>
  <Words>22268</Words>
  <Application>Microsoft Office PowerPoint</Application>
  <PresentationFormat>Custom</PresentationFormat>
  <Paragraphs>5928</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2025-07-16T17:56:34Z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