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9.4355599999999998E-2</c:v>
                </c:pt>
                <c:pt idx="1">
                  <c:v>6.5115900000000004E-2</c:v>
                </c:pt>
                <c:pt idx="2">
                  <c:v>6.2980099999999997E-2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5.6831800000000002E-2</c:v>
                </c:pt>
                <c:pt idx="1">
                  <c:v>8.3944099999999994E-2</c:v>
                </c:pt>
                <c:pt idx="2">
                  <c:v>3.2515700000000002E-2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5.6954299999999999E-2</c:v>
                </c:pt>
                <c:pt idx="1">
                  <c:v>0.1117789</c:v>
                </c:pt>
                <c:pt idx="2">
                  <c:v>2.65864E-2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0.87668230000000003</c:v>
                </c:pt>
                <c:pt idx="1">
                  <c:v>0.80960509999999997</c:v>
                </c:pt>
                <c:pt idx="2">
                  <c:v>0.94606829999999997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6.2592499999999995E-2</c:v>
                </c:pt>
                <c:pt idx="1">
                  <c:v>8.8085399999999994E-2</c:v>
                </c:pt>
                <c:pt idx="2">
                  <c:v>4.6355899999999998E-2</c:v>
                </c:pt>
                <c:pt idx="3">
                  <c:v>0.19771900000000001</c:v>
                </c:pt>
                <c:pt idx="4">
                  <c:v>0.14306369999999999</c:v>
                </c:pt>
                <c:pt idx="5">
                  <c:v>0.16327700000000001</c:v>
                </c:pt>
                <c:pt idx="6">
                  <c:v>9.4622999999999999E-2</c:v>
                </c:pt>
                <c:pt idx="7">
                  <c:v>7.55353E-2</c:v>
                </c:pt>
                <c:pt idx="8">
                  <c:v>0.14840680000000001</c:v>
                </c:pt>
                <c:pt idx="9">
                  <c:v>0.1222003</c:v>
                </c:pt>
                <c:pt idx="10">
                  <c:v>0.13218540000000001</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6.0752100000000003E-2</c:v>
                </c:pt>
                <c:pt idx="1">
                  <c:v>7.3098300000000005E-2</c:v>
                </c:pt>
                <c:pt idx="2">
                  <c:v>9.5296900000000004E-2</c:v>
                </c:pt>
                <c:pt idx="3">
                  <c:v>0.14860200000000001</c:v>
                </c:pt>
                <c:pt idx="4">
                  <c:v>0.11791740000000001</c:v>
                </c:pt>
                <c:pt idx="5">
                  <c:v>6.9610099999999994E-2</c:v>
                </c:pt>
                <c:pt idx="6">
                  <c:v>8.0182600000000007E-2</c:v>
                </c:pt>
                <c:pt idx="7">
                  <c:v>0.111735</c:v>
                </c:pt>
                <c:pt idx="8">
                  <c:v>0.15895509999999999</c:v>
                </c:pt>
                <c:pt idx="9">
                  <c:v>0.12491149999999999</c:v>
                </c:pt>
                <c:pt idx="10">
                  <c:v>0.1365247</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6.7916799999999999E-2</c:v>
                </c:pt>
                <c:pt idx="1">
                  <c:v>6.9115800000000005E-2</c:v>
                </c:pt>
                <c:pt idx="2">
                  <c:v>4.1856200000000003E-2</c:v>
                </c:pt>
                <c:pt idx="3">
                  <c:v>7.6514899999999997E-2</c:v>
                </c:pt>
                <c:pt idx="4">
                  <c:v>0.10167379999999999</c:v>
                </c:pt>
                <c:pt idx="5">
                  <c:v>9.7050800000000007E-2</c:v>
                </c:pt>
                <c:pt idx="6">
                  <c:v>7.50387E-2</c:v>
                </c:pt>
                <c:pt idx="7">
                  <c:v>9.7720500000000002E-2</c:v>
                </c:pt>
                <c:pt idx="8">
                  <c:v>0.10537779999999999</c:v>
                </c:pt>
                <c:pt idx="9">
                  <c:v>0.12990840000000001</c:v>
                </c:pt>
                <c:pt idx="10">
                  <c:v>8.6999099999999996E-2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0.84734050000000005</c:v>
                </c:pt>
                <c:pt idx="1">
                  <c:v>0.84654790000000002</c:v>
                </c:pt>
                <c:pt idx="2">
                  <c:v>0.86873979999999995</c:v>
                </c:pt>
                <c:pt idx="3">
                  <c:v>0.7226342</c:v>
                </c:pt>
                <c:pt idx="4">
                  <c:v>0.82469930000000002</c:v>
                </c:pt>
                <c:pt idx="5">
                  <c:v>0.81976749999999998</c:v>
                </c:pt>
                <c:pt idx="6">
                  <c:v>0.82035190000000002</c:v>
                </c:pt>
                <c:pt idx="7">
                  <c:v>0.85220280000000004</c:v>
                </c:pt>
                <c:pt idx="8">
                  <c:v>0.67774239999999997</c:v>
                </c:pt>
                <c:pt idx="9">
                  <c:v>0.80530369999999996</c:v>
                </c:pt>
                <c:pt idx="10">
                  <c:v>0.62859430000000005</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6.17551E-2</c:v>
                </c:pt>
                <c:pt idx="1">
                  <c:v>9.8018599999999997E-2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6.9749500000000006E-2</c:v>
                </c:pt>
                <c:pt idx="1">
                  <c:v>8.2545499999999994E-2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5.6669200000000003E-2</c:v>
                </c:pt>
                <c:pt idx="1">
                  <c:v>5.0826900000000001E-2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0.85921910000000001</c:v>
                </c:pt>
                <c:pt idx="1">
                  <c:v>0.72740899999999997</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0.4010474</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0.32688830000000002</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0.20000789999999999</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8.7673743000000002</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5.0704199999999998E-2</c:v>
                </c:pt>
                <c:pt idx="1">
                  <c:v>0.1075689</c:v>
                </c:pt>
                <c:pt idx="2">
                  <c:v>0.1166876</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4.3999999999999997E-2</c:v>
                </c:pt>
                <c:pt idx="1">
                  <c:v>6.8107600000000004E-2</c:v>
                </c:pt>
                <c:pt idx="2">
                  <c:v>0.17697889999999999</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4.3811299999999997E-2</c:v>
                </c:pt>
                <c:pt idx="1">
                  <c:v>6.8891400000000005E-2</c:v>
                </c:pt>
                <c:pt idx="2">
                  <c:v>0.22958799999999999</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0.86652490000000004</c:v>
                </c:pt>
                <c:pt idx="1">
                  <c:v>0.85505180000000003</c:v>
                </c:pt>
                <c:pt idx="2">
                  <c:v>0.65704050000000003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9.2452699999999999E-2</c:v>
                </c:pt>
                <c:pt idx="1">
                  <c:v>0.1688848</c:v>
                </c:pt>
                <c:pt idx="2">
                  <c:v>0.1157044</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0.13717190000000001</c:v>
                </c:pt>
                <c:pt idx="1">
                  <c:v>9.4515299999999997E-2</c:v>
                </c:pt>
                <c:pt idx="2">
                  <c:v>9.48658E-2</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0.1008015</c:v>
                </c:pt>
                <c:pt idx="1">
                  <c:v>6.5373700000000007E-2</c:v>
                </c:pt>
                <c:pt idx="2">
                  <c:v>9.9925100000000003E-2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0.26076690000000002</c:v>
                </c:pt>
                <c:pt idx="1">
                  <c:v>0.75515060000000001</c:v>
                </c:pt>
                <c:pt idx="2">
                  <c:v>0.60559019999999997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0.16005169999999999</c:v>
                </c:pt>
                <c:pt idx="1">
                  <c:v>8.5087800000000005E-2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9.4830499999999998E-2</c:v>
                </c:pt>
                <c:pt idx="1">
                  <c:v>6.5699400000000005E-2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7.2633900000000001E-2</c:v>
                </c:pt>
                <c:pt idx="1">
                  <c:v>0.15271380000000001</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0.44767699999999999</c:v>
                </c:pt>
                <c:pt idx="1">
                  <c:v>0.23644490000000001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7.8893400000000002E-2</c:v>
                </c:pt>
                <c:pt idx="1">
                  <c:v>0.14534330000000001</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0.10172730000000001</c:v>
                </c:pt>
                <c:pt idx="1">
                  <c:v>0.1231672</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7.8843499999999997E-2</c:v>
                </c:pt>
                <c:pt idx="1">
                  <c:v>0.1490834</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0.55478819999999995</c:v>
                </c:pt>
                <c:pt idx="1">
                  <c:v>0.45520549999999999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0.78154429999999997</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0.7569787</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0.74239710000000003</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0.7482877</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0.76181469999999996</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0.80865220000000004</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0.76086960000000003</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0.79180890000000004</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0.91733869999999995</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0.903169</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0.90111940000000001</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0.91935480000000003</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8.5163600000000006E-2</c:v>
                </c:pt>
                <c:pt idx="1">
                  <c:v>0.22398999999999999</c:v>
                </c:pt>
                <c:pt idx="2">
                  <c:v>0.2282043</c:v>
                </c:pt>
                <c:pt idx="3">
                  <c:v>0.29078929999999997</c:v>
                </c:pt>
                <c:pt idx="4">
                  <c:v>4.8629899999999997E-2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6.0885300000000003E-2</c:v>
                </c:pt>
                <c:pt idx="1">
                  <c:v>6.3168199999999994E-2</c:v>
                </c:pt>
                <c:pt idx="2">
                  <c:v>6.1934900000000001E-2</c:v>
                </c:pt>
                <c:pt idx="3">
                  <c:v>5.0560800000000003E-2</c:v>
                </c:pt>
                <c:pt idx="4">
                  <c:v>5.6431599999999998E-2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8.3593299999999995E-2</c:v>
                </c:pt>
                <c:pt idx="1">
                  <c:v>8.1417400000000001E-2</c:v>
                </c:pt>
                <c:pt idx="2">
                  <c:v>6.2277899999999997E-2</c:v>
                </c:pt>
                <c:pt idx="3">
                  <c:v>4.8642499999999998E-2</c:v>
                </c:pt>
                <c:pt idx="4">
                  <c:v>4.7592000000000002E-2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0.79019139999999999</c:v>
                </c:pt>
                <c:pt idx="1">
                  <c:v>0.71895699999999996</c:v>
                </c:pt>
                <c:pt idx="2">
                  <c:v>0.74062969999999995</c:v>
                </c:pt>
                <c:pt idx="3">
                  <c:v>0.8591145</c:v>
                </c:pt>
                <c:pt idx="4">
                  <c:v>0.83061110000000005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0.59287529999999999</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0.61358310000000005</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0.60090699999999997</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0.63288290000000003</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0.66666669999999995</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0.62611280000000002</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0.67477200000000004</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0.65861029999999998</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0.72977099999999995</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0.74351979999999995</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0.71692750000000005</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0.71978019999999998</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0.7186207</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0.68695649999999997</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0.69944600000000001</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0.67993369999999997</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0.7451274</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0.76069730000000002</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0.78220860000000003</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0.9138577</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0.93300649999999996</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0.91023339999999997</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0.92636989999999997</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0.72232649999999998</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0.7389886</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0.70788530000000005</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0.72508589999999995</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0.94346289999999999</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0.946932</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0.93598619999999999</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0.94295300000000004</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0.78300179999999997</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0.76480539999999997</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0.75763020000000003</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0.7940663</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0.9072327</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0.89914769999999999</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0.90059350000000005</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0.88326300000000002</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5.9839400000000001E-2</c:v>
                </c:pt>
                <c:pt idx="1">
                  <c:v>0.1522039</c:v>
                </c:pt>
                <c:pt idx="2">
                  <c:v>0.22203999999999999</c:v>
                </c:pt>
                <c:pt idx="3">
                  <c:v>0.1333203</c:v>
                </c:pt>
                <c:pt idx="4">
                  <c:v>2.3949499999999999E-2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4.3487999999999999E-2</c:v>
                </c:pt>
                <c:pt idx="1">
                  <c:v>6.0222900000000003E-2</c:v>
                </c:pt>
                <c:pt idx="2">
                  <c:v>6.7732600000000004E-2</c:v>
                </c:pt>
                <c:pt idx="3">
                  <c:v>7.0266499999999996E-2</c:v>
                </c:pt>
                <c:pt idx="4">
                  <c:v>3.6726200000000001E-2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5.2435500000000003E-2</c:v>
                </c:pt>
                <c:pt idx="1">
                  <c:v>0.13569049999999999</c:v>
                </c:pt>
                <c:pt idx="2">
                  <c:v>0.1187276</c:v>
                </c:pt>
                <c:pt idx="3">
                  <c:v>6.2611799999999995E-2</c:v>
                </c:pt>
                <c:pt idx="4">
                  <c:v>3.5837099999999997E-2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0.92354740000000002</c:v>
                </c:pt>
                <c:pt idx="1">
                  <c:v>0.81568229999999997</c:v>
                </c:pt>
                <c:pt idx="2">
                  <c:v>0.77014930000000004</c:v>
                </c:pt>
                <c:pt idx="3">
                  <c:v>0.75659259999999995</c:v>
                </c:pt>
                <c:pt idx="4">
                  <c:v>0.93701970000000001</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0.81687609999999999</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0.82079999999999997</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0.80826450000000005</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0.83091789999999999</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0.83100779999999996</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0.85557079999999996</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0.8162393</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0.84773659999999995</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0.68771329999999997</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0.69381599999999999</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0.66454690000000005</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0.69517879999999999</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0.54702969999999995</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0.56207669999999998</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0.73025050000000002</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0.80316339999999997</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0.80500890000000003</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0.7892074</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0.72923079999999996</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0.74827109999999997</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0.75036080000000005</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0.76388889999999998</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0.76714510000000002</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0.77272730000000001</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0.7682021</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0.74421970000000004</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0.65181060000000002</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0.59518070000000001</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0.61029409999999995</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0.63461540000000005</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0.70942810000000001</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0.72115379999999996</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0.68587900000000002</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0.70620689999999997</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0.89028779999999996</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0.90127389999999996</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0.90969900000000004</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0.89490449999999999</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2.36642E-2</c:v>
                </c:pt>
                <c:pt idx="1">
                  <c:v>0.13961580000000001</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8.8376300000000005E-2</c:v>
                </c:pt>
                <c:pt idx="1">
                  <c:v>8.7997199999999998E-2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0.1263658</c:v>
                </c:pt>
                <c:pt idx="1">
                  <c:v>0.15198239999999999</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0.72684760000000004</c:v>
                </c:pt>
                <c:pt idx="1">
                  <c:v>0.66321759999999996</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0.98936170000000001</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0.98480239999999997</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0.98299320000000001</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0.98769229999999997</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0.896648</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0.9247573</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0.90740739999999998</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0.93954660000000001</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0.61165049999999999</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0.62771739999999998</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0.58490569999999997</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0.5548961</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0.73831780000000002</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0.75066310000000003</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0.70030579999999998</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0.73714290000000005</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0.67812499999999998</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0.66310159999999996</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0.65548779999999995</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0.64507040000000004</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0.58431370000000005</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0.70134229999999997</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0.6739927</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0.6744966</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0.75076920000000003</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0.75916229999999996</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0.72537309999999999</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0.74022350000000003</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0.8901734</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0.85822779999999999</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0.87941179999999997</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0.84010839999999998</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0.67015709999999995</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0.71250000000000002</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0.71728590000000003</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0.70697670000000001</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0.87741939999999996</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0.84281839999999997</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0.8664596</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0.86285710000000004</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0.1076237</c:v>
                </c:pt>
                <c:pt idx="1">
                  <c:v>0.14294299999999999</c:v>
                </c:pt>
                <c:pt idx="2">
                  <c:v>0.10508530000000001</c:v>
                </c:pt>
                <c:pt idx="3">
                  <c:v>0.16137090000000001</c:v>
                </c:pt>
                <c:pt idx="4">
                  <c:v>0.1994293</c:v>
                </c:pt>
                <c:pt idx="5">
                  <c:v>0.1180856</c:v>
                </c:pt>
                <c:pt idx="6">
                  <c:v>5.4704500000000003E-2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0.10105699999999999</c:v>
                </c:pt>
                <c:pt idx="1">
                  <c:v>0.1115134</c:v>
                </c:pt>
                <c:pt idx="2">
                  <c:v>9.6503000000000005E-2</c:v>
                </c:pt>
                <c:pt idx="3">
                  <c:v>9.2010900000000007E-2</c:v>
                </c:pt>
                <c:pt idx="4">
                  <c:v>0.1075845</c:v>
                </c:pt>
                <c:pt idx="5">
                  <c:v>7.9955600000000002E-2</c:v>
                </c:pt>
                <c:pt idx="6">
                  <c:v>6.7861199999999997E-2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0.12713369999999999</c:v>
                </c:pt>
                <c:pt idx="1">
                  <c:v>0.14025509999999999</c:v>
                </c:pt>
                <c:pt idx="2">
                  <c:v>0.20292260000000001</c:v>
                </c:pt>
                <c:pt idx="3">
                  <c:v>0.18624550000000001</c:v>
                </c:pt>
                <c:pt idx="4">
                  <c:v>0.16760069999999999</c:v>
                </c:pt>
                <c:pt idx="5">
                  <c:v>0.1169502</c:v>
                </c:pt>
                <c:pt idx="6">
                  <c:v>7.5407000000000002E-2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0.74947160000000002</c:v>
                </c:pt>
                <c:pt idx="1">
                  <c:v>0.67436910000000005</c:v>
                </c:pt>
                <c:pt idx="2">
                  <c:v>0.64646400000000004</c:v>
                </c:pt>
                <c:pt idx="3">
                  <c:v>0.73171819999999999</c:v>
                </c:pt>
                <c:pt idx="4">
                  <c:v>0.57061209999999996</c:v>
                </c:pt>
                <c:pt idx="5">
                  <c:v>0.81818559999999996</c:v>
                </c:pt>
                <c:pt idx="6">
                  <c:v>0.845858</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0.84829719999999997</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0.86842109999999995</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0.83783779999999997</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0.84180790000000005</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0.80677969999999999</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0.84194530000000001</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0.81543620000000006</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0.80503139999999995</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0.82582580000000005</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0.81267219999999996</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0.79545449999999995</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0.79487180000000002</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0.75510200000000005</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0.81208049999999998</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0.80392160000000001</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0.75238099999999997</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0.71296300000000001</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0.71428570000000002</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0.82035930000000001</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0.83417090000000005</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0.83888890000000005</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0.87134500000000004</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0.81994460000000002</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0.80893300000000001</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0.81741569999999997</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0.84927540000000001</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0.65629859999999995</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0.57851240000000004</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0.59759759999999995</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0.60279720000000003</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0.72108839999999996</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0.79738560000000003</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0.69369369999999997</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0.66055050000000004</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0.1074866</c:v>
                </c:pt>
                <c:pt idx="1">
                  <c:v>7.6438300000000001E-2</c:v>
                </c:pt>
                <c:pt idx="2">
                  <c:v>0.17577470000000001</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4.6057800000000003E-2</c:v>
                </c:pt>
                <c:pt idx="1">
                  <c:v>8.3547899999999994E-2</c:v>
                </c:pt>
                <c:pt idx="2">
                  <c:v>0.1170981</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5.3940299999999997E-2</c:v>
                </c:pt>
                <c:pt idx="1">
                  <c:v>0.12525230000000001</c:v>
                </c:pt>
                <c:pt idx="2">
                  <c:v>0.15697939999999999</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0.90116189999999996</c:v>
                </c:pt>
                <c:pt idx="1">
                  <c:v>0.72087849999999998</c:v>
                </c:pt>
                <c:pt idx="2">
                  <c:v>0.6460515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0.84831460000000003</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0.77374299999999996</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0.82234960000000001</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0.48037380000000002</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0.47048899999999999</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0.47100180000000003</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0.48965520000000001</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0.57166119999999998</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0.55522830000000001</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0.52395670000000005</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0.57382040000000001</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0.81274900000000005</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0.82713749999999997</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0.78458499999999998</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0.83901519999999996</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0.66503270000000003</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0.62368820000000003</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0.61374799999999996</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0.62105259999999995</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0.72239750000000003</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0.7060478</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0.6748092</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0.68188300000000002</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0.23270440000000001</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0.19672129999999999</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0.22815530000000001</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0.24175820000000001</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0.200318</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0.21783630000000001</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0.27565079999999997</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0.2614476</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0.38860099999999997</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0.4331797</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0.42857139999999999</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0.44444440000000002</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0.1008574</c:v>
                </c:pt>
                <c:pt idx="1">
                  <c:v>7.0762900000000004E-2</c:v>
                </c:pt>
                <c:pt idx="2">
                  <c:v>7.3959899999999995E-2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8.83438E-2</c:v>
                </c:pt>
                <c:pt idx="1">
                  <c:v>4.7269600000000002E-2</c:v>
                </c:pt>
                <c:pt idx="2">
                  <c:v>2.2348300000000001E-2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0.1222041</c:v>
                </c:pt>
                <c:pt idx="1">
                  <c:v>3.7878500000000002E-2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0.70370999999999995</c:v>
                </c:pt>
                <c:pt idx="1">
                  <c:v>0.94108170000000002</c:v>
                </c:pt>
                <c:pt idx="2">
                  <c:v>0.98992780000000002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0.39931739999999999</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0.40776699999999999</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0.42724459999999997</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0.44099379999999999</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0.55249999999999999</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0.58862139999999996</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0.5748373</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0.5508982</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0.61706780000000006</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0.61663290000000004</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0.60121460000000004</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0.67269080000000003</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0.88837920000000004</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0.88105120000000003</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0.85222379999999998</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0.85694440000000005</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0.90047390000000005</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0.89855070000000004</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0.89701489999999995</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0.86357039999999996</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0.61121499999999995</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0.57983189999999996</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0.59611990000000004</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0.58854169999999995</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0.71428570000000002</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0.73509930000000001</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0.72756410000000005</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0.73700310000000002</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8.7314375999999996</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8.7130682000000004</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8.7136563999999996</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8.6868829000000005</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0.15619369999999999</c:v>
                </c:pt>
                <c:pt idx="1">
                  <c:v>5.4412000000000002E-2</c:v>
                </c:pt>
                <c:pt idx="2">
                  <c:v>0.1162666</c:v>
                </c:pt>
                <c:pt idx="3">
                  <c:v>0.13334190000000001</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6.39372E-2</c:v>
                </c:pt>
                <c:pt idx="1">
                  <c:v>6.5286200000000003E-2</c:v>
                </c:pt>
                <c:pt idx="2">
                  <c:v>6.0763400000000002E-2</c:v>
                </c:pt>
                <c:pt idx="3">
                  <c:v>9.7480300000000006E-2</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7.1882600000000005E-2</c:v>
                </c:pt>
                <c:pt idx="1">
                  <c:v>7.0932700000000001E-2</c:v>
                </c:pt>
                <c:pt idx="2">
                  <c:v>4.56984E-2</c:v>
                </c:pt>
                <c:pt idx="3">
                  <c:v>0.19177060000000001</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0.76251979999999997</c:v>
                </c:pt>
                <c:pt idx="1">
                  <c:v>0.77931209999999995</c:v>
                </c:pt>
                <c:pt idx="2">
                  <c:v>0.80706440000000002</c:v>
                </c:pt>
                <c:pt idx="3">
                  <c:v>0.55811330000000003</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0.2123131</c:v>
                </c:pt>
                <c:pt idx="1">
                  <c:v>0.1443585</c:v>
                </c:pt>
                <c:pt idx="2">
                  <c:v>0.124232</c:v>
                </c:pt>
                <c:pt idx="3">
                  <c:v>6.6204700000000005E-2</c:v>
                </c:pt>
                <c:pt idx="4">
                  <c:v>7.3466900000000002E-2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6.8597000000000005E-2</c:v>
                </c:pt>
                <c:pt idx="1">
                  <c:v>9.1281000000000001E-2</c:v>
                </c:pt>
                <c:pt idx="2">
                  <c:v>5.8979799999999999E-2</c:v>
                </c:pt>
                <c:pt idx="3">
                  <c:v>9.83681E-2</c:v>
                </c:pt>
                <c:pt idx="4">
                  <c:v>0.1054846</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0.10778890000000001</c:v>
                </c:pt>
                <c:pt idx="1">
                  <c:v>8.2536600000000002E-2</c:v>
                </c:pt>
                <c:pt idx="2">
                  <c:v>5.6977600000000003E-2</c:v>
                </c:pt>
                <c:pt idx="3">
                  <c:v>0.1270744</c:v>
                </c:pt>
                <c:pt idx="4">
                  <c:v>0.11740200000000001</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0.68278539999999999</c:v>
                </c:pt>
                <c:pt idx="1">
                  <c:v>0.62391419999999997</c:v>
                </c:pt>
                <c:pt idx="2">
                  <c:v>0.84753800000000001</c:v>
                </c:pt>
                <c:pt idx="3">
                  <c:v>0.56630420000000004</c:v>
                </c:pt>
                <c:pt idx="4">
                  <c:v>0.48940620000000001</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39754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Imperial College Healthcare NHS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3734785701"/>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360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22</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105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43</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30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30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13</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739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4282289" y="622300"/>
            <a:ext cx="2996334" cy="276999"/>
          </a:xfrm>
          <a:prstGeom prst="rect">
            <a:avLst/>
          </a:prstGeom>
          <a:noFill/>
        </p:spPr>
        <p:txBody>
          <a:bodyPr wrap="none" rtlCol="0">
            <a:spAutoFit/>
          </a:bodyPr>
          <a:lstStyle/>
          <a:p>
            <a:pPr algn="r"/>
            <a:r>
              <a:rPr lang="en-GB" sz="1200" b="1">
                <a:solidFill>
                  <a:srgbClr val="336E9F"/>
                </a:solidFill>
                <a:latin typeface="Arial"/>
                <a:cs typeface="Arial"/>
              </a:rPr>
              <a:t>Imperial College Healthcare NHS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50390631"/>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38966841"/>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37524215"/>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15485869"/>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4282289" y="622300"/>
            <a:ext cx="2996334" cy="276999"/>
          </a:xfrm>
          <a:prstGeom prst="rect">
            <a:avLst/>
          </a:prstGeom>
          <a:noFill/>
        </p:spPr>
        <p:txBody>
          <a:bodyPr wrap="none" rtlCol="0">
            <a:spAutoFit/>
          </a:bodyPr>
          <a:lstStyle/>
          <a:p>
            <a:pPr algn="r"/>
            <a:r>
              <a:rPr lang="en-GB" sz="1200" b="1">
                <a:solidFill>
                  <a:srgbClr val="336E9F"/>
                </a:solidFill>
                <a:latin typeface="Arial"/>
                <a:cs typeface="Arial"/>
              </a:rPr>
              <a:t>Imperial College Healthcare NHS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83553730"/>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00725022"/>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8360606"/>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66119189"/>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4282289" y="622300"/>
            <a:ext cx="2996334" cy="276999"/>
          </a:xfrm>
          <a:prstGeom prst="rect">
            <a:avLst/>
          </a:prstGeom>
          <a:noFill/>
        </p:spPr>
        <p:txBody>
          <a:bodyPr wrap="none" rtlCol="0">
            <a:spAutoFit/>
          </a:bodyPr>
          <a:lstStyle/>
          <a:p>
            <a:pPr algn="r"/>
            <a:r>
              <a:rPr lang="en-GB" sz="1200" b="1">
                <a:solidFill>
                  <a:srgbClr val="336E9F"/>
                </a:solidFill>
                <a:latin typeface="Arial"/>
                <a:cs typeface="Arial"/>
              </a:rPr>
              <a:t>Imperial College Healthcare NHS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82185200"/>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66839929"/>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48685631"/>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4282289" y="622300"/>
            <a:ext cx="2996334" cy="276999"/>
          </a:xfrm>
          <a:prstGeom prst="rect">
            <a:avLst/>
          </a:prstGeom>
          <a:noFill/>
        </p:spPr>
        <p:txBody>
          <a:bodyPr wrap="none" rtlCol="0">
            <a:spAutoFit/>
          </a:bodyPr>
          <a:lstStyle/>
          <a:p>
            <a:pPr algn="r"/>
            <a:r>
              <a:rPr lang="en-GB" sz="1200" b="1">
                <a:solidFill>
                  <a:srgbClr val="336E9F"/>
                </a:solidFill>
                <a:latin typeface="Arial"/>
                <a:cs typeface="Arial"/>
              </a:rPr>
              <a:t>Imperial College Healthcare NHS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21442560"/>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25592659"/>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53470591"/>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75513132"/>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22606150"/>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4282289" y="622300"/>
            <a:ext cx="2996334" cy="276999"/>
          </a:xfrm>
          <a:prstGeom prst="rect">
            <a:avLst/>
          </a:prstGeom>
          <a:noFill/>
        </p:spPr>
        <p:txBody>
          <a:bodyPr wrap="none" rtlCol="0">
            <a:spAutoFit/>
          </a:bodyPr>
          <a:lstStyle/>
          <a:p>
            <a:pPr algn="r"/>
            <a:r>
              <a:rPr lang="en-GB" sz="1200" b="1">
                <a:solidFill>
                  <a:srgbClr val="336E9F"/>
                </a:solidFill>
                <a:latin typeface="Arial"/>
                <a:cs typeface="Arial"/>
              </a:rPr>
              <a:t>Imperial College Healthcare NHS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1777731650"/>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3941252965"/>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471543404"/>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1480163245"/>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4282289" y="622300"/>
            <a:ext cx="2996334" cy="276999"/>
          </a:xfrm>
          <a:prstGeom prst="rect">
            <a:avLst/>
          </a:prstGeom>
          <a:noFill/>
        </p:spPr>
        <p:txBody>
          <a:bodyPr wrap="none" rtlCol="0">
            <a:spAutoFit/>
          </a:bodyPr>
          <a:lstStyle/>
          <a:p>
            <a:pPr algn="r"/>
            <a:r>
              <a:rPr lang="en-GB" sz="1200" b="1">
                <a:solidFill>
                  <a:srgbClr val="336E9F"/>
                </a:solidFill>
                <a:latin typeface="Arial"/>
                <a:cs typeface="Arial"/>
              </a:rPr>
              <a:t>Imperial College Healthcare NHS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656446240"/>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3969151687"/>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3237465905"/>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4282289" y="622300"/>
            <a:ext cx="2996334" cy="276999"/>
          </a:xfrm>
          <a:prstGeom prst="rect">
            <a:avLst/>
          </a:prstGeom>
          <a:noFill/>
        </p:spPr>
        <p:txBody>
          <a:bodyPr wrap="none" rtlCol="0">
            <a:spAutoFit/>
          </a:bodyPr>
          <a:lstStyle/>
          <a:p>
            <a:pPr algn="r"/>
            <a:r>
              <a:rPr lang="en-GB" sz="1200" b="1">
                <a:solidFill>
                  <a:srgbClr val="336E9F"/>
                </a:solidFill>
                <a:latin typeface="Arial"/>
                <a:cs typeface="Arial"/>
              </a:rPr>
              <a:t>Imperial College Healthcare NHS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836312497"/>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1346738560"/>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715</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4282289" y="622300"/>
            <a:ext cx="2996334" cy="276999"/>
          </a:xfrm>
          <a:prstGeom prst="rect">
            <a:avLst/>
          </a:prstGeom>
          <a:noFill/>
        </p:spPr>
        <p:txBody>
          <a:bodyPr wrap="none" rtlCol="0">
            <a:spAutoFit/>
          </a:bodyPr>
          <a:lstStyle/>
          <a:p>
            <a:pPr algn="r"/>
            <a:r>
              <a:rPr lang="en-GB" sz="1200" b="1">
                <a:solidFill>
                  <a:srgbClr val="336E9F"/>
                </a:solidFill>
                <a:latin typeface="Arial"/>
                <a:cs typeface="Arial"/>
              </a:rPr>
              <a:t>Imperial College Healthcare NHS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1581324888"/>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1869246586"/>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2726015563"/>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4099482065"/>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4282289" y="622300"/>
            <a:ext cx="2996334" cy="276999"/>
          </a:xfrm>
          <a:prstGeom prst="rect">
            <a:avLst/>
          </a:prstGeom>
          <a:noFill/>
        </p:spPr>
        <p:txBody>
          <a:bodyPr wrap="none" rtlCol="0">
            <a:spAutoFit/>
          </a:bodyPr>
          <a:lstStyle/>
          <a:p>
            <a:pPr algn="r"/>
            <a:r>
              <a:rPr lang="en-GB" sz="1200" b="1">
                <a:solidFill>
                  <a:srgbClr val="336E9F"/>
                </a:solidFill>
                <a:latin typeface="Arial"/>
                <a:cs typeface="Arial"/>
              </a:rPr>
              <a:t>Imperial College Healthcare NHS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3310325521"/>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66%</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4282289" y="622300"/>
            <a:ext cx="2996334" cy="276999"/>
          </a:xfrm>
          <a:prstGeom prst="rect">
            <a:avLst/>
          </a:prstGeom>
          <a:noFill/>
        </p:spPr>
        <p:txBody>
          <a:bodyPr wrap="none" rtlCol="0">
            <a:spAutoFit/>
          </a:bodyPr>
          <a:lstStyle/>
          <a:p>
            <a:pPr algn="r"/>
            <a:r>
              <a:rPr lang="en-GB" sz="1200" b="1">
                <a:solidFill>
                  <a:srgbClr val="336E9F"/>
                </a:solidFill>
                <a:latin typeface="Arial"/>
                <a:cs typeface="Arial"/>
              </a:rPr>
              <a:t>Imperial College Healthcare NHS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4282289" y="622300"/>
            <a:ext cx="2996334" cy="276999"/>
          </a:xfrm>
          <a:prstGeom prst="rect">
            <a:avLst/>
          </a:prstGeom>
          <a:noFill/>
        </p:spPr>
        <p:txBody>
          <a:bodyPr wrap="none" rtlCol="0">
            <a:spAutoFit/>
          </a:bodyPr>
          <a:lstStyle/>
          <a:p>
            <a:pPr algn="r"/>
            <a:r>
              <a:rPr lang="en-GB" sz="1200" b="1">
                <a:solidFill>
                  <a:srgbClr val="336E9F"/>
                </a:solidFill>
                <a:latin typeface="Arial"/>
                <a:cs typeface="Arial"/>
              </a:rPr>
              <a:t>Imperial College Healthcare NHS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2910942889"/>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1237321516"/>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2371669318"/>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4282289" y="622300"/>
            <a:ext cx="2996334" cy="276999"/>
          </a:xfrm>
          <a:prstGeom prst="rect">
            <a:avLst/>
          </a:prstGeom>
          <a:noFill/>
        </p:spPr>
        <p:txBody>
          <a:bodyPr wrap="none" rtlCol="0">
            <a:spAutoFit/>
          </a:bodyPr>
          <a:lstStyle/>
          <a:p>
            <a:pPr algn="r"/>
            <a:r>
              <a:rPr lang="en-GB" sz="1200" b="1">
                <a:solidFill>
                  <a:srgbClr val="336E9F"/>
                </a:solidFill>
                <a:latin typeface="Arial"/>
                <a:cs typeface="Arial"/>
              </a:rPr>
              <a:t>Imperial College Healthcare NHS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728668387"/>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1162522490"/>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2613947471"/>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3797261435"/>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4282289" y="622300"/>
            <a:ext cx="2996334" cy="276999"/>
          </a:xfrm>
          <a:prstGeom prst="rect">
            <a:avLst/>
          </a:prstGeom>
          <a:noFill/>
        </p:spPr>
        <p:txBody>
          <a:bodyPr wrap="none" rtlCol="0">
            <a:spAutoFit/>
          </a:bodyPr>
          <a:lstStyle/>
          <a:p>
            <a:pPr algn="r"/>
            <a:r>
              <a:rPr lang="en-GB" sz="1200" b="1">
                <a:solidFill>
                  <a:srgbClr val="336E9F"/>
                </a:solidFill>
                <a:latin typeface="Arial"/>
                <a:cs typeface="Arial"/>
              </a:rPr>
              <a:t>Imperial College Healthcare NHS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872505328"/>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1369208826"/>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4282289" y="622300"/>
            <a:ext cx="2996334" cy="276999"/>
          </a:xfrm>
          <a:prstGeom prst="rect">
            <a:avLst/>
          </a:prstGeom>
          <a:noFill/>
        </p:spPr>
        <p:txBody>
          <a:bodyPr wrap="none" rtlCol="0">
            <a:spAutoFit/>
          </a:bodyPr>
          <a:lstStyle/>
          <a:p>
            <a:pPr algn="r"/>
            <a:r>
              <a:rPr lang="en-GB" sz="1200" b="1">
                <a:solidFill>
                  <a:srgbClr val="336E9F"/>
                </a:solidFill>
                <a:latin typeface="Arial"/>
                <a:cs typeface="Arial"/>
              </a:rPr>
              <a:t>Imperial College Healthcare NHS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3200471135"/>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4122437524"/>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1484697013"/>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4282289" y="622300"/>
            <a:ext cx="2996334" cy="276999"/>
          </a:xfrm>
          <a:prstGeom prst="rect">
            <a:avLst/>
          </a:prstGeom>
          <a:noFill/>
        </p:spPr>
        <p:txBody>
          <a:bodyPr wrap="none" rtlCol="0">
            <a:spAutoFit/>
          </a:bodyPr>
          <a:lstStyle/>
          <a:p>
            <a:pPr algn="r"/>
            <a:r>
              <a:rPr lang="en-GB" sz="1200" b="1">
                <a:solidFill>
                  <a:srgbClr val="336E9F"/>
                </a:solidFill>
                <a:latin typeface="Arial"/>
                <a:cs typeface="Arial"/>
              </a:rPr>
              <a:t>Imperial College Healthcare NHS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3419911317"/>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1796448555"/>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4282289" y="622300"/>
            <a:ext cx="2996334" cy="276999"/>
          </a:xfrm>
          <a:prstGeom prst="rect">
            <a:avLst/>
          </a:prstGeom>
          <a:noFill/>
        </p:spPr>
        <p:txBody>
          <a:bodyPr wrap="none" rtlCol="0">
            <a:spAutoFit/>
          </a:bodyPr>
          <a:lstStyle/>
          <a:p>
            <a:pPr algn="r"/>
            <a:r>
              <a:rPr lang="en-GB" sz="1200" b="1">
                <a:solidFill>
                  <a:srgbClr val="336E9F"/>
                </a:solidFill>
                <a:latin typeface="Arial"/>
                <a:cs typeface="Arial"/>
              </a:rPr>
              <a:t>Imperial College Healthcare NHS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1100448002"/>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3025945493"/>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3218514709"/>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115570764"/>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3740122126"/>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4282289" y="622300"/>
            <a:ext cx="2996334" cy="276999"/>
          </a:xfrm>
          <a:prstGeom prst="rect">
            <a:avLst/>
          </a:prstGeom>
          <a:noFill/>
        </p:spPr>
        <p:txBody>
          <a:bodyPr wrap="none" rtlCol="0">
            <a:spAutoFit/>
          </a:bodyPr>
          <a:lstStyle/>
          <a:p>
            <a:pPr algn="r"/>
            <a:r>
              <a:rPr lang="en-GB" sz="1200" b="1">
                <a:solidFill>
                  <a:srgbClr val="336E9F"/>
                </a:solidFill>
                <a:latin typeface="Arial"/>
                <a:cs typeface="Arial"/>
              </a:rPr>
              <a:t>Imperial College Healthcare NHS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2013730670"/>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2363389149"/>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3092060058"/>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4282289" y="622300"/>
            <a:ext cx="2996334" cy="276999"/>
          </a:xfrm>
          <a:prstGeom prst="rect">
            <a:avLst/>
          </a:prstGeom>
          <a:noFill/>
        </p:spPr>
        <p:txBody>
          <a:bodyPr wrap="none" rtlCol="0">
            <a:spAutoFit/>
          </a:bodyPr>
          <a:lstStyle/>
          <a:p>
            <a:pPr algn="r"/>
            <a:r>
              <a:rPr lang="en-GB" sz="1200" b="1">
                <a:solidFill>
                  <a:srgbClr val="336E9F"/>
                </a:solidFill>
                <a:latin typeface="Arial"/>
                <a:cs typeface="Arial"/>
              </a:rPr>
              <a:t>Imperial College Healthcare NHS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2467748134"/>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1725366889"/>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1777354976"/>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790120190"/>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4282289" y="622300"/>
            <a:ext cx="2996334" cy="276999"/>
          </a:xfrm>
          <a:prstGeom prst="rect">
            <a:avLst/>
          </a:prstGeom>
          <a:noFill/>
        </p:spPr>
        <p:txBody>
          <a:bodyPr wrap="none" rtlCol="0">
            <a:spAutoFit/>
          </a:bodyPr>
          <a:lstStyle/>
          <a:p>
            <a:pPr algn="r"/>
            <a:r>
              <a:rPr lang="en-GB" sz="1200" b="1">
                <a:solidFill>
                  <a:srgbClr val="336E9F"/>
                </a:solidFill>
                <a:latin typeface="Arial"/>
                <a:cs typeface="Arial"/>
              </a:rPr>
              <a:t>Imperial College Healthcare NHS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1327404295"/>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1214927435"/>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4282289" y="622300"/>
            <a:ext cx="2996334" cy="276999"/>
          </a:xfrm>
          <a:prstGeom prst="rect">
            <a:avLst/>
          </a:prstGeom>
          <a:noFill/>
        </p:spPr>
        <p:txBody>
          <a:bodyPr wrap="none" rtlCol="0">
            <a:spAutoFit/>
          </a:bodyPr>
          <a:lstStyle/>
          <a:p>
            <a:pPr algn="r"/>
            <a:r>
              <a:rPr lang="en-GB" sz="1200" b="1">
                <a:solidFill>
                  <a:srgbClr val="336E9F"/>
                </a:solidFill>
                <a:latin typeface="Arial"/>
                <a:cs typeface="Arial"/>
              </a:rPr>
              <a:t>Imperial College Healthcare NHS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207680708"/>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1807352134"/>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1597333713"/>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2630463887"/>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4282289" y="622300"/>
            <a:ext cx="2996334"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Imperial College Healthcare NHS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2124480695"/>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Q58. Cancer research opportunities were discussed with patient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66%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4282289" y="622300"/>
            <a:ext cx="2996334" cy="276999"/>
          </a:xfrm>
          <a:prstGeom prst="rect">
            <a:avLst/>
          </a:prstGeom>
          <a:noFill/>
        </p:spPr>
        <p:txBody>
          <a:bodyPr wrap="none" rtlCol="0">
            <a:spAutoFit/>
          </a:bodyPr>
          <a:lstStyle/>
          <a:p>
            <a:pPr algn="r"/>
            <a:r>
              <a:rPr lang="en-GB" sz="1200" b="1">
                <a:solidFill>
                  <a:srgbClr val="336E9F"/>
                </a:solidFill>
                <a:latin typeface="Arial"/>
                <a:cs typeface="Arial"/>
              </a:rPr>
              <a:t>Imperial College Healthcare NHS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1202779698"/>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2118546457"/>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3754810757"/>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4282289" y="622300"/>
            <a:ext cx="2996334" cy="276999"/>
          </a:xfrm>
          <a:prstGeom prst="rect">
            <a:avLst/>
          </a:prstGeom>
          <a:noFill/>
        </p:spPr>
        <p:txBody>
          <a:bodyPr wrap="none" rtlCol="0">
            <a:spAutoFit/>
          </a:bodyPr>
          <a:lstStyle/>
          <a:p>
            <a:pPr algn="r"/>
            <a:r>
              <a:rPr lang="en-GB" sz="1200" b="1">
                <a:solidFill>
                  <a:srgbClr val="336E9F"/>
                </a:solidFill>
                <a:latin typeface="Arial"/>
                <a:cs typeface="Arial"/>
              </a:rPr>
              <a:t>Imperial College Healthcare NHS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22648581"/>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1940981837"/>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4282289" y="622300"/>
            <a:ext cx="2996334" cy="276999"/>
          </a:xfrm>
          <a:prstGeom prst="rect">
            <a:avLst/>
          </a:prstGeom>
          <a:noFill/>
        </p:spPr>
        <p:txBody>
          <a:bodyPr wrap="none" rtlCol="0">
            <a:spAutoFit/>
          </a:bodyPr>
          <a:lstStyle/>
          <a:p>
            <a:pPr algn="r"/>
            <a:r>
              <a:rPr lang="en-GB" sz="1200" b="1">
                <a:solidFill>
                  <a:srgbClr val="336E9F"/>
                </a:solidFill>
                <a:latin typeface="Arial"/>
                <a:cs typeface="Arial"/>
              </a:rPr>
              <a:t>Imperial College Healthcare NHS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2546418691"/>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3599222385"/>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3039294184"/>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703901031"/>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4282289" y="622300"/>
            <a:ext cx="2996334" cy="276999"/>
          </a:xfrm>
          <a:prstGeom prst="rect">
            <a:avLst/>
          </a:prstGeom>
          <a:noFill/>
        </p:spPr>
        <p:txBody>
          <a:bodyPr wrap="none" rtlCol="0">
            <a:spAutoFit/>
          </a:bodyPr>
          <a:lstStyle/>
          <a:p>
            <a:pPr algn="r"/>
            <a:r>
              <a:rPr lang="en-GB" sz="1200" b="1">
                <a:solidFill>
                  <a:srgbClr val="336E9F"/>
                </a:solidFill>
                <a:latin typeface="Arial"/>
                <a:cs typeface="Arial"/>
              </a:rPr>
              <a:t>Imperial College Healthcare NHS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1091097553"/>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4282289" y="622300"/>
            <a:ext cx="2996334" cy="276999"/>
          </a:xfrm>
          <a:prstGeom prst="rect">
            <a:avLst/>
          </a:prstGeom>
          <a:noFill/>
        </p:spPr>
        <p:txBody>
          <a:bodyPr wrap="none" rtlCol="0">
            <a:spAutoFit/>
          </a:bodyPr>
          <a:lstStyle/>
          <a:p>
            <a:pPr algn="r"/>
            <a:r>
              <a:rPr lang="en-GB" sz="1200" b="1">
                <a:solidFill>
                  <a:srgbClr val="336E9F"/>
                </a:solidFill>
                <a:latin typeface="Arial"/>
                <a:cs typeface="Arial"/>
              </a:rPr>
              <a:t>Imperial College Healthcare NHS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985843618"/>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1150910738"/>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2820699828"/>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2865288447"/>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1946078606"/>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4282289" y="622300"/>
            <a:ext cx="2996334" cy="276999"/>
          </a:xfrm>
          <a:prstGeom prst="rect">
            <a:avLst/>
          </a:prstGeom>
          <a:noFill/>
        </p:spPr>
        <p:txBody>
          <a:bodyPr wrap="none" rtlCol="0">
            <a:spAutoFit/>
          </a:bodyPr>
          <a:lstStyle/>
          <a:p>
            <a:pPr algn="r"/>
            <a:r>
              <a:rPr lang="en-GB" sz="1200" b="1">
                <a:solidFill>
                  <a:srgbClr val="336E9F"/>
                </a:solidFill>
                <a:latin typeface="Arial"/>
                <a:cs typeface="Arial"/>
              </a:rPr>
              <a:t>Imperial College Healthcare NHS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870884177"/>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1330633955"/>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449129276"/>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4282289" y="622300"/>
            <a:ext cx="2996334" cy="276999"/>
          </a:xfrm>
          <a:prstGeom prst="rect">
            <a:avLst/>
          </a:prstGeom>
          <a:noFill/>
        </p:spPr>
        <p:txBody>
          <a:bodyPr wrap="none" rtlCol="0">
            <a:spAutoFit/>
          </a:bodyPr>
          <a:lstStyle/>
          <a:p>
            <a:pPr algn="r"/>
            <a:r>
              <a:rPr lang="en-GB" sz="1200" b="1">
                <a:solidFill>
                  <a:srgbClr val="336E9F"/>
                </a:solidFill>
                <a:latin typeface="Arial"/>
                <a:cs typeface="Arial"/>
              </a:rPr>
              <a:t>Imperial College Healthcare NHS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2432308759"/>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3761258296"/>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3737631243"/>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2435210036"/>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4282289" y="622300"/>
            <a:ext cx="2996334" cy="276999"/>
          </a:xfrm>
          <a:prstGeom prst="rect">
            <a:avLst/>
          </a:prstGeom>
          <a:noFill/>
        </p:spPr>
        <p:txBody>
          <a:bodyPr wrap="none" rtlCol="0">
            <a:spAutoFit/>
          </a:bodyPr>
          <a:lstStyle/>
          <a:p>
            <a:pPr algn="r"/>
            <a:r>
              <a:rPr lang="en-GB" sz="1200" b="1">
                <a:solidFill>
                  <a:srgbClr val="336E9F"/>
                </a:solidFill>
                <a:latin typeface="Arial"/>
                <a:cs typeface="Arial"/>
              </a:rPr>
              <a:t>Imperial College Healthcare NHS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3105265772"/>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3336989782"/>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4282289" y="622300"/>
            <a:ext cx="2996334" cy="276999"/>
          </a:xfrm>
          <a:prstGeom prst="rect">
            <a:avLst/>
          </a:prstGeom>
          <a:noFill/>
        </p:spPr>
        <p:txBody>
          <a:bodyPr wrap="none" rtlCol="0">
            <a:spAutoFit/>
          </a:bodyPr>
          <a:lstStyle/>
          <a:p>
            <a:pPr algn="r"/>
            <a:r>
              <a:rPr lang="en-GB" sz="1200" b="1">
                <a:solidFill>
                  <a:srgbClr val="336E9F"/>
                </a:solidFill>
                <a:latin typeface="Arial"/>
                <a:cs typeface="Arial"/>
              </a:rPr>
              <a:t>Imperial College Healthcare NHS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649129945"/>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4199614534"/>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1508565298"/>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1139227609"/>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4282289" y="622300"/>
            <a:ext cx="2996334" cy="276999"/>
          </a:xfrm>
          <a:prstGeom prst="rect">
            <a:avLst/>
          </a:prstGeom>
          <a:noFill/>
        </p:spPr>
        <p:txBody>
          <a:bodyPr wrap="none" rtlCol="0">
            <a:spAutoFit/>
          </a:bodyPr>
          <a:lstStyle/>
          <a:p>
            <a:pPr algn="r"/>
            <a:r>
              <a:rPr lang="en-GB" sz="1200" b="1">
                <a:solidFill>
                  <a:srgbClr val="336E9F"/>
                </a:solidFill>
                <a:latin typeface="Arial"/>
                <a:cs typeface="Arial"/>
              </a:rPr>
              <a:t>Imperial College Healthcare NHS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40283685"/>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2663547870"/>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758905161"/>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3904934607"/>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4282289" y="622300"/>
            <a:ext cx="2996334" cy="276999"/>
          </a:xfrm>
          <a:prstGeom prst="rect">
            <a:avLst/>
          </a:prstGeom>
          <a:noFill/>
        </p:spPr>
        <p:txBody>
          <a:bodyPr wrap="none" rtlCol="0">
            <a:spAutoFit/>
          </a:bodyPr>
          <a:lstStyle/>
          <a:p>
            <a:pPr algn="r"/>
            <a:r>
              <a:rPr lang="en-GB" sz="1200" b="1">
                <a:solidFill>
                  <a:srgbClr val="336E9F"/>
                </a:solidFill>
                <a:latin typeface="Arial"/>
                <a:cs typeface="Arial"/>
              </a:rPr>
              <a:t>Imperial College Healthcare NHS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2513934679"/>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Q02. Patient only spoke to primary care professional once or twice before cancer diagnosis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Q12. Patient was told they could have a family member, carer or friend with them when told diagnosis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Q14. Cancer diagnosis explained in a way the patient could completely understand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8804523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Q17. Patient had a main point of contact within the care team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05645588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Q20. Treatment options were explained in a way the patient could completely understand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5165812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Q22. Family and/or carers were definitely involved as much as the patient wanted them to be in decisions about treatment options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8486842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Q28. Patient definitely got the right level of support for their overall health and well being from hospital staff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141660215"/>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Q29. Patient was offered information about how to get financial help or benefits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7383348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Q33. Patient was always involved in decisions about their care and treatment whilst in hospital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30030149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Q35. Patient was always able to discuss worries and fears with hospital staff</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0682907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Q39. Patient was always able to discuss worries and fears with hospital staff while being treated as an outpatient or day case</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Q41_1. Beforehand patient completely had enough understandable information about surgery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Q41_4. Beforehand patient completely had enough understandable information about hormone 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Q42_1. Patient completely had enough understandable information about their response to surgery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Q42_4. Patient completely had enough understandable information about their response to hormone 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Q43. Patient felt the length of waiting time at clinic and day unit for cancer treatment was about right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Q44. Possible side effects from treatment were definitely explained in a way the patient could understand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725757174"/>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Q45. Patient was always offered practical advice on dealing with any immediate side effects from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76549697"/>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Q46. Patient was given information that they could access about support in dealing with immediate side effects from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01993936"/>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Q48. Patient was definitely able to discuss options for managing the impact of any long-term side effects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49%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86834419"/>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Q49. Care team gave family, or someone close, all the information needed to help care for the patient at home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00118513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Q50. During treatment, the patient definitely got enough care and support at home from community or voluntary services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52348659"/>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Q53. After treatment, the patient definitely could get enough emotional support at home from community or voluntary services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26%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956693197"/>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Q54. The right amount of information and support was offered to the patient between final treatment and the follow up appointment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14456734"/>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Q56. The whole care team worked well together</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707787127"/>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Q59. Patient's average rating of care scored from very poor to very good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2560090377"/>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4282289" y="622300"/>
            <a:ext cx="2996334" cy="276999"/>
          </a:xfrm>
          <a:prstGeom prst="rect">
            <a:avLst/>
          </a:prstGeom>
          <a:noFill/>
        </p:spPr>
        <p:txBody>
          <a:bodyPr wrap="none" rtlCol="0">
            <a:spAutoFit/>
          </a:bodyPr>
          <a:lstStyle/>
          <a:p>
            <a:pPr algn="r"/>
            <a:r>
              <a:rPr lang="en-GB" sz="1200" b="1">
                <a:solidFill>
                  <a:srgbClr val="336E9F"/>
                </a:solidFill>
                <a:latin typeface="Arial"/>
                <a:cs typeface="Arial"/>
              </a:rPr>
              <a:t>Imperial College Healthcare NHS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2776775257"/>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3349840899"/>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999485829"/>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3699957049"/>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4282289" y="622300"/>
            <a:ext cx="2996334" cy="276999"/>
          </a:xfrm>
          <a:prstGeom prst="rect">
            <a:avLst/>
          </a:prstGeom>
          <a:noFill/>
        </p:spPr>
        <p:txBody>
          <a:bodyPr wrap="none" rtlCol="0">
            <a:spAutoFit/>
          </a:bodyPr>
          <a:lstStyle/>
          <a:p>
            <a:pPr algn="r"/>
            <a:r>
              <a:rPr lang="en-GB" sz="1200" b="1">
                <a:solidFill>
                  <a:srgbClr val="336E9F"/>
                </a:solidFill>
                <a:latin typeface="Arial"/>
                <a:cs typeface="Arial"/>
              </a:rPr>
              <a:t>Imperial College Healthcare NHS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3241253453"/>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2206311835"/>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4282289" y="622300"/>
            <a:ext cx="2996334" cy="276999"/>
          </a:xfrm>
          <a:prstGeom prst="rect">
            <a:avLst/>
          </a:prstGeom>
          <a:noFill/>
        </p:spPr>
        <p:txBody>
          <a:bodyPr wrap="none" rtlCol="0">
            <a:spAutoFit/>
          </a:bodyPr>
          <a:lstStyle/>
          <a:p>
            <a:pPr algn="r"/>
            <a:r>
              <a:rPr lang="en-GB" sz="1200" b="1">
                <a:solidFill>
                  <a:srgbClr val="336E9F"/>
                </a:solidFill>
                <a:latin typeface="Arial"/>
                <a:cs typeface="Arial"/>
              </a:rPr>
              <a:t>Imperial College Healthcare NHS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3018273938"/>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268957112"/>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4156078559"/>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2423820300"/>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3944164316"/>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4282289" y="622300"/>
            <a:ext cx="2996334" cy="276999"/>
          </a:xfrm>
          <a:prstGeom prst="rect">
            <a:avLst/>
          </a:prstGeom>
          <a:noFill/>
        </p:spPr>
        <p:txBody>
          <a:bodyPr wrap="none" rtlCol="0">
            <a:spAutoFit/>
          </a:bodyPr>
          <a:lstStyle/>
          <a:p>
            <a:pPr algn="r"/>
            <a:r>
              <a:rPr lang="en-GB" sz="1200" b="1">
                <a:solidFill>
                  <a:srgbClr val="336E9F"/>
                </a:solidFill>
                <a:latin typeface="Arial"/>
                <a:cs typeface="Arial"/>
              </a:rPr>
              <a:t>Imperial College Healthcare NHS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1649222738"/>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504268495"/>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663344640"/>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4282289" y="622300"/>
            <a:ext cx="2996334" cy="276999"/>
          </a:xfrm>
          <a:prstGeom prst="rect">
            <a:avLst/>
          </a:prstGeom>
          <a:noFill/>
        </p:spPr>
        <p:txBody>
          <a:bodyPr wrap="none" rtlCol="0">
            <a:spAutoFit/>
          </a:bodyPr>
          <a:lstStyle/>
          <a:p>
            <a:pPr algn="r"/>
            <a:r>
              <a:rPr lang="en-GB" sz="1200" b="1">
                <a:solidFill>
                  <a:srgbClr val="336E9F"/>
                </a:solidFill>
                <a:latin typeface="Arial"/>
                <a:cs typeface="Arial"/>
              </a:rPr>
              <a:t>Imperial College Healthcare NHS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2409846427"/>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3919497799"/>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3103343650"/>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1835488502"/>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4282289" y="622300"/>
            <a:ext cx="2996334" cy="276999"/>
          </a:xfrm>
          <a:prstGeom prst="rect">
            <a:avLst/>
          </a:prstGeom>
          <a:noFill/>
        </p:spPr>
        <p:txBody>
          <a:bodyPr wrap="none" rtlCol="0">
            <a:spAutoFit/>
          </a:bodyPr>
          <a:lstStyle/>
          <a:p>
            <a:pPr algn="r"/>
            <a:r>
              <a:rPr lang="en-GB" sz="1200" b="1">
                <a:solidFill>
                  <a:srgbClr val="336E9F"/>
                </a:solidFill>
                <a:latin typeface="Arial"/>
                <a:cs typeface="Arial"/>
              </a:rPr>
              <a:t>Imperial College Healthcare NHS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941714480"/>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331709529"/>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4282289" y="622300"/>
            <a:ext cx="2996334" cy="276999"/>
          </a:xfrm>
          <a:prstGeom prst="rect">
            <a:avLst/>
          </a:prstGeom>
          <a:noFill/>
        </p:spPr>
        <p:txBody>
          <a:bodyPr wrap="none" rtlCol="0">
            <a:spAutoFit/>
          </a:bodyPr>
          <a:lstStyle/>
          <a:p>
            <a:pPr algn="r"/>
            <a:r>
              <a:rPr lang="en-GB" sz="1200" b="1">
                <a:solidFill>
                  <a:srgbClr val="336E9F"/>
                </a:solidFill>
                <a:latin typeface="Arial"/>
                <a:cs typeface="Arial"/>
              </a:rPr>
              <a:t>Imperial College Healthcare NHS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42676608"/>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37391533"/>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16460983"/>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49075435"/>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49210084"/>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06895003"/>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52749550"/>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1301695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65054383"/>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23396159"/>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4282289" y="622300"/>
            <a:ext cx="2996334" cy="276999"/>
          </a:xfrm>
          <a:prstGeom prst="rect">
            <a:avLst/>
          </a:prstGeom>
          <a:noFill/>
        </p:spPr>
        <p:txBody>
          <a:bodyPr wrap="none" rtlCol="0">
            <a:spAutoFit/>
          </a:bodyPr>
          <a:lstStyle/>
          <a:p>
            <a:pPr algn="r"/>
            <a:r>
              <a:rPr lang="en-GB" sz="1200" b="1">
                <a:solidFill>
                  <a:srgbClr val="336E9F"/>
                </a:solidFill>
                <a:latin typeface="Arial"/>
                <a:cs typeface="Arial"/>
              </a:rPr>
              <a:t>Imperial College Healthcare NHS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30946221"/>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11373917"/>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0697548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93782972"/>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353548"/>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65651064"/>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776088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10495677"/>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0611233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78198205"/>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4282289" y="622300"/>
            <a:ext cx="2996334" cy="276999"/>
          </a:xfrm>
          <a:prstGeom prst="rect">
            <a:avLst/>
          </a:prstGeom>
          <a:noFill/>
        </p:spPr>
        <p:txBody>
          <a:bodyPr wrap="none" rtlCol="0">
            <a:spAutoFit/>
          </a:bodyPr>
          <a:lstStyle/>
          <a:p>
            <a:pPr algn="r"/>
            <a:r>
              <a:rPr lang="en-GB" sz="1200" b="1">
                <a:solidFill>
                  <a:srgbClr val="336E9F"/>
                </a:solidFill>
                <a:latin typeface="Arial"/>
                <a:cs typeface="Arial"/>
              </a:rPr>
              <a:t>Imperial College Healthcare NHS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00676661"/>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42259387"/>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3742195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07601061"/>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45242507"/>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28267631"/>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98142872"/>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02584125"/>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04012911"/>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20938834"/>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4282289" y="622300"/>
            <a:ext cx="2996334" cy="276999"/>
          </a:xfrm>
          <a:prstGeom prst="rect">
            <a:avLst/>
          </a:prstGeom>
          <a:noFill/>
        </p:spPr>
        <p:txBody>
          <a:bodyPr wrap="none" rtlCol="0">
            <a:spAutoFit/>
          </a:bodyPr>
          <a:lstStyle/>
          <a:p>
            <a:pPr algn="r"/>
            <a:r>
              <a:rPr lang="en-GB" sz="1200" b="1">
                <a:solidFill>
                  <a:srgbClr val="336E9F"/>
                </a:solidFill>
                <a:latin typeface="Arial"/>
                <a:cs typeface="Arial"/>
              </a:rPr>
              <a:t>Imperial College Healthcare NHS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12919970"/>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27507007"/>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04680061"/>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43243173"/>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20828820"/>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74549162"/>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88084177"/>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4285590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2913309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34074053"/>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4282289" y="622300"/>
            <a:ext cx="2996334" cy="276999"/>
          </a:xfrm>
          <a:prstGeom prst="rect">
            <a:avLst/>
          </a:prstGeom>
          <a:noFill/>
        </p:spPr>
        <p:txBody>
          <a:bodyPr wrap="none" rtlCol="0">
            <a:spAutoFit/>
          </a:bodyPr>
          <a:lstStyle/>
          <a:p>
            <a:pPr algn="r"/>
            <a:r>
              <a:rPr lang="en-GB" sz="1200" b="1">
                <a:solidFill>
                  <a:srgbClr val="336E9F"/>
                </a:solidFill>
                <a:latin typeface="Arial"/>
                <a:cs typeface="Arial"/>
              </a:rPr>
              <a:t>Imperial College Healthcare NHS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4282289" y="622300"/>
            <a:ext cx="2996334" cy="276999"/>
          </a:xfrm>
          <a:prstGeom prst="rect">
            <a:avLst/>
          </a:prstGeom>
          <a:noFill/>
        </p:spPr>
        <p:txBody>
          <a:bodyPr wrap="none" rtlCol="0">
            <a:spAutoFit/>
          </a:bodyPr>
          <a:lstStyle/>
          <a:p>
            <a:pPr algn="r"/>
            <a:r>
              <a:rPr lang="en-GB" sz="1200" b="1">
                <a:solidFill>
                  <a:srgbClr val="336E9F"/>
                </a:solidFill>
                <a:latin typeface="Arial"/>
                <a:cs typeface="Arial"/>
              </a:rPr>
              <a:t>Imperial College Healthcare NHS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09741771"/>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77969365"/>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47170731"/>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5296917"/>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60815977"/>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1409342"/>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25355772"/>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74248131"/>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95386985"/>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52865366"/>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4282289" y="622300"/>
            <a:ext cx="2996334" cy="276999"/>
          </a:xfrm>
          <a:prstGeom prst="rect">
            <a:avLst/>
          </a:prstGeom>
          <a:noFill/>
        </p:spPr>
        <p:txBody>
          <a:bodyPr wrap="none" rtlCol="0">
            <a:spAutoFit/>
          </a:bodyPr>
          <a:lstStyle/>
          <a:p>
            <a:pPr algn="r"/>
            <a:r>
              <a:rPr lang="en-GB" sz="1200" b="1">
                <a:solidFill>
                  <a:srgbClr val="336E9F"/>
                </a:solidFill>
                <a:latin typeface="Arial"/>
                <a:cs typeface="Arial"/>
              </a:rPr>
              <a:t>Imperial College Healthcare NHS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68410389"/>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43298827"/>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7794223"/>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34943952"/>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8233510"/>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209355"/>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4327113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5884937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4482943"/>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62926183"/>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4282289" y="622300"/>
            <a:ext cx="2996334" cy="276999"/>
          </a:xfrm>
          <a:prstGeom prst="rect">
            <a:avLst/>
          </a:prstGeom>
          <a:noFill/>
        </p:spPr>
        <p:txBody>
          <a:bodyPr wrap="none" rtlCol="0">
            <a:spAutoFit/>
          </a:bodyPr>
          <a:lstStyle/>
          <a:p>
            <a:pPr algn="r"/>
            <a:r>
              <a:rPr lang="en-GB" sz="1200" b="1">
                <a:solidFill>
                  <a:srgbClr val="336E9F"/>
                </a:solidFill>
                <a:latin typeface="Arial"/>
                <a:cs typeface="Arial"/>
              </a:rPr>
              <a:t>Imperial College Healthcare NHS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57308504"/>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97173002"/>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19820193"/>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54257246"/>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78592991"/>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9197311"/>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9456993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79039717"/>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5320200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0655444"/>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4282289" y="622300"/>
            <a:ext cx="2996334" cy="276999"/>
          </a:xfrm>
          <a:prstGeom prst="rect">
            <a:avLst/>
          </a:prstGeom>
          <a:noFill/>
        </p:spPr>
        <p:txBody>
          <a:bodyPr wrap="none" rtlCol="0">
            <a:spAutoFit/>
          </a:bodyPr>
          <a:lstStyle/>
          <a:p>
            <a:pPr algn="r"/>
            <a:r>
              <a:rPr lang="en-GB" sz="1200" b="1">
                <a:solidFill>
                  <a:srgbClr val="336E9F"/>
                </a:solidFill>
                <a:latin typeface="Arial"/>
                <a:cs typeface="Arial"/>
              </a:rPr>
              <a:t>Imperial College Healthcare NHS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564937"/>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2524556"/>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37235200"/>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68650814"/>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92274703"/>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75912213"/>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44444027"/>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51495154"/>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93708828"/>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41117644"/>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4282289" y="622300"/>
            <a:ext cx="2996334" cy="276999"/>
          </a:xfrm>
          <a:prstGeom prst="rect">
            <a:avLst/>
          </a:prstGeom>
          <a:noFill/>
        </p:spPr>
        <p:txBody>
          <a:bodyPr wrap="none" rtlCol="0">
            <a:spAutoFit/>
          </a:bodyPr>
          <a:lstStyle/>
          <a:p>
            <a:pPr algn="r"/>
            <a:r>
              <a:rPr lang="en-GB" sz="1200" b="1">
                <a:solidFill>
                  <a:srgbClr val="336E9F"/>
                </a:solidFill>
                <a:latin typeface="Arial"/>
                <a:cs typeface="Arial"/>
              </a:rPr>
              <a:t>Imperial College Healthcare NHS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29778259"/>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20072961"/>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25411781"/>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92208060"/>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14130948"/>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36746208"/>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19793641"/>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38620390"/>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65102250"/>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51437153"/>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4282289" y="622300"/>
            <a:ext cx="2996334" cy="276999"/>
          </a:xfrm>
          <a:prstGeom prst="rect">
            <a:avLst/>
          </a:prstGeom>
          <a:noFill/>
        </p:spPr>
        <p:txBody>
          <a:bodyPr wrap="none" rtlCol="0">
            <a:spAutoFit/>
          </a:bodyPr>
          <a:lstStyle/>
          <a:p>
            <a:pPr algn="r"/>
            <a:r>
              <a:rPr lang="en-GB" sz="1200" b="1">
                <a:solidFill>
                  <a:srgbClr val="336E9F"/>
                </a:solidFill>
                <a:latin typeface="Arial"/>
                <a:cs typeface="Arial"/>
              </a:rPr>
              <a:t>Imperial College Healthcare NHS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27295229"/>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38166804"/>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4964933"/>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37803775"/>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03391735"/>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34655534"/>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57295448"/>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8732042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27956854"/>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61227075"/>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4282289" y="622300"/>
            <a:ext cx="2996334" cy="276999"/>
          </a:xfrm>
          <a:prstGeom prst="rect">
            <a:avLst/>
          </a:prstGeom>
          <a:noFill/>
        </p:spPr>
        <p:txBody>
          <a:bodyPr wrap="none" rtlCol="0">
            <a:spAutoFit/>
          </a:bodyPr>
          <a:lstStyle/>
          <a:p>
            <a:pPr algn="r"/>
            <a:r>
              <a:rPr lang="en-GB" sz="1200" b="1">
                <a:solidFill>
                  <a:srgbClr val="336E9F"/>
                </a:solidFill>
                <a:latin typeface="Arial"/>
                <a:cs typeface="Arial"/>
              </a:rPr>
              <a:t>Imperial College Healthcare NHS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94055977"/>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15204144"/>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99164436"/>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76310854"/>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51542007"/>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39116346"/>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6471061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5820375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01277007"/>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7017614"/>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4282289" y="622300"/>
            <a:ext cx="2996334" cy="276999"/>
          </a:xfrm>
          <a:prstGeom prst="rect">
            <a:avLst/>
          </a:prstGeom>
          <a:noFill/>
        </p:spPr>
        <p:txBody>
          <a:bodyPr wrap="none" rtlCol="0">
            <a:spAutoFit/>
          </a:bodyPr>
          <a:lstStyle/>
          <a:p>
            <a:pPr algn="r"/>
            <a:r>
              <a:rPr lang="en-GB" sz="1200" b="1">
                <a:solidFill>
                  <a:srgbClr val="336E9F"/>
                </a:solidFill>
                <a:latin typeface="Arial"/>
                <a:cs typeface="Arial"/>
              </a:rPr>
              <a:t>Imperial College Healthcare NHS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519872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81510761"/>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97335691"/>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23778726"/>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02918470"/>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79938921"/>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7972601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79597706"/>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38431806"/>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9887215"/>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4282289" y="622300"/>
            <a:ext cx="2996334" cy="276999"/>
          </a:xfrm>
          <a:prstGeom prst="rect">
            <a:avLst/>
          </a:prstGeom>
          <a:noFill/>
        </p:spPr>
        <p:txBody>
          <a:bodyPr wrap="none" rtlCol="0">
            <a:spAutoFit/>
          </a:bodyPr>
          <a:lstStyle/>
          <a:p>
            <a:pPr algn="r"/>
            <a:r>
              <a:rPr lang="en-GB" sz="1200" b="1">
                <a:solidFill>
                  <a:srgbClr val="336E9F"/>
                </a:solidFill>
                <a:latin typeface="Arial"/>
                <a:cs typeface="Arial"/>
              </a:rPr>
              <a:t>Imperial College Healthcare NHS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97769989"/>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19233645"/>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4282289" y="622300"/>
            <a:ext cx="2996334" cy="276999"/>
          </a:xfrm>
          <a:prstGeom prst="rect">
            <a:avLst/>
          </a:prstGeom>
          <a:noFill/>
        </p:spPr>
        <p:txBody>
          <a:bodyPr wrap="none" rtlCol="0">
            <a:spAutoFit/>
          </a:bodyPr>
          <a:lstStyle/>
          <a:p>
            <a:pPr algn="r"/>
            <a:r>
              <a:rPr lang="en-GB" sz="1200" b="1">
                <a:solidFill>
                  <a:srgbClr val="336E9F"/>
                </a:solidFill>
                <a:latin typeface="Arial"/>
                <a:cs typeface="Arial"/>
              </a:rPr>
              <a:t>Imperial College Healthcare NHS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4282289" y="622300"/>
            <a:ext cx="2996334" cy="276999"/>
          </a:xfrm>
          <a:prstGeom prst="rect">
            <a:avLst/>
          </a:prstGeom>
          <a:noFill/>
        </p:spPr>
        <p:txBody>
          <a:bodyPr wrap="none" rtlCol="0">
            <a:spAutoFit/>
          </a:bodyPr>
          <a:lstStyle/>
          <a:p>
            <a:pPr algn="r"/>
            <a:r>
              <a:rPr lang="en-GB" sz="1200" b="1">
                <a:solidFill>
                  <a:srgbClr val="336E9F"/>
                </a:solidFill>
                <a:latin typeface="Arial"/>
                <a:cs typeface="Arial"/>
              </a:rPr>
              <a:t>Imperial College Healthcare NHS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4282289" y="622300"/>
            <a:ext cx="2996334" cy="276999"/>
          </a:xfrm>
          <a:prstGeom prst="rect">
            <a:avLst/>
          </a:prstGeom>
          <a:noFill/>
        </p:spPr>
        <p:txBody>
          <a:bodyPr wrap="none" rtlCol="0">
            <a:spAutoFit/>
          </a:bodyPr>
          <a:lstStyle/>
          <a:p>
            <a:pPr algn="r"/>
            <a:r>
              <a:rPr lang="en-GB" sz="1200" b="1">
                <a:solidFill>
                  <a:srgbClr val="336E9F"/>
                </a:solidFill>
                <a:latin typeface="Arial"/>
                <a:cs typeface="Arial"/>
              </a:rPr>
              <a:t>Imperial College Healthcare NHS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4282289" y="622300"/>
            <a:ext cx="2996334" cy="276999"/>
          </a:xfrm>
          <a:prstGeom prst="rect">
            <a:avLst/>
          </a:prstGeom>
          <a:noFill/>
        </p:spPr>
        <p:txBody>
          <a:bodyPr wrap="none" rtlCol="0">
            <a:spAutoFit/>
          </a:bodyPr>
          <a:lstStyle/>
          <a:p>
            <a:pPr algn="r"/>
            <a:r>
              <a:rPr lang="en-GB" sz="1200" b="1">
                <a:solidFill>
                  <a:srgbClr val="336E9F"/>
                </a:solidFill>
                <a:latin typeface="Arial"/>
                <a:cs typeface="Arial"/>
              </a:rPr>
              <a:t>Imperial College Healthcare NHS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739</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2,066</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36</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3870519798"/>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2,221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2,066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739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306801434"/>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532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204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739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3516984527"/>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122</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92</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101</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127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739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4282289" y="622300"/>
            <a:ext cx="2996334" cy="276999"/>
          </a:xfrm>
          <a:prstGeom prst="rect">
            <a:avLst/>
          </a:prstGeom>
          <a:noFill/>
        </p:spPr>
        <p:txBody>
          <a:bodyPr wrap="none" rtlCol="0">
            <a:spAutoFit/>
          </a:bodyPr>
          <a:lstStyle/>
          <a:p>
            <a:pPr algn="r"/>
            <a:r>
              <a:rPr lang="en-GB" sz="1200" b="1">
                <a:solidFill>
                  <a:srgbClr val="336E9F"/>
                </a:solidFill>
                <a:latin typeface="Arial"/>
                <a:cs typeface="Arial"/>
              </a:rPr>
              <a:t>Imperial College Healthcare NHS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3.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17906</TotalTime>
  <Words>23534</Words>
  <Application>Microsoft Office PowerPoint</Application>
  <PresentationFormat>Custom</PresentationFormat>
  <Paragraphs>6040</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2025-07-16T17:24:19Z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