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8.3250599999999994E-2</c:v>
                </c:pt>
                <c:pt idx="1">
                  <c:v>4.8103699999999999E-2</c:v>
                </c:pt>
                <c:pt idx="2">
                  <c:v>5.1717600000000002E-2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7.9041700000000006E-2</c:v>
                </c:pt>
                <c:pt idx="1">
                  <c:v>0.1179683</c:v>
                </c:pt>
                <c:pt idx="2">
                  <c:v>5.5040800000000001E-2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4.5849300000000003E-2</c:v>
                </c:pt>
                <c:pt idx="1">
                  <c:v>9.4766799999999998E-2</c:v>
                </c:pt>
                <c:pt idx="2">
                  <c:v>1.53238E-2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0.89551999999999998</c:v>
                </c:pt>
                <c:pt idx="1">
                  <c:v>0.816631</c:v>
                </c:pt>
                <c:pt idx="2">
                  <c:v>0.94538500000000003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4.9834700000000003E-2</c:v>
                </c:pt>
                <c:pt idx="1">
                  <c:v>5.8383600000000001E-2</c:v>
                </c:pt>
                <c:pt idx="2">
                  <c:v>3.6886299999999997E-2</c:v>
                </c:pt>
                <c:pt idx="3">
                  <c:v>0.17935029999999999</c:v>
                </c:pt>
                <c:pt idx="4">
                  <c:v>7.0626900000000006E-2</c:v>
                </c:pt>
                <c:pt idx="5">
                  <c:v>0.14906249999999999</c:v>
                </c:pt>
                <c:pt idx="6">
                  <c:v>6.1968200000000001E-2</c:v>
                </c:pt>
                <c:pt idx="7">
                  <c:v>6.74236E-2</c:v>
                </c:pt>
                <c:pt idx="8">
                  <c:v>0.13009499999999999</c:v>
                </c:pt>
                <c:pt idx="9">
                  <c:v>4.59047E-2</c:v>
                </c:pt>
                <c:pt idx="10">
                  <c:v>0.1213481</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8.6267899999999995E-2</c:v>
                </c:pt>
                <c:pt idx="1">
                  <c:v>0.13250190000000001</c:v>
                </c:pt>
                <c:pt idx="2">
                  <c:v>0.11423609999999999</c:v>
                </c:pt>
                <c:pt idx="3">
                  <c:v>0.18533930000000001</c:v>
                </c:pt>
                <c:pt idx="4">
                  <c:v>0.262791</c:v>
                </c:pt>
                <c:pt idx="5">
                  <c:v>9.8039299999999996E-2</c:v>
                </c:pt>
                <c:pt idx="6">
                  <c:v>0.14549219999999999</c:v>
                </c:pt>
                <c:pt idx="7">
                  <c:v>0.12795860000000001</c:v>
                </c:pt>
                <c:pt idx="8">
                  <c:v>0.19557869999999999</c:v>
                </c:pt>
                <c:pt idx="9">
                  <c:v>0.27750269999999999</c:v>
                </c:pt>
                <c:pt idx="10">
                  <c:v>0.15819929999999999</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5.5158899999999997E-2</c:v>
                </c:pt>
                <c:pt idx="1">
                  <c:v>3.9414100000000001E-2</c:v>
                </c:pt>
                <c:pt idx="2">
                  <c:v>3.2386600000000001E-2</c:v>
                </c:pt>
                <c:pt idx="3">
                  <c:v>5.8146299999999998E-2</c:v>
                </c:pt>
                <c:pt idx="4">
                  <c:v>2.9236999999999999E-2</c:v>
                </c:pt>
                <c:pt idx="5">
                  <c:v>8.2836199999999999E-2</c:v>
                </c:pt>
                <c:pt idx="6">
                  <c:v>4.2383900000000002E-2</c:v>
                </c:pt>
                <c:pt idx="7">
                  <c:v>8.9608699999999999E-2</c:v>
                </c:pt>
                <c:pt idx="8">
                  <c:v>8.7066000000000004E-2</c:v>
                </c:pt>
                <c:pt idx="9">
                  <c:v>5.3612800000000002E-2</c:v>
                </c:pt>
                <c:pt idx="10">
                  <c:v>7.6161800000000002E-2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0.90359440000000002</c:v>
                </c:pt>
                <c:pt idx="1">
                  <c:v>0.92590110000000003</c:v>
                </c:pt>
                <c:pt idx="2">
                  <c:v>0.87142770000000003</c:v>
                </c:pt>
                <c:pt idx="3">
                  <c:v>0.85767499999999997</c:v>
                </c:pt>
                <c:pt idx="4">
                  <c:v>0.9697422</c:v>
                </c:pt>
                <c:pt idx="5">
                  <c:v>0.86026279999999999</c:v>
                </c:pt>
                <c:pt idx="6">
                  <c:v>0.82466419999999996</c:v>
                </c:pt>
                <c:pt idx="7">
                  <c:v>0.81181320000000001</c:v>
                </c:pt>
                <c:pt idx="8">
                  <c:v>0.8180596</c:v>
                </c:pt>
                <c:pt idx="9">
                  <c:v>0.81777949999999999</c:v>
                </c:pt>
                <c:pt idx="10">
                  <c:v>0.85938289999999995</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3.1708899999999998E-2</c:v>
                </c:pt>
                <c:pt idx="1">
                  <c:v>8.0676999999999999E-2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0.1298417</c:v>
                </c:pt>
                <c:pt idx="1">
                  <c:v>0.11722870000000001</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2.66231E-2</c:v>
                </c:pt>
                <c:pt idx="1">
                  <c:v>3.3485399999999998E-2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0.86312040000000001</c:v>
                </c:pt>
                <c:pt idx="1">
                  <c:v>0.86677479999999996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0.34986909999999999</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0.42924499999999999</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0.14882960000000001</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9.0809651999999996</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3.6254399999999999E-2</c:v>
                </c:pt>
                <c:pt idx="1">
                  <c:v>9.4628199999999996E-2</c:v>
                </c:pt>
                <c:pt idx="2">
                  <c:v>9.2363500000000001E-2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7.2899699999999998E-2</c:v>
                </c:pt>
                <c:pt idx="1">
                  <c:v>9.39889E-2</c:v>
                </c:pt>
                <c:pt idx="2">
                  <c:v>0.22562699999999999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2.9361399999999999E-2</c:v>
                </c:pt>
                <c:pt idx="1">
                  <c:v>5.5950699999999999E-2</c:v>
                </c:pt>
                <c:pt idx="2">
                  <c:v>0.2052639</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0.92995269999999997</c:v>
                </c:pt>
                <c:pt idx="1">
                  <c:v>0.90240790000000004</c:v>
                </c:pt>
                <c:pt idx="2">
                  <c:v>0.31002160000000001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5.0447100000000002E-2</c:v>
                </c:pt>
                <c:pt idx="1">
                  <c:v>0.15038470000000001</c:v>
                </c:pt>
                <c:pt idx="2">
                  <c:v>9.02443E-2</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0.22118309999999999</c:v>
                </c:pt>
                <c:pt idx="1">
                  <c:v>0.13151560000000001</c:v>
                </c:pt>
                <c:pt idx="2">
                  <c:v>0.1457859</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5.8795899999999998E-2</c:v>
                </c:pt>
                <c:pt idx="1">
                  <c:v>4.6873499999999998E-2</c:v>
                </c:pt>
                <c:pt idx="2">
                  <c:v>7.4465000000000003E-2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0.42484870000000002</c:v>
                </c:pt>
                <c:pt idx="1">
                  <c:v>0.83855400000000002</c:v>
                </c:pt>
                <c:pt idx="2">
                  <c:v>0.62000129999999998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0.12880720000000001</c:v>
                </c:pt>
                <c:pt idx="1">
                  <c:v>6.4421199999999998E-2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0.1573195</c:v>
                </c:pt>
                <c:pt idx="1">
                  <c:v>0.10703260000000001</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4.13894E-2</c:v>
                </c:pt>
                <c:pt idx="1">
                  <c:v>0.1320472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0.51790729999999996</c:v>
                </c:pt>
                <c:pt idx="1">
                  <c:v>0.21762629999999999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5.3774099999999998E-2</c:v>
                </c:pt>
                <c:pt idx="1">
                  <c:v>0.10049</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0.15196599999999999</c:v>
                </c:pt>
                <c:pt idx="1">
                  <c:v>0.2128738</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5.37242E-2</c:v>
                </c:pt>
                <c:pt idx="1">
                  <c:v>0.10423010000000001</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0.5953619</c:v>
                </c:pt>
                <c:pt idx="1">
                  <c:v>0.53222020000000003</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0.77829099999999996</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0.7721519</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0.7457627</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0.75518669999999999</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0.84454759999999995</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0.8575064</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0.85232070000000004</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0.89451480000000005</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0.92961170000000004</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0.93600000000000005</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0.88444440000000002</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0.94347829999999999</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6.7633700000000005E-2</c:v>
                </c:pt>
                <c:pt idx="1">
                  <c:v>0.2033423</c:v>
                </c:pt>
                <c:pt idx="2">
                  <c:v>0.20815629999999999</c:v>
                </c:pt>
                <c:pt idx="3">
                  <c:v>0.27373839999999999</c:v>
                </c:pt>
                <c:pt idx="4">
                  <c:v>3.09783E-2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9.5945199999999994E-2</c:v>
                </c:pt>
                <c:pt idx="1">
                  <c:v>0.10446370000000001</c:v>
                </c:pt>
                <c:pt idx="2">
                  <c:v>0.102031</c:v>
                </c:pt>
                <c:pt idx="3">
                  <c:v>8.4662600000000005E-2</c:v>
                </c:pt>
                <c:pt idx="4">
                  <c:v>9.1734899999999994E-2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6.6063300000000005E-2</c:v>
                </c:pt>
                <c:pt idx="1">
                  <c:v>6.07696E-2</c:v>
                </c:pt>
                <c:pt idx="2">
                  <c:v>4.2229799999999998E-2</c:v>
                </c:pt>
                <c:pt idx="3">
                  <c:v>3.1591599999999997E-2</c:v>
                </c:pt>
                <c:pt idx="4">
                  <c:v>2.99403E-2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0.85862660000000002</c:v>
                </c:pt>
                <c:pt idx="1">
                  <c:v>0.78073360000000003</c:v>
                </c:pt>
                <c:pt idx="2">
                  <c:v>0.80830389999999996</c:v>
                </c:pt>
                <c:pt idx="3">
                  <c:v>0.89273429999999998</c:v>
                </c:pt>
                <c:pt idx="4">
                  <c:v>0.85578189999999998</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0.74528300000000003</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0.75165559999999998</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0.78534029999999999</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0.79255319999999996</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0.77777779999999996</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0.80444439999999995</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0.77483440000000003</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0.83571430000000002</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0.80631580000000003</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0.77426640000000002</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0.76752770000000003</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0.82129280000000005</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0.78902950000000005</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0.76008969999999998</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0.77528090000000005</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0.78787879999999999</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0.79372200000000004</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0.81400969999999995</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0.8470588</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0.87096770000000001</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0.95813950000000003</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0.95443040000000001</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0.94117649999999997</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0.97119339999999998</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0.81566819999999995</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0.77974679999999996</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0.76170210000000005</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0.83950619999999998</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0.97794119999999995</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0.97796139999999998</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0.9627907</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0.94230769999999997</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0.877193</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0.8717201</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0.85929650000000002</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0.80829019999999996</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0.9321663</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0.88732390000000005</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0.87692309999999996</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0.89411759999999996</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4.7715199999999999E-2</c:v>
                </c:pt>
                <c:pt idx="1">
                  <c:v>0.1349669</c:v>
                </c:pt>
                <c:pt idx="2">
                  <c:v>0.20318749999999999</c:v>
                </c:pt>
                <c:pt idx="3">
                  <c:v>0.11590549999999999</c:v>
                </c:pt>
                <c:pt idx="4">
                  <c:v>1.3845100000000001E-2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6.7736500000000005E-2</c:v>
                </c:pt>
                <c:pt idx="1">
                  <c:v>9.4697000000000003E-2</c:v>
                </c:pt>
                <c:pt idx="2">
                  <c:v>0.1054377</c:v>
                </c:pt>
                <c:pt idx="3">
                  <c:v>0.1050962</c:v>
                </c:pt>
                <c:pt idx="4">
                  <c:v>5.6934999999999999E-2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4.0311199999999998E-2</c:v>
                </c:pt>
                <c:pt idx="1">
                  <c:v>0.1184534</c:v>
                </c:pt>
                <c:pt idx="2">
                  <c:v>9.9875099999999994E-2</c:v>
                </c:pt>
                <c:pt idx="3">
                  <c:v>4.5197000000000001E-2</c:v>
                </c:pt>
                <c:pt idx="4">
                  <c:v>2.5732700000000001E-2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0.94059550000000003</c:v>
                </c:pt>
                <c:pt idx="1">
                  <c:v>0.88432219999999995</c:v>
                </c:pt>
                <c:pt idx="2">
                  <c:v>0.76119409999999998</c:v>
                </c:pt>
                <c:pt idx="3">
                  <c:v>0.83014350000000003</c:v>
                </c:pt>
                <c:pt idx="4">
                  <c:v>0.96813709999999997</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0.8761468</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0.87823830000000003</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0.85654010000000003</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0.87234040000000002</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0.88510639999999996</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0.86353469999999999</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0.86346860000000003</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0.78554780000000002</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0.71359220000000001</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0.71836730000000004</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0.75641029999999998</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0.61805560000000004</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0.51908399999999999</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0.79948589999999997</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0.79411759999999998</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0.83333330000000005</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0.88841199999999998</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0.8451613</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0.79775280000000004</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0.81992339999999997</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0.83269959999999998</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0.87442920000000002</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0.82932689999999998</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0.83805669999999999</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0.88259109999999996</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0.81589959999999995</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0.7623318</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0.72857139999999998</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0.71666669999999999</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0.80597010000000002</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0.74943570000000004</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0.77819550000000004</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0.81226050000000005</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0.95533500000000005</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0.94358969999999998</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0.92916670000000001</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0.96694210000000003</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0.71798300000000004</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0</c:v>
                </c:pt>
                <c:pt idx="1">
                  <c:v>0.116332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0.13588939999999999</c:v>
                </c:pt>
                <c:pt idx="1">
                  <c:v>0.13456480000000001</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0.1026093</c:v>
                </c:pt>
                <c:pt idx="1">
                  <c:v>0.1286986</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0.7978151</c:v>
                </c:pt>
                <c:pt idx="1">
                  <c:v>0.7546157</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0.98571430000000004</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0.97790060000000001</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0.97307690000000002</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0.93333330000000003</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0.91390729999999998</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0.97761189999999998</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0.65638770000000002</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0.67857140000000005</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0.69298249999999995</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0.71428570000000002</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0.71304350000000005</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0.72499999999999998</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0.76106189999999996</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0.76923079999999999</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0.76086960000000003</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0.76237619999999995</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0.74107140000000005</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0.76923079999999999</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0.63535909999999995</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0.65161290000000005</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0.71875</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0.74117650000000002</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0.81034479999999998</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0.80392160000000001</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0.81034479999999998</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0.82242990000000005</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0.90884719999999997</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0.89873420000000004</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0.86597939999999995</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0.90710380000000002</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0.84039900000000001</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0.80366490000000002</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0.78695649999999995</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0.86462879999999998</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0.90748899999999999</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0.89393940000000005</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0.89285709999999996</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0.86138610000000004</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7.5360099999999999E-2</c:v>
                </c:pt>
                <c:pt idx="1">
                  <c:v>9.9800299999999995E-2</c:v>
                </c:pt>
                <c:pt idx="2">
                  <c:v>6.6004099999999996E-2</c:v>
                </c:pt>
                <c:pt idx="3">
                  <c:v>0.1229794</c:v>
                </c:pt>
                <c:pt idx="4">
                  <c:v>0.15760289999999999</c:v>
                </c:pt>
                <c:pt idx="5">
                  <c:v>8.6049E-2</c:v>
                </c:pt>
                <c:pt idx="6">
                  <c:v>2.6333599999999999E-2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0.16558429999999999</c:v>
                </c:pt>
                <c:pt idx="1">
                  <c:v>0.19779869999999999</c:v>
                </c:pt>
                <c:pt idx="2">
                  <c:v>0.1746654</c:v>
                </c:pt>
                <c:pt idx="3">
                  <c:v>0.1687939</c:v>
                </c:pt>
                <c:pt idx="4">
                  <c:v>0.1912374</c:v>
                </c:pt>
                <c:pt idx="5">
                  <c:v>0.14402880000000001</c:v>
                </c:pt>
                <c:pt idx="6">
                  <c:v>0.12460300000000001</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9.4869999999999996E-2</c:v>
                </c:pt>
                <c:pt idx="1">
                  <c:v>9.7112400000000001E-2</c:v>
                </c:pt>
                <c:pt idx="2">
                  <c:v>0.1638414</c:v>
                </c:pt>
                <c:pt idx="3">
                  <c:v>0.14785400000000001</c:v>
                </c:pt>
                <c:pt idx="4">
                  <c:v>0.12577430000000001</c:v>
                </c:pt>
                <c:pt idx="5">
                  <c:v>8.4913600000000006E-2</c:v>
                </c:pt>
                <c:pt idx="6">
                  <c:v>4.7036099999999997E-2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0.82835840000000005</c:v>
                </c:pt>
                <c:pt idx="1">
                  <c:v>0.75339469999999997</c:v>
                </c:pt>
                <c:pt idx="2">
                  <c:v>0.77152200000000004</c:v>
                </c:pt>
                <c:pt idx="3">
                  <c:v>0.78583780000000003</c:v>
                </c:pt>
                <c:pt idx="4">
                  <c:v>0.71624259999999995</c:v>
                </c:pt>
                <c:pt idx="5">
                  <c:v>0.90972129999999995</c:v>
                </c:pt>
                <c:pt idx="6">
                  <c:v>0.85625819999999997</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0.90909090000000004</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0.89215690000000003</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0.91379310000000002</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0.84761900000000001</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0.90430619999999995</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0.90659339999999999</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0.88571429999999995</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0.90816330000000001</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0.84455959999999997</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0.86338800000000004</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0.90697669999999997</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0.76744190000000001</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0.96666669999999999</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0.82558140000000002</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0.77647060000000001</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0.75757580000000002</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0.86111110000000002</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0.90721649999999998</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0.87958119999999995</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0.80555560000000004</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0.86554620000000004</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0.84403669999999997</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0.85454549999999996</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0.82905980000000001</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0.92380949999999995</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0.85652170000000005</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0.83678160000000001</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0.86153849999999998</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0.86220470000000005</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0.80645160000000005</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0.73846149999999999</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0.81944439999999996</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9.5536399999999994E-2</c:v>
                </c:pt>
                <c:pt idx="1">
                  <c:v>6.0011700000000001E-2</c:v>
                </c:pt>
                <c:pt idx="2">
                  <c:v>0.14474110000000001</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6.9958199999999998E-2</c:v>
                </c:pt>
                <c:pt idx="1">
                  <c:v>0.116401</c:v>
                </c:pt>
                <c:pt idx="2">
                  <c:v>0.1791653</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4.1990100000000002E-2</c:v>
                </c:pt>
                <c:pt idx="1">
                  <c:v>0.1088258</c:v>
                </c:pt>
                <c:pt idx="2">
                  <c:v>0.1259458</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0.9640109</c:v>
                </c:pt>
                <c:pt idx="1">
                  <c:v>0.81892160000000003</c:v>
                </c:pt>
                <c:pt idx="2">
                  <c:v>0.70657519999999996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0.74336279999999999</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0.81147539999999996</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0.81196579999999996</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0.82075469999999995</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0.59733329999999996</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0.51955309999999999</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0.53539820000000005</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0.61576350000000002</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0.61771560000000003</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0.58823530000000002</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0.61960780000000004</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0.66244729999999996</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0.89095740000000001</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0.88596490000000006</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0.89215690000000003</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0.74429219999999996</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0.67796610000000002</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0.6640625</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0.76150629999999997</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0.78270510000000004</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0.72790699999999997</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0.74712639999999997</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0.77016130000000005</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0.40540540000000003</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0.29629630000000001</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0.46774189999999999</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0.42857139999999999</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0.2105263</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0.25</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0.2490272</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0.21544720000000001</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0.53962259999999995</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0.55371899999999996</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0.5092025</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0.52830189999999999</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8.17605E-2</c:v>
                </c:pt>
                <c:pt idx="1">
                  <c:v>5.3716399999999997E-2</c:v>
                </c:pt>
                <c:pt idx="2">
                  <c:v>6.5980800000000006E-2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0.1265375</c:v>
                </c:pt>
                <c:pt idx="1">
                  <c:v>8.1362500000000004E-2</c:v>
                </c:pt>
                <c:pt idx="2">
                  <c:v>3.0327400000000001E-2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0.1031072</c:v>
                </c:pt>
                <c:pt idx="1">
                  <c:v>2.0832E-2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0.75207000000000002</c:v>
                </c:pt>
                <c:pt idx="1">
                  <c:v>0.97910240000000004</c:v>
                </c:pt>
                <c:pt idx="2">
                  <c:v>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0.58641980000000005</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0.5706215</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0.64485979999999998</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0.53846150000000004</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0.63742690000000002</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0.63815789999999994</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0.66321240000000004</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0.58333330000000005</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0.27413130000000002</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0.32824429999999999</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0.3125</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0.28571429999999998</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0.9116379</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0.89954339999999999</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0.89097740000000003</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0.8984375</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0.94039740000000005</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0.91016549999999996</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0.93333330000000003</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0.92828690000000003</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0.5984043</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0.5637394</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0.55963300000000005</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0.59162300000000001</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0.83132530000000004</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0.79518069999999996</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0.84105960000000002</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0.83660129999999999</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9.1108647000000005</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9.0070587999999994</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9.0230768999999995</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9.0850202000000007</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0.1388142</c:v>
                </c:pt>
                <c:pt idx="1">
                  <c:v>3.6794599999999997E-2</c:v>
                </c:pt>
                <c:pt idx="2">
                  <c:v>9.9664900000000001E-2</c:v>
                </c:pt>
                <c:pt idx="3">
                  <c:v>9.5931600000000006E-2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9.8696400000000004E-2</c:v>
                </c:pt>
                <c:pt idx="1">
                  <c:v>0.100521</c:v>
                </c:pt>
                <c:pt idx="2">
                  <c:v>9.3966900000000006E-2</c:v>
                </c:pt>
                <c:pt idx="3">
                  <c:v>0.17230090000000001</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5.4503000000000003E-2</c:v>
                </c:pt>
                <c:pt idx="1">
                  <c:v>5.3315399999999999E-2</c:v>
                </c:pt>
                <c:pt idx="2">
                  <c:v>2.90967E-2</c:v>
                </c:pt>
                <c:pt idx="3">
                  <c:v>0.15436030000000001</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0.87884739999999995</c:v>
                </c:pt>
                <c:pt idx="1">
                  <c:v>0.82884440000000004</c:v>
                </c:pt>
                <c:pt idx="2">
                  <c:v>0.88367499999999999</c:v>
                </c:pt>
                <c:pt idx="3">
                  <c:v>0.51529009999999997</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0.19120190000000001</c:v>
                </c:pt>
                <c:pt idx="1">
                  <c:v>0.12512490000000001</c:v>
                </c:pt>
                <c:pt idx="2">
                  <c:v>0.1085531</c:v>
                </c:pt>
                <c:pt idx="3">
                  <c:v>4.5489399999999999E-2</c:v>
                </c:pt>
                <c:pt idx="4">
                  <c:v>4.9932400000000002E-2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0.1108194</c:v>
                </c:pt>
                <c:pt idx="1">
                  <c:v>0.12974820000000001</c:v>
                </c:pt>
                <c:pt idx="2">
                  <c:v>9.0337600000000004E-2</c:v>
                </c:pt>
                <c:pt idx="3">
                  <c:v>0.1397987</c:v>
                </c:pt>
                <c:pt idx="4">
                  <c:v>0.15255360000000001</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8.6677699999999996E-2</c:v>
                </c:pt>
                <c:pt idx="1">
                  <c:v>6.3302999999999998E-2</c:v>
                </c:pt>
                <c:pt idx="2">
                  <c:v>4.1298700000000001E-2</c:v>
                </c:pt>
                <c:pt idx="3">
                  <c:v>0.1063591</c:v>
                </c:pt>
                <c:pt idx="4">
                  <c:v>9.3867500000000006E-2</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0.76469989999999999</c:v>
                </c:pt>
                <c:pt idx="1">
                  <c:v>0.76460810000000001</c:v>
                </c:pt>
                <c:pt idx="2">
                  <c:v>0.8947292</c:v>
                </c:pt>
                <c:pt idx="3">
                  <c:v>0.65900959999999997</c:v>
                </c:pt>
                <c:pt idx="4">
                  <c:v>0.62085780000000002</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Gloucestershire Hospitals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1472303174"/>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238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264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508039" y="622300"/>
            <a:ext cx="3770584" cy="276999"/>
          </a:xfrm>
          <a:prstGeom prst="rect">
            <a:avLst/>
          </a:prstGeom>
          <a:noFill/>
        </p:spPr>
        <p:txBody>
          <a:bodyPr wrap="none" rtlCol="0">
            <a:spAutoFit/>
          </a:bodyPr>
          <a:lstStyle/>
          <a:p>
            <a:pPr algn="r"/>
            <a:r>
              <a:rPr lang="en-GB" sz="1200" b="1">
                <a:solidFill>
                  <a:srgbClr val="336E9F"/>
                </a:solidFill>
                <a:latin typeface="Arial"/>
                <a:cs typeface="Arial"/>
              </a:rPr>
              <a:t>Gloucestershire Hospitals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88691110"/>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91792095"/>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44244051"/>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86043401"/>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508039" y="622300"/>
            <a:ext cx="3770584" cy="276999"/>
          </a:xfrm>
          <a:prstGeom prst="rect">
            <a:avLst/>
          </a:prstGeom>
          <a:noFill/>
        </p:spPr>
        <p:txBody>
          <a:bodyPr wrap="none" rtlCol="0">
            <a:spAutoFit/>
          </a:bodyPr>
          <a:lstStyle/>
          <a:p>
            <a:pPr algn="r"/>
            <a:r>
              <a:rPr lang="en-GB" sz="1200" b="1">
                <a:solidFill>
                  <a:srgbClr val="336E9F"/>
                </a:solidFill>
                <a:latin typeface="Arial"/>
                <a:cs typeface="Arial"/>
              </a:rPr>
              <a:t>Gloucestershire Hospitals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623867"/>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2121014"/>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92225927"/>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1854893"/>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508039" y="622300"/>
            <a:ext cx="3770584" cy="276999"/>
          </a:xfrm>
          <a:prstGeom prst="rect">
            <a:avLst/>
          </a:prstGeom>
          <a:noFill/>
        </p:spPr>
        <p:txBody>
          <a:bodyPr wrap="none" rtlCol="0">
            <a:spAutoFit/>
          </a:bodyPr>
          <a:lstStyle/>
          <a:p>
            <a:pPr algn="r"/>
            <a:r>
              <a:rPr lang="en-GB" sz="1200" b="1">
                <a:solidFill>
                  <a:srgbClr val="336E9F"/>
                </a:solidFill>
                <a:latin typeface="Arial"/>
                <a:cs typeface="Arial"/>
              </a:rPr>
              <a:t>Gloucestershire Hospitals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40423266"/>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70027102"/>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36264364"/>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508039" y="622300"/>
            <a:ext cx="3770584" cy="276999"/>
          </a:xfrm>
          <a:prstGeom prst="rect">
            <a:avLst/>
          </a:prstGeom>
          <a:noFill/>
        </p:spPr>
        <p:txBody>
          <a:bodyPr wrap="none" rtlCol="0">
            <a:spAutoFit/>
          </a:bodyPr>
          <a:lstStyle/>
          <a:p>
            <a:pPr algn="r"/>
            <a:r>
              <a:rPr lang="en-GB" sz="1200" b="1">
                <a:solidFill>
                  <a:srgbClr val="336E9F"/>
                </a:solidFill>
                <a:latin typeface="Arial"/>
                <a:cs typeface="Arial"/>
              </a:rPr>
              <a:t>Gloucestershire Hospitals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66071806"/>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95986811"/>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17050934"/>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2479361"/>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29916881"/>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508039" y="622300"/>
            <a:ext cx="3770584" cy="276999"/>
          </a:xfrm>
          <a:prstGeom prst="rect">
            <a:avLst/>
          </a:prstGeom>
          <a:noFill/>
        </p:spPr>
        <p:txBody>
          <a:bodyPr wrap="none" rtlCol="0">
            <a:spAutoFit/>
          </a:bodyPr>
          <a:lstStyle/>
          <a:p>
            <a:pPr algn="r"/>
            <a:r>
              <a:rPr lang="en-GB" sz="1200" b="1">
                <a:solidFill>
                  <a:srgbClr val="336E9F"/>
                </a:solidFill>
                <a:latin typeface="Arial"/>
                <a:cs typeface="Arial"/>
              </a:rPr>
              <a:t>Gloucestershire Hospitals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1120553983"/>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932984530"/>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504510192"/>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3815411429"/>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508039" y="622300"/>
            <a:ext cx="3770584" cy="276999"/>
          </a:xfrm>
          <a:prstGeom prst="rect">
            <a:avLst/>
          </a:prstGeom>
          <a:noFill/>
        </p:spPr>
        <p:txBody>
          <a:bodyPr wrap="none" rtlCol="0">
            <a:spAutoFit/>
          </a:bodyPr>
          <a:lstStyle/>
          <a:p>
            <a:pPr algn="r"/>
            <a:r>
              <a:rPr lang="en-GB" sz="1200" b="1">
                <a:solidFill>
                  <a:srgbClr val="336E9F"/>
                </a:solidFill>
                <a:latin typeface="Arial"/>
                <a:cs typeface="Arial"/>
              </a:rPr>
              <a:t>Gloucestershire Hospitals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2689768015"/>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3414542313"/>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3174396556"/>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96%</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508039" y="622300"/>
            <a:ext cx="3770584" cy="276999"/>
          </a:xfrm>
          <a:prstGeom prst="rect">
            <a:avLst/>
          </a:prstGeom>
          <a:noFill/>
        </p:spPr>
        <p:txBody>
          <a:bodyPr wrap="none" rtlCol="0">
            <a:spAutoFit/>
          </a:bodyPr>
          <a:lstStyle/>
          <a:p>
            <a:pPr algn="r"/>
            <a:r>
              <a:rPr lang="en-GB" sz="1200" b="1">
                <a:solidFill>
                  <a:srgbClr val="336E9F"/>
                </a:solidFill>
                <a:latin typeface="Arial"/>
                <a:cs typeface="Arial"/>
              </a:rPr>
              <a:t>Gloucestershire Hospitals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115148766"/>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87%</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4256771657"/>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508039" y="622300"/>
            <a:ext cx="3770584" cy="276999"/>
          </a:xfrm>
          <a:prstGeom prst="rect">
            <a:avLst/>
          </a:prstGeom>
          <a:noFill/>
        </p:spPr>
        <p:txBody>
          <a:bodyPr wrap="none" rtlCol="0">
            <a:spAutoFit/>
          </a:bodyPr>
          <a:lstStyle/>
          <a:p>
            <a:pPr algn="r"/>
            <a:r>
              <a:rPr lang="en-GB" sz="1200" b="1">
                <a:solidFill>
                  <a:srgbClr val="336E9F"/>
                </a:solidFill>
                <a:latin typeface="Arial"/>
                <a:cs typeface="Arial"/>
              </a:rPr>
              <a:t>Gloucestershire Hospitals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2554284029"/>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2048259122"/>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2866424360"/>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1640758541"/>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47%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43%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508039" y="622300"/>
            <a:ext cx="3770584" cy="276999"/>
          </a:xfrm>
          <a:prstGeom prst="rect">
            <a:avLst/>
          </a:prstGeom>
          <a:noFill/>
        </p:spPr>
        <p:txBody>
          <a:bodyPr wrap="none" rtlCol="0">
            <a:spAutoFit/>
          </a:bodyPr>
          <a:lstStyle/>
          <a:p>
            <a:pPr algn="r"/>
            <a:r>
              <a:rPr lang="en-GB" sz="1200" b="1">
                <a:solidFill>
                  <a:srgbClr val="336E9F"/>
                </a:solidFill>
                <a:latin typeface="Arial"/>
                <a:cs typeface="Arial"/>
              </a:rPr>
              <a:t>Gloucestershire Hospitals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771222707"/>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508039" y="622300"/>
            <a:ext cx="3770584" cy="276999"/>
          </a:xfrm>
          <a:prstGeom prst="rect">
            <a:avLst/>
          </a:prstGeom>
          <a:noFill/>
        </p:spPr>
        <p:txBody>
          <a:bodyPr wrap="none" rtlCol="0">
            <a:spAutoFit/>
          </a:bodyPr>
          <a:lstStyle/>
          <a:p>
            <a:pPr algn="r"/>
            <a:r>
              <a:rPr lang="en-GB" sz="1200" b="1">
                <a:solidFill>
                  <a:srgbClr val="336E9F"/>
                </a:solidFill>
                <a:latin typeface="Arial"/>
                <a:cs typeface="Arial"/>
              </a:rPr>
              <a:t>Gloucestershire Hospitals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508039" y="622300"/>
            <a:ext cx="3770584" cy="276999"/>
          </a:xfrm>
          <a:prstGeom prst="rect">
            <a:avLst/>
          </a:prstGeom>
          <a:noFill/>
        </p:spPr>
        <p:txBody>
          <a:bodyPr wrap="none" rtlCol="0">
            <a:spAutoFit/>
          </a:bodyPr>
          <a:lstStyle/>
          <a:p>
            <a:pPr algn="r"/>
            <a:r>
              <a:rPr lang="en-GB" sz="1200" b="1">
                <a:solidFill>
                  <a:srgbClr val="336E9F"/>
                </a:solidFill>
                <a:latin typeface="Arial"/>
                <a:cs typeface="Arial"/>
              </a:rPr>
              <a:t>Gloucestershire Hospitals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3105280834"/>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2433194058"/>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365577138"/>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508039" y="622300"/>
            <a:ext cx="3770584" cy="276999"/>
          </a:xfrm>
          <a:prstGeom prst="rect">
            <a:avLst/>
          </a:prstGeom>
          <a:noFill/>
        </p:spPr>
        <p:txBody>
          <a:bodyPr wrap="none" rtlCol="0">
            <a:spAutoFit/>
          </a:bodyPr>
          <a:lstStyle/>
          <a:p>
            <a:pPr algn="r"/>
            <a:r>
              <a:rPr lang="en-GB" sz="1200" b="1">
                <a:solidFill>
                  <a:srgbClr val="336E9F"/>
                </a:solidFill>
                <a:latin typeface="Arial"/>
                <a:cs typeface="Arial"/>
              </a:rPr>
              <a:t>Gloucestershire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2780429775"/>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3079847362"/>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2730900238"/>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1296761468"/>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508039" y="622300"/>
            <a:ext cx="3770584" cy="276999"/>
          </a:xfrm>
          <a:prstGeom prst="rect">
            <a:avLst/>
          </a:prstGeom>
          <a:noFill/>
        </p:spPr>
        <p:txBody>
          <a:bodyPr wrap="none" rtlCol="0">
            <a:spAutoFit/>
          </a:bodyPr>
          <a:lstStyle/>
          <a:p>
            <a:pPr algn="r"/>
            <a:r>
              <a:rPr lang="en-GB" sz="1200" b="1">
                <a:solidFill>
                  <a:srgbClr val="336E9F"/>
                </a:solidFill>
                <a:latin typeface="Arial"/>
                <a:cs typeface="Arial"/>
              </a:rPr>
              <a:t>Gloucestershire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4266828182"/>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3888771201"/>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508039" y="622300"/>
            <a:ext cx="3770584" cy="276999"/>
          </a:xfrm>
          <a:prstGeom prst="rect">
            <a:avLst/>
          </a:prstGeom>
          <a:noFill/>
        </p:spPr>
        <p:txBody>
          <a:bodyPr wrap="none" rtlCol="0">
            <a:spAutoFit/>
          </a:bodyPr>
          <a:lstStyle/>
          <a:p>
            <a:pPr algn="r"/>
            <a:r>
              <a:rPr lang="en-GB" sz="1200" b="1">
                <a:solidFill>
                  <a:srgbClr val="336E9F"/>
                </a:solidFill>
                <a:latin typeface="Arial"/>
                <a:cs typeface="Arial"/>
              </a:rPr>
              <a:t>Gloucestershire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275986502"/>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3207711901"/>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1028218412"/>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508039" y="622300"/>
            <a:ext cx="3770584" cy="276999"/>
          </a:xfrm>
          <a:prstGeom prst="rect">
            <a:avLst/>
          </a:prstGeom>
          <a:noFill/>
        </p:spPr>
        <p:txBody>
          <a:bodyPr wrap="none" rtlCol="0">
            <a:spAutoFit/>
          </a:bodyPr>
          <a:lstStyle/>
          <a:p>
            <a:pPr algn="r"/>
            <a:r>
              <a:rPr lang="en-GB" sz="1200" b="1">
                <a:solidFill>
                  <a:srgbClr val="336E9F"/>
                </a:solidFill>
                <a:latin typeface="Arial"/>
                <a:cs typeface="Arial"/>
              </a:rPr>
              <a:t>Gloucestershire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619671108"/>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4140160821"/>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508039" y="622300"/>
            <a:ext cx="3770584" cy="276999"/>
          </a:xfrm>
          <a:prstGeom prst="rect">
            <a:avLst/>
          </a:prstGeom>
          <a:noFill/>
        </p:spPr>
        <p:txBody>
          <a:bodyPr wrap="none" rtlCol="0">
            <a:spAutoFit/>
          </a:bodyPr>
          <a:lstStyle/>
          <a:p>
            <a:pPr algn="r"/>
            <a:r>
              <a:rPr lang="en-GB" sz="1200" b="1">
                <a:solidFill>
                  <a:srgbClr val="336E9F"/>
                </a:solidFill>
                <a:latin typeface="Arial"/>
                <a:cs typeface="Arial"/>
              </a:rPr>
              <a:t>Gloucestershire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362165144"/>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1952480429"/>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4123366639"/>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1287614111"/>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3099275112"/>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508039" y="622300"/>
            <a:ext cx="3770584" cy="276999"/>
          </a:xfrm>
          <a:prstGeom prst="rect">
            <a:avLst/>
          </a:prstGeom>
          <a:noFill/>
        </p:spPr>
        <p:txBody>
          <a:bodyPr wrap="none" rtlCol="0">
            <a:spAutoFit/>
          </a:bodyPr>
          <a:lstStyle/>
          <a:p>
            <a:pPr algn="r"/>
            <a:r>
              <a:rPr lang="en-GB" sz="1200" b="1">
                <a:solidFill>
                  <a:srgbClr val="336E9F"/>
                </a:solidFill>
                <a:latin typeface="Arial"/>
                <a:cs typeface="Arial"/>
              </a:rPr>
              <a:t>Gloucestershire Hospitals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113141326"/>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2080167423"/>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1260350337"/>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508039" y="622300"/>
            <a:ext cx="3770584" cy="276999"/>
          </a:xfrm>
          <a:prstGeom prst="rect">
            <a:avLst/>
          </a:prstGeom>
          <a:noFill/>
        </p:spPr>
        <p:txBody>
          <a:bodyPr wrap="none" rtlCol="0">
            <a:spAutoFit/>
          </a:bodyPr>
          <a:lstStyle/>
          <a:p>
            <a:pPr algn="r"/>
            <a:r>
              <a:rPr lang="en-GB" sz="1200" b="1">
                <a:solidFill>
                  <a:srgbClr val="336E9F"/>
                </a:solidFill>
                <a:latin typeface="Arial"/>
                <a:cs typeface="Arial"/>
              </a:rPr>
              <a:t>Gloucestershire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2316739301"/>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4207967103"/>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925500703"/>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4277919823"/>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508039" y="622300"/>
            <a:ext cx="3770584" cy="276999"/>
          </a:xfrm>
          <a:prstGeom prst="rect">
            <a:avLst/>
          </a:prstGeom>
          <a:noFill/>
        </p:spPr>
        <p:txBody>
          <a:bodyPr wrap="none" rtlCol="0">
            <a:spAutoFit/>
          </a:bodyPr>
          <a:lstStyle/>
          <a:p>
            <a:pPr algn="r"/>
            <a:r>
              <a:rPr lang="en-GB" sz="1200" b="1">
                <a:solidFill>
                  <a:srgbClr val="336E9F"/>
                </a:solidFill>
                <a:latin typeface="Arial"/>
                <a:cs typeface="Arial"/>
              </a:rPr>
              <a:t>Gloucestershire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3424007949"/>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2481311496"/>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508039" y="622300"/>
            <a:ext cx="3770584" cy="276999"/>
          </a:xfrm>
          <a:prstGeom prst="rect">
            <a:avLst/>
          </a:prstGeom>
          <a:noFill/>
        </p:spPr>
        <p:txBody>
          <a:bodyPr wrap="none" rtlCol="0">
            <a:spAutoFit/>
          </a:bodyPr>
          <a:lstStyle/>
          <a:p>
            <a:pPr algn="r"/>
            <a:r>
              <a:rPr lang="en-GB" sz="1200" b="1">
                <a:solidFill>
                  <a:srgbClr val="336E9F"/>
                </a:solidFill>
                <a:latin typeface="Arial"/>
                <a:cs typeface="Arial"/>
              </a:rPr>
              <a:t>Gloucestershire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3699531136"/>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2237710240"/>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1249944111"/>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3865640730"/>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508039" y="622300"/>
            <a:ext cx="3770584"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Gloucestershire Hospitals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88763331"/>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Q03. Referral for diagnosis was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Q06. Diagnostic test staff appeared to completely have all the information they needed about the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Q27. Staff provided the patient with relevant information on available support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Q39. Patient was always able to discuss worries and fears with hospital staff while being treated as an outpatient or day case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3508039" y="622300"/>
            <a:ext cx="3770584" cy="276999"/>
          </a:xfrm>
          <a:prstGeom prst="rect">
            <a:avLst/>
          </a:prstGeom>
          <a:noFill/>
        </p:spPr>
        <p:txBody>
          <a:bodyPr wrap="none" rtlCol="0">
            <a:spAutoFit/>
          </a:bodyPr>
          <a:lstStyle/>
          <a:p>
            <a:pPr algn="r"/>
            <a:r>
              <a:rPr lang="en-GB" sz="1200" b="1">
                <a:solidFill>
                  <a:srgbClr val="336E9F"/>
                </a:solidFill>
                <a:latin typeface="Arial"/>
                <a:cs typeface="Arial"/>
              </a:rPr>
              <a:t>Gloucestershire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4271023480"/>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4083304483"/>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458923329"/>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508039" y="622300"/>
            <a:ext cx="3770584" cy="276999"/>
          </a:xfrm>
          <a:prstGeom prst="rect">
            <a:avLst/>
          </a:prstGeom>
          <a:noFill/>
        </p:spPr>
        <p:txBody>
          <a:bodyPr wrap="none" rtlCol="0">
            <a:spAutoFit/>
          </a:bodyPr>
          <a:lstStyle/>
          <a:p>
            <a:pPr algn="r"/>
            <a:r>
              <a:rPr lang="en-GB" sz="1200" b="1">
                <a:solidFill>
                  <a:srgbClr val="336E9F"/>
                </a:solidFill>
                <a:latin typeface="Arial"/>
                <a:cs typeface="Arial"/>
              </a:rPr>
              <a:t>Gloucestershire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3096023480"/>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3266374613"/>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508039" y="622300"/>
            <a:ext cx="3770584" cy="276999"/>
          </a:xfrm>
          <a:prstGeom prst="rect">
            <a:avLst/>
          </a:prstGeom>
          <a:noFill/>
        </p:spPr>
        <p:txBody>
          <a:bodyPr wrap="none" rtlCol="0">
            <a:spAutoFit/>
          </a:bodyPr>
          <a:lstStyle/>
          <a:p>
            <a:pPr algn="r"/>
            <a:r>
              <a:rPr lang="en-GB" sz="1200" b="1">
                <a:solidFill>
                  <a:srgbClr val="336E9F"/>
                </a:solidFill>
                <a:latin typeface="Arial"/>
                <a:cs typeface="Arial"/>
              </a:rPr>
              <a:t>Gloucestershire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3003049541"/>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2906194635"/>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4207174630"/>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4136261638"/>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508039" y="622300"/>
            <a:ext cx="3770584" cy="276999"/>
          </a:xfrm>
          <a:prstGeom prst="rect">
            <a:avLst/>
          </a:prstGeom>
          <a:noFill/>
        </p:spPr>
        <p:txBody>
          <a:bodyPr wrap="none" rtlCol="0">
            <a:spAutoFit/>
          </a:bodyPr>
          <a:lstStyle/>
          <a:p>
            <a:pPr algn="r"/>
            <a:r>
              <a:rPr lang="en-GB" sz="1200" b="1">
                <a:solidFill>
                  <a:srgbClr val="336E9F"/>
                </a:solidFill>
                <a:latin typeface="Arial"/>
                <a:cs typeface="Arial"/>
              </a:rPr>
              <a:t>Gloucestershire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973511478"/>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67%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508039" y="622300"/>
            <a:ext cx="3770584" cy="276999"/>
          </a:xfrm>
          <a:prstGeom prst="rect">
            <a:avLst/>
          </a:prstGeom>
          <a:noFill/>
        </p:spPr>
        <p:txBody>
          <a:bodyPr wrap="none" rtlCol="0">
            <a:spAutoFit/>
          </a:bodyPr>
          <a:lstStyle/>
          <a:p>
            <a:pPr algn="r"/>
            <a:r>
              <a:rPr lang="en-GB" sz="1200" b="1">
                <a:solidFill>
                  <a:srgbClr val="336E9F"/>
                </a:solidFill>
                <a:latin typeface="Arial"/>
                <a:cs typeface="Arial"/>
              </a:rPr>
              <a:t>Gloucestershire Hospitals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4450456"/>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259316094"/>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3549621213"/>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1942699221"/>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2850898065"/>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508039" y="622300"/>
            <a:ext cx="3770584" cy="276999"/>
          </a:xfrm>
          <a:prstGeom prst="rect">
            <a:avLst/>
          </a:prstGeom>
          <a:noFill/>
        </p:spPr>
        <p:txBody>
          <a:bodyPr wrap="none" rtlCol="0">
            <a:spAutoFit/>
          </a:bodyPr>
          <a:lstStyle/>
          <a:p>
            <a:pPr algn="r"/>
            <a:r>
              <a:rPr lang="en-GB" sz="1200" b="1">
                <a:solidFill>
                  <a:srgbClr val="336E9F"/>
                </a:solidFill>
                <a:latin typeface="Arial"/>
                <a:cs typeface="Arial"/>
              </a:rPr>
              <a:t>Gloucestershire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1315853495"/>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1441557556"/>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2118383914"/>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508039" y="622300"/>
            <a:ext cx="3770584" cy="276999"/>
          </a:xfrm>
          <a:prstGeom prst="rect">
            <a:avLst/>
          </a:prstGeom>
          <a:noFill/>
        </p:spPr>
        <p:txBody>
          <a:bodyPr wrap="none" rtlCol="0">
            <a:spAutoFit/>
          </a:bodyPr>
          <a:lstStyle/>
          <a:p>
            <a:pPr algn="r"/>
            <a:r>
              <a:rPr lang="en-GB" sz="1200" b="1">
                <a:solidFill>
                  <a:srgbClr val="336E9F"/>
                </a:solidFill>
                <a:latin typeface="Arial"/>
                <a:cs typeface="Arial"/>
              </a:rPr>
              <a:t>Gloucestershire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1808324458"/>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2870931824"/>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2389003869"/>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92864489"/>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508039" y="622300"/>
            <a:ext cx="3770584" cy="276999"/>
          </a:xfrm>
          <a:prstGeom prst="rect">
            <a:avLst/>
          </a:prstGeom>
          <a:noFill/>
        </p:spPr>
        <p:txBody>
          <a:bodyPr wrap="none" rtlCol="0">
            <a:spAutoFit/>
          </a:bodyPr>
          <a:lstStyle/>
          <a:p>
            <a:pPr algn="r"/>
            <a:r>
              <a:rPr lang="en-GB" sz="1200" b="1">
                <a:solidFill>
                  <a:srgbClr val="336E9F"/>
                </a:solidFill>
                <a:latin typeface="Arial"/>
                <a:cs typeface="Arial"/>
              </a:rPr>
              <a:t>Gloucestershire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2328380840"/>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3553522660"/>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508039" y="622300"/>
            <a:ext cx="3770584" cy="276999"/>
          </a:xfrm>
          <a:prstGeom prst="rect">
            <a:avLst/>
          </a:prstGeom>
          <a:noFill/>
        </p:spPr>
        <p:txBody>
          <a:bodyPr wrap="none" rtlCol="0">
            <a:spAutoFit/>
          </a:bodyPr>
          <a:lstStyle/>
          <a:p>
            <a:pPr algn="r"/>
            <a:r>
              <a:rPr lang="en-GB" sz="1200" b="1">
                <a:solidFill>
                  <a:srgbClr val="336E9F"/>
                </a:solidFill>
                <a:latin typeface="Arial"/>
                <a:cs typeface="Arial"/>
              </a:rPr>
              <a:t>Gloucestershire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3325973258"/>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528586587"/>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2984302264"/>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2338959260"/>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508039" y="622300"/>
            <a:ext cx="3770584" cy="276999"/>
          </a:xfrm>
          <a:prstGeom prst="rect">
            <a:avLst/>
          </a:prstGeom>
          <a:noFill/>
        </p:spPr>
        <p:txBody>
          <a:bodyPr wrap="none" rtlCol="0">
            <a:spAutoFit/>
          </a:bodyPr>
          <a:lstStyle/>
          <a:p>
            <a:pPr algn="r"/>
            <a:r>
              <a:rPr lang="en-GB" sz="1200" b="1">
                <a:solidFill>
                  <a:srgbClr val="336E9F"/>
                </a:solidFill>
                <a:latin typeface="Arial"/>
                <a:cs typeface="Arial"/>
              </a:rPr>
              <a:t>Gloucestershire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68366605"/>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65709039"/>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3250498240"/>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1850787700"/>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508039" y="622300"/>
            <a:ext cx="3770584" cy="276999"/>
          </a:xfrm>
          <a:prstGeom prst="rect">
            <a:avLst/>
          </a:prstGeom>
          <a:noFill/>
        </p:spPr>
        <p:txBody>
          <a:bodyPr wrap="none" rtlCol="0">
            <a:spAutoFit/>
          </a:bodyPr>
          <a:lstStyle/>
          <a:p>
            <a:pPr algn="r"/>
            <a:r>
              <a:rPr lang="en-GB" sz="1200" b="1">
                <a:solidFill>
                  <a:srgbClr val="336E9F"/>
                </a:solidFill>
                <a:latin typeface="Arial"/>
                <a:cs typeface="Arial"/>
              </a:rPr>
              <a:t>Gloucestershire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2250185099"/>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Q58. Cancer research opportunities were discussed with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31%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3508039" y="622300"/>
            <a:ext cx="3770584" cy="276999"/>
          </a:xfrm>
          <a:prstGeom prst="rect">
            <a:avLst/>
          </a:prstGeom>
          <a:noFill/>
        </p:spPr>
        <p:txBody>
          <a:bodyPr wrap="none" rtlCol="0">
            <a:spAutoFit/>
          </a:bodyPr>
          <a:lstStyle/>
          <a:p>
            <a:pPr algn="r"/>
            <a:r>
              <a:rPr lang="en-GB" sz="1200" b="1">
                <a:solidFill>
                  <a:srgbClr val="336E9F"/>
                </a:solidFill>
                <a:latin typeface="Arial"/>
                <a:cs typeface="Arial"/>
              </a:rPr>
              <a:t>Gloucestershire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1243914145"/>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1709223736"/>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1984562006"/>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1983538836"/>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508039" y="622300"/>
            <a:ext cx="3770584" cy="276999"/>
          </a:xfrm>
          <a:prstGeom prst="rect">
            <a:avLst/>
          </a:prstGeom>
          <a:noFill/>
        </p:spPr>
        <p:txBody>
          <a:bodyPr wrap="none" rtlCol="0">
            <a:spAutoFit/>
          </a:bodyPr>
          <a:lstStyle/>
          <a:p>
            <a:pPr algn="r"/>
            <a:r>
              <a:rPr lang="en-GB" sz="1200" b="1">
                <a:solidFill>
                  <a:srgbClr val="336E9F"/>
                </a:solidFill>
                <a:latin typeface="Arial"/>
                <a:cs typeface="Arial"/>
              </a:rPr>
              <a:t>Gloucestershire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2996778111"/>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3669966666"/>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508039" y="622300"/>
            <a:ext cx="3770584" cy="276999"/>
          </a:xfrm>
          <a:prstGeom prst="rect">
            <a:avLst/>
          </a:prstGeom>
          <a:noFill/>
        </p:spPr>
        <p:txBody>
          <a:bodyPr wrap="none" rtlCol="0">
            <a:spAutoFit/>
          </a:bodyPr>
          <a:lstStyle/>
          <a:p>
            <a:pPr algn="r"/>
            <a:r>
              <a:rPr lang="en-GB" sz="1200" b="1">
                <a:solidFill>
                  <a:srgbClr val="336E9F"/>
                </a:solidFill>
                <a:latin typeface="Arial"/>
                <a:cs typeface="Arial"/>
              </a:rPr>
              <a:t>Gloucestershire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3710458057"/>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180211103"/>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3381787725"/>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580499385"/>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1036289847"/>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508039" y="622300"/>
            <a:ext cx="3770584" cy="276999"/>
          </a:xfrm>
          <a:prstGeom prst="rect">
            <a:avLst/>
          </a:prstGeom>
          <a:noFill/>
        </p:spPr>
        <p:txBody>
          <a:bodyPr wrap="none" rtlCol="0">
            <a:spAutoFit/>
          </a:bodyPr>
          <a:lstStyle/>
          <a:p>
            <a:pPr algn="r"/>
            <a:r>
              <a:rPr lang="en-GB" sz="1200" b="1">
                <a:solidFill>
                  <a:srgbClr val="336E9F"/>
                </a:solidFill>
                <a:latin typeface="Arial"/>
                <a:cs typeface="Arial"/>
              </a:rPr>
              <a:t>Gloucestershire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3685774378"/>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4180680136"/>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3656784500"/>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508039" y="622300"/>
            <a:ext cx="3770584" cy="276999"/>
          </a:xfrm>
          <a:prstGeom prst="rect">
            <a:avLst/>
          </a:prstGeom>
          <a:noFill/>
        </p:spPr>
        <p:txBody>
          <a:bodyPr wrap="none" rtlCol="0">
            <a:spAutoFit/>
          </a:bodyPr>
          <a:lstStyle/>
          <a:p>
            <a:pPr algn="r"/>
            <a:r>
              <a:rPr lang="en-GB" sz="1200" b="1">
                <a:solidFill>
                  <a:srgbClr val="336E9F"/>
                </a:solidFill>
                <a:latin typeface="Arial"/>
                <a:cs typeface="Arial"/>
              </a:rPr>
              <a:t>Gloucestershire Hospitals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2313413253"/>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4126406633"/>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1121348109"/>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2882609177"/>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508039" y="622300"/>
            <a:ext cx="3770584" cy="276999"/>
          </a:xfrm>
          <a:prstGeom prst="rect">
            <a:avLst/>
          </a:prstGeom>
          <a:noFill/>
        </p:spPr>
        <p:txBody>
          <a:bodyPr wrap="none" rtlCol="0">
            <a:spAutoFit/>
          </a:bodyPr>
          <a:lstStyle/>
          <a:p>
            <a:pPr algn="r"/>
            <a:r>
              <a:rPr lang="en-GB" sz="1200" b="1">
                <a:solidFill>
                  <a:srgbClr val="336E9F"/>
                </a:solidFill>
                <a:latin typeface="Arial"/>
                <a:cs typeface="Arial"/>
              </a:rPr>
              <a:t>Gloucestershire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50856275"/>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1346717007"/>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508039" y="622300"/>
            <a:ext cx="3770584" cy="276999"/>
          </a:xfrm>
          <a:prstGeom prst="rect">
            <a:avLst/>
          </a:prstGeom>
          <a:noFill/>
        </p:spPr>
        <p:txBody>
          <a:bodyPr wrap="none" rtlCol="0">
            <a:spAutoFit/>
          </a:bodyPr>
          <a:lstStyle/>
          <a:p>
            <a:pPr algn="r"/>
            <a:r>
              <a:rPr lang="en-GB" sz="1200" b="1">
                <a:solidFill>
                  <a:srgbClr val="336E9F"/>
                </a:solidFill>
                <a:latin typeface="Arial"/>
                <a:cs typeface="Arial"/>
              </a:rPr>
              <a:t>Gloucestershire Hospitals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66855717"/>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42284465"/>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27301000"/>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45900727"/>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62093599"/>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98631183"/>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478260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3875371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02382984"/>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53439499"/>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508039" y="622300"/>
            <a:ext cx="3770584" cy="276999"/>
          </a:xfrm>
          <a:prstGeom prst="rect">
            <a:avLst/>
          </a:prstGeom>
          <a:noFill/>
        </p:spPr>
        <p:txBody>
          <a:bodyPr wrap="none" rtlCol="0">
            <a:spAutoFit/>
          </a:bodyPr>
          <a:lstStyle/>
          <a:p>
            <a:pPr algn="r"/>
            <a:r>
              <a:rPr lang="en-GB" sz="1200" b="1">
                <a:solidFill>
                  <a:srgbClr val="336E9F"/>
                </a:solidFill>
                <a:latin typeface="Arial"/>
                <a:cs typeface="Arial"/>
              </a:rPr>
              <a:t>Gloucestershire Hospitals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2916679"/>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63350529"/>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511515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53084779"/>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202898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76201896"/>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9956213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12855523"/>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6953170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7898078"/>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508039" y="622300"/>
            <a:ext cx="3770584" cy="276999"/>
          </a:xfrm>
          <a:prstGeom prst="rect">
            <a:avLst/>
          </a:prstGeom>
          <a:noFill/>
        </p:spPr>
        <p:txBody>
          <a:bodyPr wrap="none" rtlCol="0">
            <a:spAutoFit/>
          </a:bodyPr>
          <a:lstStyle/>
          <a:p>
            <a:pPr algn="r"/>
            <a:r>
              <a:rPr lang="en-GB" sz="1200" b="1">
                <a:solidFill>
                  <a:srgbClr val="336E9F"/>
                </a:solidFill>
                <a:latin typeface="Arial"/>
                <a:cs typeface="Arial"/>
              </a:rPr>
              <a:t>Gloucestershire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5726352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67956675"/>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90655363"/>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92579372"/>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576246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08592758"/>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547768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17653645"/>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4356307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54814619"/>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508039" y="622300"/>
            <a:ext cx="3770584" cy="276999"/>
          </a:xfrm>
          <a:prstGeom prst="rect">
            <a:avLst/>
          </a:prstGeom>
          <a:noFill/>
        </p:spPr>
        <p:txBody>
          <a:bodyPr wrap="none" rtlCol="0">
            <a:spAutoFit/>
          </a:bodyPr>
          <a:lstStyle/>
          <a:p>
            <a:pPr algn="r"/>
            <a:r>
              <a:rPr lang="en-GB" sz="1200" b="1">
                <a:solidFill>
                  <a:srgbClr val="336E9F"/>
                </a:solidFill>
                <a:latin typeface="Arial"/>
                <a:cs typeface="Arial"/>
              </a:rPr>
              <a:t>Gloucestershire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3331578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67876254"/>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2206114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44441982"/>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45847184"/>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26838302"/>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8348731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3711833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3833031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69746542"/>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508039" y="622300"/>
            <a:ext cx="3770584" cy="276999"/>
          </a:xfrm>
          <a:prstGeom prst="rect">
            <a:avLst/>
          </a:prstGeom>
          <a:noFill/>
        </p:spPr>
        <p:txBody>
          <a:bodyPr wrap="none" rtlCol="0">
            <a:spAutoFit/>
          </a:bodyPr>
          <a:lstStyle/>
          <a:p>
            <a:pPr algn="r"/>
            <a:r>
              <a:rPr lang="en-GB" sz="1200" b="1">
                <a:solidFill>
                  <a:srgbClr val="336E9F"/>
                </a:solidFill>
                <a:latin typeface="Arial"/>
                <a:cs typeface="Arial"/>
              </a:rPr>
              <a:t>Gloucestershire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508039" y="622300"/>
            <a:ext cx="3770584" cy="276999"/>
          </a:xfrm>
          <a:prstGeom prst="rect">
            <a:avLst/>
          </a:prstGeom>
          <a:noFill/>
        </p:spPr>
        <p:txBody>
          <a:bodyPr wrap="none" rtlCol="0">
            <a:spAutoFit/>
          </a:bodyPr>
          <a:lstStyle/>
          <a:p>
            <a:pPr algn="r"/>
            <a:r>
              <a:rPr lang="en-GB" sz="1200" b="1">
                <a:solidFill>
                  <a:srgbClr val="336E9F"/>
                </a:solidFill>
                <a:latin typeface="Arial"/>
                <a:cs typeface="Arial"/>
              </a:rPr>
              <a:t>Gloucestershire Hospitals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1814308"/>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58727879"/>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70038409"/>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70191860"/>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236869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30294702"/>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961245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5930864"/>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1115083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78084396"/>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508039" y="622300"/>
            <a:ext cx="3770584" cy="276999"/>
          </a:xfrm>
          <a:prstGeom prst="rect">
            <a:avLst/>
          </a:prstGeom>
          <a:noFill/>
        </p:spPr>
        <p:txBody>
          <a:bodyPr wrap="none" rtlCol="0">
            <a:spAutoFit/>
          </a:bodyPr>
          <a:lstStyle/>
          <a:p>
            <a:pPr algn="r"/>
            <a:r>
              <a:rPr lang="en-GB" sz="1200" b="1">
                <a:solidFill>
                  <a:srgbClr val="336E9F"/>
                </a:solidFill>
                <a:latin typeface="Arial"/>
                <a:cs typeface="Arial"/>
              </a:rPr>
              <a:t>Gloucestershire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81925551"/>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37292101"/>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7513434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0615365"/>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77683502"/>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84421572"/>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8529900"/>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0247178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2195774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13239527"/>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508039" y="622300"/>
            <a:ext cx="3770584" cy="276999"/>
          </a:xfrm>
          <a:prstGeom prst="rect">
            <a:avLst/>
          </a:prstGeom>
          <a:noFill/>
        </p:spPr>
        <p:txBody>
          <a:bodyPr wrap="none" rtlCol="0">
            <a:spAutoFit/>
          </a:bodyPr>
          <a:lstStyle/>
          <a:p>
            <a:pPr algn="r"/>
            <a:r>
              <a:rPr lang="en-GB" sz="1200" b="1">
                <a:solidFill>
                  <a:srgbClr val="336E9F"/>
                </a:solidFill>
                <a:latin typeface="Arial"/>
                <a:cs typeface="Arial"/>
              </a:rPr>
              <a:t>Gloucestershire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94663286"/>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29607288"/>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13570134"/>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10530317"/>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66045659"/>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59076682"/>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1125375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08408526"/>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8787548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02444803"/>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508039" y="622300"/>
            <a:ext cx="3770584" cy="276999"/>
          </a:xfrm>
          <a:prstGeom prst="rect">
            <a:avLst/>
          </a:prstGeom>
          <a:noFill/>
        </p:spPr>
        <p:txBody>
          <a:bodyPr wrap="none" rtlCol="0">
            <a:spAutoFit/>
          </a:bodyPr>
          <a:lstStyle/>
          <a:p>
            <a:pPr algn="r"/>
            <a:r>
              <a:rPr lang="en-GB" sz="1200" b="1">
                <a:solidFill>
                  <a:srgbClr val="336E9F"/>
                </a:solidFill>
                <a:latin typeface="Arial"/>
                <a:cs typeface="Arial"/>
              </a:rPr>
              <a:t>Gloucestershire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0445294"/>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51976624"/>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1246456"/>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94906437"/>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28651127"/>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45046860"/>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19096669"/>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64141202"/>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23029816"/>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10348411"/>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508039" y="622300"/>
            <a:ext cx="3770584" cy="276999"/>
          </a:xfrm>
          <a:prstGeom prst="rect">
            <a:avLst/>
          </a:prstGeom>
          <a:noFill/>
        </p:spPr>
        <p:txBody>
          <a:bodyPr wrap="none" rtlCol="0">
            <a:spAutoFit/>
          </a:bodyPr>
          <a:lstStyle/>
          <a:p>
            <a:pPr algn="r"/>
            <a:r>
              <a:rPr lang="en-GB" sz="1200" b="1">
                <a:solidFill>
                  <a:srgbClr val="336E9F"/>
                </a:solidFill>
                <a:latin typeface="Arial"/>
                <a:cs typeface="Arial"/>
              </a:rPr>
              <a:t>Gloucestershire Hospitals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7120261"/>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82153808"/>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38326649"/>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75749125"/>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25742023"/>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33032939"/>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46049091"/>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63854539"/>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79460524"/>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66382378"/>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508039" y="622300"/>
            <a:ext cx="3770584" cy="276999"/>
          </a:xfrm>
          <a:prstGeom prst="rect">
            <a:avLst/>
          </a:prstGeom>
          <a:noFill/>
        </p:spPr>
        <p:txBody>
          <a:bodyPr wrap="none" rtlCol="0">
            <a:spAutoFit/>
          </a:bodyPr>
          <a:lstStyle/>
          <a:p>
            <a:pPr algn="r"/>
            <a:r>
              <a:rPr lang="en-GB" sz="1200" b="1">
                <a:solidFill>
                  <a:srgbClr val="336E9F"/>
                </a:solidFill>
                <a:latin typeface="Arial"/>
                <a:cs typeface="Arial"/>
              </a:rPr>
              <a:t>Gloucestershire Hospitals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16248895"/>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16978403"/>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25621204"/>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06453199"/>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82963460"/>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19901256"/>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73260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7071181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9359266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63075384"/>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508039" y="622300"/>
            <a:ext cx="3770584" cy="276999"/>
          </a:xfrm>
          <a:prstGeom prst="rect">
            <a:avLst/>
          </a:prstGeom>
          <a:noFill/>
        </p:spPr>
        <p:txBody>
          <a:bodyPr wrap="none" rtlCol="0">
            <a:spAutoFit/>
          </a:bodyPr>
          <a:lstStyle/>
          <a:p>
            <a:pPr algn="r"/>
            <a:r>
              <a:rPr lang="en-GB" sz="1200" b="1">
                <a:solidFill>
                  <a:srgbClr val="336E9F"/>
                </a:solidFill>
                <a:latin typeface="Arial"/>
                <a:cs typeface="Arial"/>
              </a:rPr>
              <a:t>Gloucestershire Hospitals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3281438"/>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78605454"/>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82749653"/>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88879183"/>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77317989"/>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99394397"/>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4236723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068923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7867568"/>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3279665"/>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508039" y="622300"/>
            <a:ext cx="3770584" cy="276999"/>
          </a:xfrm>
          <a:prstGeom prst="rect">
            <a:avLst/>
          </a:prstGeom>
          <a:noFill/>
        </p:spPr>
        <p:txBody>
          <a:bodyPr wrap="none" rtlCol="0">
            <a:spAutoFit/>
          </a:bodyPr>
          <a:lstStyle/>
          <a:p>
            <a:pPr algn="r"/>
            <a:r>
              <a:rPr lang="en-GB" sz="1200" b="1">
                <a:solidFill>
                  <a:srgbClr val="336E9F"/>
                </a:solidFill>
                <a:latin typeface="Arial"/>
                <a:cs typeface="Arial"/>
              </a:rPr>
              <a:t>Gloucestershire Hospitals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3036289"/>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95878005"/>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762455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19593391"/>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1295918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56468731"/>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1859058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61357592"/>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8857863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30745085"/>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508039" y="622300"/>
            <a:ext cx="3770584" cy="276999"/>
          </a:xfrm>
          <a:prstGeom prst="rect">
            <a:avLst/>
          </a:prstGeom>
          <a:noFill/>
        </p:spPr>
        <p:txBody>
          <a:bodyPr wrap="none" rtlCol="0">
            <a:spAutoFit/>
          </a:bodyPr>
          <a:lstStyle/>
          <a:p>
            <a:pPr algn="r"/>
            <a:r>
              <a:rPr lang="en-GB" sz="1200" b="1">
                <a:solidFill>
                  <a:srgbClr val="336E9F"/>
                </a:solidFill>
                <a:latin typeface="Arial"/>
                <a:cs typeface="Arial"/>
              </a:rPr>
              <a:t>Gloucestershire Hospitals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2295979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40713678"/>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508039" y="622300"/>
            <a:ext cx="3770584" cy="276999"/>
          </a:xfrm>
          <a:prstGeom prst="rect">
            <a:avLst/>
          </a:prstGeom>
          <a:noFill/>
        </p:spPr>
        <p:txBody>
          <a:bodyPr wrap="none" rtlCol="0">
            <a:spAutoFit/>
          </a:bodyPr>
          <a:lstStyle/>
          <a:p>
            <a:pPr algn="r"/>
            <a:r>
              <a:rPr lang="en-GB" sz="1200" b="1">
                <a:solidFill>
                  <a:srgbClr val="336E9F"/>
                </a:solidFill>
                <a:latin typeface="Arial"/>
                <a:cs typeface="Arial"/>
              </a:rPr>
              <a:t>Gloucestershire Hospitals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508039" y="622300"/>
            <a:ext cx="3770584" cy="276999"/>
          </a:xfrm>
          <a:prstGeom prst="rect">
            <a:avLst/>
          </a:prstGeom>
          <a:noFill/>
        </p:spPr>
        <p:txBody>
          <a:bodyPr wrap="none" rtlCol="0">
            <a:spAutoFit/>
          </a:bodyPr>
          <a:lstStyle/>
          <a:p>
            <a:pPr algn="r"/>
            <a:r>
              <a:rPr lang="en-GB" sz="1200" b="1">
                <a:solidFill>
                  <a:srgbClr val="336E9F"/>
                </a:solidFill>
                <a:latin typeface="Arial"/>
                <a:cs typeface="Arial"/>
              </a:rPr>
              <a:t>Gloucestershire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508039" y="622300"/>
            <a:ext cx="3770584" cy="276999"/>
          </a:xfrm>
          <a:prstGeom prst="rect">
            <a:avLst/>
          </a:prstGeom>
          <a:noFill/>
        </p:spPr>
        <p:txBody>
          <a:bodyPr wrap="none" rtlCol="0">
            <a:spAutoFit/>
          </a:bodyPr>
          <a:lstStyle/>
          <a:p>
            <a:pPr algn="r"/>
            <a:r>
              <a:rPr lang="en-GB" sz="1200" b="1">
                <a:solidFill>
                  <a:srgbClr val="336E9F"/>
                </a:solidFill>
                <a:latin typeface="Arial"/>
                <a:cs typeface="Arial"/>
              </a:rPr>
              <a:t>Gloucestershire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508039" y="622300"/>
            <a:ext cx="3770584" cy="276999"/>
          </a:xfrm>
          <a:prstGeom prst="rect">
            <a:avLst/>
          </a:prstGeom>
          <a:noFill/>
        </p:spPr>
        <p:txBody>
          <a:bodyPr wrap="none" rtlCol="0">
            <a:spAutoFit/>
          </a:bodyPr>
          <a:lstStyle/>
          <a:p>
            <a:pPr algn="r"/>
            <a:r>
              <a:rPr lang="en-GB" sz="1200" b="1">
                <a:solidFill>
                  <a:srgbClr val="336E9F"/>
                </a:solidFill>
                <a:latin typeface="Arial"/>
                <a:cs typeface="Arial"/>
              </a:rPr>
              <a:t>Gloucestershire Hospitals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264</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393</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67</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547365869"/>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412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393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264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2863905259"/>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207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264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180122693"/>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93</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21</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54</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264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508039" y="622300"/>
            <a:ext cx="3770584" cy="276999"/>
          </a:xfrm>
          <a:prstGeom prst="rect">
            <a:avLst/>
          </a:prstGeom>
          <a:noFill/>
        </p:spPr>
        <p:txBody>
          <a:bodyPr wrap="none" rtlCol="0">
            <a:spAutoFit/>
          </a:bodyPr>
          <a:lstStyle/>
          <a:p>
            <a:pPr algn="r"/>
            <a:r>
              <a:rPr lang="en-GB" sz="1200" b="1">
                <a:solidFill>
                  <a:srgbClr val="336E9F"/>
                </a:solidFill>
                <a:latin typeface="Arial"/>
                <a:cs typeface="Arial"/>
              </a:rPr>
              <a:t>Gloucestershire Hospitals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17906</TotalTime>
  <Words>22251</Words>
  <Application>Microsoft Office PowerPoint</Application>
  <PresentationFormat>Custom</PresentationFormat>
  <Paragraphs>5927</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2025-07-16T17:19:38Z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