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8.xml" ContentType="application/vnd.openxmlformats-officedocument.drawingml.chart+xml"/>
  <Override PartName="/ppt/charts/style62.xml" ContentType="application/vnd.ms-office.chartstyle+xml"/>
  <Override PartName="/ppt/charts/colors6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70"/>
  </p:notesMasterIdLst>
  <p:sldIdLst>
    <p:sldId id="257" r:id="rId6"/>
    <p:sldId id="287" r:id="rId7"/>
    <p:sldId id="258" r:id="rId8"/>
    <p:sldId id="348" r:id="rId9"/>
    <p:sldId id="339" r:id="rId10"/>
    <p:sldId id="340" r:id="rId11"/>
    <p:sldId id="341" r:id="rId12"/>
    <p:sldId id="34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30" r:id="rId51"/>
    <p:sldId id="332" r:id="rId52"/>
    <p:sldId id="331" r:id="rId53"/>
    <p:sldId id="336" r:id="rId54"/>
    <p:sldId id="338" r:id="rId55"/>
    <p:sldId id="312" r:id="rId56"/>
    <p:sldId id="313" r:id="rId57"/>
    <p:sldId id="352" r:id="rId58"/>
    <p:sldId id="353" r:id="rId59"/>
    <p:sldId id="354" r:id="rId60"/>
    <p:sldId id="355" r:id="rId61"/>
    <p:sldId id="356" r:id="rId62"/>
    <p:sldId id="357" r:id="rId63"/>
    <p:sldId id="358" r:id="rId64"/>
    <p:sldId id="359" r:id="rId65"/>
    <p:sldId id="360" r:id="rId66"/>
    <p:sldId id="361" r:id="rId67"/>
    <p:sldId id="362" r:id="rId68"/>
    <p:sldId id="326" r:id="rId69"/>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2.xml"/><Relationship Id="rId1" Type="http://schemas.microsoft.com/office/2011/relationships/chartStyle" Target="style6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0.85102670000000002</c:v>
                </c:pt>
                <c:pt idx="1">
                  <c:v>0.76384770000000002</c:v>
                </c:pt>
                <c:pt idx="2">
                  <c:v>0.929921</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3.6259199999999998E-2</c:v>
                </c:pt>
                <c:pt idx="1">
                  <c:v>4.4478700000000003E-2</c:v>
                </c:pt>
                <c:pt idx="2">
                  <c:v>1.33522E-2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5.4679600000000002E-2</c:v>
                </c:pt>
                <c:pt idx="1">
                  <c:v>7.5838799999999998E-2</c:v>
                </c:pt>
                <c:pt idx="2">
                  <c:v>2.7764899999999999E-2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7.4022999999999997E-3</c:v>
                </c:pt>
                <c:pt idx="1">
                  <c:v>1.0129000000000001E-2</c:v>
                </c:pt>
                <c:pt idx="2">
                  <c:v>5.5881000000000004E-3</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5.0632200000000002E-2</c:v>
                </c:pt>
                <c:pt idx="1">
                  <c:v>0.1057058</c:v>
                </c:pt>
                <c:pt idx="2">
                  <c:v>2.33738E-2</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0.91338640000000004</c:v>
                </c:pt>
                <c:pt idx="1">
                  <c:v>0.85316270000000005</c:v>
                </c:pt>
                <c:pt idx="2">
                  <c:v>0.94532059999999996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0.86519699999999999</c:v>
                </c:pt>
                <c:pt idx="1">
                  <c:v>0.83165979999999995</c:v>
                </c:pt>
                <c:pt idx="2">
                  <c:v>0.8493887</c:v>
                </c:pt>
                <c:pt idx="3">
                  <c:v>0.71055069999999998</c:v>
                </c:pt>
                <c:pt idx="4">
                  <c:v>0.73946540000000005</c:v>
                </c:pt>
                <c:pt idx="5">
                  <c:v>0.8222334</c:v>
                </c:pt>
                <c:pt idx="6">
                  <c:v>0.7753833</c:v>
                </c:pt>
                <c:pt idx="7">
                  <c:v>0.79551450000000001</c:v>
                </c:pt>
                <c:pt idx="8">
                  <c:v>0.68137859999999995</c:v>
                </c:pt>
                <c:pt idx="9">
                  <c:v>0.73714349999999995</c:v>
                </c:pt>
                <c:pt idx="10">
                  <c:v>0.66169409999999995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1.32797E-2</c:v>
                </c:pt>
                <c:pt idx="1">
                  <c:v>2.4499999999999999E-3</c:v>
                </c:pt>
                <c:pt idx="2">
                  <c:v>2.6920999999999998E-3</c:v>
                </c:pt>
                <c:pt idx="3">
                  <c:v>2.9880199999999999E-2</c:v>
                </c:pt>
                <c:pt idx="4">
                  <c:v>4.50266E-2</c:v>
                </c:pt>
                <c:pt idx="5">
                  <c:v>1.9320299999999999E-2</c:v>
                </c:pt>
                <c:pt idx="6">
                  <c:v>1.7847100000000001E-2</c:v>
                </c:pt>
                <c:pt idx="7">
                  <c:v>1.24581E-2</c:v>
                </c:pt>
                <c:pt idx="8">
                  <c:v>2.3302699999999999E-2</c:v>
                </c:pt>
                <c:pt idx="9">
                  <c:v>1.2260099999999999E-2</c:v>
                </c:pt>
                <c:pt idx="10">
                  <c:v>6.7811800000000005E-2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4.6457999999999999E-2</c:v>
                </c:pt>
                <c:pt idx="1">
                  <c:v>5.2970499999999997E-2</c:v>
                </c:pt>
                <c:pt idx="2">
                  <c:v>6.7682599999999996E-2</c:v>
                </c:pt>
                <c:pt idx="3">
                  <c:v>0.1159377</c:v>
                </c:pt>
                <c:pt idx="4">
                  <c:v>0.1097506</c:v>
                </c:pt>
                <c:pt idx="5">
                  <c:v>5.3177799999999997E-2</c:v>
                </c:pt>
                <c:pt idx="6">
                  <c:v>5.8439999999999999E-2</c:v>
                </c:pt>
                <c:pt idx="7">
                  <c:v>7.6876E-2</c:v>
                </c:pt>
                <c:pt idx="8">
                  <c:v>0.1226767</c:v>
                </c:pt>
                <c:pt idx="9">
                  <c:v>0.116464</c:v>
                </c:pt>
                <c:pt idx="10">
                  <c:v>0.1282681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9.6759999999999999E-4</c:v>
                </c:pt>
                <c:pt idx="1">
                  <c:v>3.35588E-2</c:v>
                </c:pt>
                <c:pt idx="2">
                  <c:v>6.9937999999999997E-3</c:v>
                </c:pt>
                <c:pt idx="3">
                  <c:v>1.7019300000000001E-2</c:v>
                </c:pt>
                <c:pt idx="4">
                  <c:v>7.8778500000000001E-2</c:v>
                </c:pt>
                <c:pt idx="5">
                  <c:v>0</c:v>
                </c:pt>
                <c:pt idx="6">
                  <c:v>1.93166E-2</c:v>
                </c:pt>
                <c:pt idx="7">
                  <c:v>1.8697399999999999E-2</c:v>
                </c:pt>
                <c:pt idx="8">
                  <c:v>1.6803700000000001E-2</c:v>
                </c:pt>
                <c:pt idx="9">
                  <c:v>1.1413299999999999E-2</c:v>
                </c:pt>
                <c:pt idx="10">
                  <c:v>1.56834E-2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7.4097700000000002E-2</c:v>
                </c:pt>
                <c:pt idx="1">
                  <c:v>7.9360899999999998E-2</c:v>
                </c:pt>
                <c:pt idx="2">
                  <c:v>7.3242799999999997E-2</c:v>
                </c:pt>
                <c:pt idx="3">
                  <c:v>0.126612</c:v>
                </c:pt>
                <c:pt idx="4">
                  <c:v>2.69789E-2</c:v>
                </c:pt>
                <c:pt idx="5">
                  <c:v>0.1052685</c:v>
                </c:pt>
                <c:pt idx="6">
                  <c:v>0.12901299999999999</c:v>
                </c:pt>
                <c:pt idx="7">
                  <c:v>9.6453999999999998E-2</c:v>
                </c:pt>
                <c:pt idx="8">
                  <c:v>0.15583830000000001</c:v>
                </c:pt>
                <c:pt idx="9">
                  <c:v>0.12271899999999999</c:v>
                </c:pt>
                <c:pt idx="10">
                  <c:v>0.12654260000000001</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0.90285119999999996</c:v>
                </c:pt>
                <c:pt idx="1">
                  <c:v>0.84902880000000003</c:v>
                </c:pt>
                <c:pt idx="2">
                  <c:v>0.87674289999999999</c:v>
                </c:pt>
                <c:pt idx="3">
                  <c:v>0.83174559999999997</c:v>
                </c:pt>
                <c:pt idx="4">
                  <c:v>0.77035529999999997</c:v>
                </c:pt>
                <c:pt idx="5">
                  <c:v>0.86597250000000003</c:v>
                </c:pt>
                <c:pt idx="6">
                  <c:v>0.81186020000000003</c:v>
                </c:pt>
                <c:pt idx="7">
                  <c:v>0.83357130000000002</c:v>
                </c:pt>
                <c:pt idx="8">
                  <c:v>0.83637989999999995</c:v>
                </c:pt>
                <c:pt idx="9">
                  <c:v>0.74817929999999999</c:v>
                </c:pt>
                <c:pt idx="10">
                  <c:v>0.74844659999999996</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0.80823400000000001</c:v>
                </c:pt>
                <c:pt idx="1">
                  <c:v>0.72511639999999999</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3.3848799999999998E-2</c:v>
                </c:pt>
                <c:pt idx="1">
                  <c:v>3.7144299999999998E-2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6.1988000000000001E-2</c:v>
                </c:pt>
                <c:pt idx="1">
                  <c:v>7.5130199999999994E-2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1.65919E-2</c:v>
                </c:pt>
                <c:pt idx="1">
                  <c:v>3.1380400000000003E-2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7.9337299999999999E-2</c:v>
                </c:pt>
                <c:pt idx="1">
                  <c:v>0.13122880000000001</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0.87886790000000004</c:v>
                </c:pt>
                <c:pt idx="1">
                  <c:v>0.78256729999999997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8.7577537000000003</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4.3625400000000002E-2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0.28384900000000002</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2.9156600000000001E-2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-8.1143847000000004</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8.8370663999999994</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0.87363489999999999</c:v>
                </c:pt>
                <c:pt idx="1">
                  <c:v>0.83198830000000001</c:v>
                </c:pt>
                <c:pt idx="2">
                  <c:v>0.347524</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5.3004999999999997E-3</c:v>
                </c:pt>
                <c:pt idx="1">
                  <c:v>1.6778700000000001E-2</c:v>
                </c:pt>
                <c:pt idx="2">
                  <c:v>2.7800100000000001E-2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5.0065199999999997E-2</c:v>
                </c:pt>
                <c:pt idx="1">
                  <c:v>5.4909399999999997E-2</c:v>
                </c:pt>
                <c:pt idx="2">
                  <c:v>0.1653453</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1.7260999999999999E-3</c:v>
                </c:pt>
                <c:pt idx="1">
                  <c:v>6.8089999999999999E-3</c:v>
                </c:pt>
                <c:pt idx="2">
                  <c:v>6.6763600000000006E-2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6.9273199999999993E-2</c:v>
                </c:pt>
                <c:pt idx="1">
                  <c:v>8.9514499999999997E-2</c:v>
                </c:pt>
                <c:pt idx="2">
                  <c:v>0.3925669</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0.87694970000000005</c:v>
                </c:pt>
                <c:pt idx="1">
                  <c:v>0.86817409999999995</c:v>
                </c:pt>
                <c:pt idx="2">
                  <c:v>0.43202659999999998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0.25285619999999998</c:v>
                </c:pt>
                <c:pt idx="1">
                  <c:v>0.75753429999999999</c:v>
                </c:pt>
                <c:pt idx="2">
                  <c:v>0.59748959999999995</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6.5528000000000001E-3</c:v>
                </c:pt>
                <c:pt idx="1">
                  <c:v>1.07566E-2</c:v>
                </c:pt>
                <c:pt idx="2">
                  <c:v>2.5109999999999998E-4</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0.15173929999999999</c:v>
                </c:pt>
                <c:pt idx="1">
                  <c:v>7.4983400000000006E-2</c:v>
                </c:pt>
                <c:pt idx="2">
                  <c:v>0.1019347</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2.23181E-2</c:v>
                </c:pt>
                <c:pt idx="1">
                  <c:v>2.5242899999999999E-2</c:v>
                </c:pt>
                <c:pt idx="2">
                  <c:v>1.25386E-2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0.56653350000000002</c:v>
                </c:pt>
                <c:pt idx="1">
                  <c:v>0.13148270000000001</c:v>
                </c:pt>
                <c:pt idx="2">
                  <c:v>0.28778599999999999</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0.31684010000000001</c:v>
                </c:pt>
                <c:pt idx="1">
                  <c:v>0.79425330000000005</c:v>
                </c:pt>
                <c:pt idx="2">
                  <c:v>0.65957060000000001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0.38765549999999999</c:v>
                </c:pt>
                <c:pt idx="1">
                  <c:v>0.17869399999999999</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3.3991300000000002E-2</c:v>
                </c:pt>
                <c:pt idx="1">
                  <c:v>2.7235599999999999E-2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0.1100868</c:v>
                </c:pt>
                <c:pt idx="1">
                  <c:v>5.7257000000000002E-2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2.61798E-2</c:v>
                </c:pt>
                <c:pt idx="1">
                  <c:v>2.1150700000000001E-2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0.4420866</c:v>
                </c:pt>
                <c:pt idx="1">
                  <c:v>0.71566269999999998</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0.42234329999999998</c:v>
                </c:pt>
                <c:pt idx="1">
                  <c:v>0.26580680000000001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0.55528789999999995</c:v>
                </c:pt>
                <c:pt idx="1">
                  <c:v>0.4525806</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3.4752400000000003E-2</c:v>
                </c:pt>
                <c:pt idx="1">
                  <c:v>9.6860999999999996E-3</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8.0521999999999996E-2</c:v>
                </c:pt>
                <c:pt idx="1">
                  <c:v>0.1431529</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2.1208500000000002E-2</c:v>
                </c:pt>
                <c:pt idx="1">
                  <c:v>0</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0.30822909999999998</c:v>
                </c:pt>
                <c:pt idx="1">
                  <c:v>0.3945805</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0.61387650000000005</c:v>
                </c:pt>
                <c:pt idx="1">
                  <c:v>0.49121969999999998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0.80415429999999999</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0.76413039999999999</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0.75052850000000004</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0.75710089999999997</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0.8232971</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0.8116101</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0.78919490000000003</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0.82840239999999998</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0.9162304</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0.90825690000000003</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0.89689580000000002</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0.89928790000000003</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0.74597199999999997</c:v>
                </c:pt>
                <c:pt idx="1">
                  <c:v>0.70078569999999996</c:v>
                </c:pt>
                <c:pt idx="2">
                  <c:v>0.72633250000000005</c:v>
                </c:pt>
                <c:pt idx="3">
                  <c:v>0.82647619999999999</c:v>
                </c:pt>
                <c:pt idx="4">
                  <c:v>0.79797180000000001</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5.1432499999999999E-2</c:v>
                </c:pt>
                <c:pt idx="1">
                  <c:v>2.0263799999999998E-2</c:v>
                </c:pt>
                <c:pt idx="2">
                  <c:v>1.75867E-2</c:v>
                </c:pt>
                <c:pt idx="3">
                  <c:v>8.0301000000000001E-3</c:v>
                </c:pt>
                <c:pt idx="4">
                  <c:v>1.8449900000000002E-2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5.8735500000000003E-2</c:v>
                </c:pt>
                <c:pt idx="1">
                  <c:v>5.7940800000000001E-2</c:v>
                </c:pt>
                <c:pt idx="2">
                  <c:v>5.5592500000000003E-2</c:v>
                </c:pt>
                <c:pt idx="3">
                  <c:v>4.8530299999999998E-2</c:v>
                </c:pt>
                <c:pt idx="4">
                  <c:v>6.37181E-2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1.11997E-2</c:v>
                </c:pt>
                <c:pt idx="1">
                  <c:v>2.4321800000000001E-2</c:v>
                </c:pt>
                <c:pt idx="2">
                  <c:v>2.1368000000000002E-2</c:v>
                </c:pt>
                <c:pt idx="3">
                  <c:v>2.1575000000000001E-3</c:v>
                </c:pt>
                <c:pt idx="4">
                  <c:v>1.5865600000000001E-2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0.13266030000000001</c:v>
                </c:pt>
                <c:pt idx="1">
                  <c:v>0.1966879</c:v>
                </c:pt>
                <c:pt idx="2">
                  <c:v>0.17912020000000001</c:v>
                </c:pt>
                <c:pt idx="3">
                  <c:v>0.1148058</c:v>
                </c:pt>
                <c:pt idx="4">
                  <c:v>0.10399460000000001</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0.85872899999999996</c:v>
                </c:pt>
                <c:pt idx="1">
                  <c:v>0.75491430000000004</c:v>
                </c:pt>
                <c:pt idx="2">
                  <c:v>0.76712360000000002</c:v>
                </c:pt>
                <c:pt idx="3">
                  <c:v>0.86147300000000004</c:v>
                </c:pt>
                <c:pt idx="4">
                  <c:v>0.84028639999999999</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0.55570470000000005</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0.59216259999999998</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0.61337209999999998</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0.64267350000000001</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0.79044119999999995</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0.75581399999999999</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0.77800000000000002</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0.78237409999999996</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0.7540017</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0.77850470000000005</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0.77747500000000003</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0.76955070000000003</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0.74406779999999995</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0.75630249999999999</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0.77617329999999995</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0.76372709999999999</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0.79255319999999996</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0.84936829999999996</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0.8824092</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0.8671875</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0.9431929</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0.94582880000000003</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0.92050209999999999</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0.93190660000000003</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0.7600787</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0.77862600000000004</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0.75995809999999997</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0.77356659999999999</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0.95594259999999998</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0.93865739999999998</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0.95182009999999995</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0.94549059999999996</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0.84401709999999996</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0.82955900000000005</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0.83445190000000002</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0.85441020000000001</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0.90837000000000001</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0.90303619999999996</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0.92511849999999995</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0.917103</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0.90057120000000002</c:v>
                </c:pt>
                <c:pt idx="1">
                  <c:v>0.78995320000000002</c:v>
                </c:pt>
                <c:pt idx="2">
                  <c:v>0.66496960000000005</c:v>
                </c:pt>
                <c:pt idx="3">
                  <c:v>0.7454558</c:v>
                </c:pt>
                <c:pt idx="4">
                  <c:v>0.92650560000000004</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6.1070999999999999E-3</c:v>
                </c:pt>
                <c:pt idx="1">
                  <c:v>1.65936E-2</c:v>
                </c:pt>
                <c:pt idx="2">
                  <c:v>7.9819100000000004E-2</c:v>
                </c:pt>
                <c:pt idx="3">
                  <c:v>1.37112E-2</c:v>
                </c:pt>
                <c:pt idx="4">
                  <c:v>3.6053999999999999E-3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3.8282200000000002E-2</c:v>
                </c:pt>
                <c:pt idx="1">
                  <c:v>5.5296900000000003E-2</c:v>
                </c:pt>
                <c:pt idx="2">
                  <c:v>6.04687E-2</c:v>
                </c:pt>
                <c:pt idx="3">
                  <c:v>6.1910899999999998E-2</c:v>
                </c:pt>
                <c:pt idx="4">
                  <c:v>3.1375100000000003E-2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3.4969999999999999E-4</c:v>
                </c:pt>
                <c:pt idx="1">
                  <c:v>4.6404000000000003E-3</c:v>
                </c:pt>
                <c:pt idx="2">
                  <c:v>2.2491799999999999E-2</c:v>
                </c:pt>
                <c:pt idx="3">
                  <c:v>3.2399E-3</c:v>
                </c:pt>
                <c:pt idx="4">
                  <c:v>5.0038000000000001E-3</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5.46899E-2</c:v>
                </c:pt>
                <c:pt idx="1">
                  <c:v>0.13351589999999999</c:v>
                </c:pt>
                <c:pt idx="2">
                  <c:v>0.17225080000000001</c:v>
                </c:pt>
                <c:pt idx="3">
                  <c:v>0.17568210000000001</c:v>
                </c:pt>
                <c:pt idx="4">
                  <c:v>3.3509999999999998E-2</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0.90057120000000002</c:v>
                </c:pt>
                <c:pt idx="1">
                  <c:v>0.83455400000000002</c:v>
                </c:pt>
                <c:pt idx="2">
                  <c:v>0.75090599999999996</c:v>
                </c:pt>
                <c:pt idx="3">
                  <c:v>0.77757339999999997</c:v>
                </c:pt>
                <c:pt idx="4">
                  <c:v>0.93426759999999998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0.82870809999999995</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0.82401659999999999</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0.82004089999999996</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0.84155599999999997</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0.85068259999999996</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0.8705773</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0.86126130000000001</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0.86560930000000003</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0.73120300000000005</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0.71428570000000002</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0.69447239999999999</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0.71701550000000003</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0.56507940000000001</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0.57709250000000001</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0.76564049999999995</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0.79099680000000006</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0.81573499999999999</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0.83966640000000003</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0.75450640000000002</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0.79067549999999998</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0.77022060000000003</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0.78752109999999997</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0.8125561</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0.81418579999999996</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0.80574159999999995</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0.81818179999999996</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0.7361299</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0.70512819999999998</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0.71927370000000002</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0.75603860000000001</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0.74408779999999997</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0.72942289999999999</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0.73809519999999995</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0.76761740000000001</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0.89410590000000001</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0.89813799999999999</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0.89220920000000004</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0.91807910000000004</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0.7349753</c:v>
                </c:pt>
                <c:pt idx="1">
                  <c:v>0.60833320000000002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1.6858100000000001E-2</c:v>
                </c:pt>
                <c:pt idx="1">
                  <c:v>1.8734199999999999E-2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6.8188700000000005E-2</c:v>
                </c:pt>
                <c:pt idx="1">
                  <c:v>9.2693999999999999E-2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1.3064999999999999E-3</c:v>
                </c:pt>
                <c:pt idx="1">
                  <c:v>3.6331700000000001E-2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0.17867150000000001</c:v>
                </c:pt>
                <c:pt idx="1">
                  <c:v>0.24390690000000001</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0.79080969999999995</c:v>
                </c:pt>
                <c:pt idx="1">
                  <c:v>0.65553689999999998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0.98091600000000001</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0.98230090000000003</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0.98938429999999999</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0.9910873</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0.91679049999999995</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0.92280700000000004</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0.91973240000000001</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0.92397660000000004</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0.67354599999999998</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0.60348579999999996</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0.61585369999999995</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0.64383559999999995</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0.7509091</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0.6900212</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0.68008049999999998</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0.70722430000000003</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0.67269440000000003</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0.68921779999999999</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0.66191449999999996</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0.70172080000000003</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0.60297239999999996</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0.61904760000000003</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0.65478840000000005</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0.69565220000000005</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0.81105170000000004</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0.74791669999999999</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0.72475250000000002</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0.76459509999999997</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0.91145039999999999</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0.90418120000000002</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0.89492119999999997</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0.90649760000000001</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0.77972710000000001</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0.76575629999999995</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0.76004119999999997</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0.7787115</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0.86520949999999996</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0.87763709999999995</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0.86262629999999996</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0.88385829999999999</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0.68633350000000004</c:v>
                </c:pt>
                <c:pt idx="1">
                  <c:v>0.64005939999999995</c:v>
                </c:pt>
                <c:pt idx="2">
                  <c:v>0.63476030000000006</c:v>
                </c:pt>
                <c:pt idx="3">
                  <c:v>0.66844289999999995</c:v>
                </c:pt>
                <c:pt idx="4">
                  <c:v>0.567519</c:v>
                </c:pt>
                <c:pt idx="5">
                  <c:v>0.80038089999999995</c:v>
                </c:pt>
                <c:pt idx="6">
                  <c:v>0.81107720000000005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5.9776999999999997E-2</c:v>
                </c:pt>
                <c:pt idx="1">
                  <c:v>2.6845399999999998E-2</c:v>
                </c:pt>
                <c:pt idx="2">
                  <c:v>4.3675499999999999E-2</c:v>
                </c:pt>
                <c:pt idx="3">
                  <c:v>3.2780799999999999E-2</c:v>
                </c:pt>
                <c:pt idx="4">
                  <c:v>4.1771900000000001E-2</c:v>
                </c:pt>
                <c:pt idx="5">
                  <c:v>9.7707000000000002E-3</c:v>
                </c:pt>
                <c:pt idx="6">
                  <c:v>4.05422E-2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7.0320999999999995E-2</c:v>
                </c:pt>
                <c:pt idx="1">
                  <c:v>8.3064600000000002E-2</c:v>
                </c:pt>
                <c:pt idx="2">
                  <c:v>7.7207899999999996E-2</c:v>
                </c:pt>
                <c:pt idx="3">
                  <c:v>7.57274E-2</c:v>
                </c:pt>
                <c:pt idx="4">
                  <c:v>9.8912E-2</c:v>
                </c:pt>
                <c:pt idx="5">
                  <c:v>6.5837900000000005E-2</c:v>
                </c:pt>
                <c:pt idx="6">
                  <c:v>5.5460700000000002E-2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3.0848E-2</c:v>
                </c:pt>
                <c:pt idx="1">
                  <c:v>7.7421E-3</c:v>
                </c:pt>
                <c:pt idx="2">
                  <c:v>5.5573999999999997E-3</c:v>
                </c:pt>
                <c:pt idx="3">
                  <c:v>2.84259E-2</c:v>
                </c:pt>
                <c:pt idx="4">
                  <c:v>1.26906E-2</c:v>
                </c:pt>
                <c:pt idx="5">
                  <c:v>1.8376099999999999E-2</c:v>
                </c:pt>
                <c:pt idx="6">
                  <c:v>1.46835E-2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0.15272050000000001</c:v>
                </c:pt>
                <c:pt idx="1">
                  <c:v>0.24228849999999999</c:v>
                </c:pt>
                <c:pt idx="2">
                  <c:v>0.23879900000000001</c:v>
                </c:pt>
                <c:pt idx="3">
                  <c:v>0.19462309999999999</c:v>
                </c:pt>
                <c:pt idx="4">
                  <c:v>0.27910639999999998</c:v>
                </c:pt>
                <c:pt idx="5">
                  <c:v>0.1056344</c:v>
                </c:pt>
                <c:pt idx="6">
                  <c:v>7.82365E-2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0.76028609999999996</c:v>
                </c:pt>
                <c:pt idx="1">
                  <c:v>0.67893780000000004</c:v>
                </c:pt>
                <c:pt idx="2">
                  <c:v>0.69555140000000004</c:v>
                </c:pt>
                <c:pt idx="3">
                  <c:v>0.69306999999999996</c:v>
                </c:pt>
                <c:pt idx="4">
                  <c:v>0.6394358</c:v>
                </c:pt>
                <c:pt idx="5">
                  <c:v>0.83164360000000004</c:v>
                </c:pt>
                <c:pt idx="6">
                  <c:v>0.85854640000000004</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0.88571429999999995</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0.82231399999999999</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0.82574259999999999</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0.86415090000000006</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0.85071569999999996</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0.79334919999999998</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0.79310340000000001</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0.83368869999999995</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0.86411150000000003</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0.87138260000000001</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0.80612240000000002</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0.76146789999999998</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0.82978719999999995</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0.76744190000000001</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0.79620849999999999</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0.75141239999999998</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0.80745339999999999</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0.83152170000000003</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0.87637359999999997</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0.88124999999999998</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0.90939599999999998</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0.88200590000000001</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0.85457269999999996</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0.84033610000000003</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0.84020620000000001</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0.85540329999999998</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0.72980020000000001</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0.68518520000000005</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0.72684309999999996</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0.73969070000000003</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0.82394369999999995</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0.77439020000000003</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0.83606559999999996</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0.86639630000000001</c:v>
                </c:pt>
                <c:pt idx="1">
                  <c:v>0.73476839999999999</c:v>
                </c:pt>
                <c:pt idx="2">
                  <c:v>0.61926380000000003</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3.1522399999999999E-2</c:v>
                </c:pt>
                <c:pt idx="1">
                  <c:v>5.7834999999999996E-3</c:v>
                </c:pt>
                <c:pt idx="2">
                  <c:v>4.2020399999999999E-2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5.0215900000000001E-2</c:v>
                </c:pt>
                <c:pt idx="1">
                  <c:v>6.90196E-2</c:v>
                </c:pt>
                <c:pt idx="2">
                  <c:v>0.1164246</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8.8082999999999998E-3</c:v>
                </c:pt>
                <c:pt idx="1">
                  <c:v>1.44473E-2</c:v>
                </c:pt>
                <c:pt idx="2">
                  <c:v>1.01067E-2</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4.3057100000000001E-2</c:v>
                </c:pt>
                <c:pt idx="1">
                  <c:v>0.1759812</c:v>
                </c:pt>
                <c:pt idx="2">
                  <c:v>0.2121845</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0.9196202</c:v>
                </c:pt>
                <c:pt idx="1">
                  <c:v>0.76595880000000005</c:v>
                </c:pt>
                <c:pt idx="2">
                  <c:v>0.75681920000000003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0.87333329999999998</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0.83727810000000003</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0.81025639999999999</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0.81887370000000004</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0.52620319999999998</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0.51048950000000004</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0.52325580000000005</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0.56016600000000005</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0.58935360000000003</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0.59067360000000002</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0.6334552</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0.86070219999999997</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0.84893879999999999</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0.85479799999999995</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0.86437030000000004</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0.66728620000000005</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0.69650210000000001</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0.67241379999999995</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0.70119160000000003</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0.75222820000000001</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0.74059410000000003</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0.73443579999999997</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0.75592630000000005</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0.25266899999999998</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0.26400000000000001</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0.30115829999999999</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0.31799159999999999</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0.16875000000000001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0.194831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0.24324319999999999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0.27807490000000001</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0.33858270000000001</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0.35578579999999999</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0.40960000000000002</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0.42047030000000002</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0.67440080000000002</c:v>
                </c:pt>
                <c:pt idx="1">
                  <c:v>0.90705349999999996</c:v>
                </c:pt>
                <c:pt idx="2">
                  <c:v>0.97437499999999999</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1.57904E-2</c:v>
                </c:pt>
                <c:pt idx="1">
                  <c:v>1.3427E-2</c:v>
                </c:pt>
                <c:pt idx="2">
                  <c:v>5.9861000000000003E-3</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8.2267900000000005E-2</c:v>
                </c:pt>
                <c:pt idx="1">
                  <c:v>3.6012099999999998E-2</c:v>
                </c:pt>
                <c:pt idx="2">
                  <c:v>1.7266400000000001E-2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2.6868599999999999E-2</c:v>
                </c:pt>
                <c:pt idx="1">
                  <c:v>3.2293999999999999E-3</c:v>
                </c:pt>
                <c:pt idx="2">
                  <c:v>2.3725E-3</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0.2006724</c:v>
                </c:pt>
                <c:pt idx="1">
                  <c:v>4.0277899999999998E-2</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0.71088649999999998</c:v>
                </c:pt>
                <c:pt idx="1">
                  <c:v>0.92157009999999995</c:v>
                </c:pt>
                <c:pt idx="2">
                  <c:v>0.9913286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0.48393570000000002</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0.44289040000000002</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0.49897330000000001</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0.48755189999999998</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0.562724</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0.56584089999999998</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0.59371070000000004</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0.61975029999999998</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0.40849669999999999</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0.39226519999999998</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0.4231434</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0.4521193</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0.8728669</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0.8598848</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0.84458829999999996</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0.87425660000000005</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0.89511110000000005</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0.88247010000000004</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0.87823589999999996</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0.88028169999999994</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0.63068780000000002</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0.60191850000000002</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0.61712250000000002</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0.65604399999999996</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0.77263970000000004</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0.74272930000000004</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0.75384620000000002</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0.78947369999999994</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8.7684943000000004</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8.6775794000000008</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8.7285713999999999</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8.8286712999999999</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0</c:formatCode>
                <c:ptCount val="19"/>
                <c:pt idx="1">
                  <c:v>1</c:v>
                </c:pt>
                <c:pt idx="2">
                  <c:v>3</c:v>
                </c:pt>
                <c:pt idx="3">
                  <c:v>19</c:v>
                </c:pt>
              </c:numCache>
            </c:numRef>
          </c:val>
          <c:extLst>
            <c:ext xmlns:c16="http://schemas.microsoft.com/office/drawing/2014/chart" uri="{C3380CC4-5D6E-409C-BE32-E72D297353CC}">
              <c16:uniqueId val="{00000000-EFEA-40C2-A325-5473F2AEDC4B}"/>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EFEA-40C2-A325-5473F2AEDC4B}"/>
              </c:ext>
            </c:extLst>
          </c:dPt>
          <c:dPt>
            <c:idx val="1"/>
            <c:invertIfNegative val="0"/>
            <c:bubble3D val="0"/>
            <c:spPr>
              <a:solidFill>
                <a:srgbClr val="DCDDDE"/>
              </a:solidFill>
              <a:ln>
                <a:noFill/>
              </a:ln>
              <a:effectLst/>
            </c:spPr>
            <c:extLst>
              <c:ext xmlns:c16="http://schemas.microsoft.com/office/drawing/2014/chart" uri="{C3380CC4-5D6E-409C-BE32-E72D297353CC}">
                <c16:uniqueId val="{00000004-EFEA-40C2-A325-5473F2AEDC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0</c:formatCode>
                <c:ptCount val="19"/>
                <c:pt idx="0">
                  <c:v>58</c:v>
                </c:pt>
                <c:pt idx="1">
                  <c:v>58</c:v>
                </c:pt>
                <c:pt idx="2">
                  <c:v>58</c:v>
                </c:pt>
                <c:pt idx="3">
                  <c:v>41</c:v>
                </c:pt>
              </c:numCache>
            </c:numRef>
          </c:val>
          <c:extLst>
            <c:ext xmlns:c16="http://schemas.microsoft.com/office/drawing/2014/chart" uri="{C3380CC4-5D6E-409C-BE32-E72D297353CC}">
              <c16:uniqueId val="{00000005-EFEA-40C2-A325-5473F2AEDC4B}"/>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0</c:formatCode>
                <c:ptCount val="19"/>
                <c:pt idx="0">
                  <c:v>3</c:v>
                </c:pt>
                <c:pt idx="1">
                  <c:v>2</c:v>
                </c:pt>
                <c:pt idx="3">
                  <c:v>1</c:v>
                </c:pt>
              </c:numCache>
            </c:numRef>
          </c:val>
          <c:extLst>
            <c:ext xmlns:c16="http://schemas.microsoft.com/office/drawing/2014/chart" uri="{C3380CC4-5D6E-409C-BE32-E72D297353CC}">
              <c16:uniqueId val="{00000006-EFEA-40C2-A325-5473F2AEDC4B}"/>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EFEA-40C2-A325-5473F2AEDC4B}"/>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EFEA-40C2-A325-5473F2AEDC4B}"/>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EFEA-40C2-A325-5473F2AEDC4B}"/>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0.79524589999999995</c:v>
                </c:pt>
                <c:pt idx="1">
                  <c:v>0.76019630000000005</c:v>
                </c:pt>
                <c:pt idx="2">
                  <c:v>0.80846309999999999</c:v>
                </c:pt>
                <c:pt idx="3">
                  <c:v>0.50591940000000002</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3.0901000000000001E-3</c:v>
                </c:pt>
                <c:pt idx="1">
                  <c:v>1.1498700000000001E-2</c:v>
                </c:pt>
                <c:pt idx="2">
                  <c:v>1.3526E-2</c:v>
                </c:pt>
                <c:pt idx="3">
                  <c:v>2.2836599999999999E-2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6.2697900000000001E-2</c:v>
                </c:pt>
                <c:pt idx="1">
                  <c:v>6.4755099999999996E-2</c:v>
                </c:pt>
                <c:pt idx="2">
                  <c:v>5.3661300000000002E-2</c:v>
                </c:pt>
                <c:pt idx="3">
                  <c:v>9.2935699999999996E-2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4.3267999999999996E-3</c:v>
                </c:pt>
                <c:pt idx="1">
                  <c:v>1.8258E-2</c:v>
                </c:pt>
                <c:pt idx="2">
                  <c:v>6.3749999999999996E-3</c:v>
                </c:pt>
                <c:pt idx="3">
                  <c:v>1.9975400000000001E-2</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0.13463929999999999</c:v>
                </c:pt>
                <c:pt idx="1">
                  <c:v>0.1452918</c:v>
                </c:pt>
                <c:pt idx="2">
                  <c:v>0.1179746</c:v>
                </c:pt>
                <c:pt idx="3">
                  <c:v>0.35833290000000001</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0.81855389999999995</c:v>
                </c:pt>
                <c:pt idx="1">
                  <c:v>0.78809189999999996</c:v>
                </c:pt>
                <c:pt idx="2">
                  <c:v>0.84173609999999999</c:v>
                </c:pt>
                <c:pt idx="3">
                  <c:v>0.56437919999999997</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0.6943684</c:v>
                </c:pt>
                <c:pt idx="1">
                  <c:v>0.65393820000000003</c:v>
                </c:pt>
                <c:pt idx="2">
                  <c:v>0.8312773</c:v>
                </c:pt>
                <c:pt idx="3">
                  <c:v>0.54369250000000002</c:v>
                </c:pt>
                <c:pt idx="4">
                  <c:v>0.4896413</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2.1900699999999999E-2</c:v>
                </c:pt>
                <c:pt idx="1">
                  <c:v>1.42624E-2</c:v>
                </c:pt>
                <c:pt idx="2">
                  <c:v>1.9236400000000001E-2</c:v>
                </c:pt>
                <c:pt idx="3">
                  <c:v>2.2095199999999999E-2</c:v>
                </c:pt>
                <c:pt idx="4">
                  <c:v>1.20459E-2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6.06159E-2</c:v>
                </c:pt>
                <c:pt idx="1">
                  <c:v>8.1019599999999997E-2</c:v>
                </c:pt>
                <c:pt idx="2">
                  <c:v>5.7261800000000002E-2</c:v>
                </c:pt>
                <c:pt idx="3">
                  <c:v>8.68453E-2</c:v>
                </c:pt>
                <c:pt idx="4">
                  <c:v>0.1087571</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1.3146100000000001E-2</c:v>
                </c:pt>
                <c:pt idx="1">
                  <c:v>7.1059000000000001E-3</c:v>
                </c:pt>
                <c:pt idx="2">
                  <c:v>2.5950000000000001E-3</c:v>
                </c:pt>
                <c:pt idx="3">
                  <c:v>2.5578699999999999E-2</c:v>
                </c:pt>
                <c:pt idx="4">
                  <c:v>0</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0.20996890000000001</c:v>
                </c:pt>
                <c:pt idx="1">
                  <c:v>0.2436738</c:v>
                </c:pt>
                <c:pt idx="2">
                  <c:v>8.9629500000000001E-2</c:v>
                </c:pt>
                <c:pt idx="3">
                  <c:v>0.32178839999999997</c:v>
                </c:pt>
                <c:pt idx="4">
                  <c:v>0.3895556</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0.7512858</c:v>
                </c:pt>
                <c:pt idx="1">
                  <c:v>0.69423140000000005</c:v>
                </c:pt>
                <c:pt idx="2">
                  <c:v>0.86648840000000005</c:v>
                </c:pt>
                <c:pt idx="3">
                  <c:v>0.62519119999999995</c:v>
                </c:pt>
                <c:pt idx="4">
                  <c:v>0.55228520000000003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17" Type="http://schemas.openxmlformats.org/officeDocument/2006/relationships/slide" Target="slide64.xml"/><Relationship Id="rId2" Type="http://schemas.openxmlformats.org/officeDocument/2006/relationships/slide" Target="slide3.xml"/><Relationship Id="rId16" Type="http://schemas.openxmlformats.org/officeDocument/2006/relationships/slide" Target="slide51.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52.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www.ncpes.co.uk/" TargetMode="Externa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62.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NHS Black Country Integrated Care Board</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4211944802"/>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986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1,218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77231085"/>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89792421"/>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33012513"/>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53724416"/>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48082183"/>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03127217"/>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58423505"/>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50352690"/>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06488946"/>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75204146"/>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94912959"/>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6802828"/>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11835394"/>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62100446"/>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92084690"/>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003936"/>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2043260154"/>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2408634493"/>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16582603"/>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1152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3982343068"/>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1055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1146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1461754500"/>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1144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680679144"/>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3832507404"/>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1923055274"/>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986073535"/>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84%</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1058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1164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65758162"/>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2344969302"/>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1083827851"/>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27%</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3657704435"/>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692329750"/>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3E828A9-5D02-57BB-9851-759ADDD5BA8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292C9B-88CF-7448-AB07-DDFC460D51E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D9F1DE3-0AAE-4BAC-949A-ACF29045E85A}" type="slidenum">
              <a:rPr lang="en-GB" spc="-25" smtClean="0"/>
              <a:t>2</a:t>
            </a:fld>
            <a:endParaRPr lang="en-GB" spc="-25" dirty="0"/>
          </a:p>
        </p:txBody>
      </p:sp>
      <p:sp>
        <p:nvSpPr>
          <p:cNvPr id="5" name="txt_survey">
            <a:extLst>
              <a:ext uri="{FF2B5EF4-FFF2-40B4-BE49-F238E27FC236}">
                <a16:creationId xmlns:a16="http://schemas.microsoft.com/office/drawing/2014/main" id="{CC57C28F-D637-153E-A465-4B0992B0C691}"/>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6A30EE3F-A068-1773-D98B-2FF94B19EC3A}"/>
              </a:ext>
              <a:ext uri="{C183D7F6-B498-43B3-948B-1728B52AA6E4}">
                <adec:decorative xmlns:adec="http://schemas.microsoft.com/office/drawing/2017/decorative" val="0"/>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8" name="object 1">
            <a:extLst>
              <a:ext uri="{FF2B5EF4-FFF2-40B4-BE49-F238E27FC236}">
                <a16:creationId xmlns:a16="http://schemas.microsoft.com/office/drawing/2014/main" id="{5D061FEF-B2EA-BE97-2DC5-3A712338E658}"/>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2" name="Table 1">
            <a:extLst>
              <a:ext uri="{FF2B5EF4-FFF2-40B4-BE49-F238E27FC236}">
                <a16:creationId xmlns:a16="http://schemas.microsoft.com/office/drawing/2014/main" id="{D5C5474B-A72C-A8E8-AE9F-70ADE7FCA6D0}"/>
              </a:ext>
            </a:extLst>
          </p:cNvPr>
          <p:cNvGraphicFramePr>
            <a:graphicFrameLocks noGrp="1"/>
          </p:cNvGraphicFramePr>
          <p:nvPr>
            <p:extLst>
              <p:ext uri="{D42A27DB-BD31-4B8C-83A1-F6EECF244321}">
                <p14:modId xmlns:p14="http://schemas.microsoft.com/office/powerpoint/2010/main" val="3337656409"/>
              </p:ext>
            </p:extLst>
          </p:nvPr>
        </p:nvGraphicFramePr>
        <p:xfrm>
          <a:off x="458862" y="1338118"/>
          <a:ext cx="6748388" cy="45000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spc="-2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Number of l</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tables</a:t>
                      </a:r>
                      <a:r>
                        <a:rPr lang="en-GB" sz="1150" u="none" spc="9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45738"/>
                  </a:ext>
                </a:extLst>
              </a:tr>
              <a:tr h="266400">
                <a:tc>
                  <a:txBody>
                    <a:bodyPr/>
                    <a:lstStyle/>
                    <a:p>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51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r h="266400">
                <a:tc>
                  <a:txBody>
                    <a:bodyPr/>
                    <a:lstStyle/>
                    <a:p>
                      <a:r>
                        <a:rPr lang="en-GB" sz="1150" u="none" baseline="0" dirty="0">
                          <a:solidFill>
                            <a:schemeClr val="tx1"/>
                          </a:solidFill>
                          <a:uFillTx/>
                          <a:latin typeface="Arial"/>
                          <a:cs typeface="Arial"/>
                          <a:hlinkClick r:id="rId17" action="ppaction://hlinksldjump">
                            <a:extLst>
                              <a:ext uri="{A12FA001-AC4F-418D-AE19-62706E023703}">
                                <ahyp:hlinkClr xmlns:ahyp="http://schemas.microsoft.com/office/drawing/2018/hyperlinkcolor" val="tx"/>
                              </a:ext>
                            </a:extLst>
                          </a:hlinkClick>
                        </a:rPr>
                        <a:t>Expected range summary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64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980230"/>
                  </a:ext>
                </a:extLst>
              </a:tr>
            </a:tbl>
          </a:graphicData>
        </a:graphic>
      </p:graphicFrame>
    </p:spTree>
    <p:extLst>
      <p:ext uri="{BB962C8B-B14F-4D97-AF65-F5344CB8AC3E}">
        <p14:creationId xmlns:p14="http://schemas.microsoft.com/office/powerpoint/2010/main" val="208028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2549190742"/>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2466765908"/>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1866187373"/>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426332321"/>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1761775153"/>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4153293295"/>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4149548787"/>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1573295619"/>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918769951"/>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3127138385"/>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991724633"/>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1658873232"/>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2727455482"/>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3421502939"/>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1587919221"/>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3401201477"/>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3005669147"/>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3540542455"/>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826241837"/>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224965808"/>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58643778"/>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179302211"/>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4294467878"/>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3439476464"/>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3313899363"/>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2016346447"/>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2946306731"/>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3834707168"/>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66%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820472000"/>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3870996476"/>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47723830"/>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638636626"/>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027412" y="622300"/>
            <a:ext cx="3251211"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NHS Black Country Integrated Care Board</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423155150"/>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Q12. Patient was told they could have a family member, carer or friend with them when told diagnosis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Q42_4. Patient completely had enough understandable information about their response to hormone 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Q52. Patient has had a review of cancer care by GP practice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27%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84280133"/>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679926829"/>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704032866"/>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850166894"/>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3029408529"/>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730309843"/>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1324224827"/>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1934529476"/>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142443532"/>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182181627"/>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3131228720"/>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1345767294"/>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2333855761"/>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36718739"/>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1800594043"/>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1407934333"/>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4018102503"/>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4167815808"/>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2207003347"/>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3787594162"/>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899190420"/>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4241280862"/>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979624481"/>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78245877"/>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1743057343"/>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2794113492"/>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55407110"/>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871419511"/>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836431724"/>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2247237165"/>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4132653935"/>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1773945586"/>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2427934543"/>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Q05. Patient received all the information needed about the diagnostic test in advance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Q34. Patient was always able to get help from ward staff when needed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Q41_5. Beforehand patient completely had enough understandable information about immunotherapy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Q42_5. Patient completely had enough understandable information about their response to immunotherapy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Q56. The whole care team worked well together</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998594441"/>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2773148943"/>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835243812"/>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2969410181"/>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370879609"/>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841306369"/>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3271484939"/>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739781189"/>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2813442171"/>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2686852659"/>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1826579205"/>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4130418618"/>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189224114"/>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3904253301"/>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101973369"/>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1296537667"/>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34043033"/>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3304978027"/>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061041825"/>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1114758358"/>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71C9EFB-7E03-CE5F-5B31-160DC638F394}"/>
            </a:ext>
          </a:extLst>
        </p:cNvPr>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EE166987-6A0E-30C2-D0A8-E30218DB2D1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12259D8-B2C7-4AF0-A8AE-B1EB09E8CAF2}" type="slidenum">
              <a:rPr lang="en-GB" spc="-25" smtClean="0"/>
              <a:t>46</a:t>
            </a:fld>
            <a:endParaRPr lang="en-GB" spc="-25"/>
          </a:p>
        </p:txBody>
      </p:sp>
      <p:sp>
        <p:nvSpPr>
          <p:cNvPr id="18" name="object 1">
            <a:extLst>
              <a:ext uri="{FF2B5EF4-FFF2-40B4-BE49-F238E27FC236}">
                <a16:creationId xmlns:a16="http://schemas.microsoft.com/office/drawing/2014/main" id="{8DDAB896-7316-AD19-6F93-EB2F781364E7}"/>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2" name="ltc_5group_tbl_section1">
            <a:extLst>
              <a:ext uri="{FF2B5EF4-FFF2-40B4-BE49-F238E27FC236}">
                <a16:creationId xmlns:a16="http://schemas.microsoft.com/office/drawing/2014/main" id="{4C042F90-707E-7478-E3E2-2E81BCC7F258}"/>
              </a:ext>
            </a:extLst>
          </p:cNvPr>
          <p:cNvGraphicFramePr>
            <a:graphicFrameLocks noGrp="1"/>
          </p:cNvGraphicFramePr>
          <p:nvPr>
            <p:extLst>
              <p:ext uri="{D42A27DB-BD31-4B8C-83A1-F6EECF244321}">
                <p14:modId xmlns:p14="http://schemas.microsoft.com/office/powerpoint/2010/main" val="1308101088"/>
              </p:ext>
            </p:extLst>
          </p:nvPr>
        </p:nvGraphicFramePr>
        <p:xfrm>
          <a:off x="428815" y="1703705"/>
          <a:ext cx="6771599" cy="1236855"/>
        </p:xfrm>
        <a:graphic>
          <a:graphicData uri="http://schemas.openxmlformats.org/drawingml/2006/table">
            <a:tbl>
              <a:tblPr firstRow="1" bandRow="1">
                <a:tableStyleId>{2D5ABB26-0587-4C30-8999-92F81FD0307C}</a:tableStyleId>
              </a:tblPr>
              <a:tblGrid>
                <a:gridCol w="2791800">
                  <a:extLst>
                    <a:ext uri="{9D8B030D-6E8A-4147-A177-3AD203B41FA5}">
                      <a16:colId xmlns:a16="http://schemas.microsoft.com/office/drawing/2014/main" val="20000"/>
                    </a:ext>
                  </a:extLst>
                </a:gridCol>
                <a:gridCol w="663300">
                  <a:extLst>
                    <a:ext uri="{9D8B030D-6E8A-4147-A177-3AD203B41FA5}">
                      <a16:colId xmlns:a16="http://schemas.microsoft.com/office/drawing/2014/main" val="20001"/>
                    </a:ext>
                  </a:extLst>
                </a:gridCol>
                <a:gridCol w="663300">
                  <a:extLst>
                    <a:ext uri="{9D8B030D-6E8A-4147-A177-3AD203B41FA5}">
                      <a16:colId xmlns:a16="http://schemas.microsoft.com/office/drawing/2014/main" val="20002"/>
                    </a:ext>
                  </a:extLst>
                </a:gridCol>
                <a:gridCol w="663300">
                  <a:extLst>
                    <a:ext uri="{9D8B030D-6E8A-4147-A177-3AD203B41FA5}">
                      <a16:colId xmlns:a16="http://schemas.microsoft.com/office/drawing/2014/main" val="20004"/>
                    </a:ext>
                  </a:extLst>
                </a:gridCol>
                <a:gridCol w="663300">
                  <a:extLst>
                    <a:ext uri="{9D8B030D-6E8A-4147-A177-3AD203B41FA5}">
                      <a16:colId xmlns:a16="http://schemas.microsoft.com/office/drawing/2014/main" val="20005"/>
                    </a:ext>
                  </a:extLst>
                </a:gridCol>
                <a:gridCol w="663300">
                  <a:extLst>
                    <a:ext uri="{9D8B030D-6E8A-4147-A177-3AD203B41FA5}">
                      <a16:colId xmlns:a16="http://schemas.microsoft.com/office/drawing/2014/main" val="20006"/>
                    </a:ext>
                  </a:extLst>
                </a:gridCol>
                <a:gridCol w="663299">
                  <a:extLst>
                    <a:ext uri="{9D8B030D-6E8A-4147-A177-3AD203B41FA5}">
                      <a16:colId xmlns:a16="http://schemas.microsoft.com/office/drawing/2014/main" val="20007"/>
                    </a:ext>
                  </a:extLst>
                </a:gridCol>
              </a:tblGrid>
              <a:tr h="18720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75"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YOUR</a:t>
                      </a:r>
                      <a:r>
                        <a:rPr sz="1575" b="1" spc="-67"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GP</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PRACTICE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noFill/>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a:latin typeface="Arial" panose="020B0604020202020204" pitchFamily="34" charset="0"/>
                          <a:cs typeface="Arial" panose="020B0604020202020204" pitchFamily="34" charset="0"/>
                        </a:rPr>
                        <a:t>Q2.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spoke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primary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professional </a:t>
                      </a:r>
                      <a:r>
                        <a:rPr sz="850">
                          <a:latin typeface="Arial" panose="020B0604020202020204" pitchFamily="34" charset="0"/>
                          <a:cs typeface="Arial" panose="020B0604020202020204" pitchFamily="34" charset="0"/>
                        </a:rPr>
                        <a:t>once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twice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21" name="ltc_5group_tbl_section2">
            <a:extLst>
              <a:ext uri="{FF2B5EF4-FFF2-40B4-BE49-F238E27FC236}">
                <a16:creationId xmlns:a16="http://schemas.microsoft.com/office/drawing/2014/main" id="{6B91E9AF-A4EF-B6C6-1163-4D87727929E9}"/>
              </a:ext>
            </a:extLst>
          </p:cNvPr>
          <p:cNvGraphicFramePr>
            <a:graphicFrameLocks noGrp="1"/>
          </p:cNvGraphicFramePr>
          <p:nvPr>
            <p:extLst>
              <p:ext uri="{D42A27DB-BD31-4B8C-83A1-F6EECF244321}">
                <p14:modId xmlns:p14="http://schemas.microsoft.com/office/powerpoint/2010/main" val="2508546201"/>
              </p:ext>
            </p:extLst>
          </p:nvPr>
        </p:nvGraphicFramePr>
        <p:xfrm>
          <a:off x="428814" y="3101277"/>
          <a:ext cx="6768000" cy="20332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One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Two long-term conditions</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Three or more long-term conditions</a:t>
                      </a:r>
                      <a:endParaRPr lang="en-GB" sz="85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a:cs typeface="Arial"/>
                        </a:rPr>
                        <a:t>No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20">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a:latin typeface="Arial"/>
                          <a:cs typeface="Arial"/>
                        </a:rPr>
                        <a:t>for</a:t>
                      </a:r>
                      <a:r>
                        <a:rPr sz="850" spc="-15">
                          <a:latin typeface="Arial"/>
                          <a:cs typeface="Arial"/>
                        </a:rPr>
                        <a:t> </a:t>
                      </a:r>
                      <a:r>
                        <a:rPr sz="850" spc="-10">
                          <a:latin typeface="Arial"/>
                          <a:cs typeface="Arial"/>
                        </a:rPr>
                        <a:t>diagnostic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9" name="ltc_5group_tbl_section3">
            <a:extLst>
              <a:ext uri="{FF2B5EF4-FFF2-40B4-BE49-F238E27FC236}">
                <a16:creationId xmlns:a16="http://schemas.microsoft.com/office/drawing/2014/main" id="{1D390C1F-00B8-82B6-2828-03A759A06F41}"/>
              </a:ext>
            </a:extLst>
          </p:cNvPr>
          <p:cNvGraphicFramePr>
            <a:graphicFrameLocks noGrp="1"/>
          </p:cNvGraphicFramePr>
          <p:nvPr>
            <p:extLst>
              <p:ext uri="{D42A27DB-BD31-4B8C-83A1-F6EECF244321}">
                <p14:modId xmlns:p14="http://schemas.microsoft.com/office/powerpoint/2010/main" val="2752153562"/>
              </p:ext>
            </p:extLst>
          </p:nvPr>
        </p:nvGraphicFramePr>
        <p:xfrm>
          <a:off x="428814" y="5295265"/>
          <a:ext cx="6768000" cy="20326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FINDING</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OUT</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THAT</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YOU</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HAD</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lang="en-GB" sz="850" dirty="0">
                          <a:solidFill>
                            <a:srgbClr val="000000"/>
                          </a:solidFill>
                          <a:latin typeface="Arial" panose="020B0604020202020204" pitchFamily="34" charset="0"/>
                          <a:cs typeface="Arial" panose="020B0604020202020204" pitchFamily="34" charset="0"/>
                        </a:rPr>
                        <a:t>Q12.</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Patient</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was</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they</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could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have</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a</a:t>
                      </a:r>
                      <a:r>
                        <a:rPr lang="en-GB" sz="850" spc="-15"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family </a:t>
                      </a:r>
                      <a:r>
                        <a:rPr lang="en-GB" sz="850" dirty="0">
                          <a:solidFill>
                            <a:srgbClr val="000000"/>
                          </a:solidFill>
                          <a:latin typeface="Arial" panose="020B0604020202020204" pitchFamily="34" charset="0"/>
                          <a:cs typeface="Arial" panose="020B0604020202020204" pitchFamily="34" charset="0"/>
                        </a:rPr>
                        <a:t>member,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carer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or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friend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with</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them</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when</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20"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diagnosis</a:t>
                      </a:r>
                      <a:endParaRPr lang="en-GB" sz="850" dirty="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lang="en-GB" sz="850">
                          <a:solidFill>
                            <a:srgbClr val="000000"/>
                          </a:solidFill>
                          <a:latin typeface="Arial" panose="020B0604020202020204" pitchFamily="34" charset="0"/>
                          <a:cs typeface="Arial" panose="020B0604020202020204" pitchFamily="34" charset="0"/>
                        </a:rPr>
                        <a:t>Q13.</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definitely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told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sensitively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that</a:t>
                      </a:r>
                      <a:r>
                        <a:rPr lang="en-GB" sz="850" spc="-25">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they </a:t>
                      </a:r>
                      <a:r>
                        <a:rPr lang="en-GB" sz="850">
                          <a:solidFill>
                            <a:srgbClr val="000000"/>
                          </a:solidFill>
                          <a:latin typeface="Arial" panose="020B0604020202020204" pitchFamily="34" charset="0"/>
                          <a:cs typeface="Arial" panose="020B0604020202020204" pitchFamily="34" charset="0"/>
                        </a:rPr>
                        <a:t>had</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cancer</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lang="en-GB" sz="850">
                          <a:solidFill>
                            <a:srgbClr val="000000"/>
                          </a:solidFill>
                          <a:latin typeface="Arial" panose="020B0604020202020204" pitchFamily="34" charset="0"/>
                          <a:cs typeface="Arial" panose="020B0604020202020204" pitchFamily="34" charset="0"/>
                        </a:rPr>
                        <a:t>Q14.</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Cancer</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diagnosis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explained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in</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way</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could</a:t>
                      </a:r>
                      <a:r>
                        <a:rPr lang="en-GB" sz="850" spc="-3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completely</a:t>
                      </a:r>
                      <a:r>
                        <a:rPr lang="en-GB" sz="850" spc="-3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understand</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6" name="ltc_5group_tbl_section4">
            <a:extLst>
              <a:ext uri="{FF2B5EF4-FFF2-40B4-BE49-F238E27FC236}">
                <a16:creationId xmlns:a16="http://schemas.microsoft.com/office/drawing/2014/main" id="{C753F44B-4EC2-4FDA-A979-192BA0A745DA}"/>
              </a:ext>
            </a:extLst>
          </p:cNvPr>
          <p:cNvGraphicFramePr>
            <a:graphicFrameLocks noGrp="1"/>
          </p:cNvGraphicFramePr>
          <p:nvPr>
            <p:extLst>
              <p:ext uri="{D42A27DB-BD31-4B8C-83A1-F6EECF244321}">
                <p14:modId xmlns:p14="http://schemas.microsoft.com/office/powerpoint/2010/main" val="1714417008"/>
              </p:ext>
            </p:extLst>
          </p:nvPr>
        </p:nvGraphicFramePr>
        <p:xfrm>
          <a:off x="428814" y="75006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7" name="object 2">
            <a:extLst>
              <a:ext uri="{FF2B5EF4-FFF2-40B4-BE49-F238E27FC236}">
                <a16:creationId xmlns:a16="http://schemas.microsoft.com/office/drawing/2014/main" id="{6EE6D5AF-3B68-1331-16CF-E0566162DAF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755020-D3C1-1777-EAD0-864645668831}"/>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07C886E2-9D47-B36C-141C-DC9F09B3CF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24958A56-47D3-B348-A003-8EF3DB83377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6ED7B494-881C-852C-3CBE-09F29B029F8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D41640AC-ED09-F616-896E-E891A97A3CC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56752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5BF53A-A2EE-14C6-C27B-77ECA678FE6E}"/>
            </a:ext>
          </a:extLst>
        </p:cNvPr>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FFFC98F4-8DBF-2957-3239-A240294C895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923EAA8-4619-435A-9FCA-7B4BC666EB61}" type="slidenum">
              <a:rPr lang="en-GB" spc="-25" smtClean="0"/>
              <a:t>47</a:t>
            </a:fld>
            <a:endParaRPr lang="en-GB" spc="-25" dirty="0"/>
          </a:p>
        </p:txBody>
      </p:sp>
      <p:sp>
        <p:nvSpPr>
          <p:cNvPr id="10" name="object 1">
            <a:extLst>
              <a:ext uri="{FF2B5EF4-FFF2-40B4-BE49-F238E27FC236}">
                <a16:creationId xmlns:a16="http://schemas.microsoft.com/office/drawing/2014/main" id="{D64B8039-AEC9-CDBC-B3AA-59C40524BB79}"/>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6" name="ltc_5group_tbl_section5">
            <a:extLst>
              <a:ext uri="{FF2B5EF4-FFF2-40B4-BE49-F238E27FC236}">
                <a16:creationId xmlns:a16="http://schemas.microsoft.com/office/drawing/2014/main" id="{1221C236-C67E-1B94-1E10-5CD53DC71A57}"/>
              </a:ext>
            </a:extLst>
          </p:cNvPr>
          <p:cNvGraphicFramePr>
            <a:graphicFrameLocks noGrp="1"/>
          </p:cNvGraphicFramePr>
          <p:nvPr>
            <p:extLst>
              <p:ext uri="{D42A27DB-BD31-4B8C-83A1-F6EECF244321}">
                <p14:modId xmlns:p14="http://schemas.microsoft.com/office/powerpoint/2010/main" val="4112334110"/>
              </p:ext>
            </p:extLst>
          </p:nvPr>
        </p:nvGraphicFramePr>
        <p:xfrm>
          <a:off x="428815" y="1758315"/>
          <a:ext cx="6768000" cy="19856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7" baseline="-7936" dirty="0">
                          <a:solidFill>
                            <a:srgbClr val="336E9F"/>
                          </a:solidFill>
                          <a:latin typeface="Arial" panose="020B0604020202020204" pitchFamily="34" charset="0"/>
                          <a:cs typeface="Arial" panose="020B0604020202020204" pitchFamily="34" charset="0"/>
                        </a:rPr>
                        <a:t>DECIDING</a:t>
                      </a:r>
                      <a:r>
                        <a:rPr sz="1575" b="1" spc="-75"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ON</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THE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BEST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12" name="ltc_5group_tbl_section6">
            <a:extLst>
              <a:ext uri="{FF2B5EF4-FFF2-40B4-BE49-F238E27FC236}">
                <a16:creationId xmlns:a16="http://schemas.microsoft.com/office/drawing/2014/main" id="{111C21C0-E8D4-31F7-2C07-71C15763B248}"/>
              </a:ext>
            </a:extLst>
          </p:cNvPr>
          <p:cNvGraphicFramePr>
            <a:graphicFrameLocks noGrp="1"/>
          </p:cNvGraphicFramePr>
          <p:nvPr>
            <p:extLst>
              <p:ext uri="{D42A27DB-BD31-4B8C-83A1-F6EECF244321}">
                <p14:modId xmlns:p14="http://schemas.microsoft.com/office/powerpoint/2010/main" val="1772761832"/>
              </p:ext>
            </p:extLst>
          </p:nvPr>
        </p:nvGraphicFramePr>
        <p:xfrm>
          <a:off x="428815" y="39192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75" baseline="-7936" dirty="0">
                          <a:solidFill>
                            <a:srgbClr val="336E9F"/>
                          </a:solidFill>
                          <a:latin typeface="Arial"/>
                          <a:cs typeface="Arial"/>
                        </a:rPr>
                        <a:t> </a:t>
                      </a:r>
                      <a:r>
                        <a:rPr sz="1575" b="1" spc="-15" baseline="-7936" dirty="0">
                          <a:solidFill>
                            <a:srgbClr val="336E9F"/>
                          </a:solidFill>
                          <a:latin typeface="Arial"/>
                          <a:cs typeface="Arial"/>
                        </a:rPr>
                        <a:t>PLANNING</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11" name="ltc_5group_tbl_section7">
            <a:extLst>
              <a:ext uri="{FF2B5EF4-FFF2-40B4-BE49-F238E27FC236}">
                <a16:creationId xmlns:a16="http://schemas.microsoft.com/office/drawing/2014/main" id="{CC709817-8CD1-94C2-35FD-E68867E02FC0}"/>
              </a:ext>
            </a:extLst>
          </p:cNvPr>
          <p:cNvGraphicFramePr>
            <a:graphicFrameLocks noGrp="1"/>
          </p:cNvGraphicFramePr>
          <p:nvPr>
            <p:extLst>
              <p:ext uri="{D42A27DB-BD31-4B8C-83A1-F6EECF244321}">
                <p14:modId xmlns:p14="http://schemas.microsoft.com/office/powerpoint/2010/main" val="78972741"/>
              </p:ext>
            </p:extLst>
          </p:nvPr>
        </p:nvGraphicFramePr>
        <p:xfrm>
          <a:off x="428815" y="5596255"/>
          <a:ext cx="6768000" cy="1503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5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HOSPITAL</a:t>
                      </a:r>
                      <a:r>
                        <a:rPr sz="1575" b="1" spc="-44"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STAFF</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940B6ECC-7F98-8798-61AC-4D06989AAE2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64445826-69AE-E872-1CD8-DA3ECA0A774F}"/>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3339D8B-0EC5-1C42-6C97-BA98C685C4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418FA80-E1B4-6DC7-54FD-39A9B214CEC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4A1BFB56-9C84-595A-C896-8D1B0213FC7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56FB5CEE-F23F-7D25-55D4-B8627C217FC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85005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A3C82F-63A9-0871-13BF-B157EC335C31}"/>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F70D299-6904-DF4C-C924-20CA769486E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F1DC355-0933-4554-8915-5BABE7B4479B}" type="slidenum">
              <a:rPr lang="en-GB" spc="-25" smtClean="0"/>
              <a:t>48</a:t>
            </a:fld>
            <a:endParaRPr lang="en-GB" spc="-25" dirty="0"/>
          </a:p>
        </p:txBody>
      </p:sp>
      <p:sp>
        <p:nvSpPr>
          <p:cNvPr id="9" name="object 1">
            <a:extLst>
              <a:ext uri="{FF2B5EF4-FFF2-40B4-BE49-F238E27FC236}">
                <a16:creationId xmlns:a16="http://schemas.microsoft.com/office/drawing/2014/main" id="{05F76067-9DAA-A039-0294-A63DAB27C762}"/>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9" name="ltc_5group_tbl_section8">
            <a:extLst>
              <a:ext uri="{FF2B5EF4-FFF2-40B4-BE49-F238E27FC236}">
                <a16:creationId xmlns:a16="http://schemas.microsoft.com/office/drawing/2014/main" id="{3E674CA2-A8E7-B35A-8B57-622A901148D1}"/>
              </a:ext>
            </a:extLst>
          </p:cNvPr>
          <p:cNvGraphicFramePr>
            <a:graphicFrameLocks noGrp="1"/>
          </p:cNvGraphicFramePr>
          <p:nvPr>
            <p:extLst>
              <p:ext uri="{D42A27DB-BD31-4B8C-83A1-F6EECF244321}">
                <p14:modId xmlns:p14="http://schemas.microsoft.com/office/powerpoint/2010/main" val="2586347013"/>
              </p:ext>
            </p:extLst>
          </p:nvPr>
        </p:nvGraphicFramePr>
        <p:xfrm>
          <a:off x="428815" y="1769745"/>
          <a:ext cx="6768000" cy="34220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18" name="ltc_5group_tbl_section9">
            <a:extLst>
              <a:ext uri="{FF2B5EF4-FFF2-40B4-BE49-F238E27FC236}">
                <a16:creationId xmlns:a16="http://schemas.microsoft.com/office/drawing/2014/main" id="{A29E753D-B6B2-0CD1-677D-49ABDA098006}"/>
              </a:ext>
            </a:extLst>
          </p:cNvPr>
          <p:cNvGraphicFramePr>
            <a:graphicFrameLocks noGrp="1"/>
          </p:cNvGraphicFramePr>
          <p:nvPr>
            <p:extLst>
              <p:ext uri="{D42A27DB-BD31-4B8C-83A1-F6EECF244321}">
                <p14:modId xmlns:p14="http://schemas.microsoft.com/office/powerpoint/2010/main" val="377147447"/>
              </p:ext>
            </p:extLst>
          </p:nvPr>
        </p:nvGraphicFramePr>
        <p:xfrm>
          <a:off x="428815" y="5377815"/>
          <a:ext cx="6768000" cy="36264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13" name="object 2">
            <a:extLst>
              <a:ext uri="{FF2B5EF4-FFF2-40B4-BE49-F238E27FC236}">
                <a16:creationId xmlns:a16="http://schemas.microsoft.com/office/drawing/2014/main" id="{654455FB-3F12-1C31-3A45-DC3F1B0A2EE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B2A6DB8-720A-E606-6C54-5437DFCA8190}"/>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4E885FDE-104C-2591-BB27-9CF0CD0C656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5E4B414-D81F-8E22-0185-7EDAB8999E6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1194FD64-5C78-F5D2-3459-B133A273B0E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601C9AB9-7BC9-B2D4-9225-742D43992C8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1321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5AE5DD-BAF4-E112-EDBE-12A36726C84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F3C04C2-D6BA-69E7-87D7-41C19337490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BDF11325-1D05-47A0-A4F1-CDF2B373AED2}" type="slidenum">
              <a:rPr lang="en-GB" spc="-25" smtClean="0"/>
              <a:t>49</a:t>
            </a:fld>
            <a:endParaRPr lang="en-GB" spc="-25" dirty="0"/>
          </a:p>
        </p:txBody>
      </p:sp>
      <p:sp>
        <p:nvSpPr>
          <p:cNvPr id="11" name="object 1">
            <a:extLst>
              <a:ext uri="{FF2B5EF4-FFF2-40B4-BE49-F238E27FC236}">
                <a16:creationId xmlns:a16="http://schemas.microsoft.com/office/drawing/2014/main" id="{816902EF-8792-6725-D8B2-8249CB7B0CFA}"/>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5group_tbl_section10">
            <a:extLst>
              <a:ext uri="{FF2B5EF4-FFF2-40B4-BE49-F238E27FC236}">
                <a16:creationId xmlns:a16="http://schemas.microsoft.com/office/drawing/2014/main" id="{A3F88729-7776-435B-8557-380AB8BC0E1E}"/>
              </a:ext>
            </a:extLst>
          </p:cNvPr>
          <p:cNvGraphicFramePr>
            <a:graphicFrameLocks noGrp="1"/>
          </p:cNvGraphicFramePr>
          <p:nvPr>
            <p:extLst>
              <p:ext uri="{D42A27DB-BD31-4B8C-83A1-F6EECF244321}">
                <p14:modId xmlns:p14="http://schemas.microsoft.com/office/powerpoint/2010/main" val="602752307"/>
              </p:ext>
            </p:extLst>
          </p:nvPr>
        </p:nvGraphicFramePr>
        <p:xfrm>
          <a:off x="428815" y="1688465"/>
          <a:ext cx="6768000" cy="23602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ltc_5group_tbl_section11">
            <a:extLst>
              <a:ext uri="{FF2B5EF4-FFF2-40B4-BE49-F238E27FC236}">
                <a16:creationId xmlns:a16="http://schemas.microsoft.com/office/drawing/2014/main" id="{53380B45-9690-C38E-1591-650F8ADACC06}"/>
              </a:ext>
            </a:extLst>
          </p:cNvPr>
          <p:cNvGraphicFramePr>
            <a:graphicFrameLocks noGrp="1"/>
          </p:cNvGraphicFramePr>
          <p:nvPr>
            <p:extLst>
              <p:ext uri="{D42A27DB-BD31-4B8C-83A1-F6EECF244321}">
                <p14:modId xmlns:p14="http://schemas.microsoft.com/office/powerpoint/2010/main" val="3743734919"/>
              </p:ext>
            </p:extLst>
          </p:nvPr>
        </p:nvGraphicFramePr>
        <p:xfrm>
          <a:off x="428815" y="4229100"/>
          <a:ext cx="6768000" cy="13462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ltc_5group_tbl_section12">
            <a:extLst>
              <a:ext uri="{FF2B5EF4-FFF2-40B4-BE49-F238E27FC236}">
                <a16:creationId xmlns:a16="http://schemas.microsoft.com/office/drawing/2014/main" id="{74E16857-929A-FEDD-6F05-77CF459F7150}"/>
              </a:ext>
            </a:extLst>
          </p:cNvPr>
          <p:cNvGraphicFramePr>
            <a:graphicFrameLocks noGrp="1"/>
          </p:cNvGraphicFramePr>
          <p:nvPr>
            <p:extLst>
              <p:ext uri="{D42A27DB-BD31-4B8C-83A1-F6EECF244321}">
                <p14:modId xmlns:p14="http://schemas.microsoft.com/office/powerpoint/2010/main" val="3313856854"/>
              </p:ext>
            </p:extLst>
          </p:nvPr>
        </p:nvGraphicFramePr>
        <p:xfrm>
          <a:off x="428815" y="5748850"/>
          <a:ext cx="6768000" cy="1274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5group_tbl_section13">
            <a:extLst>
              <a:ext uri="{FF2B5EF4-FFF2-40B4-BE49-F238E27FC236}">
                <a16:creationId xmlns:a16="http://schemas.microsoft.com/office/drawing/2014/main" id="{AD89621A-B1AD-EA16-E99B-062528CC2300}"/>
              </a:ext>
            </a:extLst>
          </p:cNvPr>
          <p:cNvGraphicFramePr>
            <a:graphicFrameLocks noGrp="1"/>
          </p:cNvGraphicFramePr>
          <p:nvPr>
            <p:extLst>
              <p:ext uri="{D42A27DB-BD31-4B8C-83A1-F6EECF244321}">
                <p14:modId xmlns:p14="http://schemas.microsoft.com/office/powerpoint/2010/main" val="2699625338"/>
              </p:ext>
            </p:extLst>
          </p:nvPr>
        </p:nvGraphicFramePr>
        <p:xfrm>
          <a:off x="428815" y="7175500"/>
          <a:ext cx="6768000" cy="1865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LIVING</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WITH</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AND</a:t>
                      </a:r>
                      <a:r>
                        <a:rPr sz="1575" b="1" spc="-60" baseline="-7936" dirty="0">
                          <a:solidFill>
                            <a:srgbClr val="336E9F"/>
                          </a:solidFill>
                          <a:latin typeface="Arial" panose="020B0604020202020204" pitchFamily="34" charset="0"/>
                          <a:cs typeface="Arial" panose="020B0604020202020204" pitchFamily="34" charset="0"/>
                        </a:rPr>
                        <a:t> </a:t>
                      </a:r>
                      <a:r>
                        <a:rPr sz="1575" b="1" spc="-37" baseline="-7936" dirty="0">
                          <a:solidFill>
                            <a:srgbClr val="336E9F"/>
                          </a:solidFill>
                          <a:latin typeface="Arial" panose="020B0604020202020204" pitchFamily="34" charset="0"/>
                          <a:cs typeface="Arial" panose="020B0604020202020204" pitchFamily="34" charset="0"/>
                        </a:rPr>
                        <a:t>BEYOND</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23FA09EA-E7CD-60D3-048C-A268C7211613}"/>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ADB961B0-631E-48CA-FFDA-576A74F01AE3}"/>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D71C7D62-FA0B-F417-9BBA-FC377BD270E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073A6F08-1435-B446-BEB5-A4EB4AE5041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C880235-C149-F65E-F24C-E3C8661BF6F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14F6E80F-E155-9456-13CE-830C6F7761F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55995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089F3B2-00F6-4D09-81DC-F17421CDC0E9}"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solidFill>
                  <a:schemeClr val="tx1"/>
                </a:solidFill>
                <a:latin typeface="Arial"/>
                <a:cs typeface="Arial"/>
              </a:rPr>
              <a:t> </a:t>
            </a:r>
            <a:r>
              <a:rPr sz="1150" dirty="0">
                <a:solidFill>
                  <a:schemeClr val="tx1"/>
                </a:solidFill>
                <a:latin typeface="Arial"/>
                <a:cs typeface="Arial"/>
              </a:rPr>
              <a:t>NHS</a:t>
            </a:r>
            <a:r>
              <a:rPr sz="1150" spc="-5" dirty="0">
                <a:solidFill>
                  <a:schemeClr val="tx1"/>
                </a:solidFill>
                <a:latin typeface="Arial"/>
                <a:cs typeface="Arial"/>
              </a:rPr>
              <a:t> </a:t>
            </a:r>
            <a:r>
              <a:rPr lang="en-GB" sz="1150" spc="-5" dirty="0">
                <a:solidFill>
                  <a:schemeClr val="tx1"/>
                </a:solidFill>
                <a:latin typeface="Arial"/>
                <a:cs typeface="Arial"/>
              </a:rPr>
              <a:t>t</a:t>
            </a:r>
            <a:r>
              <a:rPr sz="1150" dirty="0">
                <a:solidFill>
                  <a:schemeClr val="tx1"/>
                </a:solidFill>
                <a:latin typeface="Arial"/>
                <a:cs typeface="Arial"/>
              </a:rPr>
              <a:t>rusts.</a:t>
            </a:r>
            <a:r>
              <a:rPr sz="1150" spc="-5" dirty="0">
                <a:solidFill>
                  <a:schemeClr val="tx1"/>
                </a:solidFill>
                <a:latin typeface="Arial"/>
                <a:cs typeface="Arial"/>
              </a:rPr>
              <a:t> </a:t>
            </a:r>
            <a:r>
              <a:rPr sz="1150" dirty="0">
                <a:solidFill>
                  <a:schemeClr val="tx1"/>
                </a:solidFill>
                <a:latin typeface="Arial"/>
                <a:cs typeface="Arial"/>
              </a:rPr>
              <a:t>Out</a:t>
            </a:r>
            <a:r>
              <a:rPr sz="1150" spc="-10" dirty="0">
                <a:solidFill>
                  <a:schemeClr val="tx1"/>
                </a:solidFill>
                <a:latin typeface="Arial"/>
                <a:cs typeface="Arial"/>
              </a:rPr>
              <a:t> </a:t>
            </a:r>
            <a:r>
              <a:rPr sz="1150" dirty="0">
                <a:solidFill>
                  <a:schemeClr val="tx1"/>
                </a:solidFill>
                <a:latin typeface="Arial"/>
                <a:cs typeface="Arial"/>
              </a:rPr>
              <a:t>of</a:t>
            </a:r>
            <a:r>
              <a:rPr sz="1150" spc="-5" dirty="0">
                <a:solidFill>
                  <a:schemeClr val="tx1"/>
                </a:solidFill>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sz="1150" dirty="0">
                <a:solidFill>
                  <a:schemeClr val="tx1"/>
                </a:solidFill>
                <a:latin typeface="Arial"/>
                <a:cs typeface="Arial"/>
              </a:rPr>
              <a:t>responded</a:t>
            </a:r>
            <a:r>
              <a:rPr sz="1150" spc="-5" dirty="0">
                <a:solidFill>
                  <a:schemeClr val="tx1"/>
                </a:solidFill>
                <a:latin typeface="Arial"/>
                <a:cs typeface="Arial"/>
              </a:rPr>
              <a:t> </a:t>
            </a:r>
            <a:r>
              <a:rPr sz="1150" dirty="0">
                <a:solidFill>
                  <a:schemeClr val="tx1"/>
                </a:solidFill>
                <a:latin typeface="Arial"/>
                <a:cs typeface="Arial"/>
              </a:rPr>
              <a:t>to</a:t>
            </a:r>
            <a:r>
              <a:rPr sz="1150" spc="-10" dirty="0">
                <a:solidFill>
                  <a:schemeClr val="tx1"/>
                </a:solidFill>
                <a:latin typeface="Arial"/>
                <a:cs typeface="Arial"/>
              </a:rPr>
              <a:t> </a:t>
            </a:r>
            <a:r>
              <a:rPr sz="1150" spc="-25" dirty="0">
                <a:solidFill>
                  <a:schemeClr val="tx1"/>
                </a:solidFill>
                <a:latin typeface="Arial"/>
                <a:cs typeface="Arial"/>
              </a:rPr>
              <a:t>the </a:t>
            </a:r>
            <a:r>
              <a:rPr sz="1150" dirty="0">
                <a:solidFill>
                  <a:schemeClr val="tx1"/>
                </a:solidFill>
                <a:latin typeface="Arial"/>
                <a:cs typeface="Arial"/>
              </a:rPr>
              <a:t>survey,</a:t>
            </a:r>
            <a:r>
              <a:rPr sz="1150" spc="-15" dirty="0">
                <a:solidFill>
                  <a:schemeClr val="tx1"/>
                </a:solidFill>
                <a:latin typeface="Arial"/>
                <a:cs typeface="Arial"/>
              </a:rPr>
              <a:t> </a:t>
            </a:r>
            <a:r>
              <a:rPr sz="1150" dirty="0">
                <a:solidFill>
                  <a:schemeClr val="tx1"/>
                </a:solidFill>
                <a:latin typeface="Arial"/>
                <a:cs typeface="Arial"/>
              </a:rPr>
              <a:t>yielding</a:t>
            </a:r>
            <a:r>
              <a:rPr sz="1150" spc="-10" dirty="0">
                <a:solidFill>
                  <a:schemeClr val="tx1"/>
                </a:solidFill>
                <a:latin typeface="Arial"/>
                <a:cs typeface="Arial"/>
              </a:rPr>
              <a:t> </a:t>
            </a:r>
            <a:r>
              <a:rPr sz="1150" dirty="0">
                <a:solidFill>
                  <a:schemeClr val="tx1"/>
                </a:solidFill>
                <a:latin typeface="Arial"/>
                <a:cs typeface="Arial"/>
              </a:rPr>
              <a:t>a</a:t>
            </a:r>
            <a:r>
              <a:rPr sz="1150" spc="-10" dirty="0">
                <a:solidFill>
                  <a:schemeClr val="tx1"/>
                </a:solidFill>
                <a:latin typeface="Arial"/>
                <a:cs typeface="Arial"/>
              </a:rPr>
              <a:t> </a:t>
            </a:r>
            <a:r>
              <a:rPr sz="1150" dirty="0">
                <a:solidFill>
                  <a:schemeClr val="tx1"/>
                </a:solidFill>
                <a:latin typeface="Arial"/>
                <a:cs typeface="Arial"/>
              </a:rPr>
              <a:t>response</a:t>
            </a:r>
            <a:r>
              <a:rPr sz="1150" spc="-10" dirty="0">
                <a:solidFill>
                  <a:schemeClr val="tx1"/>
                </a:solidFill>
                <a:latin typeface="Arial"/>
                <a:cs typeface="Arial"/>
              </a:rPr>
              <a:t> </a:t>
            </a:r>
            <a:r>
              <a:rPr sz="1150" dirty="0">
                <a:solidFill>
                  <a:schemeClr val="tx1"/>
                </a:solidFill>
                <a:latin typeface="Arial"/>
                <a:cs typeface="Arial"/>
              </a:rPr>
              <a:t>rate</a:t>
            </a:r>
            <a:r>
              <a:rPr sz="1150" spc="-15" dirty="0">
                <a:solidFill>
                  <a:schemeClr val="tx1"/>
                </a:solidFill>
                <a:latin typeface="Arial"/>
                <a:cs typeface="Arial"/>
              </a:rPr>
              <a:t> </a:t>
            </a:r>
            <a:r>
              <a:rPr sz="1150" dirty="0">
                <a:solidFill>
                  <a:schemeClr val="tx1"/>
                </a:solidFill>
                <a:latin typeface="Arial"/>
                <a:cs typeface="Arial"/>
              </a:rPr>
              <a:t>of</a:t>
            </a:r>
            <a:r>
              <a:rPr sz="1150" spc="-10" dirty="0">
                <a:solidFill>
                  <a:schemeClr val="tx1"/>
                </a:solidFill>
                <a:latin typeface="Arial"/>
                <a:cs typeface="Arial"/>
              </a:rPr>
              <a:t> </a:t>
            </a:r>
            <a:r>
              <a:rPr lang="en-GB" sz="1150" dirty="0">
                <a:solidFill>
                  <a:schemeClr val="tx1"/>
                </a:solidFill>
                <a:latin typeface="Arial"/>
                <a:cs typeface="Arial"/>
              </a:rPr>
              <a:t>50%</a:t>
            </a:r>
            <a:r>
              <a:rPr sz="1150" spc="-20" dirty="0">
                <a:solidFill>
                  <a:schemeClr val="tx1"/>
                </a:solidFill>
                <a:latin typeface="Arial"/>
                <a:cs typeface="Arial"/>
              </a:rPr>
              <a:t>.</a:t>
            </a:r>
            <a:endParaRPr sz="1150" dirty="0">
              <a:solidFill>
                <a:schemeClr val="tx1"/>
              </a:solidFill>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ICB results are derived</a:t>
            </a:r>
          </a:p>
          <a:p>
            <a:pPr marL="12700" algn="l">
              <a:spcBef>
                <a:spcPts val="600"/>
              </a:spcBef>
            </a:pPr>
            <a:r>
              <a:rPr lang="en-GB" sz="1150" dirty="0">
                <a:latin typeface="Arial" panose="020B0604020202020204" pitchFamily="34" charset="0"/>
                <a:cs typeface="Arial" panose="020B0604020202020204" pitchFamily="34" charset="0"/>
              </a:rPr>
              <a:t>Alliance and ICB results are not derived by mapping trust results. Alliance and ICB results are derived using the postcode of each patient. Alliance and ICB results therefore reflect the experience of people referred from within the geographical footprint. This mapping is achieved using lookup files released by the Office for National Statistics. Alliance and ICB results are therefore presented at the ‘England’ level and exclude other UK postcodes.</a:t>
            </a:r>
          </a:p>
        </p:txBody>
      </p:sp>
      <p:sp>
        <p:nvSpPr>
          <p:cNvPr id="4" name="txt_org_name">
            <a:extLst>
              <a:ext uri="{FF2B5EF4-FFF2-40B4-BE49-F238E27FC236}">
                <a16:creationId xmlns:a16="http://schemas.microsoft.com/office/drawing/2014/main" id="{85AB393F-B2CD-6A75-46E0-2AD5F007DA96}"/>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627E93E-B3C8-05FB-6912-B96560C68849}"/>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0B8A53FC-3D21-F6DF-C1E6-71CE50A2EBC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43367C34-4340-CADD-5078-E146792626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8A1406E-C8D3-277A-E3AA-FC0F4BC6D30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8500C6-D623-7970-9036-B718F9CB4003}"/>
            </a:ext>
          </a:extLst>
        </p:cNvPr>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804927CD-A098-715C-55B6-B19A4EB505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68D1731-3A46-4275-8E11-F5ED54633715}" type="slidenum">
              <a:rPr lang="en-GB" spc="-25" smtClean="0"/>
              <a:t>50</a:t>
            </a:fld>
            <a:endParaRPr lang="en-GB" spc="-25" dirty="0"/>
          </a:p>
        </p:txBody>
      </p:sp>
      <p:sp>
        <p:nvSpPr>
          <p:cNvPr id="8" name="object 1">
            <a:extLst>
              <a:ext uri="{FF2B5EF4-FFF2-40B4-BE49-F238E27FC236}">
                <a16:creationId xmlns:a16="http://schemas.microsoft.com/office/drawing/2014/main" id="{AB9A10D8-4099-7060-EF62-90BD2BA508CF}"/>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9" name="ltc_5group_tbl_section14">
            <a:extLst>
              <a:ext uri="{FF2B5EF4-FFF2-40B4-BE49-F238E27FC236}">
                <a16:creationId xmlns:a16="http://schemas.microsoft.com/office/drawing/2014/main" id="{259F80D9-3755-E058-484A-1F3E0AF452E6}"/>
              </a:ext>
            </a:extLst>
          </p:cNvPr>
          <p:cNvGraphicFramePr>
            <a:graphicFrameLocks noGrp="1"/>
          </p:cNvGraphicFramePr>
          <p:nvPr>
            <p:extLst>
              <p:ext uri="{D42A27DB-BD31-4B8C-83A1-F6EECF244321}">
                <p14:modId xmlns:p14="http://schemas.microsoft.com/office/powerpoint/2010/main" val="633467293"/>
              </p:ext>
            </p:extLst>
          </p:nvPr>
        </p:nvGraphicFramePr>
        <p:xfrm>
          <a:off x="428815" y="1757045"/>
          <a:ext cx="6768000" cy="1605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863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One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Two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Three or more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No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solidFill>
                            <a:schemeClr val="tx1"/>
                          </a:solidFill>
                          <a:latin typeface="Arial" panose="020B0604020202020204" pitchFamily="34" charset="0"/>
                          <a:cs typeface="Arial" panose="020B0604020202020204" pitchFamily="34" charset="0"/>
                        </a:rPr>
                        <a:t>Not</a:t>
                      </a:r>
                      <a:r>
                        <a:rPr lang="en-GB" sz="850" spc="-45">
                          <a:solidFill>
                            <a:schemeClr val="tx1"/>
                          </a:solidFill>
                          <a:latin typeface="Arial" panose="020B0604020202020204" pitchFamily="34" charset="0"/>
                          <a:cs typeface="Arial" panose="020B0604020202020204" pitchFamily="34" charset="0"/>
                        </a:rPr>
                        <a:t> </a:t>
                      </a:r>
                      <a:r>
                        <a:rPr lang="en-GB" sz="850" spc="-10">
                          <a:solidFill>
                            <a:schemeClr val="tx1"/>
                          </a:solidFill>
                          <a:latin typeface="Arial" panose="020B0604020202020204" pitchFamily="34" charset="0"/>
                          <a:cs typeface="Arial" panose="020B0604020202020204" pitchFamily="34" charset="0"/>
                        </a:rPr>
                        <a:t>given</a:t>
                      </a:r>
                      <a:endParaRPr lang="en-GB" sz="85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dirty="0">
                          <a:solidFill>
                            <a:schemeClr val="tx1"/>
                          </a:solidFill>
                          <a:latin typeface="Arial" panose="020B0604020202020204" pitchFamily="34" charset="0"/>
                          <a:cs typeface="Arial" panose="020B0604020202020204" pitchFamily="34" charset="0"/>
                        </a:rPr>
                        <a:t>All</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52F25056-E959-BE7C-04C1-2F16474DEF6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C36A75D4-06AF-427D-B7B4-7FB3065043DE}"/>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DED389F1-0C1A-3149-A54A-A8AB1F9833F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B0346E0D-9B2A-904B-4B12-4D4178F620E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2F0AC65D-47E2-E982-ECAD-89959AFDB5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1E56D2AA-6BDD-CBFF-6612-248CF464CBE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20245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899763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92927010"/>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042681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51158112"/>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98566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68109516"/>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3057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31469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797760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25939268"/>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52</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94339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09740312"/>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604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9100629"/>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6596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8965229"/>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59489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32234255"/>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78498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86757694"/>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53</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07867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09045797"/>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143954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24129161"/>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78243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3696259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49767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70558041"/>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0625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28302083"/>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810293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29947297"/>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823973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90126267"/>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929137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35373318"/>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23930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44514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91060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81189424"/>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55</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3019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36651480"/>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90251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28145147"/>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829633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12872191"/>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65446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45003278"/>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66633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29330808"/>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032005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15531811"/>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246574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8167719"/>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564473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86486509"/>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87008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0380216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5293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80924098"/>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57</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313128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92773472"/>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213872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24029567"/>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809538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63337132"/>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1462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83295434"/>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016084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8096613"/>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58</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794897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66436331"/>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611522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68105568"/>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568261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47375260"/>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298035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4476022"/>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498414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35620036"/>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59</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708315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97284494"/>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71241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67252028"/>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292126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30350393"/>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256006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77305628"/>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937273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8792892"/>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068FFB8-07C4-4122-A155-73C3AD1D771A}" type="slidenum">
              <a:rPr lang="en-GB" spc="-25" dirty="0"/>
              <a:t>6</a:t>
            </a:fld>
            <a:endParaRPr lang="en-GB" spc="-25" dirty="0"/>
          </a:p>
        </p:txBody>
      </p:sp>
      <p:sp>
        <p:nvSpPr>
          <p:cNvPr id="2" name="object 1"/>
          <p:cNvSpPr txBox="1"/>
          <p:nvPr/>
        </p:nvSpPr>
        <p:spPr>
          <a:xfrm>
            <a:off x="425450" y="1029972"/>
            <a:ext cx="6696000" cy="9156353"/>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 ICB 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ICB</a:t>
            </a:r>
            <a:r>
              <a:rPr lang="en-GB" sz="1150" dirty="0">
                <a:latin typeface="Arial" panose="020B0604020202020204" pitchFamily="34" charset="0"/>
                <a:cs typeface="Arial" panose="020B0604020202020204" pitchFamily="34" charset="0"/>
              </a:rPr>
              <a: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mix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endParaRPr lang="en-GB" sz="1150" dirty="0">
              <a:latin typeface="Arial" panose="020B0604020202020204" pitchFamily="34" charset="0"/>
              <a:cs typeface="Arial" panose="020B0604020202020204" pitchFamily="34" charset="0"/>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US"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an ICB level is available in the ICB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trust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0150EB9B-06E4-12DC-F098-517688A9E79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3" action="ppaction://hlinksldjump"/>
              <a:extLst>
                <a:ext uri="{FF2B5EF4-FFF2-40B4-BE49-F238E27FC236}">
                  <a16:creationId xmlns:a16="http://schemas.microsoft.com/office/drawing/2014/main" id="{B14B2C27-8919-2E47-BA79-A4817B5603E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3" action="ppaction://hlinksldjump"/>
              <a:extLst>
                <a:ext uri="{FF2B5EF4-FFF2-40B4-BE49-F238E27FC236}">
                  <a16:creationId xmlns:a16="http://schemas.microsoft.com/office/drawing/2014/main" id="{D5FB59C5-9B12-182A-CDD5-C8EDE925EF90}"/>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60</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33798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69304592"/>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370309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48914456"/>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158173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31713518"/>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34182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1454531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27931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93459841"/>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61</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412706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70913127"/>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483699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94737319"/>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37756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52404736"/>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64125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0072377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70871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1779931"/>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62</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66146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31920803"/>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986282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25299949"/>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4943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0770993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482088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08204815"/>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98457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17772633"/>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63</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521996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5702778"/>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9BA1046-91CB-C521-5059-DD18728520A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CF7E078-1411-44F1-9744-41F9A4C21A01}" type="slidenum">
              <a:rPr lang="en-GB" spc="-25"/>
              <a:t>64</a:t>
            </a:fld>
            <a:endParaRPr lang="en-GB" spc="-25" dirty="0"/>
          </a:p>
        </p:txBody>
      </p:sp>
      <p:graphicFrame>
        <p:nvGraphicFramePr>
          <p:cNvPr id="17" name="trust_expected range">
            <a:extLst>
              <a:ext uri="{FF2B5EF4-FFF2-40B4-BE49-F238E27FC236}">
                <a16:creationId xmlns:a16="http://schemas.microsoft.com/office/drawing/2014/main" id="{8CC974CA-ADD0-6328-9FFA-22719FD6FB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08280666"/>
              </p:ext>
            </p:extLst>
          </p:nvPr>
        </p:nvGraphicFramePr>
        <p:xfrm>
          <a:off x="4608000" y="1260000"/>
          <a:ext cx="3695884" cy="10581500"/>
        </p:xfrm>
        <a:graphic>
          <a:graphicData uri="http://schemas.openxmlformats.org/drawingml/2006/chart">
            <c:chart xmlns:c="http://schemas.openxmlformats.org/drawingml/2006/chart" xmlns:r="http://schemas.openxmlformats.org/officeDocument/2006/relationships" r:id="rId2"/>
          </a:graphicData>
        </a:graphic>
      </p:graphicFrame>
      <p:sp>
        <p:nvSpPr>
          <p:cNvPr id="101" name="object 1">
            <a:extLst>
              <a:ext uri="{FF2B5EF4-FFF2-40B4-BE49-F238E27FC236}">
                <a16:creationId xmlns:a16="http://schemas.microsoft.com/office/drawing/2014/main" id="{118DF59D-5653-E3E2-7412-6B749A892CC4}"/>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Trust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DF743BBE-96A1-7806-BC8F-99A589A962C7}"/>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9EF04F22-234D-E15D-C5FB-FB1B962E321A}"/>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899D03A-93EE-D032-5D6C-723E9AFB989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0AA8464B-82AD-137F-FD8A-C291E73407EC}"/>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88F8E580-B653-C70C-FB36-129D9B8DA055}"/>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3DC4903B-2D3B-906A-2610-73A3C397C4D0}"/>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0" name="trust_expected range_tbl">
            <a:extLst>
              <a:ext uri="{FF2B5EF4-FFF2-40B4-BE49-F238E27FC236}">
                <a16:creationId xmlns:a16="http://schemas.microsoft.com/office/drawing/2014/main" id="{698E3402-50DF-3B57-747F-7E6010CE0F0F}"/>
              </a:ext>
            </a:extLst>
          </p:cNvPr>
          <p:cNvGraphicFramePr>
            <a:graphicFrameLocks noGrp="1"/>
          </p:cNvGraphicFramePr>
          <p:nvPr>
            <p:extLst>
              <p:ext uri="{D42A27DB-BD31-4B8C-83A1-F6EECF244321}">
                <p14:modId xmlns:p14="http://schemas.microsoft.com/office/powerpoint/2010/main" val="1352308743"/>
              </p:ext>
            </p:extLst>
          </p:nvPr>
        </p:nvGraphicFramePr>
        <p:xfrm>
          <a:off x="349250" y="2133600"/>
          <a:ext cx="6768000" cy="67176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35664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Trust</a:t>
                      </a:r>
                      <a:endParaRPr lang="en-GB" sz="1000" b="0" dirty="0">
                        <a:solidFill>
                          <a:srgbClr val="000000"/>
                        </a:solidFill>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RXK</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Sandwell and West Birmingham Hospitals NHS Trust</a:t>
                      </a:r>
                      <a:endParaRPr lang="en-GB" sz="1000" dirty="0">
                        <a:latin typeface="Arial" panose="020B0604020202020204" pitchFamily="34" charset="0"/>
                        <a:cs typeface="Arial" panose="020B0604020202020204" pitchFamily="34" charset="0"/>
                      </a:endParaRPr>
                    </a:p>
                  </a:txBody>
                  <a:tcPr marL="3600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RBK</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Walsall Healthcare NHS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125266675"/>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RNA</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The Dudley Group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25150624"/>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RL4</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The Royal Wolverhampton NHS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58408346"/>
                  </a:ext>
                </a:extLst>
              </a:tr>
            </a:tbl>
          </a:graphicData>
        </a:graphic>
      </p:graphicFrame>
      <p:sp>
        <p:nvSpPr>
          <p:cNvPr id="102" name="txt_org_name">
            <a:extLst>
              <a:ext uri="{FF2B5EF4-FFF2-40B4-BE49-F238E27FC236}">
                <a16:creationId xmlns:a16="http://schemas.microsoft.com/office/drawing/2014/main" id="{C6B68E58-3FA7-FFCD-4B41-67EA88E732C8}"/>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103" name="txt_survey">
            <a:extLst>
              <a:ext uri="{FF2B5EF4-FFF2-40B4-BE49-F238E27FC236}">
                <a16:creationId xmlns:a16="http://schemas.microsoft.com/office/drawing/2014/main" id="{D59283A1-79F0-43E3-8975-48119AC3DDD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5" name="Group 4">
            <a:extLst>
              <a:ext uri="{FF2B5EF4-FFF2-40B4-BE49-F238E27FC236}">
                <a16:creationId xmlns:a16="http://schemas.microsoft.com/office/drawing/2014/main" id="{38E31FAF-14D9-1E0B-C0C6-D3D8EE46E67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88C1E6C0-06D3-06E6-B295-97412D16F07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3" action="ppaction://hlinksldjump"/>
              <a:extLst>
                <a:ext uri="{FF2B5EF4-FFF2-40B4-BE49-F238E27FC236}">
                  <a16:creationId xmlns:a16="http://schemas.microsoft.com/office/drawing/2014/main" id="{A1EDE269-B144-CACF-364D-2092DE6DCD5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5A47EBC-F308-42AA-92F8-1CC335E962DD}" type="slidenum">
              <a:rPr lang="en-GB" spc="-25" dirty="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ICB</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England</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ICBs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and regional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ICB.</a:t>
            </a:r>
            <a:endParaRPr lang="en-GB" sz="1150" dirty="0">
              <a:latin typeface="Arial"/>
              <a:cs typeface="Arial"/>
            </a:endParaRPr>
          </a:p>
          <a:p>
            <a:pPr marL="12700" marR="149860" algn="l">
              <a:spcBef>
                <a:spcPts val="600"/>
              </a:spcBef>
            </a:pPr>
            <a:r>
              <a:rPr lang="en-GB" sz="1150" dirty="0">
                <a:latin typeface="Arial"/>
                <a:cs typeface="Arial"/>
              </a:rPr>
              <a:t>ICBs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ICB</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ICB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ICB</a:t>
            </a:r>
            <a:r>
              <a:rPr lang="en-GB" sz="1150" dirty="0">
                <a:latin typeface="Arial"/>
                <a:cs typeface="Arial"/>
              </a:rPr>
              <a: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ICB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 number of long-term conditions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ICB</a:t>
            </a:r>
            <a:r>
              <a:rPr lang="en-GB" sz="1150" dirty="0">
                <a:latin typeface="Arial"/>
                <a:cs typeface="Arial"/>
              </a:rPr>
              <a: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6CB295A-0A57-1B9A-8BCB-83FEE7EC180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03A562AC-D903-4E4D-0B53-8B64F01349D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230BBDB4-0688-A6D2-A52B-0076FE503C5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93600F0-E2B2-445F-8A43-5598232F045E}" type="slidenum">
              <a:rPr lang="en-GB" spc="-25" smtClean="0"/>
              <a:t>8</a:t>
            </a:fld>
            <a:endParaRPr lang="en-GB" spc="-25" dirty="0"/>
          </a:p>
        </p:txBody>
      </p:sp>
      <p:sp>
        <p:nvSpPr>
          <p:cNvPr id="13" name="object 1"/>
          <p:cNvSpPr txBox="1"/>
          <p:nvPr/>
        </p:nvSpPr>
        <p:spPr>
          <a:xfrm>
            <a:off x="465232" y="838234"/>
            <a:ext cx="6696000" cy="3562514"/>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p>
          <a:p>
            <a:pPr marL="12700" algn="l">
              <a:spcBef>
                <a:spcPts val="600"/>
              </a:spcBef>
            </a:pPr>
            <a:r>
              <a:rPr lang="en-GB" sz="1200" b="1" spc="-10" dirty="0">
                <a:solidFill>
                  <a:srgbClr val="336E9F"/>
                </a:solidFill>
                <a:latin typeface="Arial"/>
                <a:cs typeface="Arial"/>
              </a:rPr>
              <a:t>Number of 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number of long-</a:t>
            </a:r>
            <a:r>
              <a:rPr lang="en-GB" sz="1150" dirty="0">
                <a:latin typeface="Arial"/>
                <a:cs typeface="Arial"/>
              </a:rPr>
              <a:t>term</a:t>
            </a:r>
            <a:r>
              <a:rPr lang="en-GB" sz="1150" spc="-10" dirty="0">
                <a:latin typeface="Arial"/>
                <a:cs typeface="Arial"/>
              </a:rPr>
              <a:t> </a:t>
            </a:r>
            <a:r>
              <a:rPr lang="en-GB" sz="1150" dirty="0">
                <a:latin typeface="Arial"/>
                <a:cs typeface="Arial"/>
              </a:rPr>
              <a:t>conditions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four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 two</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 three 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59002" y="4500887"/>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889500"/>
            <a:ext cx="6719352" cy="1138773"/>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endParaRPr lang="en-GB" sz="1150" spc="-10" dirty="0">
              <a:solidFill>
                <a:srgbClr val="000000"/>
              </a:solidFill>
              <a:latin typeface="Arial"/>
              <a:cs typeface="Arial"/>
            </a:endParaRPr>
          </a:p>
          <a:p>
            <a:pPr marL="12700" marR="482600" algn="l">
              <a:spcBef>
                <a:spcPts val="600"/>
              </a:spcBef>
            </a:pPr>
            <a:r>
              <a:rPr lang="en-GB" sz="1150" spc="-10" dirty="0">
                <a:latin typeface="Arial"/>
                <a:cs typeface="Arial"/>
              </a:rPr>
              <a:t>Overall response rate at response rate sections shows national level counts and response rate. For ICBs and its comparison at comparability tables section, all data is presented at the England level.</a:t>
            </a:r>
          </a:p>
        </p:txBody>
      </p:sp>
      <p:sp>
        <p:nvSpPr>
          <p:cNvPr id="10" name="object 4">
            <a:extLst>
              <a:ext uri="{FF2B5EF4-FFF2-40B4-BE49-F238E27FC236}">
                <a16:creationId xmlns:a16="http://schemas.microsoft.com/office/drawing/2014/main" id="{BF03720D-2574-B777-A048-281F8627E115}"/>
              </a:ext>
            </a:extLst>
          </p:cNvPr>
          <p:cNvSpPr txBox="1"/>
          <p:nvPr/>
        </p:nvSpPr>
        <p:spPr>
          <a:xfrm>
            <a:off x="437743" y="6184900"/>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34986" y="6565900"/>
            <a:ext cx="6722109" cy="2031325"/>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lang="en-GB" sz="1150" u="none" dirty="0">
                <a:latin typeface="Arial"/>
                <a:cs typeface="Arial"/>
              </a:rPr>
              <a:t>.</a:t>
            </a:r>
            <a:r>
              <a:rPr lang="en-GB" sz="1150" u="none" spc="-5" dirty="0">
                <a:latin typeface="Arial"/>
                <a:cs typeface="Arial"/>
              </a:rPr>
              <a:t> </a:t>
            </a:r>
            <a:r>
              <a:rPr lang="en-GB" sz="1150" u="none" dirty="0">
                <a:latin typeface="Arial"/>
                <a:cs typeface="Arial"/>
              </a:rPr>
              <a:t>For</a:t>
            </a:r>
            <a:r>
              <a:rPr lang="en-GB" sz="1150" u="none" spc="-10" dirty="0">
                <a:latin typeface="Arial"/>
                <a:cs typeface="Arial"/>
              </a:rPr>
              <a:t> </a:t>
            </a:r>
            <a:r>
              <a:rPr lang="en-GB" sz="1150" u="none" dirty="0">
                <a:latin typeface="Arial"/>
                <a:cs typeface="Arial"/>
              </a:rPr>
              <a:t>all</a:t>
            </a:r>
            <a:r>
              <a:rPr lang="en-GB" sz="1150" u="none" spc="-5" dirty="0">
                <a:latin typeface="Arial"/>
                <a:cs typeface="Arial"/>
              </a:rPr>
              <a:t> </a:t>
            </a:r>
            <a:r>
              <a:rPr lang="en-GB" sz="1150" u="none" spc="-10" dirty="0">
                <a:latin typeface="Arial"/>
                <a:cs typeface="Arial"/>
              </a:rPr>
              <a:t>other </a:t>
            </a:r>
            <a:r>
              <a:rPr lang="en-GB" sz="1150" u="none" dirty="0">
                <a:latin typeface="Arial"/>
                <a:cs typeface="Arial"/>
              </a:rPr>
              <a:t>outputs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spc="-10" dirty="0">
                <a:latin typeface="Arial"/>
                <a:cs typeface="Arial"/>
              </a:rPr>
              <a:t>t</a:t>
            </a:r>
            <a:r>
              <a:rPr lang="en-GB" sz="1150" u="none" dirty="0">
                <a:latin typeface="Arial"/>
                <a:cs typeface="Arial"/>
              </a:rPr>
              <a:t>rust</a:t>
            </a:r>
            <a:r>
              <a:rPr lang="en-GB" sz="1150" u="none" spc="-5" dirty="0">
                <a:latin typeface="Arial"/>
                <a:cs typeface="Arial"/>
              </a:rPr>
              <a:t> </a:t>
            </a:r>
            <a:r>
              <a:rPr lang="en-GB" sz="1150" u="none" dirty="0">
                <a:latin typeface="Arial"/>
                <a:cs typeface="Arial"/>
              </a:rPr>
              <a:t>level,</a:t>
            </a:r>
            <a:r>
              <a:rPr lang="en-GB" sz="1150" u="none" spc="-10" dirty="0">
                <a:latin typeface="Arial"/>
                <a:cs typeface="Arial"/>
              </a:rPr>
              <a:t> </a:t>
            </a:r>
            <a:r>
              <a:rPr lang="en-GB" sz="1150" u="none" dirty="0">
                <a:latin typeface="Arial"/>
                <a:cs typeface="Arial"/>
              </a:rPr>
              <a:t>please</a:t>
            </a:r>
            <a:r>
              <a:rPr lang="en-GB" sz="1150" u="none" spc="-10" dirty="0">
                <a:latin typeface="Arial"/>
                <a:cs typeface="Arial"/>
              </a:rPr>
              <a:t> </a:t>
            </a:r>
            <a:r>
              <a:rPr lang="en-GB" sz="1150" u="none" dirty="0">
                <a:latin typeface="Arial"/>
                <a:cs typeface="Arial"/>
              </a:rPr>
              <a:t>see</a:t>
            </a:r>
            <a:r>
              <a:rPr lang="en-GB" sz="1150" u="none" spc="-5" dirty="0">
                <a:latin typeface="Arial"/>
                <a:cs typeface="Arial"/>
              </a:rPr>
              <a:t> </a:t>
            </a:r>
            <a:r>
              <a:rPr lang="en-GB" sz="1150" u="none" dirty="0">
                <a:latin typeface="Arial"/>
                <a:cs typeface="Arial"/>
              </a:rPr>
              <a:t>the</a:t>
            </a:r>
            <a:r>
              <a:rPr lang="en-GB" sz="1150" u="none" spc="-10" dirty="0">
                <a:latin typeface="Arial"/>
                <a:cs typeface="Arial"/>
              </a:rPr>
              <a:t> </a:t>
            </a:r>
            <a:r>
              <a:rPr lang="en-GB" sz="1150" u="none" dirty="0">
                <a:latin typeface="Arial"/>
                <a:cs typeface="Arial"/>
              </a:rPr>
              <a:t>Excel</a:t>
            </a:r>
            <a:r>
              <a:rPr lang="en-GB" sz="1150" u="none" spc="-10" dirty="0">
                <a:latin typeface="Arial"/>
                <a:cs typeface="Arial"/>
              </a:rPr>
              <a:t> </a:t>
            </a:r>
            <a:r>
              <a:rPr lang="en-GB" sz="1150" u="none" dirty="0">
                <a:latin typeface="Arial"/>
                <a:cs typeface="Arial"/>
              </a:rPr>
              <a:t>tables</a:t>
            </a:r>
            <a:r>
              <a:rPr lang="en-GB" sz="1150" u="none" spc="-5" dirty="0">
                <a:latin typeface="Arial"/>
                <a:cs typeface="Arial"/>
              </a:rPr>
              <a:t> </a:t>
            </a:r>
            <a:r>
              <a:rPr lang="en-GB" sz="1150" u="none" dirty="0">
                <a:latin typeface="Arial"/>
                <a:cs typeface="Arial"/>
              </a:rPr>
              <a:t>and</a:t>
            </a:r>
            <a:r>
              <a:rPr lang="en-GB" sz="1150" u="none" spc="-10" dirty="0">
                <a:latin typeface="Arial"/>
                <a:cs typeface="Arial"/>
              </a:rPr>
              <a:t> </a:t>
            </a:r>
            <a:r>
              <a:rPr lang="en-GB" sz="1150" u="none" dirty="0">
                <a:latin typeface="Arial"/>
                <a:cs typeface="Arial"/>
              </a:rPr>
              <a:t>dashboards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u="none" spc="-10" dirty="0">
                <a:latin typeface="Arial"/>
                <a:cs typeface="Arial"/>
                <a:hlinkClick r:id="rId5"/>
              </a:rPr>
              <a:t>www.ncpes.co.uk</a:t>
            </a:r>
            <a:r>
              <a:rPr lang="en-GB" sz="1150" u="none" spc="-10" dirty="0">
                <a:latin typeface="Arial"/>
                <a:cs typeface="Arial"/>
              </a:rPr>
              <a:t>.</a:t>
            </a:r>
            <a:endParaRPr lang="en-GB"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8086F19D-E3DB-A7AA-653C-98EA9237979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B52389A0-928E-4813-A858-CEEAA6F3734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B2805BC5-B570-75EB-89A3-4C5B91956AB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1,218</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2,727</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45</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669312178"/>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2,907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2,727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1,218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203356292"/>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1,013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1,218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216685122"/>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298</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104</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1,218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027412" y="622300"/>
            <a:ext cx="3251211" cy="276999"/>
          </a:xfrm>
          <a:prstGeom prst="rect">
            <a:avLst/>
          </a:prstGeom>
          <a:noFill/>
        </p:spPr>
        <p:txBody>
          <a:bodyPr wrap="none" rtlCol="0">
            <a:spAutoFit/>
          </a:bodyPr>
          <a:lstStyle/>
          <a:p>
            <a:pPr algn="r"/>
            <a:r>
              <a:rPr lang="en-GB" sz="1200" b="1">
                <a:solidFill>
                  <a:srgbClr val="336E9F"/>
                </a:solidFill>
                <a:latin typeface="Arial"/>
                <a:cs typeface="Arial"/>
              </a:rPr>
              <a:t>NHS Black Country Integrated Care Board</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17907</TotalTime>
  <Words>25399</Words>
  <Application>Microsoft Office PowerPoint</Application>
  <PresentationFormat>Custom</PresentationFormat>
  <Paragraphs>6444</Paragraphs>
  <Slides>64</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64</vt:i4>
      </vt:variant>
    </vt:vector>
  </HeadingPairs>
  <TitlesOfParts>
    <vt:vector size="69"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Number of long-term conditions tables</vt:lpstr>
      <vt:lpstr>Number of long-term conditions tables</vt:lpstr>
      <vt:lpstr>Number of long-term conditions tables</vt:lpstr>
      <vt:lpstr>Number of long-term conditions tables</vt:lpstr>
      <vt:lpstr>Number of long-term conditions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Trust expected range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2025-07-16T16:19:41Z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