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78.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79.xml" ContentType="application/vnd.openxmlformats-officedocument.drawingml.chart+xml"/>
  <Override PartName="/ppt/charts/style63.xml" ContentType="application/vnd.ms-office.chartstyle+xml"/>
  <Override PartName="/ppt/charts/colors63.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71"/>
  </p:notesMasterIdLst>
  <p:sldIdLst>
    <p:sldId id="257" r:id="rId6"/>
    <p:sldId id="363" r:id="rId7"/>
    <p:sldId id="258" r:id="rId8"/>
    <p:sldId id="350" r:id="rId9"/>
    <p:sldId id="343" r:id="rId10"/>
    <p:sldId id="344" r:id="rId11"/>
    <p:sldId id="345" r:id="rId12"/>
    <p:sldId id="346"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30" r:id="rId51"/>
    <p:sldId id="332" r:id="rId52"/>
    <p:sldId id="331" r:id="rId53"/>
    <p:sldId id="336" r:id="rId54"/>
    <p:sldId id="338" r:id="rId55"/>
    <p:sldId id="312" r:id="rId56"/>
    <p:sldId id="313" r:id="rId57"/>
    <p:sldId id="352" r:id="rId58"/>
    <p:sldId id="353" r:id="rId59"/>
    <p:sldId id="354" r:id="rId60"/>
    <p:sldId id="355" r:id="rId61"/>
    <p:sldId id="356" r:id="rId62"/>
    <p:sldId id="357" r:id="rId63"/>
    <p:sldId id="358" r:id="rId64"/>
    <p:sldId id="359" r:id="rId65"/>
    <p:sldId id="360" r:id="rId66"/>
    <p:sldId id="361" r:id="rId67"/>
    <p:sldId id="362" r:id="rId68"/>
    <p:sldId id="326" r:id="rId69"/>
    <p:sldId id="328" r:id="rId70"/>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microsoft.com/office/2018/10/relationships/authors" Target="authors.xml"/><Relationship Id="rId7" Type="http://schemas.openxmlformats.org/officeDocument/2006/relationships/slide" Target="slides/slide2.xml"/><Relationship Id="rId7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62.xml"/><Relationship Id="rId1" Type="http://schemas.microsoft.com/office/2011/relationships/chartStyle" Target="style62.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63.xml"/><Relationship Id="rId1" Type="http://schemas.microsoft.com/office/2011/relationships/chartStyle" Target="style63.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0.8858568</c:v>
                </c:pt>
                <c:pt idx="1">
                  <c:v>0.79968740000000005</c:v>
                </c:pt>
                <c:pt idx="2">
                  <c:v>0.92986979999999997</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5.2411999999999997E-3</c:v>
                </c:pt>
                <c:pt idx="1">
                  <c:v>1.44826E-2</c:v>
                </c:pt>
                <c:pt idx="2">
                  <c:v>1.4271799999999999E-2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4.7055399999999997E-2</c:v>
                </c:pt>
                <c:pt idx="1">
                  <c:v>6.41515E-2</c:v>
                </c:pt>
                <c:pt idx="2">
                  <c:v>2.60279E-2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3.4388000000000001E-3</c:v>
                </c:pt>
                <c:pt idx="1">
                  <c:v>3.6319999999999999E-4</c:v>
                </c:pt>
                <c:pt idx="2">
                  <c:v>3.881E-4</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5.8407800000000003E-2</c:v>
                </c:pt>
                <c:pt idx="1">
                  <c:v>0.1213153</c:v>
                </c:pt>
                <c:pt idx="2">
                  <c:v>2.9442300000000001E-2</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0.90343680000000004</c:v>
                </c:pt>
                <c:pt idx="1">
                  <c:v>0.86651069999999997</c:v>
                </c:pt>
                <c:pt idx="2">
                  <c:v>0.96293419999999996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0.8654347</c:v>
                </c:pt>
                <c:pt idx="1">
                  <c:v>0.84147209999999995</c:v>
                </c:pt>
                <c:pt idx="2">
                  <c:v>0.85771640000000005</c:v>
                </c:pt>
                <c:pt idx="3">
                  <c:v>0.72385929999999998</c:v>
                </c:pt>
                <c:pt idx="4">
                  <c:v>0.80734189999999995</c:v>
                </c:pt>
                <c:pt idx="5">
                  <c:v>0.82242249999999995</c:v>
                </c:pt>
                <c:pt idx="6">
                  <c:v>0.79721509999999995</c:v>
                </c:pt>
                <c:pt idx="7">
                  <c:v>0.82414140000000002</c:v>
                </c:pt>
                <c:pt idx="8">
                  <c:v>0.69507330000000001</c:v>
                </c:pt>
                <c:pt idx="9">
                  <c:v>0.77322429999999998</c:v>
                </c:pt>
                <c:pt idx="10">
                  <c:v>0.70211219999999996</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2.0736999999999998E-2</c:v>
                </c:pt>
                <c:pt idx="1">
                  <c:v>3.4499999999999998E-4</c:v>
                </c:pt>
                <c:pt idx="2">
                  <c:v>2.2747000000000002E-3</c:v>
                </c:pt>
                <c:pt idx="3">
                  <c:v>3.6685500000000003E-2</c:v>
                </c:pt>
                <c:pt idx="4">
                  <c:v>0</c:v>
                </c:pt>
                <c:pt idx="5">
                  <c:v>2.7984599999999998E-2</c:v>
                </c:pt>
                <c:pt idx="6">
                  <c:v>0</c:v>
                </c:pt>
                <c:pt idx="7">
                  <c:v>0</c:v>
                </c:pt>
                <c:pt idx="8">
                  <c:v>3.5532500000000002E-2</c:v>
                </c:pt>
                <c:pt idx="9">
                  <c:v>0</c:v>
                </c:pt>
                <c:pt idx="10">
                  <c:v>3.63273E-2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3.1067899999999999E-2</c:v>
                </c:pt>
                <c:pt idx="1">
                  <c:v>3.7555999999999999E-2</c:v>
                </c:pt>
                <c:pt idx="2">
                  <c:v>5.1861900000000002E-2</c:v>
                </c:pt>
                <c:pt idx="3">
                  <c:v>7.5710100000000002E-2</c:v>
                </c:pt>
                <c:pt idx="4">
                  <c:v>6.4050899999999994E-2</c:v>
                </c:pt>
                <c:pt idx="5">
                  <c:v>3.54709E-2</c:v>
                </c:pt>
                <c:pt idx="6">
                  <c:v>5.0470599999999997E-2</c:v>
                </c:pt>
                <c:pt idx="7">
                  <c:v>4.4538399999999999E-2</c:v>
                </c:pt>
                <c:pt idx="8">
                  <c:v>7.0827399999999999E-2</c:v>
                </c:pt>
                <c:pt idx="9">
                  <c:v>6.8822900000000006E-2</c:v>
                </c:pt>
                <c:pt idx="10">
                  <c:v>0.1104009</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1.1728999999999999E-3</c:v>
                </c:pt>
                <c:pt idx="1">
                  <c:v>1.08174E-2</c:v>
                </c:pt>
                <c:pt idx="2">
                  <c:v>1.49558E-2</c:v>
                </c:pt>
                <c:pt idx="3">
                  <c:v>3.6786399999999997E-2</c:v>
                </c:pt>
                <c:pt idx="4">
                  <c:v>7.3261000000000003E-3</c:v>
                </c:pt>
                <c:pt idx="5">
                  <c:v>2.1936E-3</c:v>
                </c:pt>
                <c:pt idx="6">
                  <c:v>0</c:v>
                </c:pt>
                <c:pt idx="7">
                  <c:v>2.3850400000000001E-2</c:v>
                </c:pt>
                <c:pt idx="8">
                  <c:v>4.2132000000000003E-2</c:v>
                </c:pt>
                <c:pt idx="9">
                  <c:v>1.3018800000000001E-2</c:v>
                </c:pt>
                <c:pt idx="10">
                  <c:v>7.5372E-3</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8.1587499999999993E-2</c:v>
                </c:pt>
                <c:pt idx="1">
                  <c:v>0.10980959999999999</c:v>
                </c:pt>
                <c:pt idx="2">
                  <c:v>7.3191199999999998E-2</c:v>
                </c:pt>
                <c:pt idx="3">
                  <c:v>0.12695870000000001</c:v>
                </c:pt>
                <c:pt idx="4">
                  <c:v>0.1212811</c:v>
                </c:pt>
                <c:pt idx="5">
                  <c:v>0.1119284</c:v>
                </c:pt>
                <c:pt idx="6">
                  <c:v>0.15231430000000001</c:v>
                </c:pt>
                <c:pt idx="7">
                  <c:v>0.1074698</c:v>
                </c:pt>
                <c:pt idx="8">
                  <c:v>0.15643470000000001</c:v>
                </c:pt>
                <c:pt idx="9">
                  <c:v>0.14493410000000001</c:v>
                </c:pt>
                <c:pt idx="10">
                  <c:v>0.14362240000000001</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0.91079100000000002</c:v>
                </c:pt>
                <c:pt idx="1">
                  <c:v>0.86402089999999998</c:v>
                </c:pt>
                <c:pt idx="2">
                  <c:v>0.90331450000000002</c:v>
                </c:pt>
                <c:pt idx="3">
                  <c:v>0.80032040000000004</c:v>
                </c:pt>
                <c:pt idx="4">
                  <c:v>0.82673110000000005</c:v>
                </c:pt>
                <c:pt idx="5">
                  <c:v>0.86597999999999997</c:v>
                </c:pt>
                <c:pt idx="6">
                  <c:v>0.83983969999999997</c:v>
                </c:pt>
                <c:pt idx="7">
                  <c:v>0.8543885</c:v>
                </c:pt>
                <c:pt idx="8">
                  <c:v>0.77430719999999997</c:v>
                </c:pt>
                <c:pt idx="9">
                  <c:v>0.78688990000000003</c:v>
                </c:pt>
                <c:pt idx="10">
                  <c:v>0.79954499999999995</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0.84459010000000001</c:v>
                </c:pt>
                <c:pt idx="1">
                  <c:v>0.72515419999999997</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0</c:v>
                </c:pt>
                <c:pt idx="1">
                  <c:v>4.2513200000000001E-2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5.6973299999999998E-2</c:v>
                </c:pt>
                <c:pt idx="1">
                  <c:v>6.4316799999999993E-2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3.9112000000000001E-3</c:v>
                </c:pt>
                <c:pt idx="1">
                  <c:v>8.2000000000000007E-3</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9.4525399999999996E-2</c:v>
                </c:pt>
                <c:pt idx="1">
                  <c:v>0.15981590000000001</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0.89319059999999995</c:v>
                </c:pt>
                <c:pt idx="1">
                  <c:v>0.80069860000000004</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8.7808743000000007</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5.5415300000000001E-2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0.214028</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4.6263400000000003E-2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-8.0965808999999993</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8.9658087000000002</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0.88576120000000003</c:v>
                </c:pt>
                <c:pt idx="1">
                  <c:v>0.85151339999999998</c:v>
                </c:pt>
                <c:pt idx="2">
                  <c:v>0.37486809999999998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0</c:v>
                </c:pt>
                <c:pt idx="1">
                  <c:v>7.8601999999999995E-3</c:v>
                </c:pt>
                <c:pt idx="2">
                  <c:v>0</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3.64137E-2</c:v>
                </c:pt>
                <c:pt idx="1">
                  <c:v>3.3696400000000001E-2</c:v>
                </c:pt>
                <c:pt idx="2">
                  <c:v>0.1662574</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4.2383999999999998E-3</c:v>
                </c:pt>
                <c:pt idx="1">
                  <c:v>1.59831E-2</c:v>
                </c:pt>
                <c:pt idx="2">
                  <c:v>3.3577500000000003E-2</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7.3586799999999994E-2</c:v>
                </c:pt>
                <c:pt idx="1">
                  <c:v>9.0946899999999997E-2</c:v>
                </c:pt>
                <c:pt idx="2">
                  <c:v>0.42529699999999998</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0.91557120000000003</c:v>
                </c:pt>
                <c:pt idx="1">
                  <c:v>0.87819800000000003</c:v>
                </c:pt>
                <c:pt idx="2">
                  <c:v>0.53033249999999998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0.27267599999999997</c:v>
                </c:pt>
                <c:pt idx="1">
                  <c:v>0.76287590000000005</c:v>
                </c:pt>
                <c:pt idx="2">
                  <c:v>0.60305529999999996</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6.6404999999999997E-3</c:v>
                </c:pt>
                <c:pt idx="1">
                  <c:v>1.14807E-2</c:v>
                </c:pt>
                <c:pt idx="2">
                  <c:v>6.0139E-3</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0.11192439999999999</c:v>
                </c:pt>
                <c:pt idx="1">
                  <c:v>6.2852099999999994E-2</c:v>
                </c:pt>
                <c:pt idx="2">
                  <c:v>7.9277700000000006E-2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7.0381999999999997E-3</c:v>
                </c:pt>
                <c:pt idx="1">
                  <c:v>8.7930000000000005E-3</c:v>
                </c:pt>
                <c:pt idx="2">
                  <c:v>7.2088999999999999E-3</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0.6017209</c:v>
                </c:pt>
                <c:pt idx="1">
                  <c:v>0.1539983</c:v>
                </c:pt>
                <c:pt idx="2">
                  <c:v>0.3044442</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0.36637639999999999</c:v>
                </c:pt>
                <c:pt idx="1">
                  <c:v>0.81650239999999996</c:v>
                </c:pt>
                <c:pt idx="2">
                  <c:v>0.63282309999999997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0.388818</c:v>
                </c:pt>
                <c:pt idx="1">
                  <c:v>0.19240090000000001</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4.4689300000000001E-2</c:v>
                </c:pt>
                <c:pt idx="1">
                  <c:v>2.2953899999999999E-2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8.6365700000000004E-2</c:v>
                </c:pt>
                <c:pt idx="1">
                  <c:v>3.8406700000000002E-2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3.8240000000000001E-3</c:v>
                </c:pt>
                <c:pt idx="1">
                  <c:v>1.7687399999999999E-2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0.47630289999999997</c:v>
                </c:pt>
                <c:pt idx="1">
                  <c:v>0.72855110000000001</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0.49322009999999999</c:v>
                </c:pt>
                <c:pt idx="1">
                  <c:v>0.24960640000000001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0.59707900000000003</c:v>
                </c:pt>
                <c:pt idx="1">
                  <c:v>0.46508440000000001</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5.3319999999999995E-4</c:v>
                </c:pt>
                <c:pt idx="1">
                  <c:v>0</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6.5378199999999997E-2</c:v>
                </c:pt>
                <c:pt idx="1">
                  <c:v>0.13751740000000001</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2.46526E-2</c:v>
                </c:pt>
                <c:pt idx="1">
                  <c:v>0</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0.31235689999999999</c:v>
                </c:pt>
                <c:pt idx="1">
                  <c:v>0.39739819999999998</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0.63983080000000003</c:v>
                </c:pt>
                <c:pt idx="1">
                  <c:v>0.56029689999999999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0.8289474</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0.81371599999999999</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0.79565019999999997</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0.78641209999999995</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0.83561640000000004</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0.83766549999999995</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0.85681819999999997</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0.86134639999999996</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0.92566899999999996</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0.91437469999999998</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0.92450140000000003</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0.92293139999999996</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0.74596510000000005</c:v>
                </c:pt>
                <c:pt idx="1">
                  <c:v>0.71889239999999999</c:v>
                </c:pt>
                <c:pt idx="2">
                  <c:v>0.74036619999999997</c:v>
                </c:pt>
                <c:pt idx="3">
                  <c:v>0.83544359999999995</c:v>
                </c:pt>
                <c:pt idx="4">
                  <c:v>0.79808380000000001</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5.3099899999999998E-2</c:v>
                </c:pt>
                <c:pt idx="1">
                  <c:v>6.0239999999999998E-3</c:v>
                </c:pt>
                <c:pt idx="2">
                  <c:v>1.09468E-2</c:v>
                </c:pt>
                <c:pt idx="3">
                  <c:v>5.9398999999999997E-3</c:v>
                </c:pt>
                <c:pt idx="4">
                  <c:v>1.6253E-2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5.54143E-2</c:v>
                </c:pt>
                <c:pt idx="1">
                  <c:v>5.0206899999999999E-2</c:v>
                </c:pt>
                <c:pt idx="2">
                  <c:v>4.0805099999999997E-2</c:v>
                </c:pt>
                <c:pt idx="3">
                  <c:v>3.4776099999999997E-2</c:v>
                </c:pt>
                <c:pt idx="4">
                  <c:v>6.7887699999999995E-2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1.26558E-2</c:v>
                </c:pt>
                <c:pt idx="1">
                  <c:v>0</c:v>
                </c:pt>
                <c:pt idx="2">
                  <c:v>1.43886E-2</c:v>
                </c:pt>
                <c:pt idx="3">
                  <c:v>2.3571999999999998E-3</c:v>
                </c:pt>
                <c:pt idx="4">
                  <c:v>3.3796E-3</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0.13286490000000001</c:v>
                </c:pt>
                <c:pt idx="1">
                  <c:v>0.22487670000000001</c:v>
                </c:pt>
                <c:pt idx="2">
                  <c:v>0.19349340000000001</c:v>
                </c:pt>
                <c:pt idx="3">
                  <c:v>0.1214832</c:v>
                </c:pt>
                <c:pt idx="4">
                  <c:v>0.11439589999999999</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0.8134361</c:v>
                </c:pt>
                <c:pt idx="1">
                  <c:v>0.75789119999999999</c:v>
                </c:pt>
                <c:pt idx="2">
                  <c:v>0.7733778</c:v>
                </c:pt>
                <c:pt idx="3">
                  <c:v>0.84216709999999995</c:v>
                </c:pt>
                <c:pt idx="4">
                  <c:v>0.84211519999999995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0.65281900000000004</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0.66364190000000001</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0.67423820000000001</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0.69734790000000002</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0.77587550000000005</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0.78633149999999996</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0.77591239999999995</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0.79317550000000003</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0.75546880000000005</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0.75346369999999996</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0.76695069999999999</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0.7765687</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0.72010980000000002</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0.74386249999999998</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0.7560521</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0.76206019999999997</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0.693102</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0.74956750000000005</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0.80298860000000005</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0.81751260000000003</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0.93656019999999995</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0.93892390000000003</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0.94268949999999996</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0.94718309999999994</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0.78174980000000005</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0.78231289999999998</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0.79378660000000001</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0.80079679999999998</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0.9570611</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0.95970520000000004</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0.96768399999999999</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0.96237969999999995</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0.86403940000000001</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0.84710110000000005</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0.87377740000000004</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0.86765389999999998</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0.89828430000000004</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0.90177819999999997</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0.90659979999999996</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0.90396980000000005</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0.90417689999999995</c:v>
                </c:pt>
                <c:pt idx="1">
                  <c:v>0.79015760000000002</c:v>
                </c:pt>
                <c:pt idx="2">
                  <c:v>0.73847470000000004</c:v>
                </c:pt>
                <c:pt idx="3">
                  <c:v>0.75417789999999996</c:v>
                </c:pt>
                <c:pt idx="4">
                  <c:v>0.92688539999999997</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6.3080999999999996E-3</c:v>
                </c:pt>
                <c:pt idx="1">
                  <c:v>2.2427200000000001E-2</c:v>
                </c:pt>
                <c:pt idx="2">
                  <c:v>1.45189E-2</c:v>
                </c:pt>
                <c:pt idx="3">
                  <c:v>8.4749000000000005E-3</c:v>
                </c:pt>
                <c:pt idx="4">
                  <c:v>6.8626E-3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3.0668600000000001E-2</c:v>
                </c:pt>
                <c:pt idx="1">
                  <c:v>4.3220799999999997E-2</c:v>
                </c:pt>
                <c:pt idx="2">
                  <c:v>4.4059000000000001E-2</c:v>
                </c:pt>
                <c:pt idx="3">
                  <c:v>5.4939500000000002E-2</c:v>
                </c:pt>
                <c:pt idx="4">
                  <c:v>2.41012E-2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0</c:v>
                </c:pt>
                <c:pt idx="1">
                  <c:v>6.2575E-3</c:v>
                </c:pt>
                <c:pt idx="2">
                  <c:v>1.8704599999999998E-2</c:v>
                </c:pt>
                <c:pt idx="3">
                  <c:v>2.9757E-3</c:v>
                </c:pt>
                <c:pt idx="4">
                  <c:v>9.2029999999999998E-4</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5.88464E-2</c:v>
                </c:pt>
                <c:pt idx="1">
                  <c:v>0.1379368</c:v>
                </c:pt>
                <c:pt idx="2">
                  <c:v>0.18424289999999999</c:v>
                </c:pt>
                <c:pt idx="3">
                  <c:v>0.17943200000000001</c:v>
                </c:pt>
                <c:pt idx="4">
                  <c:v>4.1230500000000003E-2</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0.92301849999999996</c:v>
                </c:pt>
                <c:pt idx="1">
                  <c:v>0.86206320000000003</c:v>
                </c:pt>
                <c:pt idx="2">
                  <c:v>0.78471670000000004</c:v>
                </c:pt>
                <c:pt idx="3">
                  <c:v>0.79986840000000003</c:v>
                </c:pt>
                <c:pt idx="4">
                  <c:v>0.94748710000000003</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0.81599999999999995</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0.84110850000000004</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0.84528300000000001</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0.84208349999999998</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0.81710680000000002</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0.84511650000000005</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0.84232059999999997</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0.84551069999999995</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0.70346319999999996</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0.71914699999999998</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0.74579059999999997</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0.74178029999999995</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0.58220110000000003</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0.60432140000000001</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0.7516159</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0.80057120000000004</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0.85547689999999998</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0.85985160000000005</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0.78150929999999996</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0.79130789999999995</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0.80887889999999996</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0.80256879999999997</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0.81229099999999999</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0.82062389999999996</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0.81882630000000001</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0.83796300000000001</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0.71439109999999995</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0.70157820000000004</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0.74472300000000002</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0.75663429999999998</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0.74174530000000005</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0.74826599999999999</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0.7782772</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0.78660319999999995</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0.90041879999999996</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0.90537330000000005</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0.92046939999999999</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0.92841929999999995</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0.76471279999999997</c:v>
                </c:pt>
                <c:pt idx="1">
                  <c:v>0.60823939999999999</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0</c:v>
                </c:pt>
                <c:pt idx="1">
                  <c:v>2.7455400000000001E-2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4.24299E-2</c:v>
                </c:pt>
                <c:pt idx="1">
                  <c:v>7.5439099999999995E-2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c:v>
                </c:pt>
                <c:pt idx="1">
                  <c:v>6.4711999999999999E-3</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0.19285730000000001</c:v>
                </c:pt>
                <c:pt idx="1">
                  <c:v>0.2823948</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0.79026320000000005</c:v>
                </c:pt>
                <c:pt idx="1">
                  <c:v>0.69865549999999998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0.98024460000000002</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0.9898477</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0.98995820000000001</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0.98976109999999995</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0.92352939999999994</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0.92101109999999997</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0.93675889999999995</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0.94109679999999996</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0.64405290000000004</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0.63756349999999995</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0.65736280000000002</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0.66194520000000001</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0.73096890000000003</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0.69321529999999998</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0.71348310000000004</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0.74347010000000002</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0.66666669999999995</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0.69117649999999997</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0.727101</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0.70332720000000004</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0.58438820000000002</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0.61702129999999999</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0.71240400000000004</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0.71428570000000002</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0.78260870000000005</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0.76612130000000001</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0.76605500000000004</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0.77645989999999998</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0.89352819999999999</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0.89839179999999996</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0.90394269999999999</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0.91141030000000001</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0.77426640000000002</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0.78284920000000002</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0.80568320000000004</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0.801319</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0.87774850000000004</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0.8659384</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0.89423980000000003</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0.89413989999999999</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0.74795100000000003</c:v>
                </c:pt>
                <c:pt idx="1">
                  <c:v>0.67254219999999998</c:v>
                </c:pt>
                <c:pt idx="2">
                  <c:v>0.68368770000000001</c:v>
                </c:pt>
                <c:pt idx="3">
                  <c:v>0.69967210000000002</c:v>
                </c:pt>
                <c:pt idx="4">
                  <c:v>0.60737719999999995</c:v>
                </c:pt>
                <c:pt idx="5">
                  <c:v>0.80658529999999995</c:v>
                </c:pt>
                <c:pt idx="6">
                  <c:v>0.85157729999999998</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2.6086999999999998E-3</c:v>
                </c:pt>
                <c:pt idx="1">
                  <c:v>6.7616999999999998E-3</c:v>
                </c:pt>
                <c:pt idx="2">
                  <c:v>5.4628000000000003E-3</c:v>
                </c:pt>
                <c:pt idx="3">
                  <c:v>0</c:v>
                </c:pt>
                <c:pt idx="4">
                  <c:v>1.6695600000000001E-2</c:v>
                </c:pt>
                <c:pt idx="5">
                  <c:v>6.8310000000000003E-3</c:v>
                </c:pt>
                <c:pt idx="6">
                  <c:v>3.2572E-3</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6.1422499999999998E-2</c:v>
                </c:pt>
                <c:pt idx="1">
                  <c:v>5.8266400000000003E-2</c:v>
                </c:pt>
                <c:pt idx="2">
                  <c:v>5.5778399999999999E-2</c:v>
                </c:pt>
                <c:pt idx="3">
                  <c:v>7.8830499999999998E-2</c:v>
                </c:pt>
                <c:pt idx="4">
                  <c:v>6.9348400000000004E-2</c:v>
                </c:pt>
                <c:pt idx="5">
                  <c:v>5.93085E-2</c:v>
                </c:pt>
                <c:pt idx="6">
                  <c:v>4.9030400000000002E-2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1.5537E-2</c:v>
                </c:pt>
                <c:pt idx="1">
                  <c:v>1.0446799999999999E-2</c:v>
                </c:pt>
                <c:pt idx="2">
                  <c:v>7.8440999999999997E-3</c:v>
                </c:pt>
                <c:pt idx="3">
                  <c:v>1.82072E-2</c:v>
                </c:pt>
                <c:pt idx="4">
                  <c:v>1.8824E-2</c:v>
                </c:pt>
                <c:pt idx="5">
                  <c:v>7.1190000000000003E-3</c:v>
                </c:pt>
                <c:pt idx="6">
                  <c:v>3.5289000000000002E-3</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0.17248079999999999</c:v>
                </c:pt>
                <c:pt idx="1">
                  <c:v>0.25198290000000001</c:v>
                </c:pt>
                <c:pt idx="2">
                  <c:v>0.247227</c:v>
                </c:pt>
                <c:pt idx="3">
                  <c:v>0.2032902</c:v>
                </c:pt>
                <c:pt idx="4">
                  <c:v>0.28775479999999998</c:v>
                </c:pt>
                <c:pt idx="5">
                  <c:v>0.1201561</c:v>
                </c:pt>
                <c:pt idx="6">
                  <c:v>9.26062E-2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0.77557750000000003</c:v>
                </c:pt>
                <c:pt idx="1">
                  <c:v>0.70928029999999997</c:v>
                </c:pt>
                <c:pt idx="2">
                  <c:v>0.70012770000000002</c:v>
                </c:pt>
                <c:pt idx="3">
                  <c:v>0.74119199999999996</c:v>
                </c:pt>
                <c:pt idx="4">
                  <c:v>0.65830929999999999</c:v>
                </c:pt>
                <c:pt idx="5">
                  <c:v>0.83969729999999998</c:v>
                </c:pt>
                <c:pt idx="6">
                  <c:v>0.87167589999999995</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0.87350430000000001</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0.87717599999999996</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0.85410900000000001</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0.87214610000000004</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0.82035930000000001</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0.80353200000000002</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0.83669139999999997</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0.83874459999999995</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0.87436080000000005</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0.86766810000000005</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0.82662539999999995</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0.8348624</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0.85714290000000004</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0.82772279999999998</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0.7862595</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0.76778239999999998</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0.77777779999999996</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0.79746839999999997</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0.89810190000000001</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0.88580250000000005</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0.91414629999999997</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0.90667980000000004</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0.8400955</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0.87039999999999995</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0.86610560000000003</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0.75566149999999999</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0.74927359999999998</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0.79354089999999999</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0.80171130000000002</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0.81481479999999995</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0.78769840000000002</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0.72389380000000003</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0.77049179999999995</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0.89472110000000005</c:v>
                </c:pt>
                <c:pt idx="1">
                  <c:v>0.73502429999999996</c:v>
                </c:pt>
                <c:pt idx="2">
                  <c:v>0.66820389999999996</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7.0924999999999998E-3</c:v>
                </c:pt>
                <c:pt idx="1">
                  <c:v>8.1623000000000008E-3</c:v>
                </c:pt>
                <c:pt idx="2">
                  <c:v>1.73163E-2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4.2426100000000001E-2</c:v>
                </c:pt>
                <c:pt idx="1">
                  <c:v>6.3750200000000007E-2</c:v>
                </c:pt>
                <c:pt idx="2">
                  <c:v>6.7952600000000002E-2</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7.7143000000000003E-3</c:v>
                </c:pt>
                <c:pt idx="1">
                  <c:v>8.4545000000000002E-3</c:v>
                </c:pt>
                <c:pt idx="2">
                  <c:v>2.6306599999999999E-2</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4.8045999999999998E-2</c:v>
                </c:pt>
                <c:pt idx="1">
                  <c:v>0.18460869999999999</c:v>
                </c:pt>
                <c:pt idx="2">
                  <c:v>0.22022059999999999</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0.9285175</c:v>
                </c:pt>
                <c:pt idx="1">
                  <c:v>0.78530719999999998</c:v>
                </c:pt>
                <c:pt idx="2">
                  <c:v>0.75518439999999998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0.85239489999999996</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0.85799400000000003</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0.81766609999999995</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0.84194290000000005</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0.53049080000000004</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0.53594079999999999</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0.5498807</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0.55642919999999996</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0.58329759999999997</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0.58405470000000004</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0.60402129999999998</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0.61492179999999996</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0.85423199999999999</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0.87921649999999996</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0.88952279999999995</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0.89324519999999996</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0.67611679999999996</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0.69223829999999997</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0.72003349999999999</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0.71400319999999995</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0.71894089999999999</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0.74228130000000003</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0.74161739999999998</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0.74302939999999995</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0.3128571</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0.26903549999999998</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0.3467095</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0.36755949999999998</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0.197546</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0.20247229999999999</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0.2366442</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0.25211050000000002</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0.41350209999999998</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0.42687449999999999</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0.46051760000000003</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0.49399870000000001</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0.67699799999999999</c:v>
                </c:pt>
                <c:pt idx="1">
                  <c:v>0.92611319999999997</c:v>
                </c:pt>
                <c:pt idx="2">
                  <c:v>0.97442419999999996</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1.8953000000000001E-2</c:v>
                </c:pt>
                <c:pt idx="1">
                  <c:v>0</c:v>
                </c:pt>
                <c:pt idx="2">
                  <c:v>8.4870999999999992E-3</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7.0748099999999994E-2</c:v>
                </c:pt>
                <c:pt idx="1">
                  <c:v>2.4746899999999999E-2</c:v>
                </c:pt>
                <c:pt idx="2">
                  <c:v>1.2166E-2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2.6810000000000001E-4</c:v>
                </c:pt>
                <c:pt idx="1">
                  <c:v>0</c:v>
                </c:pt>
                <c:pt idx="2">
                  <c:v>2.0041999999999998E-3</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0.23303280000000001</c:v>
                </c:pt>
                <c:pt idx="1">
                  <c:v>4.91399E-2</c:v>
                </c:pt>
                <c:pt idx="2">
                  <c:v>2.9185999999999999E-3</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0.7391953</c:v>
                </c:pt>
                <c:pt idx="1">
                  <c:v>0.94140729999999995</c:v>
                </c:pt>
                <c:pt idx="2">
                  <c:v>0.99017049999999995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0.51483250000000003</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0.52284799999999998</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0.55298650000000005</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0.55936920000000001</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0.54497969999999996</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0.58672250000000004</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0.60275480000000003</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0.64200100000000004</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0.45928340000000001</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0.47849829999999999</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0.52555209999999997</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0.53108029999999995</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0.87668520000000005</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0.87099459999999995</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0.86315390000000003</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0.87991189999999997</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0.90171290000000004</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0.89389350000000001</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0.89603770000000005</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0.91596639999999996</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0.56894840000000002</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0.61641029999999997</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0.62728550000000005</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0.63177229999999995</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0.76484189999999996</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0.79636940000000001</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0.77635540000000003</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0.81506339999999999</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8.8238134000000006</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8.8683318999999994</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8.9179075999999995</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8.9726592000000007</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0</c:formatCode>
                <c:ptCount val="19"/>
                <c:pt idx="1">
                  <c:v>3</c:v>
                </c:pt>
                <c:pt idx="2">
                  <c:v>2</c:v>
                </c:pt>
                <c:pt idx="3">
                  <c:v>3</c:v>
                </c:pt>
                <c:pt idx="4">
                  <c:v>10</c:v>
                </c:pt>
              </c:numCache>
            </c:numRef>
          </c:val>
          <c:extLst>
            <c:ext xmlns:c16="http://schemas.microsoft.com/office/drawing/2014/chart" uri="{C3380CC4-5D6E-409C-BE32-E72D297353CC}">
              <c16:uniqueId val="{00000000-EFEA-40C2-A325-5473F2AEDC4B}"/>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EFEA-40C2-A325-5473F2AEDC4B}"/>
              </c:ext>
            </c:extLst>
          </c:dPt>
          <c:dPt>
            <c:idx val="1"/>
            <c:invertIfNegative val="0"/>
            <c:bubble3D val="0"/>
            <c:spPr>
              <a:solidFill>
                <a:srgbClr val="DCDDDE"/>
              </a:solidFill>
              <a:ln>
                <a:noFill/>
              </a:ln>
              <a:effectLst/>
            </c:spPr>
            <c:extLst>
              <c:ext xmlns:c16="http://schemas.microsoft.com/office/drawing/2014/chart" uri="{C3380CC4-5D6E-409C-BE32-E72D297353CC}">
                <c16:uniqueId val="{00000004-EFEA-40C2-A325-5473F2AEDC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0</c:formatCode>
                <c:ptCount val="19"/>
                <c:pt idx="0">
                  <c:v>49</c:v>
                </c:pt>
                <c:pt idx="1">
                  <c:v>54</c:v>
                </c:pt>
                <c:pt idx="2">
                  <c:v>57</c:v>
                </c:pt>
                <c:pt idx="3">
                  <c:v>58</c:v>
                </c:pt>
                <c:pt idx="4">
                  <c:v>51</c:v>
                </c:pt>
              </c:numCache>
            </c:numRef>
          </c:val>
          <c:extLst>
            <c:ext xmlns:c16="http://schemas.microsoft.com/office/drawing/2014/chart" uri="{C3380CC4-5D6E-409C-BE32-E72D297353CC}">
              <c16:uniqueId val="{00000005-EFEA-40C2-A325-5473F2AEDC4B}"/>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0</c:formatCode>
                <c:ptCount val="19"/>
                <c:pt idx="0">
                  <c:v>12</c:v>
                </c:pt>
                <c:pt idx="1">
                  <c:v>4</c:v>
                </c:pt>
                <c:pt idx="2">
                  <c:v>2</c:v>
                </c:pt>
              </c:numCache>
            </c:numRef>
          </c:val>
          <c:extLst>
            <c:ext xmlns:c16="http://schemas.microsoft.com/office/drawing/2014/chart" uri="{C3380CC4-5D6E-409C-BE32-E72D297353CC}">
              <c16:uniqueId val="{00000006-EFEA-40C2-A325-5473F2AEDC4B}"/>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EFEA-40C2-A325-5473F2AEDC4B}"/>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EFEA-40C2-A325-5473F2AEDC4B}"/>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EFEA-40C2-A325-5473F2AEDC4B}"/>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General</c:formatCode>
                <c:ptCount val="19"/>
              </c:numCache>
            </c:numRef>
          </c:val>
          <c:extLst>
            <c:ext xmlns:c16="http://schemas.microsoft.com/office/drawing/2014/chart" uri="{C3380CC4-5D6E-409C-BE32-E72D297353CC}">
              <c16:uniqueId val="{00000000-1349-4E48-BD19-C6FDCC9DDD5F}"/>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1349-4E48-BD19-C6FDCC9DDD5F}"/>
              </c:ext>
            </c:extLst>
          </c:dPt>
          <c:dPt>
            <c:idx val="1"/>
            <c:invertIfNegative val="0"/>
            <c:bubble3D val="0"/>
            <c:spPr>
              <a:solidFill>
                <a:srgbClr val="DCDDDE"/>
              </a:solidFill>
              <a:ln>
                <a:noFill/>
              </a:ln>
              <a:effectLst/>
            </c:spPr>
            <c:extLst>
              <c:ext xmlns:c16="http://schemas.microsoft.com/office/drawing/2014/chart" uri="{C3380CC4-5D6E-409C-BE32-E72D297353CC}">
                <c16:uniqueId val="{00000004-1349-4E48-BD19-C6FDCC9DDD5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General</c:formatCode>
                <c:ptCount val="19"/>
                <c:pt idx="0" formatCode="0">
                  <c:v>60</c:v>
                </c:pt>
              </c:numCache>
            </c:numRef>
          </c:val>
          <c:extLst>
            <c:ext xmlns:c16="http://schemas.microsoft.com/office/drawing/2014/chart" uri="{C3380CC4-5D6E-409C-BE32-E72D297353CC}">
              <c16:uniqueId val="{00000005-1349-4E48-BD19-C6FDCC9DDD5F}"/>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General</c:formatCode>
                <c:ptCount val="19"/>
                <c:pt idx="0" formatCode="0">
                  <c:v>1</c:v>
                </c:pt>
              </c:numCache>
            </c:numRef>
          </c:val>
          <c:extLst>
            <c:ext xmlns:c16="http://schemas.microsoft.com/office/drawing/2014/chart" uri="{C3380CC4-5D6E-409C-BE32-E72D297353CC}">
              <c16:uniqueId val="{00000006-1349-4E48-BD19-C6FDCC9DDD5F}"/>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1349-4E48-BD19-C6FDCC9DDD5F}"/>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1349-4E48-BD19-C6FDCC9DDD5F}"/>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1349-4E48-BD19-C6FDCC9DDD5F}"/>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0.79550770000000004</c:v>
                </c:pt>
                <c:pt idx="1">
                  <c:v>0.76047010000000004</c:v>
                </c:pt>
                <c:pt idx="2">
                  <c:v>0.80867469999999997</c:v>
                </c:pt>
                <c:pt idx="3">
                  <c:v>0.51751130000000001</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1.15146E-2</c:v>
                </c:pt>
                <c:pt idx="1">
                  <c:v>1.2787099999999999E-2</c:v>
                </c:pt>
                <c:pt idx="2">
                  <c:v>2.4752099999999999E-2</c:v>
                </c:pt>
                <c:pt idx="3">
                  <c:v>1.7063600000000002E-2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4.5325299999999999E-2</c:v>
                </c:pt>
                <c:pt idx="1">
                  <c:v>6.1630799999999999E-2</c:v>
                </c:pt>
                <c:pt idx="2">
                  <c:v>3.0785799999999999E-2</c:v>
                </c:pt>
                <c:pt idx="3">
                  <c:v>8.1297900000000006E-2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1.11136E-2</c:v>
                </c:pt>
                <c:pt idx="1">
                  <c:v>5.8173000000000001E-3</c:v>
                </c:pt>
                <c:pt idx="2">
                  <c:v>3.0972999999999999E-3</c:v>
                </c:pt>
                <c:pt idx="3">
                  <c:v>0</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0.13653879999999999</c:v>
                </c:pt>
                <c:pt idx="1">
                  <c:v>0.15929470000000001</c:v>
                </c:pt>
                <c:pt idx="2">
                  <c:v>0.13269010000000001</c:v>
                </c:pt>
                <c:pt idx="3">
                  <c:v>0.3841272</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0.83517580000000002</c:v>
                </c:pt>
                <c:pt idx="1">
                  <c:v>0.80026390000000003</c:v>
                </c:pt>
                <c:pt idx="2">
                  <c:v>0.8576783</c:v>
                </c:pt>
                <c:pt idx="3">
                  <c:v>0.59750559999999997</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0.70804639999999996</c:v>
                </c:pt>
                <c:pt idx="1">
                  <c:v>0.66928489999999996</c:v>
                </c:pt>
                <c:pt idx="2">
                  <c:v>0.83120689999999997</c:v>
                </c:pt>
                <c:pt idx="3">
                  <c:v>0.5695055</c:v>
                </c:pt>
                <c:pt idx="4">
                  <c:v>0.50208540000000002</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1.23888E-2</c:v>
                </c:pt>
                <c:pt idx="1">
                  <c:v>1.5623E-3</c:v>
                </c:pt>
                <c:pt idx="2">
                  <c:v>1.8791100000000002E-2</c:v>
                </c:pt>
                <c:pt idx="3">
                  <c:v>3.7369999999999998E-4</c:v>
                </c:pt>
                <c:pt idx="4">
                  <c:v>9.6503000000000005E-3</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5.22836E-2</c:v>
                </c:pt>
                <c:pt idx="1">
                  <c:v>7.5726600000000005E-2</c:v>
                </c:pt>
                <c:pt idx="2">
                  <c:v>5.82931E-2</c:v>
                </c:pt>
                <c:pt idx="3">
                  <c:v>7.8662200000000002E-2</c:v>
                </c:pt>
                <c:pt idx="4">
                  <c:v>8.8660199999999995E-2</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8.1463000000000004E-3</c:v>
                </c:pt>
                <c:pt idx="1">
                  <c:v>0</c:v>
                </c:pt>
                <c:pt idx="2">
                  <c:v>0</c:v>
                </c:pt>
                <c:pt idx="3">
                  <c:v>0</c:v>
                </c:pt>
                <c:pt idx="4">
                  <c:v>2.0255E-3</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0.21913489999999999</c:v>
                </c:pt>
                <c:pt idx="1">
                  <c:v>0.25342619999999999</c:v>
                </c:pt>
                <c:pt idx="2">
                  <c:v>9.1708899999999996E-2</c:v>
                </c:pt>
                <c:pt idx="3">
                  <c:v>0.35145860000000001</c:v>
                </c:pt>
                <c:pt idx="4">
                  <c:v>0.3975786</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0.73833380000000004</c:v>
                </c:pt>
                <c:pt idx="1">
                  <c:v>0.70950029999999997</c:v>
                </c:pt>
                <c:pt idx="2">
                  <c:v>0.8927619</c:v>
                </c:pt>
                <c:pt idx="3">
                  <c:v>0.60930839999999997</c:v>
                </c:pt>
                <c:pt idx="4">
                  <c:v>0.55143960000000003</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11514-884D-1D70-9C70-1F98F6202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55285C-193B-251D-D44B-A351FDB467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CEA8DF-B331-B4E1-1C7D-8C86BB8A547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1E143AD-8C20-A47C-5C85-7871EC0037B2}"/>
              </a:ext>
            </a:extLst>
          </p:cNvPr>
          <p:cNvSpPr>
            <a:spLocks noGrp="1"/>
          </p:cNvSpPr>
          <p:nvPr>
            <p:ph type="sldNum" sz="quarter" idx="5"/>
          </p:nvPr>
        </p:nvSpPr>
        <p:spPr/>
        <p:txBody>
          <a:bodyPr/>
          <a:lstStyle/>
          <a:p>
            <a:fld id="{415C98C2-6634-45C6-AF85-5030345603C8}" type="slidenum">
              <a:rPr lang="en-GB" smtClean="0"/>
              <a:t>5</a:t>
            </a:fld>
            <a:endParaRPr lang="en-GB"/>
          </a:p>
        </p:txBody>
      </p:sp>
    </p:spTree>
    <p:extLst>
      <p:ext uri="{BB962C8B-B14F-4D97-AF65-F5344CB8AC3E}">
        <p14:creationId xmlns:p14="http://schemas.microsoft.com/office/powerpoint/2010/main" val="3399741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17" Type="http://schemas.openxmlformats.org/officeDocument/2006/relationships/slide" Target="slide64.xml"/><Relationship Id="rId2" Type="http://schemas.openxmlformats.org/officeDocument/2006/relationships/slide" Target="slide3.xml"/><Relationship Id="rId16" Type="http://schemas.openxmlformats.org/officeDocument/2006/relationships/slide" Target="slide51.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52.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53.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54.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6.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7.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8.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9.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61.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62.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6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9.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West Yorkshire and Harrogate Cancer Alliance</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1163735479"/>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2,479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122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2,783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353943"/>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72022177"/>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10608941"/>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10564841"/>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94655099"/>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74016154"/>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5468201"/>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82592646"/>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24495315"/>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600803"/>
            <a:chOff x="281287" y="1191872"/>
            <a:chExt cx="6925963" cy="600803"/>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353943"/>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81865350"/>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08265592"/>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15987243"/>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600803"/>
            <a:chOff x="281287" y="1191872"/>
            <a:chExt cx="6925963" cy="600803"/>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353943"/>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70058836"/>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60790684"/>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07862725"/>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06188422"/>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24942976"/>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600803"/>
            <a:chOff x="281287" y="1191872"/>
            <a:chExt cx="6925963" cy="600803"/>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353943"/>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2779258649"/>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1370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1436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1805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1923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785996081"/>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2106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2115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2207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2221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2216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1423918745"/>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2543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2419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3501115235"/>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2645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1627044891"/>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2539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2725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2401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2426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364189359"/>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1518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3441907733"/>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76%</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2562629918"/>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46543643"/>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1023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2601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2688</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170261472"/>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517116807"/>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1815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581265846"/>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1507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3522624111"/>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2305870818"/>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685E029-2E7B-AA77-782C-30EF1BA1A02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E8B8F645-86AE-AF7C-99DF-BCF16285437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D9F1DE3-0AAE-4BAC-949A-ACF29045E85A}" type="slidenum">
              <a:rPr lang="en-GB" spc="-25" smtClean="0"/>
              <a:t>2</a:t>
            </a:fld>
            <a:endParaRPr lang="en-GB" spc="-25" dirty="0"/>
          </a:p>
        </p:txBody>
      </p:sp>
      <p:sp>
        <p:nvSpPr>
          <p:cNvPr id="5" name="txt_survey">
            <a:extLst>
              <a:ext uri="{FF2B5EF4-FFF2-40B4-BE49-F238E27FC236}">
                <a16:creationId xmlns:a16="http://schemas.microsoft.com/office/drawing/2014/main" id="{C3742B7C-D884-C930-F692-03FB890933A8}"/>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FD625383-0825-9526-AC2C-A73DF77BFDD4}"/>
              </a:ext>
              <a:ext uri="{C183D7F6-B498-43B3-948B-1728B52AA6E4}">
                <adec:decorative xmlns:adec="http://schemas.microsoft.com/office/drawing/2017/decorative" val="0"/>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8" name="object 1">
            <a:extLst>
              <a:ext uri="{FF2B5EF4-FFF2-40B4-BE49-F238E27FC236}">
                <a16:creationId xmlns:a16="http://schemas.microsoft.com/office/drawing/2014/main" id="{CBBF648A-D789-DDBA-E6DE-586C95278861}"/>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2" name="Table 1">
            <a:extLst>
              <a:ext uri="{FF2B5EF4-FFF2-40B4-BE49-F238E27FC236}">
                <a16:creationId xmlns:a16="http://schemas.microsoft.com/office/drawing/2014/main" id="{FDFAE46D-81B9-F08A-BC4D-0B6FAFC4F04A}"/>
              </a:ext>
            </a:extLst>
          </p:cNvPr>
          <p:cNvGraphicFramePr>
            <a:graphicFrameLocks noGrp="1"/>
          </p:cNvGraphicFramePr>
          <p:nvPr>
            <p:extLst>
              <p:ext uri="{D42A27DB-BD31-4B8C-83A1-F6EECF244321}">
                <p14:modId xmlns:p14="http://schemas.microsoft.com/office/powerpoint/2010/main" val="72531092"/>
              </p:ext>
            </p:extLst>
          </p:nvPr>
        </p:nvGraphicFramePr>
        <p:xfrm>
          <a:off x="458862" y="1338118"/>
          <a:ext cx="6748388" cy="45000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spc="-2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Number of l</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tables</a:t>
                      </a:r>
                      <a:r>
                        <a:rPr lang="en-GB" sz="1150" u="none" spc="9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445738"/>
                  </a:ext>
                </a:extLst>
              </a:tr>
              <a:tr h="266400">
                <a:tc>
                  <a:txBody>
                    <a:bodyPr/>
                    <a:lstStyle/>
                    <a:p>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51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r h="266400">
                <a:tc>
                  <a:txBody>
                    <a:bodyPr/>
                    <a:lstStyle/>
                    <a:p>
                      <a:r>
                        <a:rPr lang="en-GB" sz="1150" u="none" baseline="0" dirty="0">
                          <a:solidFill>
                            <a:schemeClr val="tx1"/>
                          </a:solidFill>
                          <a:uFillTx/>
                          <a:latin typeface="Arial"/>
                          <a:cs typeface="Arial"/>
                          <a:hlinkClick r:id="rId17" action="ppaction://hlinksldjump">
                            <a:extLst>
                              <a:ext uri="{A12FA001-AC4F-418D-AE19-62706E023703}">
                                <ahyp:hlinkClr xmlns:ahyp="http://schemas.microsoft.com/office/drawing/2018/hyperlinkcolor" val="tx"/>
                              </a:ext>
                            </a:extLst>
                          </a:hlinkClick>
                        </a:rPr>
                        <a:t>Expected range summary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64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980230"/>
                  </a:ext>
                </a:extLst>
              </a:tr>
            </a:tbl>
          </a:graphicData>
        </a:graphic>
      </p:graphicFrame>
    </p:spTree>
    <p:extLst>
      <p:ext uri="{BB962C8B-B14F-4D97-AF65-F5344CB8AC3E}">
        <p14:creationId xmlns:p14="http://schemas.microsoft.com/office/powerpoint/2010/main" val="2158197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820052893"/>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1616157852"/>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2451494888"/>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2435396773"/>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1952720796"/>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1239801804"/>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4083117198"/>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2617678443"/>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848676468"/>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1474445986"/>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2374172024"/>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3352735710"/>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1246030794"/>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2003632057"/>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1957919462"/>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3712078234"/>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2868918272"/>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3862540903"/>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2830005190"/>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2188317678"/>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4164255074"/>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3641347060"/>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3144604132"/>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4273459428"/>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2614702029"/>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4199706482"/>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2448540237"/>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2941551883"/>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3230923525"/>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3462918685"/>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3551494808"/>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1763532015"/>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693987" y="622300"/>
            <a:ext cx="3584636"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West Yorkshire and Harrogate Cancer Alliance</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1722250080"/>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Q06. Diagnostic test staff appeared to completely have all the information they needed about the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Q29. Patient was offered information about how to get financial help or benefits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2608496104"/>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3258877025"/>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788682248"/>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875106947"/>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3468940559"/>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3234271520"/>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1110469046"/>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304155819"/>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748152739"/>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1602469069"/>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3225700818"/>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3996678947"/>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3762062032"/>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3662780763"/>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3636236253"/>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640026546"/>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493580440"/>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2593081200"/>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2644961290"/>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415342733"/>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1289123666"/>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3427630874"/>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1645117201"/>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259263034"/>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2370127392"/>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2623890736"/>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4000838565"/>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2161965595"/>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1572114223"/>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713382381"/>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1941343322"/>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1034260908"/>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68B2247-6F3A-9B79-AC93-D96003B9B9D8}"/>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85DD0B68-655C-235A-1BD6-9D8FA5EA9AC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E2DFCF8-01D1-4F80-85AD-AF565D7C7631}" type="slidenum">
              <a:rPr lang="en-GB" spc="-25" dirty="0"/>
              <a:t>4</a:t>
            </a:fld>
            <a:endParaRPr lang="en-GB" spc="-25" dirty="0"/>
          </a:p>
        </p:txBody>
      </p:sp>
      <p:sp>
        <p:nvSpPr>
          <p:cNvPr id="3" name="object 1">
            <a:extLst>
              <a:ext uri="{FF2B5EF4-FFF2-40B4-BE49-F238E27FC236}">
                <a16:creationId xmlns:a16="http://schemas.microsoft.com/office/drawing/2014/main" id="{A2151C83-74C6-27E3-3F40-A8B76B43CF2D}"/>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48641560-E239-5158-0ADA-DE08FD5104A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expected </a:t>
            </a:r>
            <a:r>
              <a:rPr lang="en-GB" sz="1200" b="1" spc="-10" dirty="0">
                <a:solidFill>
                  <a:srgbClr val="336E9F"/>
                </a:solidFill>
                <a:latin typeface="Arial"/>
                <a:cs typeface="Arial"/>
              </a:rPr>
              <a:t>range</a:t>
            </a:r>
            <a:endParaRPr lang="en-GB" sz="1200" dirty="0">
              <a:latin typeface="Arial"/>
              <a:cs typeface="Arial"/>
            </a:endParaRPr>
          </a:p>
        </p:txBody>
      </p:sp>
      <p:sp>
        <p:nvSpPr>
          <p:cNvPr id="6" name="txt_below_expected">
            <a:extLst>
              <a:ext uri="{FF2B5EF4-FFF2-40B4-BE49-F238E27FC236}">
                <a16:creationId xmlns:a16="http://schemas.microsoft.com/office/drawing/2014/main" id="{11017E18-7E14-8BD8-92A6-49301A848474}"/>
              </a:ext>
            </a:extLst>
          </p:cNvPr>
          <p:cNvSpPr txBox="1"/>
          <p:nvPr/>
        </p:nvSpPr>
        <p:spPr>
          <a:xfrm>
            <a:off x="340656" y="1536700"/>
            <a:ext cx="5480988"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West Yorkshire and Harrogate Cancer Alliance</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below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6EDB83B6-5E1B-6586-AAD1-559B01C771FA}"/>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9" name="txt_survey">
            <a:extLst>
              <a:ext uri="{FF2B5EF4-FFF2-40B4-BE49-F238E27FC236}">
                <a16:creationId xmlns:a16="http://schemas.microsoft.com/office/drawing/2014/main" id="{1EEC68AF-4466-9A8E-ACAD-ABCC4D2E696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69B1A128-2BB6-C7D2-81C3-17DE11E0205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8A0961E0-EA5B-6E60-CE82-2BA1D89FB5B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421A1246-F4D2-E1BE-5D5E-9E9DE196838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24786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1793967430"/>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1047638090"/>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180749686"/>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3635409808"/>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955563805"/>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1694307601"/>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832452115"/>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2295066427"/>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3894828678"/>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1345897707"/>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1947015435"/>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2881754020"/>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209922725"/>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112601731"/>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1534537284"/>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2295127750"/>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2221016999"/>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1334958541"/>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809542594"/>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107961049"/>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71C9EFB-7E03-CE5F-5B31-160DC638F394}"/>
            </a:ext>
          </a:extLst>
        </p:cNvPr>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EE166987-6A0E-30C2-D0A8-E30218DB2D1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12259D8-B2C7-4AF0-A8AE-B1EB09E8CAF2}" type="slidenum">
              <a:rPr lang="en-GB" spc="-25" smtClean="0"/>
              <a:t>46</a:t>
            </a:fld>
            <a:endParaRPr lang="en-GB" spc="-25"/>
          </a:p>
        </p:txBody>
      </p:sp>
      <p:sp>
        <p:nvSpPr>
          <p:cNvPr id="18" name="object 1">
            <a:extLst>
              <a:ext uri="{FF2B5EF4-FFF2-40B4-BE49-F238E27FC236}">
                <a16:creationId xmlns:a16="http://schemas.microsoft.com/office/drawing/2014/main" id="{8DDAB896-7316-AD19-6F93-EB2F781364E7}"/>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2" name="ltc_5group_tbl_section1">
            <a:extLst>
              <a:ext uri="{FF2B5EF4-FFF2-40B4-BE49-F238E27FC236}">
                <a16:creationId xmlns:a16="http://schemas.microsoft.com/office/drawing/2014/main" id="{4C042F90-707E-7478-E3E2-2E81BCC7F258}"/>
              </a:ext>
            </a:extLst>
          </p:cNvPr>
          <p:cNvGraphicFramePr>
            <a:graphicFrameLocks noGrp="1"/>
          </p:cNvGraphicFramePr>
          <p:nvPr>
            <p:extLst>
              <p:ext uri="{D42A27DB-BD31-4B8C-83A1-F6EECF244321}">
                <p14:modId xmlns:p14="http://schemas.microsoft.com/office/powerpoint/2010/main" val="2918127378"/>
              </p:ext>
            </p:extLst>
          </p:nvPr>
        </p:nvGraphicFramePr>
        <p:xfrm>
          <a:off x="428815" y="1703705"/>
          <a:ext cx="6771599" cy="1236855"/>
        </p:xfrm>
        <a:graphic>
          <a:graphicData uri="http://schemas.openxmlformats.org/drawingml/2006/table">
            <a:tbl>
              <a:tblPr firstRow="1" bandRow="1">
                <a:tableStyleId>{2D5ABB26-0587-4C30-8999-92F81FD0307C}</a:tableStyleId>
              </a:tblPr>
              <a:tblGrid>
                <a:gridCol w="2791800">
                  <a:extLst>
                    <a:ext uri="{9D8B030D-6E8A-4147-A177-3AD203B41FA5}">
                      <a16:colId xmlns:a16="http://schemas.microsoft.com/office/drawing/2014/main" val="20000"/>
                    </a:ext>
                  </a:extLst>
                </a:gridCol>
                <a:gridCol w="663300">
                  <a:extLst>
                    <a:ext uri="{9D8B030D-6E8A-4147-A177-3AD203B41FA5}">
                      <a16:colId xmlns:a16="http://schemas.microsoft.com/office/drawing/2014/main" val="20001"/>
                    </a:ext>
                  </a:extLst>
                </a:gridCol>
                <a:gridCol w="663300">
                  <a:extLst>
                    <a:ext uri="{9D8B030D-6E8A-4147-A177-3AD203B41FA5}">
                      <a16:colId xmlns:a16="http://schemas.microsoft.com/office/drawing/2014/main" val="20002"/>
                    </a:ext>
                  </a:extLst>
                </a:gridCol>
                <a:gridCol w="663300">
                  <a:extLst>
                    <a:ext uri="{9D8B030D-6E8A-4147-A177-3AD203B41FA5}">
                      <a16:colId xmlns:a16="http://schemas.microsoft.com/office/drawing/2014/main" val="20004"/>
                    </a:ext>
                  </a:extLst>
                </a:gridCol>
                <a:gridCol w="663300">
                  <a:extLst>
                    <a:ext uri="{9D8B030D-6E8A-4147-A177-3AD203B41FA5}">
                      <a16:colId xmlns:a16="http://schemas.microsoft.com/office/drawing/2014/main" val="20005"/>
                    </a:ext>
                  </a:extLst>
                </a:gridCol>
                <a:gridCol w="663300">
                  <a:extLst>
                    <a:ext uri="{9D8B030D-6E8A-4147-A177-3AD203B41FA5}">
                      <a16:colId xmlns:a16="http://schemas.microsoft.com/office/drawing/2014/main" val="20006"/>
                    </a:ext>
                  </a:extLst>
                </a:gridCol>
                <a:gridCol w="663299">
                  <a:extLst>
                    <a:ext uri="{9D8B030D-6E8A-4147-A177-3AD203B41FA5}">
                      <a16:colId xmlns:a16="http://schemas.microsoft.com/office/drawing/2014/main" val="20007"/>
                    </a:ext>
                  </a:extLst>
                </a:gridCol>
              </a:tblGrid>
              <a:tr h="18720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75"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YOUR</a:t>
                      </a:r>
                      <a:r>
                        <a:rPr sz="1575" b="1" spc="-67"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GP</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PRACTICE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noFill/>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a:latin typeface="Arial" panose="020B0604020202020204" pitchFamily="34" charset="0"/>
                          <a:cs typeface="Arial" panose="020B0604020202020204" pitchFamily="34" charset="0"/>
                        </a:rPr>
                        <a:t>Q2.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spoke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primary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professional </a:t>
                      </a:r>
                      <a:r>
                        <a:rPr sz="850">
                          <a:latin typeface="Arial" panose="020B0604020202020204" pitchFamily="34" charset="0"/>
                          <a:cs typeface="Arial" panose="020B0604020202020204" pitchFamily="34" charset="0"/>
                        </a:rPr>
                        <a:t>once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twice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21" name="ltc_5group_tbl_section2">
            <a:extLst>
              <a:ext uri="{FF2B5EF4-FFF2-40B4-BE49-F238E27FC236}">
                <a16:creationId xmlns:a16="http://schemas.microsoft.com/office/drawing/2014/main" id="{6B91E9AF-A4EF-B6C6-1163-4D87727929E9}"/>
              </a:ext>
            </a:extLst>
          </p:cNvPr>
          <p:cNvGraphicFramePr>
            <a:graphicFrameLocks noGrp="1"/>
          </p:cNvGraphicFramePr>
          <p:nvPr>
            <p:extLst>
              <p:ext uri="{D42A27DB-BD31-4B8C-83A1-F6EECF244321}">
                <p14:modId xmlns:p14="http://schemas.microsoft.com/office/powerpoint/2010/main" val="4087089094"/>
              </p:ext>
            </p:extLst>
          </p:nvPr>
        </p:nvGraphicFramePr>
        <p:xfrm>
          <a:off x="428814" y="3101277"/>
          <a:ext cx="6768000" cy="20332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One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Two long-term conditions</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Three or more long-term conditions</a:t>
                      </a:r>
                      <a:endParaRPr lang="en-GB" sz="85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a:cs typeface="Arial"/>
                        </a:rPr>
                        <a:t>No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20">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a:latin typeface="Arial"/>
                          <a:cs typeface="Arial"/>
                        </a:rPr>
                        <a:t>for</a:t>
                      </a:r>
                      <a:r>
                        <a:rPr sz="850" spc="-15">
                          <a:latin typeface="Arial"/>
                          <a:cs typeface="Arial"/>
                        </a:rPr>
                        <a:t> </a:t>
                      </a:r>
                      <a:r>
                        <a:rPr sz="850" spc="-10">
                          <a:latin typeface="Arial"/>
                          <a:cs typeface="Arial"/>
                        </a:rPr>
                        <a:t>diagnostic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9" name="ltc_5group_tbl_section3">
            <a:extLst>
              <a:ext uri="{FF2B5EF4-FFF2-40B4-BE49-F238E27FC236}">
                <a16:creationId xmlns:a16="http://schemas.microsoft.com/office/drawing/2014/main" id="{1D390C1F-00B8-82B6-2828-03A759A06F41}"/>
              </a:ext>
            </a:extLst>
          </p:cNvPr>
          <p:cNvGraphicFramePr>
            <a:graphicFrameLocks noGrp="1"/>
          </p:cNvGraphicFramePr>
          <p:nvPr>
            <p:extLst>
              <p:ext uri="{D42A27DB-BD31-4B8C-83A1-F6EECF244321}">
                <p14:modId xmlns:p14="http://schemas.microsoft.com/office/powerpoint/2010/main" val="2182799760"/>
              </p:ext>
            </p:extLst>
          </p:nvPr>
        </p:nvGraphicFramePr>
        <p:xfrm>
          <a:off x="428814" y="5295265"/>
          <a:ext cx="6768000" cy="20326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FINDING</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OUT</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THAT</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YOU</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HAD</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lang="en-GB" sz="850" dirty="0">
                          <a:solidFill>
                            <a:srgbClr val="000000"/>
                          </a:solidFill>
                          <a:latin typeface="Arial" panose="020B0604020202020204" pitchFamily="34" charset="0"/>
                          <a:cs typeface="Arial" panose="020B0604020202020204" pitchFamily="34" charset="0"/>
                        </a:rPr>
                        <a:t>Q12.</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Patient</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was</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they</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could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have</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a</a:t>
                      </a:r>
                      <a:r>
                        <a:rPr lang="en-GB" sz="850" spc="-15"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family </a:t>
                      </a:r>
                      <a:r>
                        <a:rPr lang="en-GB" sz="850" dirty="0">
                          <a:solidFill>
                            <a:srgbClr val="000000"/>
                          </a:solidFill>
                          <a:latin typeface="Arial" panose="020B0604020202020204" pitchFamily="34" charset="0"/>
                          <a:cs typeface="Arial" panose="020B0604020202020204" pitchFamily="34" charset="0"/>
                        </a:rPr>
                        <a:t>member,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carer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or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friend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with</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them</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when</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20"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diagnosis</a:t>
                      </a:r>
                      <a:endParaRPr lang="en-GB" sz="850" dirty="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lang="en-GB" sz="850">
                          <a:solidFill>
                            <a:srgbClr val="000000"/>
                          </a:solidFill>
                          <a:latin typeface="Arial" panose="020B0604020202020204" pitchFamily="34" charset="0"/>
                          <a:cs typeface="Arial" panose="020B0604020202020204" pitchFamily="34" charset="0"/>
                        </a:rPr>
                        <a:t>Q13.</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definitely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told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sensitively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that</a:t>
                      </a:r>
                      <a:r>
                        <a:rPr lang="en-GB" sz="850" spc="-25">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they </a:t>
                      </a:r>
                      <a:r>
                        <a:rPr lang="en-GB" sz="850">
                          <a:solidFill>
                            <a:srgbClr val="000000"/>
                          </a:solidFill>
                          <a:latin typeface="Arial" panose="020B0604020202020204" pitchFamily="34" charset="0"/>
                          <a:cs typeface="Arial" panose="020B0604020202020204" pitchFamily="34" charset="0"/>
                        </a:rPr>
                        <a:t>had</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cancer</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lang="en-GB" sz="850">
                          <a:solidFill>
                            <a:srgbClr val="000000"/>
                          </a:solidFill>
                          <a:latin typeface="Arial" panose="020B0604020202020204" pitchFamily="34" charset="0"/>
                          <a:cs typeface="Arial" panose="020B0604020202020204" pitchFamily="34" charset="0"/>
                        </a:rPr>
                        <a:t>Q14.</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Cancer</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diagnosis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explained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in</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way</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could</a:t>
                      </a:r>
                      <a:r>
                        <a:rPr lang="en-GB" sz="850" spc="-3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completely</a:t>
                      </a:r>
                      <a:r>
                        <a:rPr lang="en-GB" sz="850" spc="-3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understand</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6" name="ltc_5group_tbl_section4">
            <a:extLst>
              <a:ext uri="{FF2B5EF4-FFF2-40B4-BE49-F238E27FC236}">
                <a16:creationId xmlns:a16="http://schemas.microsoft.com/office/drawing/2014/main" id="{C753F44B-4EC2-4FDA-A979-192BA0A745DA}"/>
              </a:ext>
            </a:extLst>
          </p:cNvPr>
          <p:cNvGraphicFramePr>
            <a:graphicFrameLocks noGrp="1"/>
          </p:cNvGraphicFramePr>
          <p:nvPr>
            <p:extLst>
              <p:ext uri="{D42A27DB-BD31-4B8C-83A1-F6EECF244321}">
                <p14:modId xmlns:p14="http://schemas.microsoft.com/office/powerpoint/2010/main" val="3438553408"/>
              </p:ext>
            </p:extLst>
          </p:nvPr>
        </p:nvGraphicFramePr>
        <p:xfrm>
          <a:off x="428814" y="75006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7" name="object 2">
            <a:extLst>
              <a:ext uri="{FF2B5EF4-FFF2-40B4-BE49-F238E27FC236}">
                <a16:creationId xmlns:a16="http://schemas.microsoft.com/office/drawing/2014/main" id="{6EE6D5AF-3B68-1331-16CF-E0566162DAF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755020-D3C1-1777-EAD0-864645668831}"/>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14" name="txt_survey">
            <a:extLst>
              <a:ext uri="{FF2B5EF4-FFF2-40B4-BE49-F238E27FC236}">
                <a16:creationId xmlns:a16="http://schemas.microsoft.com/office/drawing/2014/main" id="{07C886E2-9D47-B36C-141C-DC9F09B3CF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24958A56-47D3-B348-A003-8EF3DB83377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6ED7B494-881C-852C-3CBE-09F29B029F8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D41640AC-ED09-F616-896E-E891A97A3CC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56752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A5BF53A-A2EE-14C6-C27B-77ECA678FE6E}"/>
            </a:ext>
          </a:extLst>
        </p:cNvPr>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FFFC98F4-8DBF-2957-3239-A240294C895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923EAA8-4619-435A-9FCA-7B4BC666EB61}" type="slidenum">
              <a:rPr lang="en-GB" spc="-25" smtClean="0"/>
              <a:t>47</a:t>
            </a:fld>
            <a:endParaRPr lang="en-GB" spc="-25" dirty="0"/>
          </a:p>
        </p:txBody>
      </p:sp>
      <p:sp>
        <p:nvSpPr>
          <p:cNvPr id="10" name="object 1">
            <a:extLst>
              <a:ext uri="{FF2B5EF4-FFF2-40B4-BE49-F238E27FC236}">
                <a16:creationId xmlns:a16="http://schemas.microsoft.com/office/drawing/2014/main" id="{D64B8039-AEC9-CDBC-B3AA-59C40524BB79}"/>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6" name="ltc_5group_tbl_section5">
            <a:extLst>
              <a:ext uri="{FF2B5EF4-FFF2-40B4-BE49-F238E27FC236}">
                <a16:creationId xmlns:a16="http://schemas.microsoft.com/office/drawing/2014/main" id="{1221C236-C67E-1B94-1E10-5CD53DC71A57}"/>
              </a:ext>
            </a:extLst>
          </p:cNvPr>
          <p:cNvGraphicFramePr>
            <a:graphicFrameLocks noGrp="1"/>
          </p:cNvGraphicFramePr>
          <p:nvPr>
            <p:extLst>
              <p:ext uri="{D42A27DB-BD31-4B8C-83A1-F6EECF244321}">
                <p14:modId xmlns:p14="http://schemas.microsoft.com/office/powerpoint/2010/main" val="3953527431"/>
              </p:ext>
            </p:extLst>
          </p:nvPr>
        </p:nvGraphicFramePr>
        <p:xfrm>
          <a:off x="428815" y="1758315"/>
          <a:ext cx="6768000" cy="19856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7" baseline="-7936" dirty="0">
                          <a:solidFill>
                            <a:srgbClr val="336E9F"/>
                          </a:solidFill>
                          <a:latin typeface="Arial" panose="020B0604020202020204" pitchFamily="34" charset="0"/>
                          <a:cs typeface="Arial" panose="020B0604020202020204" pitchFamily="34" charset="0"/>
                        </a:rPr>
                        <a:t>DECIDING</a:t>
                      </a:r>
                      <a:r>
                        <a:rPr sz="1575" b="1" spc="-75"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ON</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THE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BEST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12" name="ltc_5group_tbl_section6">
            <a:extLst>
              <a:ext uri="{FF2B5EF4-FFF2-40B4-BE49-F238E27FC236}">
                <a16:creationId xmlns:a16="http://schemas.microsoft.com/office/drawing/2014/main" id="{111C21C0-E8D4-31F7-2C07-71C15763B248}"/>
              </a:ext>
            </a:extLst>
          </p:cNvPr>
          <p:cNvGraphicFramePr>
            <a:graphicFrameLocks noGrp="1"/>
          </p:cNvGraphicFramePr>
          <p:nvPr>
            <p:extLst>
              <p:ext uri="{D42A27DB-BD31-4B8C-83A1-F6EECF244321}">
                <p14:modId xmlns:p14="http://schemas.microsoft.com/office/powerpoint/2010/main" val="373325540"/>
              </p:ext>
            </p:extLst>
          </p:nvPr>
        </p:nvGraphicFramePr>
        <p:xfrm>
          <a:off x="428815" y="39192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75" baseline="-7936" dirty="0">
                          <a:solidFill>
                            <a:srgbClr val="336E9F"/>
                          </a:solidFill>
                          <a:latin typeface="Arial"/>
                          <a:cs typeface="Arial"/>
                        </a:rPr>
                        <a:t> </a:t>
                      </a:r>
                      <a:r>
                        <a:rPr sz="1575" b="1" spc="-15" baseline="-7936" dirty="0">
                          <a:solidFill>
                            <a:srgbClr val="336E9F"/>
                          </a:solidFill>
                          <a:latin typeface="Arial"/>
                          <a:cs typeface="Arial"/>
                        </a:rPr>
                        <a:t>PLANNING</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11" name="ltc_5group_tbl_section7">
            <a:extLst>
              <a:ext uri="{FF2B5EF4-FFF2-40B4-BE49-F238E27FC236}">
                <a16:creationId xmlns:a16="http://schemas.microsoft.com/office/drawing/2014/main" id="{CC709817-8CD1-94C2-35FD-E68867E02FC0}"/>
              </a:ext>
            </a:extLst>
          </p:cNvPr>
          <p:cNvGraphicFramePr>
            <a:graphicFrameLocks noGrp="1"/>
          </p:cNvGraphicFramePr>
          <p:nvPr>
            <p:extLst>
              <p:ext uri="{D42A27DB-BD31-4B8C-83A1-F6EECF244321}">
                <p14:modId xmlns:p14="http://schemas.microsoft.com/office/powerpoint/2010/main" val="1300340602"/>
              </p:ext>
            </p:extLst>
          </p:nvPr>
        </p:nvGraphicFramePr>
        <p:xfrm>
          <a:off x="428815" y="5596255"/>
          <a:ext cx="6768000" cy="1503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5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HOSPITAL</a:t>
                      </a:r>
                      <a:r>
                        <a:rPr sz="1575" b="1" spc="-44"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STAFF</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940B6ECC-7F98-8798-61AC-4D06989AAE2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64445826-69AE-E872-1CD8-DA3ECA0A774F}"/>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13" name="txt_survey">
            <a:extLst>
              <a:ext uri="{FF2B5EF4-FFF2-40B4-BE49-F238E27FC236}">
                <a16:creationId xmlns:a16="http://schemas.microsoft.com/office/drawing/2014/main" id="{B3339D8B-0EC5-1C42-6C97-BA98C685C4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418FA80-E1B4-6DC7-54FD-39A9B214CEC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4A1BFB56-9C84-595A-C896-8D1B0213FC7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56FB5CEE-F23F-7D25-55D4-B8627C217FC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85005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8A3C82F-63A9-0871-13BF-B157EC335C31}"/>
            </a:ext>
          </a:extLst>
        </p:cNvPr>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F70D299-6904-DF4C-C924-20CA769486E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F1DC355-0933-4554-8915-5BABE7B4479B}" type="slidenum">
              <a:rPr lang="en-GB" spc="-25" smtClean="0"/>
              <a:t>48</a:t>
            </a:fld>
            <a:endParaRPr lang="en-GB" spc="-25" dirty="0"/>
          </a:p>
        </p:txBody>
      </p:sp>
      <p:sp>
        <p:nvSpPr>
          <p:cNvPr id="9" name="object 1">
            <a:extLst>
              <a:ext uri="{FF2B5EF4-FFF2-40B4-BE49-F238E27FC236}">
                <a16:creationId xmlns:a16="http://schemas.microsoft.com/office/drawing/2014/main" id="{05F76067-9DAA-A039-0294-A63DAB27C762}"/>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9" name="ltc_5group_tbl_section8">
            <a:extLst>
              <a:ext uri="{FF2B5EF4-FFF2-40B4-BE49-F238E27FC236}">
                <a16:creationId xmlns:a16="http://schemas.microsoft.com/office/drawing/2014/main" id="{3E674CA2-A8E7-B35A-8B57-622A901148D1}"/>
              </a:ext>
            </a:extLst>
          </p:cNvPr>
          <p:cNvGraphicFramePr>
            <a:graphicFrameLocks noGrp="1"/>
          </p:cNvGraphicFramePr>
          <p:nvPr>
            <p:extLst>
              <p:ext uri="{D42A27DB-BD31-4B8C-83A1-F6EECF244321}">
                <p14:modId xmlns:p14="http://schemas.microsoft.com/office/powerpoint/2010/main" val="444588457"/>
              </p:ext>
            </p:extLst>
          </p:nvPr>
        </p:nvGraphicFramePr>
        <p:xfrm>
          <a:off x="428815" y="1769745"/>
          <a:ext cx="6768000" cy="34220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18" name="ltc_5group_tbl_section9">
            <a:extLst>
              <a:ext uri="{FF2B5EF4-FFF2-40B4-BE49-F238E27FC236}">
                <a16:creationId xmlns:a16="http://schemas.microsoft.com/office/drawing/2014/main" id="{A29E753D-B6B2-0CD1-677D-49ABDA098006}"/>
              </a:ext>
            </a:extLst>
          </p:cNvPr>
          <p:cNvGraphicFramePr>
            <a:graphicFrameLocks noGrp="1"/>
          </p:cNvGraphicFramePr>
          <p:nvPr>
            <p:extLst>
              <p:ext uri="{D42A27DB-BD31-4B8C-83A1-F6EECF244321}">
                <p14:modId xmlns:p14="http://schemas.microsoft.com/office/powerpoint/2010/main" val="1337145628"/>
              </p:ext>
            </p:extLst>
          </p:nvPr>
        </p:nvGraphicFramePr>
        <p:xfrm>
          <a:off x="428815" y="5377815"/>
          <a:ext cx="6768000" cy="36264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13" name="object 2">
            <a:extLst>
              <a:ext uri="{FF2B5EF4-FFF2-40B4-BE49-F238E27FC236}">
                <a16:creationId xmlns:a16="http://schemas.microsoft.com/office/drawing/2014/main" id="{654455FB-3F12-1C31-3A45-DC3F1B0A2EE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B2A6DB8-720A-E606-6C54-5437DFCA8190}"/>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12" name="txt_survey">
            <a:extLst>
              <a:ext uri="{FF2B5EF4-FFF2-40B4-BE49-F238E27FC236}">
                <a16:creationId xmlns:a16="http://schemas.microsoft.com/office/drawing/2014/main" id="{4E885FDE-104C-2591-BB27-9CF0CD0C656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5E4B414-D81F-8E22-0185-7EDAB8999E6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1194FD64-5C78-F5D2-3459-B133A273B0E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601C9AB9-7BC9-B2D4-9225-742D43992C8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13213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5AE5DD-BAF4-E112-EDBE-12A36726C84B}"/>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1F3C04C2-D6BA-69E7-87D7-41C19337490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BDF11325-1D05-47A0-A4F1-CDF2B373AED2}" type="slidenum">
              <a:rPr lang="en-GB" spc="-25" smtClean="0"/>
              <a:t>49</a:t>
            </a:fld>
            <a:endParaRPr lang="en-GB" spc="-25" dirty="0"/>
          </a:p>
        </p:txBody>
      </p:sp>
      <p:sp>
        <p:nvSpPr>
          <p:cNvPr id="11" name="object 1">
            <a:extLst>
              <a:ext uri="{FF2B5EF4-FFF2-40B4-BE49-F238E27FC236}">
                <a16:creationId xmlns:a16="http://schemas.microsoft.com/office/drawing/2014/main" id="{816902EF-8792-6725-D8B2-8249CB7B0CFA}"/>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5group_tbl_section10">
            <a:extLst>
              <a:ext uri="{FF2B5EF4-FFF2-40B4-BE49-F238E27FC236}">
                <a16:creationId xmlns:a16="http://schemas.microsoft.com/office/drawing/2014/main" id="{A3F88729-7776-435B-8557-380AB8BC0E1E}"/>
              </a:ext>
            </a:extLst>
          </p:cNvPr>
          <p:cNvGraphicFramePr>
            <a:graphicFrameLocks noGrp="1"/>
          </p:cNvGraphicFramePr>
          <p:nvPr>
            <p:extLst>
              <p:ext uri="{D42A27DB-BD31-4B8C-83A1-F6EECF244321}">
                <p14:modId xmlns:p14="http://schemas.microsoft.com/office/powerpoint/2010/main" val="58661961"/>
              </p:ext>
            </p:extLst>
          </p:nvPr>
        </p:nvGraphicFramePr>
        <p:xfrm>
          <a:off x="428815" y="1688465"/>
          <a:ext cx="6768000" cy="23602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ltc_5group_tbl_section11">
            <a:extLst>
              <a:ext uri="{FF2B5EF4-FFF2-40B4-BE49-F238E27FC236}">
                <a16:creationId xmlns:a16="http://schemas.microsoft.com/office/drawing/2014/main" id="{53380B45-9690-C38E-1591-650F8ADACC06}"/>
              </a:ext>
            </a:extLst>
          </p:cNvPr>
          <p:cNvGraphicFramePr>
            <a:graphicFrameLocks noGrp="1"/>
          </p:cNvGraphicFramePr>
          <p:nvPr>
            <p:extLst>
              <p:ext uri="{D42A27DB-BD31-4B8C-83A1-F6EECF244321}">
                <p14:modId xmlns:p14="http://schemas.microsoft.com/office/powerpoint/2010/main" val="2557776069"/>
              </p:ext>
            </p:extLst>
          </p:nvPr>
        </p:nvGraphicFramePr>
        <p:xfrm>
          <a:off x="428815" y="4229100"/>
          <a:ext cx="6768000" cy="13462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ltc_5group_tbl_section12">
            <a:extLst>
              <a:ext uri="{FF2B5EF4-FFF2-40B4-BE49-F238E27FC236}">
                <a16:creationId xmlns:a16="http://schemas.microsoft.com/office/drawing/2014/main" id="{74E16857-929A-FEDD-6F05-77CF459F7150}"/>
              </a:ext>
            </a:extLst>
          </p:cNvPr>
          <p:cNvGraphicFramePr>
            <a:graphicFrameLocks noGrp="1"/>
          </p:cNvGraphicFramePr>
          <p:nvPr>
            <p:extLst>
              <p:ext uri="{D42A27DB-BD31-4B8C-83A1-F6EECF244321}">
                <p14:modId xmlns:p14="http://schemas.microsoft.com/office/powerpoint/2010/main" val="3380660315"/>
              </p:ext>
            </p:extLst>
          </p:nvPr>
        </p:nvGraphicFramePr>
        <p:xfrm>
          <a:off x="428815" y="5748850"/>
          <a:ext cx="6768000" cy="1274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5group_tbl_section13">
            <a:extLst>
              <a:ext uri="{FF2B5EF4-FFF2-40B4-BE49-F238E27FC236}">
                <a16:creationId xmlns:a16="http://schemas.microsoft.com/office/drawing/2014/main" id="{AD89621A-B1AD-EA16-E99B-062528CC2300}"/>
              </a:ext>
            </a:extLst>
          </p:cNvPr>
          <p:cNvGraphicFramePr>
            <a:graphicFrameLocks noGrp="1"/>
          </p:cNvGraphicFramePr>
          <p:nvPr>
            <p:extLst>
              <p:ext uri="{D42A27DB-BD31-4B8C-83A1-F6EECF244321}">
                <p14:modId xmlns:p14="http://schemas.microsoft.com/office/powerpoint/2010/main" val="1960073951"/>
              </p:ext>
            </p:extLst>
          </p:nvPr>
        </p:nvGraphicFramePr>
        <p:xfrm>
          <a:off x="428815" y="7175500"/>
          <a:ext cx="6768000" cy="1865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LIVING</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WITH</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AND</a:t>
                      </a:r>
                      <a:r>
                        <a:rPr sz="1575" b="1" spc="-60" baseline="-7936" dirty="0">
                          <a:solidFill>
                            <a:srgbClr val="336E9F"/>
                          </a:solidFill>
                          <a:latin typeface="Arial" panose="020B0604020202020204" pitchFamily="34" charset="0"/>
                          <a:cs typeface="Arial" panose="020B0604020202020204" pitchFamily="34" charset="0"/>
                        </a:rPr>
                        <a:t> </a:t>
                      </a:r>
                      <a:r>
                        <a:rPr sz="1575" b="1" spc="-37" baseline="-7936" dirty="0">
                          <a:solidFill>
                            <a:srgbClr val="336E9F"/>
                          </a:solidFill>
                          <a:latin typeface="Arial" panose="020B0604020202020204" pitchFamily="34" charset="0"/>
                          <a:cs typeface="Arial" panose="020B0604020202020204" pitchFamily="34" charset="0"/>
                        </a:rPr>
                        <a:t>BEYOND</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23FA09EA-E7CD-60D3-048C-A268C7211613}"/>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ADB961B0-631E-48CA-FFDA-576A74F01AE3}"/>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13" name="txt_survey">
            <a:extLst>
              <a:ext uri="{FF2B5EF4-FFF2-40B4-BE49-F238E27FC236}">
                <a16:creationId xmlns:a16="http://schemas.microsoft.com/office/drawing/2014/main" id="{D71C7D62-FA0B-F417-9BBA-FC377BD270E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073A6F08-1435-B446-BEB5-A4EB4AE5041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C880235-C149-F65E-F24C-E3C8661BF6F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14F6E80F-E155-9456-13CE-830C6F7761F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55995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FFA6E-C5FC-4C1D-547A-E81F92F5C853}"/>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5369EF55-5AE0-A233-CCDF-93E9D620D5B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439E6B0-DBA4-4358-89E9-0235D628720C}" type="slidenum">
              <a:rPr lang="en-GB" spc="-25" dirty="0"/>
              <a:t>5</a:t>
            </a:fld>
            <a:endParaRPr lang="en-GB" spc="-25" dirty="0"/>
          </a:p>
        </p:txBody>
      </p:sp>
      <p:sp>
        <p:nvSpPr>
          <p:cNvPr id="7" name="object 1">
            <a:extLst>
              <a:ext uri="{FF2B5EF4-FFF2-40B4-BE49-F238E27FC236}">
                <a16:creationId xmlns:a16="http://schemas.microsoft.com/office/drawing/2014/main" id="{FCC4677B-7098-AB73-018B-74A0CF4A2AFD}"/>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a:extLst>
              <a:ext uri="{FF2B5EF4-FFF2-40B4-BE49-F238E27FC236}">
                <a16:creationId xmlns:a16="http://schemas.microsoft.com/office/drawing/2014/main" id="{AA753BD2-9225-F1A4-B21D-DAEA5F966A79}"/>
              </a:ext>
            </a:extLst>
          </p:cNvPr>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solidFill>
                  <a:schemeClr val="tx1"/>
                </a:solidFill>
                <a:latin typeface="Arial"/>
                <a:cs typeface="Arial"/>
              </a:rPr>
              <a:t> </a:t>
            </a:r>
            <a:r>
              <a:rPr sz="1150" dirty="0">
                <a:solidFill>
                  <a:schemeClr val="tx1"/>
                </a:solidFill>
                <a:latin typeface="Arial"/>
                <a:cs typeface="Arial"/>
              </a:rPr>
              <a:t>NHS</a:t>
            </a:r>
            <a:r>
              <a:rPr sz="1150" spc="-5" dirty="0">
                <a:solidFill>
                  <a:schemeClr val="tx1"/>
                </a:solidFill>
                <a:latin typeface="Arial"/>
                <a:cs typeface="Arial"/>
              </a:rPr>
              <a:t> </a:t>
            </a:r>
            <a:r>
              <a:rPr lang="en-GB" sz="1150" spc="-5" dirty="0">
                <a:solidFill>
                  <a:schemeClr val="tx1"/>
                </a:solidFill>
                <a:latin typeface="Arial"/>
                <a:cs typeface="Arial"/>
              </a:rPr>
              <a:t>t</a:t>
            </a:r>
            <a:r>
              <a:rPr sz="1150" dirty="0">
                <a:solidFill>
                  <a:schemeClr val="tx1"/>
                </a:solidFill>
                <a:latin typeface="Arial"/>
                <a:cs typeface="Arial"/>
              </a:rPr>
              <a:t>rusts.</a:t>
            </a:r>
            <a:r>
              <a:rPr sz="1150" spc="-5" dirty="0">
                <a:solidFill>
                  <a:schemeClr val="tx1"/>
                </a:solidFill>
                <a:latin typeface="Arial"/>
                <a:cs typeface="Arial"/>
              </a:rPr>
              <a:t> </a:t>
            </a:r>
            <a:r>
              <a:rPr sz="1150" dirty="0">
                <a:solidFill>
                  <a:schemeClr val="tx1"/>
                </a:solidFill>
                <a:latin typeface="Arial"/>
                <a:cs typeface="Arial"/>
              </a:rPr>
              <a:t>Out</a:t>
            </a:r>
            <a:r>
              <a:rPr sz="1150" spc="-10" dirty="0">
                <a:solidFill>
                  <a:schemeClr val="tx1"/>
                </a:solidFill>
                <a:latin typeface="Arial"/>
                <a:cs typeface="Arial"/>
              </a:rPr>
              <a:t> </a:t>
            </a:r>
            <a:r>
              <a:rPr sz="1150" dirty="0">
                <a:solidFill>
                  <a:schemeClr val="tx1"/>
                </a:solidFill>
                <a:latin typeface="Arial"/>
                <a:cs typeface="Arial"/>
              </a:rPr>
              <a:t>of</a:t>
            </a:r>
            <a:r>
              <a:rPr sz="1150" spc="-5" dirty="0">
                <a:solidFill>
                  <a:schemeClr val="tx1"/>
                </a:solidFill>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sz="1150" dirty="0">
                <a:solidFill>
                  <a:schemeClr val="tx1"/>
                </a:solidFill>
                <a:latin typeface="Arial"/>
                <a:cs typeface="Arial"/>
              </a:rPr>
              <a:t>responded</a:t>
            </a:r>
            <a:r>
              <a:rPr sz="1150" spc="-5" dirty="0">
                <a:solidFill>
                  <a:schemeClr val="tx1"/>
                </a:solidFill>
                <a:latin typeface="Arial"/>
                <a:cs typeface="Arial"/>
              </a:rPr>
              <a:t> </a:t>
            </a:r>
            <a:r>
              <a:rPr sz="1150" dirty="0">
                <a:solidFill>
                  <a:schemeClr val="tx1"/>
                </a:solidFill>
                <a:latin typeface="Arial"/>
                <a:cs typeface="Arial"/>
              </a:rPr>
              <a:t>to</a:t>
            </a:r>
            <a:r>
              <a:rPr sz="1150" spc="-10" dirty="0">
                <a:solidFill>
                  <a:schemeClr val="tx1"/>
                </a:solidFill>
                <a:latin typeface="Arial"/>
                <a:cs typeface="Arial"/>
              </a:rPr>
              <a:t> </a:t>
            </a:r>
            <a:r>
              <a:rPr sz="1150" spc="-25" dirty="0">
                <a:solidFill>
                  <a:schemeClr val="tx1"/>
                </a:solidFill>
                <a:latin typeface="Arial"/>
                <a:cs typeface="Arial"/>
              </a:rPr>
              <a:t>the </a:t>
            </a:r>
            <a:r>
              <a:rPr sz="1150" dirty="0">
                <a:solidFill>
                  <a:schemeClr val="tx1"/>
                </a:solidFill>
                <a:latin typeface="Arial"/>
                <a:cs typeface="Arial"/>
              </a:rPr>
              <a:t>survey,</a:t>
            </a:r>
            <a:r>
              <a:rPr sz="1150" spc="-15" dirty="0">
                <a:solidFill>
                  <a:schemeClr val="tx1"/>
                </a:solidFill>
                <a:latin typeface="Arial"/>
                <a:cs typeface="Arial"/>
              </a:rPr>
              <a:t> </a:t>
            </a:r>
            <a:r>
              <a:rPr sz="1150" dirty="0">
                <a:solidFill>
                  <a:schemeClr val="tx1"/>
                </a:solidFill>
                <a:latin typeface="Arial"/>
                <a:cs typeface="Arial"/>
              </a:rPr>
              <a:t>yielding</a:t>
            </a:r>
            <a:r>
              <a:rPr sz="1150" spc="-10" dirty="0">
                <a:solidFill>
                  <a:schemeClr val="tx1"/>
                </a:solidFill>
                <a:latin typeface="Arial"/>
                <a:cs typeface="Arial"/>
              </a:rPr>
              <a:t> </a:t>
            </a:r>
            <a:r>
              <a:rPr sz="1150" dirty="0">
                <a:solidFill>
                  <a:schemeClr val="tx1"/>
                </a:solidFill>
                <a:latin typeface="Arial"/>
                <a:cs typeface="Arial"/>
              </a:rPr>
              <a:t>a</a:t>
            </a:r>
            <a:r>
              <a:rPr sz="1150" spc="-10" dirty="0">
                <a:solidFill>
                  <a:schemeClr val="tx1"/>
                </a:solidFill>
                <a:latin typeface="Arial"/>
                <a:cs typeface="Arial"/>
              </a:rPr>
              <a:t> </a:t>
            </a:r>
            <a:r>
              <a:rPr sz="1150" dirty="0">
                <a:solidFill>
                  <a:schemeClr val="tx1"/>
                </a:solidFill>
                <a:latin typeface="Arial"/>
                <a:cs typeface="Arial"/>
              </a:rPr>
              <a:t>response</a:t>
            </a:r>
            <a:r>
              <a:rPr sz="1150" spc="-10" dirty="0">
                <a:solidFill>
                  <a:schemeClr val="tx1"/>
                </a:solidFill>
                <a:latin typeface="Arial"/>
                <a:cs typeface="Arial"/>
              </a:rPr>
              <a:t> </a:t>
            </a:r>
            <a:r>
              <a:rPr sz="1150" dirty="0">
                <a:solidFill>
                  <a:schemeClr val="tx1"/>
                </a:solidFill>
                <a:latin typeface="Arial"/>
                <a:cs typeface="Arial"/>
              </a:rPr>
              <a:t>rate</a:t>
            </a:r>
            <a:r>
              <a:rPr sz="1150" spc="-15" dirty="0">
                <a:solidFill>
                  <a:schemeClr val="tx1"/>
                </a:solidFill>
                <a:latin typeface="Arial"/>
                <a:cs typeface="Arial"/>
              </a:rPr>
              <a:t> </a:t>
            </a:r>
            <a:r>
              <a:rPr sz="1150" dirty="0">
                <a:solidFill>
                  <a:schemeClr val="tx1"/>
                </a:solidFill>
                <a:latin typeface="Arial"/>
                <a:cs typeface="Arial"/>
              </a:rPr>
              <a:t>of</a:t>
            </a:r>
            <a:r>
              <a:rPr sz="1150" spc="-10" dirty="0">
                <a:solidFill>
                  <a:schemeClr val="tx1"/>
                </a:solidFill>
                <a:latin typeface="Arial"/>
                <a:cs typeface="Arial"/>
              </a:rPr>
              <a:t> </a:t>
            </a:r>
            <a:r>
              <a:rPr lang="en-GB" sz="1150" dirty="0">
                <a:solidFill>
                  <a:schemeClr val="tx1"/>
                </a:solidFill>
                <a:latin typeface="Arial"/>
                <a:cs typeface="Arial"/>
              </a:rPr>
              <a:t>50%</a:t>
            </a:r>
            <a:r>
              <a:rPr sz="1150" spc="-20" dirty="0">
                <a:solidFill>
                  <a:schemeClr val="tx1"/>
                </a:solidFill>
                <a:latin typeface="Arial"/>
                <a:cs typeface="Arial"/>
              </a:rPr>
              <a:t>.</a:t>
            </a:r>
            <a:endParaRPr sz="1150" dirty="0">
              <a:solidFill>
                <a:schemeClr val="tx1"/>
              </a:solidFill>
              <a:latin typeface="Arial"/>
              <a:cs typeface="Arial"/>
            </a:endParaRPr>
          </a:p>
        </p:txBody>
      </p:sp>
      <p:sp>
        <p:nvSpPr>
          <p:cNvPr id="9" name="object 3">
            <a:extLst>
              <a:ext uri="{FF2B5EF4-FFF2-40B4-BE49-F238E27FC236}">
                <a16:creationId xmlns:a16="http://schemas.microsoft.com/office/drawing/2014/main" id="{53BD6EA4-0EF9-A347-8991-0AAB7AA9EF2D}"/>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2FEE328C-3C58-7A0E-587C-2532CFBDAFAC}"/>
              </a:ext>
            </a:extLst>
          </p:cNvPr>
          <p:cNvSpPr txBox="1"/>
          <p:nvPr/>
        </p:nvSpPr>
        <p:spPr>
          <a:xfrm>
            <a:off x="427037" y="3617408"/>
            <a:ext cx="6696000" cy="6370975"/>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lang="en-GB"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alliance results are derived</a:t>
            </a:r>
          </a:p>
          <a:p>
            <a:pPr marL="12700" algn="l">
              <a:spcBef>
                <a:spcPts val="600"/>
              </a:spcBef>
            </a:pPr>
            <a:r>
              <a:rPr lang="en-GB" sz="1150" dirty="0">
                <a:latin typeface="Arial" panose="020B0604020202020204" pitchFamily="34" charset="0"/>
                <a:cs typeface="Arial" panose="020B0604020202020204" pitchFamily="34" charset="0"/>
              </a:rPr>
              <a:t>Alliance and ICB results are not derived by mapping trust results. Alliance and ICB results are derived using </a:t>
            </a:r>
            <a:r>
              <a:rPr lang="en-GB" sz="1150" dirty="0">
                <a:solidFill>
                  <a:srgbClr val="000000"/>
                </a:solidFill>
                <a:latin typeface="Arial" panose="020B0604020202020204" pitchFamily="34" charset="0"/>
                <a:cs typeface="Arial" panose="020B0604020202020204" pitchFamily="34" charset="0"/>
              </a:rPr>
              <a:t>the postcode of each patient. Alliance and ICB results therefore reflect the experience of people referred from within the geographical footprint. This mapping is achieved using lookup files released by the Office for National Statistics</a:t>
            </a:r>
            <a:r>
              <a:rPr lang="en-GB" sz="1150" dirty="0">
                <a:latin typeface="Arial" panose="020B0604020202020204" pitchFamily="34" charset="0"/>
                <a:cs typeface="Arial" panose="020B0604020202020204" pitchFamily="34" charset="0"/>
              </a:rPr>
              <a:t>. Alliance and ICB results are therefore presented at the ‘England’ level and exclude other UK postcodes. Please note that due to updates in Cancer Alliance boundaries, historical data has been recalculated for certain alliances.</a:t>
            </a:r>
          </a:p>
        </p:txBody>
      </p:sp>
      <p:sp>
        <p:nvSpPr>
          <p:cNvPr id="4" name="txt_org_name">
            <a:extLst>
              <a:ext uri="{FF2B5EF4-FFF2-40B4-BE49-F238E27FC236}">
                <a16:creationId xmlns:a16="http://schemas.microsoft.com/office/drawing/2014/main" id="{9F9711F1-252E-47B2-AA5C-B258C40442E4}"/>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13" name="txt_survey">
            <a:extLst>
              <a:ext uri="{FF2B5EF4-FFF2-40B4-BE49-F238E27FC236}">
                <a16:creationId xmlns:a16="http://schemas.microsoft.com/office/drawing/2014/main" id="{62CBE4C7-FBCD-160B-FA30-3B09C588C21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4DD4653-E92C-2DD4-B0DC-F071EE943E8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E865E209-892E-409A-0EDD-7043D4CFA48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376B9B72-20EA-D304-413C-99FE5C0ACCB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429438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8500C6-D623-7970-9036-B718F9CB4003}"/>
            </a:ext>
          </a:extLst>
        </p:cNvPr>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804927CD-A098-715C-55B6-B19A4EB505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68D1731-3A46-4275-8E11-F5ED54633715}" type="slidenum">
              <a:rPr lang="en-GB" spc="-25" smtClean="0"/>
              <a:t>50</a:t>
            </a:fld>
            <a:endParaRPr lang="en-GB" spc="-25" dirty="0"/>
          </a:p>
        </p:txBody>
      </p:sp>
      <p:sp>
        <p:nvSpPr>
          <p:cNvPr id="8" name="object 1">
            <a:extLst>
              <a:ext uri="{FF2B5EF4-FFF2-40B4-BE49-F238E27FC236}">
                <a16:creationId xmlns:a16="http://schemas.microsoft.com/office/drawing/2014/main" id="{AB9A10D8-4099-7060-EF62-90BD2BA508CF}"/>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9" name="ltc_5group_tbl_section14">
            <a:extLst>
              <a:ext uri="{FF2B5EF4-FFF2-40B4-BE49-F238E27FC236}">
                <a16:creationId xmlns:a16="http://schemas.microsoft.com/office/drawing/2014/main" id="{259F80D9-3755-E058-484A-1F3E0AF452E6}"/>
              </a:ext>
            </a:extLst>
          </p:cNvPr>
          <p:cNvGraphicFramePr>
            <a:graphicFrameLocks noGrp="1"/>
          </p:cNvGraphicFramePr>
          <p:nvPr>
            <p:extLst>
              <p:ext uri="{D42A27DB-BD31-4B8C-83A1-F6EECF244321}">
                <p14:modId xmlns:p14="http://schemas.microsoft.com/office/powerpoint/2010/main" val="3184573232"/>
              </p:ext>
            </p:extLst>
          </p:nvPr>
        </p:nvGraphicFramePr>
        <p:xfrm>
          <a:off x="428815" y="1757045"/>
          <a:ext cx="6768000" cy="1605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0863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One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Two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Three or more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No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solidFill>
                            <a:schemeClr val="tx1"/>
                          </a:solidFill>
                          <a:latin typeface="Arial" panose="020B0604020202020204" pitchFamily="34" charset="0"/>
                          <a:cs typeface="Arial" panose="020B0604020202020204" pitchFamily="34" charset="0"/>
                        </a:rPr>
                        <a:t>Not</a:t>
                      </a:r>
                      <a:r>
                        <a:rPr lang="en-GB" sz="850" spc="-45">
                          <a:solidFill>
                            <a:schemeClr val="tx1"/>
                          </a:solidFill>
                          <a:latin typeface="Arial" panose="020B0604020202020204" pitchFamily="34" charset="0"/>
                          <a:cs typeface="Arial" panose="020B0604020202020204" pitchFamily="34" charset="0"/>
                        </a:rPr>
                        <a:t> </a:t>
                      </a:r>
                      <a:r>
                        <a:rPr lang="en-GB" sz="850" spc="-10">
                          <a:solidFill>
                            <a:schemeClr val="tx1"/>
                          </a:solidFill>
                          <a:latin typeface="Arial" panose="020B0604020202020204" pitchFamily="34" charset="0"/>
                          <a:cs typeface="Arial" panose="020B0604020202020204" pitchFamily="34" charset="0"/>
                        </a:rPr>
                        <a:t>given</a:t>
                      </a:r>
                      <a:endParaRPr lang="en-GB" sz="85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dirty="0">
                          <a:solidFill>
                            <a:schemeClr val="tx1"/>
                          </a:solidFill>
                          <a:latin typeface="Arial" panose="020B0604020202020204" pitchFamily="34" charset="0"/>
                          <a:cs typeface="Arial" panose="020B0604020202020204" pitchFamily="34" charset="0"/>
                        </a:rPr>
                        <a:t>All</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52F25056-E959-BE7C-04C1-2F16474DEF6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C36A75D4-06AF-427D-B7B4-7FB3065043DE}"/>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11" name="txt_survey">
            <a:extLst>
              <a:ext uri="{FF2B5EF4-FFF2-40B4-BE49-F238E27FC236}">
                <a16:creationId xmlns:a16="http://schemas.microsoft.com/office/drawing/2014/main" id="{DED389F1-0C1A-3149-A54A-A8AB1F9833F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B0346E0D-9B2A-904B-4B12-4D4178F620E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2F0AC65D-47E2-E982-ECAD-89959AFDB5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1E56D2AA-6BDD-CBFF-6612-248CF464CBE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20245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8997630"/>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63462539"/>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042681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5880868"/>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985662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58274990"/>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730578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5089532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797760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65428927"/>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52</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943399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29478776"/>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6049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07479676"/>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65966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8379015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594898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14758324"/>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784984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91036341"/>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53</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078677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30779252"/>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143954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60055003"/>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782434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8888019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497672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89292819"/>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206253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86881226"/>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810293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676691"/>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823973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00512259"/>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929137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43125940"/>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239303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6871656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910601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37036843"/>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55</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830194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92515309"/>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902510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56408840"/>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829633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5835658"/>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654469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17509105"/>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666333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03944964"/>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032005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38589597"/>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246574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76221144"/>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564473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86229303"/>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87008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3064102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352932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04982821"/>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57</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313128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17511121"/>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2138729"/>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89345227"/>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809538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2821807"/>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14629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15012055"/>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016084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73766474"/>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58</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794897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0933771"/>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6115222"/>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15426596"/>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568261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9651959"/>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298035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64934440"/>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498414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20107307"/>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59</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708315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51655288"/>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712416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74952125"/>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292126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22086131"/>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256006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18613342"/>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9372737"/>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61266126"/>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4BB99-0FAF-5DE8-3B76-BA9601CEB2DE}"/>
            </a:ext>
          </a:extLst>
        </p:cNvPr>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B1175D8-56F3-DD4B-610C-D936604CB17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1C76D6E-3F99-474C-83F3-8BCD17E4B821}" type="slidenum">
              <a:rPr lang="en-GB" spc="-25" dirty="0"/>
              <a:t>6</a:t>
            </a:fld>
            <a:endParaRPr lang="en-GB" spc="-25" dirty="0"/>
          </a:p>
        </p:txBody>
      </p:sp>
      <p:sp>
        <p:nvSpPr>
          <p:cNvPr id="2" name="object 1">
            <a:extLst>
              <a:ext uri="{FF2B5EF4-FFF2-40B4-BE49-F238E27FC236}">
                <a16:creationId xmlns:a16="http://schemas.microsoft.com/office/drawing/2014/main" id="{3388877A-9D9A-8BE0-1A1C-0FF1EA3E72E3}"/>
              </a:ext>
            </a:extLst>
          </p:cNvPr>
          <p:cNvSpPr txBox="1"/>
          <p:nvPr/>
        </p:nvSpPr>
        <p:spPr>
          <a:xfrm>
            <a:off x="425450" y="1029972"/>
            <a:ext cx="6696000" cy="9156353"/>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 alliance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mix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US"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an alliance level is available in the Cancer Alliance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trust and ICB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alliances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dirty="0">
                <a:latin typeface="Arial" panose="020B0604020202020204" pitchFamily="34" charset="0"/>
                <a:cs typeface="Arial" panose="020B0604020202020204" pitchFamily="34" charset="0"/>
              </a:rPr>
              <a: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alliance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7D71A892-111D-1918-4426-3DBE3C3FF504}"/>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5" name="txt_survey">
            <a:extLst>
              <a:ext uri="{FF2B5EF4-FFF2-40B4-BE49-F238E27FC236}">
                <a16:creationId xmlns:a16="http://schemas.microsoft.com/office/drawing/2014/main" id="{1F1A21C8-B541-26A5-DAAB-0F6AEAB88E1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20CEDAF7-F4B2-6ABB-814D-EB1F3F2E1DC6}"/>
              </a:ext>
              <a:ext uri="{C183D7F6-B498-43B3-948B-1728B52AA6E4}">
                <adec:decorative xmlns:adec="http://schemas.microsoft.com/office/drawing/2017/decorative" val="0"/>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EC8226BC-71EA-049B-5C17-2791DCF78FB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2B4D4860-CAF6-CE36-4397-D1E07D6584B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BE0D8C22-9063-DD58-6A22-DFAB3AD170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866700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60</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33798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05330495"/>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3703096"/>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22097640"/>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158173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95858720"/>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341822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4628626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427931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53950384"/>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61</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412706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41013209"/>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4836992"/>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81707027"/>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37756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19497481"/>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64125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747151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970871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09511122"/>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62</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661467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14023957"/>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986282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41323468"/>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49431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2307282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482088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94042430"/>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984576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13532803"/>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63</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521996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66658123"/>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9BA1046-91CB-C521-5059-DD18728520A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CF7E078-1411-44F1-9744-41F9A4C21A01}" type="slidenum">
              <a:rPr lang="en-GB" spc="-25"/>
              <a:t>64</a:t>
            </a:fld>
            <a:endParaRPr lang="en-GB" spc="-25" dirty="0"/>
          </a:p>
        </p:txBody>
      </p:sp>
      <p:graphicFrame>
        <p:nvGraphicFramePr>
          <p:cNvPr id="17" name="trust_expected range">
            <a:extLst>
              <a:ext uri="{FF2B5EF4-FFF2-40B4-BE49-F238E27FC236}">
                <a16:creationId xmlns:a16="http://schemas.microsoft.com/office/drawing/2014/main" id="{8CC974CA-ADD0-6328-9FFA-22719FD6FBE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41671166"/>
              </p:ext>
            </p:extLst>
          </p:nvPr>
        </p:nvGraphicFramePr>
        <p:xfrm>
          <a:off x="4608000" y="1260000"/>
          <a:ext cx="3695884" cy="10581500"/>
        </p:xfrm>
        <a:graphic>
          <a:graphicData uri="http://schemas.openxmlformats.org/drawingml/2006/chart">
            <c:chart xmlns:c="http://schemas.openxmlformats.org/drawingml/2006/chart" xmlns:r="http://schemas.openxmlformats.org/officeDocument/2006/relationships" r:id="rId2"/>
          </a:graphicData>
        </a:graphic>
      </p:graphicFrame>
      <p:sp>
        <p:nvSpPr>
          <p:cNvPr id="101" name="object 1">
            <a:extLst>
              <a:ext uri="{FF2B5EF4-FFF2-40B4-BE49-F238E27FC236}">
                <a16:creationId xmlns:a16="http://schemas.microsoft.com/office/drawing/2014/main" id="{118DF59D-5653-E3E2-7412-6B749A892CC4}"/>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Trust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DF743BBE-96A1-7806-BC8F-99A589A962C7}"/>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9EF04F22-234D-E15D-C5FB-FB1B962E321A}"/>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899D03A-93EE-D032-5D6C-723E9AFB989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0AA8464B-82AD-137F-FD8A-C291E73407EC}"/>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88F8E580-B653-C70C-FB36-129D9B8DA055}"/>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3DC4903B-2D3B-906A-2610-73A3C397C4D0}"/>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0" name="trust_expected range_tbl">
            <a:extLst>
              <a:ext uri="{FF2B5EF4-FFF2-40B4-BE49-F238E27FC236}">
                <a16:creationId xmlns:a16="http://schemas.microsoft.com/office/drawing/2014/main" id="{698E3402-50DF-3B57-747F-7E6010CE0F0F}"/>
              </a:ext>
            </a:extLst>
          </p:cNvPr>
          <p:cNvGraphicFramePr>
            <a:graphicFrameLocks noGrp="1"/>
          </p:cNvGraphicFramePr>
          <p:nvPr>
            <p:extLst>
              <p:ext uri="{D42A27DB-BD31-4B8C-83A1-F6EECF244321}">
                <p14:modId xmlns:p14="http://schemas.microsoft.com/office/powerpoint/2010/main" val="33633956"/>
              </p:ext>
            </p:extLst>
          </p:nvPr>
        </p:nvGraphicFramePr>
        <p:xfrm>
          <a:off x="349250" y="2133600"/>
          <a:ext cx="6768000" cy="671760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35664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Trust</a:t>
                      </a:r>
                      <a:endParaRPr lang="en-GB" sz="1000" b="0" dirty="0">
                        <a:solidFill>
                          <a:srgbClr val="000000"/>
                        </a:solidFill>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RR8</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Leeds Teaching Hospitals NHS Trust</a:t>
                      </a:r>
                      <a:endParaRPr lang="en-GB" sz="1000" dirty="0">
                        <a:latin typeface="Arial" panose="020B0604020202020204" pitchFamily="34" charset="0"/>
                        <a:cs typeface="Arial" panose="020B0604020202020204" pitchFamily="34" charset="0"/>
                      </a:endParaRPr>
                    </a:p>
                  </a:txBody>
                  <a:tcPr marL="3600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RWY</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Calderdale and Huddersfield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125266675"/>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RCF</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Airedale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25150624"/>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RAE</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Bradford Teaching Hospitals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58408346"/>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RXF</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Mid Yorkshire Teaching NHS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723581880"/>
                  </a:ext>
                </a:extLst>
              </a:tr>
            </a:tbl>
          </a:graphicData>
        </a:graphic>
      </p:graphicFrame>
      <p:sp>
        <p:nvSpPr>
          <p:cNvPr id="102" name="txt_org_name">
            <a:extLst>
              <a:ext uri="{FF2B5EF4-FFF2-40B4-BE49-F238E27FC236}">
                <a16:creationId xmlns:a16="http://schemas.microsoft.com/office/drawing/2014/main" id="{C6B68E58-3FA7-FFCD-4B41-67EA88E732C8}"/>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103" name="txt_survey">
            <a:extLst>
              <a:ext uri="{FF2B5EF4-FFF2-40B4-BE49-F238E27FC236}">
                <a16:creationId xmlns:a16="http://schemas.microsoft.com/office/drawing/2014/main" id="{D59283A1-79F0-43E3-8975-48119AC3DDD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5" name="Group 4">
            <a:extLst>
              <a:ext uri="{FF2B5EF4-FFF2-40B4-BE49-F238E27FC236}">
                <a16:creationId xmlns:a16="http://schemas.microsoft.com/office/drawing/2014/main" id="{38E31FAF-14D9-1E0B-C0C6-D3D8EE46E67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88C1E6C0-06D3-06E6-B295-97412D16F07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3" action="ppaction://hlinksldjump"/>
              <a:extLst>
                <a:ext uri="{FF2B5EF4-FFF2-40B4-BE49-F238E27FC236}">
                  <a16:creationId xmlns:a16="http://schemas.microsoft.com/office/drawing/2014/main" id="{A1EDE269-B144-CACF-364D-2092DE6DCD5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0A30C-81ED-B8DE-3D9E-37904428A6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A2DAD9B6-62D9-C6A2-91F5-17327EC9B86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0E60973-8838-4EE6-A43F-99D8FBC2833D}" type="slidenum">
              <a:rPr lang="en-GB" spc="-25"/>
              <a:t>65</a:t>
            </a:fld>
            <a:endParaRPr lang="en-GB" spc="-25" dirty="0"/>
          </a:p>
        </p:txBody>
      </p:sp>
      <p:graphicFrame>
        <p:nvGraphicFramePr>
          <p:cNvPr id="5" name="icb_expected range">
            <a:extLst>
              <a:ext uri="{FF2B5EF4-FFF2-40B4-BE49-F238E27FC236}">
                <a16:creationId xmlns:a16="http://schemas.microsoft.com/office/drawing/2014/main" id="{E1DEC3C1-70AF-24DA-C151-6A217B7364B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58973615"/>
              </p:ext>
            </p:extLst>
          </p:nvPr>
        </p:nvGraphicFramePr>
        <p:xfrm>
          <a:off x="4654366" y="1242200"/>
          <a:ext cx="3695884" cy="10646300"/>
        </p:xfrm>
        <a:graphic>
          <a:graphicData uri="http://schemas.openxmlformats.org/drawingml/2006/chart">
            <c:chart xmlns:c="http://schemas.openxmlformats.org/drawingml/2006/chart" xmlns:r="http://schemas.openxmlformats.org/officeDocument/2006/relationships" r:id="rId2"/>
          </a:graphicData>
        </a:graphic>
      </p:graphicFrame>
      <p:sp>
        <p:nvSpPr>
          <p:cNvPr id="7" name="object 1">
            <a:extLst>
              <a:ext uri="{FF2B5EF4-FFF2-40B4-BE49-F238E27FC236}">
                <a16:creationId xmlns:a16="http://schemas.microsoft.com/office/drawing/2014/main" id="{A69430D3-472C-B633-2073-434D501F3098}"/>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ICB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6A9B4EA8-9F1E-7ECD-43F7-63857860362D}"/>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D9C1B3C4-A577-A4C7-9C33-0F0BCEDF7F21}"/>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1BC40B6-B2DC-68F5-7BF6-E86243358AD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1AF47A74-AF01-B2F1-B25C-9DEDA4F01D00}"/>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a:extLst>
                <a:ext uri="{FF2B5EF4-FFF2-40B4-BE49-F238E27FC236}">
                  <a16:creationId xmlns:a16="http://schemas.microsoft.com/office/drawing/2014/main" id="{644016DD-CECA-4A12-189F-2DFEBBB92DEC}"/>
                </a:ext>
              </a:extLst>
            </p:cNvPr>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a:extLst>
                <a:ext uri="{FF2B5EF4-FFF2-40B4-BE49-F238E27FC236}">
                  <a16:creationId xmlns:a16="http://schemas.microsoft.com/office/drawing/2014/main" id="{0B202805-7526-A59F-F8BD-7ABAB5C17EB0}"/>
                </a:ext>
              </a:extLst>
            </p:cNvPr>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a:extLst>
                <a:ext uri="{FF2B5EF4-FFF2-40B4-BE49-F238E27FC236}">
                  <a16:creationId xmlns:a16="http://schemas.microsoft.com/office/drawing/2014/main" id="{CBBD83EE-A3B0-50D3-4290-3604FB928BC4}"/>
                </a:ext>
              </a:extLst>
            </p:cNvPr>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6B9C3FB2-9D32-510B-CCFB-F42D728057B3}"/>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A0EB0C97-4F06-BD21-81F8-4958D09429FE}"/>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icb_expected range_tbl">
            <a:extLst>
              <a:ext uri="{FF2B5EF4-FFF2-40B4-BE49-F238E27FC236}">
                <a16:creationId xmlns:a16="http://schemas.microsoft.com/office/drawing/2014/main" id="{E229AB0F-E829-842C-30DD-0B4D43C04B9A}"/>
              </a:ext>
            </a:extLst>
          </p:cNvPr>
          <p:cNvGraphicFramePr>
            <a:graphicFrameLocks noGrp="1"/>
          </p:cNvGraphicFramePr>
          <p:nvPr>
            <p:extLst>
              <p:ext uri="{D42A27DB-BD31-4B8C-83A1-F6EECF244321}">
                <p14:modId xmlns:p14="http://schemas.microsoft.com/office/powerpoint/2010/main" val="1253366796"/>
              </p:ext>
            </p:extLst>
          </p:nvPr>
        </p:nvGraphicFramePr>
        <p:xfrm>
          <a:off x="349249" y="2133600"/>
          <a:ext cx="6768000" cy="6717600"/>
        </p:xfrm>
        <a:graphic>
          <a:graphicData uri="http://schemas.openxmlformats.org/drawingml/2006/table">
            <a:tbl>
              <a:tblPr firstRow="1" bandRow="1">
                <a:tableStyleId>{2D5ABB26-0587-4C30-8999-92F81FD0307C}</a:tableStyleId>
              </a:tblPr>
              <a:tblGrid>
                <a:gridCol w="608400">
                  <a:extLst>
                    <a:ext uri="{9D8B030D-6E8A-4147-A177-3AD203B41FA5}">
                      <a16:colId xmlns:a16="http://schemas.microsoft.com/office/drawing/2014/main" val="20000"/>
                    </a:ext>
                  </a:extLst>
                </a:gridCol>
                <a:gridCol w="35676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ICB</a:t>
                      </a:r>
                      <a:endParaRPr lang="en-GB" sz="1000" b="0" dirty="0">
                        <a:solidFill>
                          <a:srgbClr val="000000"/>
                        </a:solidFill>
                        <a:latin typeface="Arial" panose="020B0604020202020204" pitchFamily="34" charset="0"/>
                        <a:cs typeface="Arial" panose="020B0604020202020204" pitchFamily="34" charset="0"/>
                      </a:endParaRPr>
                    </a:p>
                  </a:txBody>
                  <a:tcPr marL="0" marR="0" marT="571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QWO</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l">
                        <a:lnSpc>
                          <a:spcPts val="990"/>
                        </a:lnSpc>
                      </a:pPr>
                      <a:r>
                        <a:rPr lang="en-GB" sz="1000">
                          <a:latin typeface="Arial" panose="020B0604020202020204" pitchFamily="34" charset="0"/>
                          <a:cs typeface="Arial" panose="020B0604020202020204" pitchFamily="34" charset="0"/>
                        </a:rPr>
                        <a:t>NHS West Yorkshire Integrated Care Board</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endParaRPr lang="en-GB" sz="1000" spc="-25"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994552209"/>
                  </a:ext>
                </a:extLst>
              </a:tr>
            </a:tbl>
          </a:graphicData>
        </a:graphic>
      </p:graphicFrame>
      <p:sp>
        <p:nvSpPr>
          <p:cNvPr id="102" name="txt_org_name">
            <a:extLst>
              <a:ext uri="{FF2B5EF4-FFF2-40B4-BE49-F238E27FC236}">
                <a16:creationId xmlns:a16="http://schemas.microsoft.com/office/drawing/2014/main" id="{3258B060-476C-7233-6A68-9517C44ADB83}"/>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103" name="txt_survey">
            <a:extLst>
              <a:ext uri="{FF2B5EF4-FFF2-40B4-BE49-F238E27FC236}">
                <a16:creationId xmlns:a16="http://schemas.microsoft.com/office/drawing/2014/main" id="{B21D55A8-24C3-FAFB-0BE0-7570C6A2A74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4E172003-7E21-07D5-E7E2-FE12D26286F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3" action="ppaction://hlinksldjump"/>
              <a:extLst>
                <a:ext uri="{FF2B5EF4-FFF2-40B4-BE49-F238E27FC236}">
                  <a16:creationId xmlns:a16="http://schemas.microsoft.com/office/drawing/2014/main" id="{F90648A7-7828-24AF-942A-B83E7FA4BAD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3" action="ppaction://hlinksldjump"/>
              <a:extLst>
                <a:ext uri="{FF2B5EF4-FFF2-40B4-BE49-F238E27FC236}">
                  <a16:creationId xmlns:a16="http://schemas.microsoft.com/office/drawing/2014/main" id="{497B287F-02A0-8202-F346-E207ED3BC2C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026762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6AD41-0D16-5E2F-0ECD-55353BD4ADC1}"/>
            </a:ext>
          </a:extLst>
        </p:cNvPr>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C1D0159C-043C-5DBA-F1B9-2C2F176D38A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3A2A43-F3FE-4FE9-8D3D-5A6CD4BC1D8E}" type="slidenum">
              <a:rPr lang="en-GB" spc="-25" smtClean="0"/>
              <a:t>7</a:t>
            </a:fld>
            <a:endParaRPr lang="en-GB" spc="-25" dirty="0"/>
          </a:p>
        </p:txBody>
      </p:sp>
      <p:sp>
        <p:nvSpPr>
          <p:cNvPr id="8" name="object 1">
            <a:extLst>
              <a:ext uri="{FF2B5EF4-FFF2-40B4-BE49-F238E27FC236}">
                <a16:creationId xmlns:a16="http://schemas.microsoft.com/office/drawing/2014/main" id="{8E1316FA-2E74-EFC4-41BF-CC95E8058751}"/>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9E1149E-A986-9189-633A-1BA6075AD81C}"/>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panose="020B0604020202020204" pitchFamily="34" charset="0"/>
                <a:cs typeface="Arial" panose="020B0604020202020204" pitchFamily="34" charset="0"/>
              </a:rPr>
              <a:t>alliance</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England</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alliances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dirty="0">
                <a:latin typeface="Arial" panose="020B0604020202020204" pitchFamily="34" charset="0"/>
                <a:cs typeface="Arial" panose="020B0604020202020204" pitchFamily="34" charset="0"/>
              </a:rPr>
              <a:t>alliance</a:t>
            </a:r>
            <a:r>
              <a:rPr lang="en-GB" sz="1150" spc="-10" dirty="0">
                <a:latin typeface="Arial"/>
                <a:cs typeface="Arial"/>
              </a:rPr>
              <a:t>.</a:t>
            </a:r>
            <a:endParaRPr lang="en-GB" sz="1150" dirty="0">
              <a:latin typeface="Arial"/>
              <a:cs typeface="Arial"/>
            </a:endParaRPr>
          </a:p>
          <a:p>
            <a:pPr marL="12700" marR="149860" algn="l">
              <a:spcBef>
                <a:spcPts val="600"/>
              </a:spcBef>
            </a:pPr>
            <a:r>
              <a:rPr lang="en-GB" sz="1150" dirty="0">
                <a:latin typeface="Arial" panose="020B0604020202020204" pitchFamily="34" charset="0"/>
                <a:cs typeface="Arial" panose="020B0604020202020204" pitchFamily="34" charset="0"/>
              </a:rPr>
              <a:t>Alliance</a:t>
            </a:r>
            <a:r>
              <a:rPr lang="en-GB" sz="1150" dirty="0">
                <a:latin typeface="Arial"/>
                <a:cs typeface="Arial"/>
              </a:rPr>
              <a: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a:t>
            </a:r>
            <a:r>
              <a:rPr lang="en-GB" sz="1150" dirty="0">
                <a:latin typeface="Arial" panose="020B0604020202020204" pitchFamily="34" charset="0"/>
                <a:cs typeface="Arial" panose="020B0604020202020204" pitchFamily="34" charset="0"/>
              </a:rPr>
              <a:t>alliance</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a:t>
            </a:r>
            <a:r>
              <a:rPr lang="en-GB" sz="1150" dirty="0">
                <a:latin typeface="Arial" panose="020B0604020202020204" pitchFamily="34" charset="0"/>
                <a:cs typeface="Arial" panose="020B0604020202020204" pitchFamily="34" charset="0"/>
              </a:rPr>
              <a:t>alliance</a:t>
            </a:r>
            <a:r>
              <a:rPr lang="en-GB" sz="1150" dirty="0">
                <a:latin typeface="Arial"/>
                <a:cs typeface="Arial"/>
              </a:rPr>
              <a: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panose="020B0604020202020204" pitchFamily="34" charset="0"/>
                <a:cs typeface="Arial" panose="020B0604020202020204" pitchFamily="34" charset="0"/>
              </a:rPr>
              <a:t>alliance</a:t>
            </a:r>
            <a:r>
              <a:rPr lang="en-GB" sz="1150" dirty="0">
                <a:latin typeface="Arial"/>
                <a:cs typeface="Arial"/>
              </a:rPr>
              <a: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 number of long-term conditions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a:t>
            </a:r>
            <a:r>
              <a:rPr lang="en-GB" sz="1150" dirty="0">
                <a:latin typeface="Arial" panose="020B0604020202020204" pitchFamily="34" charset="0"/>
                <a:cs typeface="Arial" panose="020B0604020202020204" pitchFamily="34" charset="0"/>
              </a:rPr>
              <a:t>alliance</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F826CF9E-3642-75DA-C983-8E2A524D94D9}"/>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5" name="txt_survey">
            <a:extLst>
              <a:ext uri="{FF2B5EF4-FFF2-40B4-BE49-F238E27FC236}">
                <a16:creationId xmlns:a16="http://schemas.microsoft.com/office/drawing/2014/main" id="{52797C3F-5F2A-CBD8-0A91-FE829587E92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E709D2F5-6CE5-F580-2B18-500F58D9117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0A09AFF1-44AC-EA26-39F2-328082D2FE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65CF7BF3-914A-9852-56B1-250123533DC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67200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137C9-A219-BD97-885D-C54B52EBFE2F}"/>
            </a:ext>
          </a:extLst>
        </p:cNvPr>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18A756D-FC3A-11F1-7DFF-F0C9AA1ED11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CE7FE38-CEED-40ED-8B27-6C2DEEF95F6C}" type="slidenum">
              <a:rPr lang="en-GB" spc="-25" smtClean="0"/>
              <a:t>8</a:t>
            </a:fld>
            <a:endParaRPr lang="en-GB" spc="-25" dirty="0"/>
          </a:p>
        </p:txBody>
      </p:sp>
      <p:sp>
        <p:nvSpPr>
          <p:cNvPr id="13" name="object 1">
            <a:extLst>
              <a:ext uri="{FF2B5EF4-FFF2-40B4-BE49-F238E27FC236}">
                <a16:creationId xmlns:a16="http://schemas.microsoft.com/office/drawing/2014/main" id="{68723662-E57D-B440-397C-4E85A05B2A0E}"/>
              </a:ext>
            </a:extLst>
          </p:cNvPr>
          <p:cNvSpPr txBox="1"/>
          <p:nvPr/>
        </p:nvSpPr>
        <p:spPr>
          <a:xfrm>
            <a:off x="465232" y="838234"/>
            <a:ext cx="6696000" cy="494750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p>
          <a:p>
            <a:pPr marL="12700" algn="l">
              <a:spcBef>
                <a:spcPts val="600"/>
              </a:spcBef>
            </a:pPr>
            <a:r>
              <a:rPr lang="en-GB" sz="1200" b="1" spc="-10" dirty="0">
                <a:solidFill>
                  <a:srgbClr val="336E9F"/>
                </a:solidFill>
                <a:latin typeface="Arial"/>
                <a:cs typeface="Arial"/>
              </a:rPr>
              <a:t>Number of 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number of long-</a:t>
            </a:r>
            <a:r>
              <a:rPr lang="en-GB" sz="1150" dirty="0">
                <a:latin typeface="Arial"/>
                <a:cs typeface="Arial"/>
              </a:rPr>
              <a:t>term</a:t>
            </a:r>
            <a:r>
              <a:rPr lang="en-GB" sz="1150" spc="-10" dirty="0">
                <a:latin typeface="Arial"/>
                <a:cs typeface="Arial"/>
              </a:rPr>
              <a:t> </a:t>
            </a:r>
            <a:r>
              <a:rPr lang="en-GB" sz="1150" dirty="0">
                <a:latin typeface="Arial"/>
                <a:cs typeface="Arial"/>
              </a:rPr>
              <a:t>conditions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four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 two</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 three 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lang="en-GB" sz="1150" spc="-10" dirty="0">
              <a:latin typeface="Arial"/>
              <a:cs typeface="Arial"/>
            </a:endParaRPr>
          </a:p>
          <a:p>
            <a:pPr marL="12700" marR="52069" algn="l">
              <a:spcBef>
                <a:spcPts val="600"/>
              </a:spcBef>
            </a:pPr>
            <a:r>
              <a:rPr lang="en-GB" sz="1200" b="1" dirty="0">
                <a:solidFill>
                  <a:srgbClr val="336E9F"/>
                </a:solidFill>
                <a:latin typeface="Arial"/>
                <a:cs typeface="Arial"/>
              </a:rPr>
              <a:t>Trust expected range summary</a:t>
            </a:r>
          </a:p>
          <a:p>
            <a:pPr marL="12700" marR="52069" algn="l">
              <a:spcBef>
                <a:spcPts val="600"/>
              </a:spcBef>
            </a:pPr>
            <a:r>
              <a:rPr lang="en-GB" sz="1150" dirty="0">
                <a:latin typeface="Arial"/>
                <a:cs typeface="Arial"/>
              </a:rPr>
              <a:t>The number of scored questions that fell below, within and above the expected range for each trust within the alliance.</a:t>
            </a:r>
          </a:p>
          <a:p>
            <a:pPr marL="12700" marR="52069" algn="l">
              <a:spcBef>
                <a:spcPts val="600"/>
              </a:spcBef>
            </a:pPr>
            <a:r>
              <a:rPr lang="en-GB" sz="1200" b="1" dirty="0">
                <a:solidFill>
                  <a:srgbClr val="336E9F"/>
                </a:solidFill>
                <a:latin typeface="Arial"/>
                <a:cs typeface="Arial"/>
              </a:rPr>
              <a:t>ICB expected range summary</a:t>
            </a:r>
          </a:p>
          <a:p>
            <a:pPr marL="12700" marR="52069" algn="l">
              <a:spcBef>
                <a:spcPts val="600"/>
              </a:spcBef>
            </a:pPr>
            <a:r>
              <a:rPr lang="en-GB" sz="1150" dirty="0">
                <a:latin typeface="Arial"/>
                <a:cs typeface="Arial"/>
              </a:rPr>
              <a:t>The number of scored questions that fell below, within and above the expected range for each ICB within the alliance.</a:t>
            </a:r>
          </a:p>
        </p:txBody>
      </p:sp>
      <p:sp>
        <p:nvSpPr>
          <p:cNvPr id="3" name="object 2">
            <a:extLst>
              <a:ext uri="{FF2B5EF4-FFF2-40B4-BE49-F238E27FC236}">
                <a16:creationId xmlns:a16="http://schemas.microsoft.com/office/drawing/2014/main" id="{1E06A13C-56AF-3707-0DA6-F530A9FD6538}"/>
              </a:ext>
            </a:extLst>
          </p:cNvPr>
          <p:cNvSpPr txBox="1"/>
          <p:nvPr/>
        </p:nvSpPr>
        <p:spPr>
          <a:xfrm>
            <a:off x="459002" y="5852835"/>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A8697226-6DD4-B35A-1755-4FFD7118B325}"/>
              </a:ext>
            </a:extLst>
          </p:cNvPr>
          <p:cNvSpPr txBox="1"/>
          <p:nvPr/>
        </p:nvSpPr>
        <p:spPr>
          <a:xfrm>
            <a:off x="487898" y="6189127"/>
            <a:ext cx="6719352" cy="1138773"/>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marR="482600" algn="l">
              <a:spcBef>
                <a:spcPts val="600"/>
              </a:spcBef>
            </a:pPr>
            <a:r>
              <a:rPr lang="en-GB" sz="1150" spc="-10" dirty="0">
                <a:latin typeface="Arial"/>
                <a:cs typeface="Arial"/>
              </a:rPr>
              <a:t>Overall response rate at response rate sections shows national level counts and response rate. For cancer alliances and its comparison at comparability tables section, all data is presented at the England level.</a:t>
            </a:r>
          </a:p>
        </p:txBody>
      </p:sp>
      <p:sp>
        <p:nvSpPr>
          <p:cNvPr id="10" name="object 4">
            <a:extLst>
              <a:ext uri="{FF2B5EF4-FFF2-40B4-BE49-F238E27FC236}">
                <a16:creationId xmlns:a16="http://schemas.microsoft.com/office/drawing/2014/main" id="{C9477745-4081-D564-6911-9816AD34134E}"/>
              </a:ext>
            </a:extLst>
          </p:cNvPr>
          <p:cNvSpPr txBox="1"/>
          <p:nvPr/>
        </p:nvSpPr>
        <p:spPr>
          <a:xfrm>
            <a:off x="459002" y="7508101"/>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a:extLst>
              <a:ext uri="{FF2B5EF4-FFF2-40B4-BE49-F238E27FC236}">
                <a16:creationId xmlns:a16="http://schemas.microsoft.com/office/drawing/2014/main" id="{4EAF8AD7-4B1D-0921-A5A5-E8DBBFC21203}"/>
              </a:ext>
            </a:extLst>
          </p:cNvPr>
          <p:cNvSpPr txBox="1"/>
          <p:nvPr/>
        </p:nvSpPr>
        <p:spPr>
          <a:xfrm>
            <a:off x="485141" y="7843441"/>
            <a:ext cx="6722109" cy="2031325"/>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lang="en-GB" sz="115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a:t>
            </a:r>
            <a:r>
              <a:rPr lang="en-GB" sz="1150" spc="-10" dirty="0">
                <a:latin typeface="Arial"/>
                <a:cs typeface="Arial"/>
              </a:rPr>
              <a:t>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lang="en-GB" sz="1150" u="none" dirty="0">
                <a:latin typeface="Arial"/>
                <a:cs typeface="Arial"/>
              </a:rPr>
              <a:t>.</a:t>
            </a:r>
            <a:r>
              <a:rPr lang="en-GB" sz="1150" u="none" spc="-5" dirty="0">
                <a:latin typeface="Arial"/>
                <a:cs typeface="Arial"/>
              </a:rPr>
              <a:t> </a:t>
            </a:r>
            <a:r>
              <a:rPr lang="en-GB" sz="1150" u="none" dirty="0">
                <a:latin typeface="Arial"/>
                <a:cs typeface="Arial"/>
              </a:rPr>
              <a:t>For</a:t>
            </a:r>
            <a:r>
              <a:rPr lang="en-GB" sz="1150" u="none" spc="-10" dirty="0">
                <a:latin typeface="Arial"/>
                <a:cs typeface="Arial"/>
              </a:rPr>
              <a:t> </a:t>
            </a:r>
            <a:r>
              <a:rPr lang="en-GB" sz="1150" u="none" dirty="0">
                <a:latin typeface="Arial"/>
                <a:cs typeface="Arial"/>
              </a:rPr>
              <a:t>all</a:t>
            </a:r>
            <a:r>
              <a:rPr lang="en-GB" sz="1150" u="none" spc="-5" dirty="0">
                <a:latin typeface="Arial"/>
                <a:cs typeface="Arial"/>
              </a:rPr>
              <a:t> </a:t>
            </a:r>
            <a:r>
              <a:rPr lang="en-GB" sz="1150" u="none" spc="-10" dirty="0">
                <a:latin typeface="Arial"/>
                <a:cs typeface="Arial"/>
              </a:rPr>
              <a:t>other </a:t>
            </a:r>
            <a:r>
              <a:rPr lang="en-GB" sz="1150" u="none" dirty="0">
                <a:latin typeface="Arial"/>
                <a:cs typeface="Arial"/>
              </a:rPr>
              <a:t>outputs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spc="-10" dirty="0">
                <a:latin typeface="Arial"/>
                <a:cs typeface="Arial"/>
              </a:rPr>
              <a:t>t</a:t>
            </a:r>
            <a:r>
              <a:rPr lang="en-GB" sz="1150" u="none" dirty="0">
                <a:latin typeface="Arial"/>
                <a:cs typeface="Arial"/>
              </a:rPr>
              <a:t>rust</a:t>
            </a:r>
            <a:r>
              <a:rPr lang="en-GB" sz="1150" u="none" spc="-5" dirty="0">
                <a:latin typeface="Arial"/>
                <a:cs typeface="Arial"/>
              </a:rPr>
              <a:t> </a:t>
            </a:r>
            <a:r>
              <a:rPr lang="en-GB" sz="1150" u="none" dirty="0">
                <a:latin typeface="Arial"/>
                <a:cs typeface="Arial"/>
              </a:rPr>
              <a:t>level,</a:t>
            </a:r>
            <a:r>
              <a:rPr lang="en-GB" sz="1150" u="none" spc="-10" dirty="0">
                <a:latin typeface="Arial"/>
                <a:cs typeface="Arial"/>
              </a:rPr>
              <a:t> </a:t>
            </a:r>
            <a:r>
              <a:rPr lang="en-GB" sz="1150" u="none" dirty="0">
                <a:latin typeface="Arial"/>
                <a:cs typeface="Arial"/>
              </a:rPr>
              <a:t>please</a:t>
            </a:r>
            <a:r>
              <a:rPr lang="en-GB" sz="1150" u="none" spc="-10" dirty="0">
                <a:latin typeface="Arial"/>
                <a:cs typeface="Arial"/>
              </a:rPr>
              <a:t> </a:t>
            </a:r>
            <a:r>
              <a:rPr lang="en-GB" sz="1150" u="none" dirty="0">
                <a:latin typeface="Arial"/>
                <a:cs typeface="Arial"/>
              </a:rPr>
              <a:t>see</a:t>
            </a:r>
            <a:r>
              <a:rPr lang="en-GB" sz="1150" u="none" spc="-5" dirty="0">
                <a:latin typeface="Arial"/>
                <a:cs typeface="Arial"/>
              </a:rPr>
              <a:t> </a:t>
            </a:r>
            <a:r>
              <a:rPr lang="en-GB" sz="1150" u="none" dirty="0">
                <a:latin typeface="Arial"/>
                <a:cs typeface="Arial"/>
              </a:rPr>
              <a:t>the</a:t>
            </a:r>
            <a:r>
              <a:rPr lang="en-GB" sz="1150" u="none" spc="-10" dirty="0">
                <a:latin typeface="Arial"/>
                <a:cs typeface="Arial"/>
              </a:rPr>
              <a:t> </a:t>
            </a:r>
            <a:r>
              <a:rPr lang="en-GB" sz="1150" u="none" dirty="0">
                <a:latin typeface="Arial"/>
                <a:cs typeface="Arial"/>
              </a:rPr>
              <a:t>Excel</a:t>
            </a:r>
            <a:r>
              <a:rPr lang="en-GB" sz="1150" u="none" spc="-10" dirty="0">
                <a:latin typeface="Arial"/>
                <a:cs typeface="Arial"/>
              </a:rPr>
              <a:t> </a:t>
            </a:r>
            <a:r>
              <a:rPr lang="en-GB" sz="1150" u="none" dirty="0">
                <a:latin typeface="Arial"/>
                <a:cs typeface="Arial"/>
              </a:rPr>
              <a:t>tables</a:t>
            </a:r>
            <a:r>
              <a:rPr lang="en-GB" sz="1150" u="none" spc="-5" dirty="0">
                <a:latin typeface="Arial"/>
                <a:cs typeface="Arial"/>
              </a:rPr>
              <a:t> </a:t>
            </a:r>
            <a:r>
              <a:rPr lang="en-GB" sz="1150" u="none" dirty="0">
                <a:latin typeface="Arial"/>
                <a:cs typeface="Arial"/>
              </a:rPr>
              <a:t>and</a:t>
            </a:r>
            <a:r>
              <a:rPr lang="en-GB" sz="1150" u="none" spc="-10" dirty="0">
                <a:latin typeface="Arial"/>
                <a:cs typeface="Arial"/>
              </a:rPr>
              <a:t> </a:t>
            </a:r>
            <a:r>
              <a:rPr lang="en-GB" sz="1150" u="none" dirty="0">
                <a:latin typeface="Arial"/>
                <a:cs typeface="Arial"/>
              </a:rPr>
              <a:t>dashboards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u="none" spc="-10" dirty="0">
                <a:latin typeface="Arial"/>
                <a:cs typeface="Arial"/>
                <a:hlinkClick r:id="rId5"/>
              </a:rPr>
              <a:t>www.ncpes.co.uk</a:t>
            </a:r>
            <a:r>
              <a:rPr lang="en-GB" sz="1150" u="none" spc="-10" dirty="0">
                <a:latin typeface="Arial"/>
                <a:cs typeface="Arial"/>
              </a:rPr>
              <a:t>.</a:t>
            </a:r>
            <a:endParaRPr lang="en-GB" sz="1150" dirty="0">
              <a:latin typeface="Arial"/>
              <a:cs typeface="Arial"/>
            </a:endParaRPr>
          </a:p>
        </p:txBody>
      </p:sp>
      <p:sp>
        <p:nvSpPr>
          <p:cNvPr id="6" name="txt_org_name">
            <a:extLst>
              <a:ext uri="{FF2B5EF4-FFF2-40B4-BE49-F238E27FC236}">
                <a16:creationId xmlns:a16="http://schemas.microsoft.com/office/drawing/2014/main" id="{FC4250B6-FBAF-EF26-FE3F-EBA33988A1AE}"/>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5" name="txt_survey">
            <a:extLst>
              <a:ext uri="{FF2B5EF4-FFF2-40B4-BE49-F238E27FC236}">
                <a16:creationId xmlns:a16="http://schemas.microsoft.com/office/drawing/2014/main" id="{286125A2-6C7E-D239-F52F-D04D06C27B44}"/>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652B01E5-EA70-7C91-9E69-512B5C8DBDA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EA1522C5-10D8-456D-0E45-7EA97C3214A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DA1573F1-86F8-B403-1490-7BC403147A2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678215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2,783</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5,583</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50</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245796814"/>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5,976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5,583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2,783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2203543660"/>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2,231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551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2,783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2095052309"/>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620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327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341</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248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312</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217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254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2,783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693987" y="622300"/>
            <a:ext cx="3584636" cy="276999"/>
          </a:xfrm>
          <a:prstGeom prst="rect">
            <a:avLst/>
          </a:prstGeom>
          <a:noFill/>
        </p:spPr>
        <p:txBody>
          <a:bodyPr wrap="none" rtlCol="0">
            <a:spAutoFit/>
          </a:bodyPr>
          <a:lstStyle/>
          <a:p>
            <a:pPr algn="r"/>
            <a:r>
              <a:rPr lang="en-GB" sz="1200" b="1">
                <a:solidFill>
                  <a:srgbClr val="336E9F"/>
                </a:solidFill>
                <a:latin typeface="Arial"/>
                <a:cs typeface="Arial"/>
              </a:rPr>
              <a:t>West Yorkshire and Harrogate Cancer Alliance</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17907</TotalTime>
  <Words>25608</Words>
  <Application>Microsoft Office PowerPoint</Application>
  <PresentationFormat>Custom</PresentationFormat>
  <Paragraphs>6452</Paragraphs>
  <Slides>65</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65</vt:i4>
      </vt:variant>
    </vt:vector>
  </HeadingPairs>
  <TitlesOfParts>
    <vt:vector size="70"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Number of long-term conditions tables</vt:lpstr>
      <vt:lpstr>Number of long-term conditions tables</vt:lpstr>
      <vt:lpstr>Number of long-term conditions tables</vt:lpstr>
      <vt:lpstr>Number of long-term conditions tables</vt:lpstr>
      <vt:lpstr>Number of long-term conditions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Trust expected range summary</vt:lpstr>
      <vt:lpstr>ICB expected range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2025-07-16T16:15:24Z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