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73" r:id="rId4"/>
  </p:sldMasterIdLst>
  <p:notesMasterIdLst>
    <p:notesMasterId r:id="rId38"/>
  </p:notesMasterIdLst>
  <p:handoutMasterIdLst>
    <p:handoutMasterId r:id="rId39"/>
  </p:handoutMasterIdLst>
  <p:sldIdLst>
    <p:sldId id="1923" r:id="rId5"/>
    <p:sldId id="2145707288" r:id="rId6"/>
    <p:sldId id="2145707304" r:id="rId7"/>
    <p:sldId id="2145707314" r:id="rId8"/>
    <p:sldId id="2145707267" r:id="rId9"/>
    <p:sldId id="1946" r:id="rId10"/>
    <p:sldId id="2145707291" r:id="rId11"/>
    <p:sldId id="2145707295" r:id="rId12"/>
    <p:sldId id="2145707299" r:id="rId13"/>
    <p:sldId id="2145707319" r:id="rId14"/>
    <p:sldId id="2145707326" r:id="rId15"/>
    <p:sldId id="2145707318" r:id="rId16"/>
    <p:sldId id="2145707294" r:id="rId17"/>
    <p:sldId id="2145707300" r:id="rId18"/>
    <p:sldId id="2145707301" r:id="rId19"/>
    <p:sldId id="2145707302" r:id="rId20"/>
    <p:sldId id="2145707311" r:id="rId21"/>
    <p:sldId id="2145707308" r:id="rId22"/>
    <p:sldId id="2145707317" r:id="rId23"/>
    <p:sldId id="2145707320" r:id="rId24"/>
    <p:sldId id="2145707327" r:id="rId25"/>
    <p:sldId id="2145707313" r:id="rId26"/>
    <p:sldId id="2145707316" r:id="rId27"/>
    <p:sldId id="2145707315" r:id="rId28"/>
    <p:sldId id="2145707296" r:id="rId29"/>
    <p:sldId id="2145707309" r:id="rId30"/>
    <p:sldId id="2145707289" r:id="rId31"/>
    <p:sldId id="2145707312" r:id="rId32"/>
    <p:sldId id="2145707303" r:id="rId33"/>
    <p:sldId id="2145707268" r:id="rId34"/>
    <p:sldId id="2145707292" r:id="rId35"/>
    <p:sldId id="2145707307" r:id="rId36"/>
    <p:sldId id="2145707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80D2CC"/>
    <a:srgbClr val="99DBD6"/>
    <a:srgbClr val="99DDEB"/>
    <a:srgbClr val="80D4E7"/>
    <a:srgbClr val="E8EDEE"/>
    <a:srgbClr val="003087"/>
    <a:srgbClr val="82D1CB"/>
    <a:srgbClr val="00A499"/>
    <a:srgbClr val="00A9C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2" y="22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1FE37-EB16-41EA-B7D6-A7ADDF91E9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F0AA8946-21FC-4FA8-87D9-23B9D1872C90}">
      <dgm:prSet phldrT="[Text]" custT="1"/>
      <dgm:spPr/>
      <dgm:t>
        <a:bodyPr/>
        <a:lstStyle/>
        <a:p>
          <a:r>
            <a:rPr lang="en-GB" sz="1400">
              <a:solidFill>
                <a:schemeClr val="bg1"/>
              </a:solidFill>
            </a:rPr>
            <a:t>Patient engagement or experience teams</a:t>
          </a:r>
        </a:p>
      </dgm:t>
    </dgm:pt>
    <dgm:pt modelId="{41D818AF-9A75-4C22-806B-0622AEC28398}" type="parTrans" cxnId="{3107E897-5192-4165-8FDB-439421E022E9}">
      <dgm:prSet/>
      <dgm:spPr/>
      <dgm:t>
        <a:bodyPr/>
        <a:lstStyle/>
        <a:p>
          <a:endParaRPr lang="en-GB" sz="2000">
            <a:solidFill>
              <a:schemeClr val="bg1"/>
            </a:solidFill>
          </a:endParaRPr>
        </a:p>
      </dgm:t>
    </dgm:pt>
    <dgm:pt modelId="{4A18BC35-6A1E-4427-BD0F-DFE4E1B665E2}" type="sibTrans" cxnId="{3107E897-5192-4165-8FDB-439421E022E9}">
      <dgm:prSet/>
      <dgm:spPr/>
      <dgm:t>
        <a:bodyPr/>
        <a:lstStyle/>
        <a:p>
          <a:endParaRPr lang="en-GB" sz="2000">
            <a:solidFill>
              <a:schemeClr val="bg1"/>
            </a:solidFill>
          </a:endParaRPr>
        </a:p>
      </dgm:t>
    </dgm:pt>
    <dgm:pt modelId="{1DB52B7C-C0C5-4264-AEDF-FB927294DC82}">
      <dgm:prSet phldrT="[Text]" custT="1"/>
      <dgm:spPr/>
      <dgm:t>
        <a:bodyPr/>
        <a:lstStyle/>
        <a:p>
          <a:r>
            <a:rPr lang="en-GB" sz="1400">
              <a:solidFill>
                <a:schemeClr val="bg1"/>
              </a:solidFill>
            </a:rPr>
            <a:t>Macmillan Information Centre</a:t>
          </a:r>
        </a:p>
      </dgm:t>
    </dgm:pt>
    <dgm:pt modelId="{5A8D182E-3C31-4203-908D-F8CBD7A4F9C4}" type="sibTrans" cxnId="{AFFB6E3D-528D-4E4E-9291-C96FA1036933}">
      <dgm:prSet/>
      <dgm:spPr/>
      <dgm:t>
        <a:bodyPr/>
        <a:lstStyle/>
        <a:p>
          <a:endParaRPr lang="en-GB" sz="2000">
            <a:solidFill>
              <a:schemeClr val="bg1"/>
            </a:solidFill>
          </a:endParaRPr>
        </a:p>
      </dgm:t>
    </dgm:pt>
    <dgm:pt modelId="{5C322008-E402-4AE9-AC0E-ED9D553A8003}" type="parTrans" cxnId="{AFFB6E3D-528D-4E4E-9291-C96FA1036933}">
      <dgm:prSet/>
      <dgm:spPr/>
      <dgm:t>
        <a:bodyPr/>
        <a:lstStyle/>
        <a:p>
          <a:endParaRPr lang="en-GB" sz="2000">
            <a:solidFill>
              <a:schemeClr val="bg1"/>
            </a:solidFill>
          </a:endParaRPr>
        </a:p>
      </dgm:t>
    </dgm:pt>
    <dgm:pt modelId="{ED9EF4A4-3B0F-456D-9A35-610F29762B7F}">
      <dgm:prSet phldrT="[Text]" custT="1"/>
      <dgm:spPr/>
      <dgm:t>
        <a:bodyPr/>
        <a:lstStyle/>
        <a:p>
          <a:r>
            <a:rPr lang="en-GB" sz="1400">
              <a:solidFill>
                <a:schemeClr val="bg1"/>
              </a:solidFill>
            </a:rPr>
            <a:t>Communications teams</a:t>
          </a:r>
        </a:p>
      </dgm:t>
    </dgm:pt>
    <dgm:pt modelId="{53B3DFFF-9EBC-47C5-8ECA-D4A7BB289708}" type="sibTrans" cxnId="{912AC6DB-AEA9-4BD0-AF41-5B2185222319}">
      <dgm:prSet/>
      <dgm:spPr/>
      <dgm:t>
        <a:bodyPr/>
        <a:lstStyle/>
        <a:p>
          <a:endParaRPr lang="en-GB" sz="2000">
            <a:solidFill>
              <a:schemeClr val="bg1"/>
            </a:solidFill>
          </a:endParaRPr>
        </a:p>
      </dgm:t>
    </dgm:pt>
    <dgm:pt modelId="{97844AC6-68B1-4513-9D7F-3204C215DE20}" type="parTrans" cxnId="{912AC6DB-AEA9-4BD0-AF41-5B2185222319}">
      <dgm:prSet/>
      <dgm:spPr/>
      <dgm:t>
        <a:bodyPr/>
        <a:lstStyle/>
        <a:p>
          <a:endParaRPr lang="en-GB" sz="2000">
            <a:solidFill>
              <a:schemeClr val="bg1"/>
            </a:solidFill>
          </a:endParaRPr>
        </a:p>
      </dgm:t>
    </dgm:pt>
    <dgm:pt modelId="{01D84BFC-866C-46C3-9A3C-D3230C12E1E1}">
      <dgm:prSet phldrT="[Text]" custT="1"/>
      <dgm:spPr/>
      <dgm:t>
        <a:bodyPr/>
        <a:lstStyle/>
        <a:p>
          <a:pPr>
            <a:buFont typeface="Courier New" panose="02070309020205020404" pitchFamily="49" charset="0"/>
            <a:buChar char="o"/>
          </a:pPr>
          <a:r>
            <a:rPr lang="en-GB" sz="1400">
              <a:solidFill>
                <a:schemeClr val="bg1"/>
              </a:solidFill>
              <a:latin typeface="Arial"/>
              <a:ea typeface="MS Mincho"/>
              <a:cs typeface="Arial"/>
            </a:rPr>
            <a:t>Departments that interact with eligible patients during this period (e.g., radiology, haematology, surgical, diagnostic)</a:t>
          </a:r>
          <a:endParaRPr lang="en-GB" sz="1400">
            <a:solidFill>
              <a:schemeClr val="bg1"/>
            </a:solidFill>
          </a:endParaRPr>
        </a:p>
      </dgm:t>
    </dgm:pt>
    <dgm:pt modelId="{4DB17CE6-ECDE-43D5-8110-D6BF20F5E512}" type="sibTrans" cxnId="{A86D21D8-563F-4D7F-85FD-C924B417ACCF}">
      <dgm:prSet/>
      <dgm:spPr/>
      <dgm:t>
        <a:bodyPr/>
        <a:lstStyle/>
        <a:p>
          <a:endParaRPr lang="en-GB" sz="2000">
            <a:solidFill>
              <a:schemeClr val="bg1"/>
            </a:solidFill>
          </a:endParaRPr>
        </a:p>
      </dgm:t>
    </dgm:pt>
    <dgm:pt modelId="{B3FEA2E9-3C9C-40DE-B7F7-05B5728B7A48}" type="parTrans" cxnId="{A86D21D8-563F-4D7F-85FD-C924B417ACCF}">
      <dgm:prSet/>
      <dgm:spPr/>
      <dgm:t>
        <a:bodyPr/>
        <a:lstStyle/>
        <a:p>
          <a:endParaRPr lang="en-GB" sz="2000">
            <a:solidFill>
              <a:schemeClr val="bg1"/>
            </a:solidFill>
          </a:endParaRPr>
        </a:p>
      </dgm:t>
    </dgm:pt>
    <dgm:pt modelId="{4EDA551A-AECD-44CB-A06E-F101E15C6175}">
      <dgm:prSet phldrT="[Text]" custT="1"/>
      <dgm:spPr/>
      <dgm:t>
        <a:bodyPr/>
        <a:lstStyle/>
        <a:p>
          <a:pPr>
            <a:buFont typeface="Courier New" panose="02070309020205020404" pitchFamily="49" charset="0"/>
            <a:buChar char="o"/>
          </a:pPr>
          <a:r>
            <a:rPr lang="en-GB" sz="1400">
              <a:solidFill>
                <a:schemeClr val="bg1"/>
              </a:solidFill>
              <a:latin typeface="Arial"/>
              <a:ea typeface="MS Mincho"/>
              <a:cs typeface="Arial"/>
            </a:rPr>
            <a:t>Local cancer support groups and charities </a:t>
          </a:r>
          <a:endParaRPr lang="en-GB" sz="1400">
            <a:solidFill>
              <a:schemeClr val="bg1"/>
            </a:solidFill>
          </a:endParaRPr>
        </a:p>
      </dgm:t>
    </dgm:pt>
    <dgm:pt modelId="{F3803F20-199E-47C3-9F5D-770601984724}" type="sibTrans" cxnId="{96BECD9B-2411-4C7C-A5A8-AF24D2A3AC89}">
      <dgm:prSet/>
      <dgm:spPr/>
      <dgm:t>
        <a:bodyPr/>
        <a:lstStyle/>
        <a:p>
          <a:endParaRPr lang="en-GB" sz="2000">
            <a:solidFill>
              <a:schemeClr val="bg1"/>
            </a:solidFill>
          </a:endParaRPr>
        </a:p>
      </dgm:t>
    </dgm:pt>
    <dgm:pt modelId="{189D757B-F8E4-4E89-88D5-A41C8BA994A5}" type="parTrans" cxnId="{96BECD9B-2411-4C7C-A5A8-AF24D2A3AC89}">
      <dgm:prSet/>
      <dgm:spPr/>
      <dgm:t>
        <a:bodyPr/>
        <a:lstStyle/>
        <a:p>
          <a:endParaRPr lang="en-GB" sz="2000">
            <a:solidFill>
              <a:schemeClr val="bg1"/>
            </a:solidFill>
          </a:endParaRPr>
        </a:p>
      </dgm:t>
    </dgm:pt>
    <dgm:pt modelId="{8D548B9D-F964-4CD4-9F2D-8BE4FA878A16}" type="pres">
      <dgm:prSet presAssocID="{5B11FE37-EB16-41EA-B7D6-A7ADDF91E966}" presName="diagram" presStyleCnt="0">
        <dgm:presLayoutVars>
          <dgm:dir/>
          <dgm:resizeHandles val="exact"/>
        </dgm:presLayoutVars>
      </dgm:prSet>
      <dgm:spPr/>
    </dgm:pt>
    <dgm:pt modelId="{C4F80EF8-AFF3-4B8C-8B99-8F0B6F4A00E6}" type="pres">
      <dgm:prSet presAssocID="{F0AA8946-21FC-4FA8-87D9-23B9D1872C90}" presName="node" presStyleLbl="node1" presStyleIdx="0" presStyleCnt="5" custLinFactNeighborY="-1259">
        <dgm:presLayoutVars>
          <dgm:bulletEnabled val="1"/>
        </dgm:presLayoutVars>
      </dgm:prSet>
      <dgm:spPr/>
    </dgm:pt>
    <dgm:pt modelId="{F235920F-043F-4FB9-9EF0-BAA69DEF3E15}" type="pres">
      <dgm:prSet presAssocID="{4A18BC35-6A1E-4427-BD0F-DFE4E1B665E2}" presName="sibTrans" presStyleCnt="0"/>
      <dgm:spPr/>
    </dgm:pt>
    <dgm:pt modelId="{A1EAD0F1-C3A4-4D8D-BEA4-E575ECDD1CDC}" type="pres">
      <dgm:prSet presAssocID="{1DB52B7C-C0C5-4264-AEDF-FB927294DC82}" presName="node" presStyleLbl="node1" presStyleIdx="1" presStyleCnt="5">
        <dgm:presLayoutVars>
          <dgm:bulletEnabled val="1"/>
        </dgm:presLayoutVars>
      </dgm:prSet>
      <dgm:spPr/>
    </dgm:pt>
    <dgm:pt modelId="{E0B8ED97-D8FA-4B4E-AAD5-13695D72B6FD}" type="pres">
      <dgm:prSet presAssocID="{5A8D182E-3C31-4203-908D-F8CBD7A4F9C4}" presName="sibTrans" presStyleCnt="0"/>
      <dgm:spPr/>
    </dgm:pt>
    <dgm:pt modelId="{BE41FFAA-BC56-48F2-AF87-348D3EC2902A}" type="pres">
      <dgm:prSet presAssocID="{ED9EF4A4-3B0F-456D-9A35-610F29762B7F}" presName="node" presStyleLbl="node1" presStyleIdx="2" presStyleCnt="5">
        <dgm:presLayoutVars>
          <dgm:bulletEnabled val="1"/>
        </dgm:presLayoutVars>
      </dgm:prSet>
      <dgm:spPr/>
    </dgm:pt>
    <dgm:pt modelId="{0470D4C8-685F-4772-90B3-7A2335F36094}" type="pres">
      <dgm:prSet presAssocID="{53B3DFFF-9EBC-47C5-8ECA-D4A7BB289708}" presName="sibTrans" presStyleCnt="0"/>
      <dgm:spPr/>
    </dgm:pt>
    <dgm:pt modelId="{2A2B5B96-1E5D-4263-9A1A-DA1C742052E1}" type="pres">
      <dgm:prSet presAssocID="{01D84BFC-866C-46C3-9A3C-D3230C12E1E1}" presName="node" presStyleLbl="node1" presStyleIdx="3" presStyleCnt="5">
        <dgm:presLayoutVars>
          <dgm:bulletEnabled val="1"/>
        </dgm:presLayoutVars>
      </dgm:prSet>
      <dgm:spPr/>
    </dgm:pt>
    <dgm:pt modelId="{4C1E7CD8-E81B-43CA-8DF4-43EC866F02DE}" type="pres">
      <dgm:prSet presAssocID="{4DB17CE6-ECDE-43D5-8110-D6BF20F5E512}" presName="sibTrans" presStyleCnt="0"/>
      <dgm:spPr/>
    </dgm:pt>
    <dgm:pt modelId="{1B2A8983-AA24-4FB8-BD54-59942E14BD6A}" type="pres">
      <dgm:prSet presAssocID="{4EDA551A-AECD-44CB-A06E-F101E15C6175}" presName="node" presStyleLbl="node1" presStyleIdx="4" presStyleCnt="5">
        <dgm:presLayoutVars>
          <dgm:bulletEnabled val="1"/>
        </dgm:presLayoutVars>
      </dgm:prSet>
      <dgm:spPr/>
    </dgm:pt>
  </dgm:ptLst>
  <dgm:cxnLst>
    <dgm:cxn modelId="{AFFB6E3D-528D-4E4E-9291-C96FA1036933}" srcId="{5B11FE37-EB16-41EA-B7D6-A7ADDF91E966}" destId="{1DB52B7C-C0C5-4264-AEDF-FB927294DC82}" srcOrd="1" destOrd="0" parTransId="{5C322008-E402-4AE9-AC0E-ED9D553A8003}" sibTransId="{5A8D182E-3C31-4203-908D-F8CBD7A4F9C4}"/>
    <dgm:cxn modelId="{D5843886-B3DF-4049-8428-A12537620861}" type="presOf" srcId="{4EDA551A-AECD-44CB-A06E-F101E15C6175}" destId="{1B2A8983-AA24-4FB8-BD54-59942E14BD6A}" srcOrd="0" destOrd="0" presId="urn:microsoft.com/office/officeart/2005/8/layout/default"/>
    <dgm:cxn modelId="{32F84C97-02A2-4BEC-A01C-6C3C85247E44}" type="presOf" srcId="{01D84BFC-866C-46C3-9A3C-D3230C12E1E1}" destId="{2A2B5B96-1E5D-4263-9A1A-DA1C742052E1}" srcOrd="0" destOrd="0" presId="urn:microsoft.com/office/officeart/2005/8/layout/default"/>
    <dgm:cxn modelId="{3107E897-5192-4165-8FDB-439421E022E9}" srcId="{5B11FE37-EB16-41EA-B7D6-A7ADDF91E966}" destId="{F0AA8946-21FC-4FA8-87D9-23B9D1872C90}" srcOrd="0" destOrd="0" parTransId="{41D818AF-9A75-4C22-806B-0622AEC28398}" sibTransId="{4A18BC35-6A1E-4427-BD0F-DFE4E1B665E2}"/>
    <dgm:cxn modelId="{96BECD9B-2411-4C7C-A5A8-AF24D2A3AC89}" srcId="{5B11FE37-EB16-41EA-B7D6-A7ADDF91E966}" destId="{4EDA551A-AECD-44CB-A06E-F101E15C6175}" srcOrd="4" destOrd="0" parTransId="{189D757B-F8E4-4E89-88D5-A41C8BA994A5}" sibTransId="{F3803F20-199E-47C3-9F5D-770601984724}"/>
    <dgm:cxn modelId="{6046C59D-5F9D-4865-907A-A31710260345}" type="presOf" srcId="{F0AA8946-21FC-4FA8-87D9-23B9D1872C90}" destId="{C4F80EF8-AFF3-4B8C-8B99-8F0B6F4A00E6}" srcOrd="0" destOrd="0" presId="urn:microsoft.com/office/officeart/2005/8/layout/default"/>
    <dgm:cxn modelId="{E50528C5-CBDC-4CA2-AF34-4DF0A829387E}" type="presOf" srcId="{1DB52B7C-C0C5-4264-AEDF-FB927294DC82}" destId="{A1EAD0F1-C3A4-4D8D-BEA4-E575ECDD1CDC}" srcOrd="0" destOrd="0" presId="urn:microsoft.com/office/officeart/2005/8/layout/default"/>
    <dgm:cxn modelId="{A86D21D8-563F-4D7F-85FD-C924B417ACCF}" srcId="{5B11FE37-EB16-41EA-B7D6-A7ADDF91E966}" destId="{01D84BFC-866C-46C3-9A3C-D3230C12E1E1}" srcOrd="3" destOrd="0" parTransId="{B3FEA2E9-3C9C-40DE-B7F7-05B5728B7A48}" sibTransId="{4DB17CE6-ECDE-43D5-8110-D6BF20F5E512}"/>
    <dgm:cxn modelId="{912AC6DB-AEA9-4BD0-AF41-5B2185222319}" srcId="{5B11FE37-EB16-41EA-B7D6-A7ADDF91E966}" destId="{ED9EF4A4-3B0F-456D-9A35-610F29762B7F}" srcOrd="2" destOrd="0" parTransId="{97844AC6-68B1-4513-9D7F-3204C215DE20}" sibTransId="{53B3DFFF-9EBC-47C5-8ECA-D4A7BB289708}"/>
    <dgm:cxn modelId="{BA2470EC-5D00-47D2-9540-302937866985}" type="presOf" srcId="{5B11FE37-EB16-41EA-B7D6-A7ADDF91E966}" destId="{8D548B9D-F964-4CD4-9F2D-8BE4FA878A16}" srcOrd="0" destOrd="0" presId="urn:microsoft.com/office/officeart/2005/8/layout/default"/>
    <dgm:cxn modelId="{04849EF9-5B55-4F43-A81E-36471D681A4C}" type="presOf" srcId="{ED9EF4A4-3B0F-456D-9A35-610F29762B7F}" destId="{BE41FFAA-BC56-48F2-AF87-348D3EC2902A}" srcOrd="0" destOrd="0" presId="urn:microsoft.com/office/officeart/2005/8/layout/default"/>
    <dgm:cxn modelId="{067EE42A-64DF-42AE-869B-4F3FF659EBC7}" type="presParOf" srcId="{8D548B9D-F964-4CD4-9F2D-8BE4FA878A16}" destId="{C4F80EF8-AFF3-4B8C-8B99-8F0B6F4A00E6}" srcOrd="0" destOrd="0" presId="urn:microsoft.com/office/officeart/2005/8/layout/default"/>
    <dgm:cxn modelId="{31C549D7-9C27-47C0-8723-35597534414C}" type="presParOf" srcId="{8D548B9D-F964-4CD4-9F2D-8BE4FA878A16}" destId="{F235920F-043F-4FB9-9EF0-BAA69DEF3E15}" srcOrd="1" destOrd="0" presId="urn:microsoft.com/office/officeart/2005/8/layout/default"/>
    <dgm:cxn modelId="{73F8D046-F146-4617-B728-F0450890B742}" type="presParOf" srcId="{8D548B9D-F964-4CD4-9F2D-8BE4FA878A16}" destId="{A1EAD0F1-C3A4-4D8D-BEA4-E575ECDD1CDC}" srcOrd="2" destOrd="0" presId="urn:microsoft.com/office/officeart/2005/8/layout/default"/>
    <dgm:cxn modelId="{3177646C-3292-4002-9913-74F7DFD5B4D6}" type="presParOf" srcId="{8D548B9D-F964-4CD4-9F2D-8BE4FA878A16}" destId="{E0B8ED97-D8FA-4B4E-AAD5-13695D72B6FD}" srcOrd="3" destOrd="0" presId="urn:microsoft.com/office/officeart/2005/8/layout/default"/>
    <dgm:cxn modelId="{E64DFAFF-CE0A-4330-B2D0-50D4571F8BBE}" type="presParOf" srcId="{8D548B9D-F964-4CD4-9F2D-8BE4FA878A16}" destId="{BE41FFAA-BC56-48F2-AF87-348D3EC2902A}" srcOrd="4" destOrd="0" presId="urn:microsoft.com/office/officeart/2005/8/layout/default"/>
    <dgm:cxn modelId="{021FCD97-8EA8-46FE-9D85-75EE860AAD65}" type="presParOf" srcId="{8D548B9D-F964-4CD4-9F2D-8BE4FA878A16}" destId="{0470D4C8-685F-4772-90B3-7A2335F36094}" srcOrd="5" destOrd="0" presId="urn:microsoft.com/office/officeart/2005/8/layout/default"/>
    <dgm:cxn modelId="{FC3102FB-FD90-4EA6-BB40-4485498A291A}" type="presParOf" srcId="{8D548B9D-F964-4CD4-9F2D-8BE4FA878A16}" destId="{2A2B5B96-1E5D-4263-9A1A-DA1C742052E1}" srcOrd="6" destOrd="0" presId="urn:microsoft.com/office/officeart/2005/8/layout/default"/>
    <dgm:cxn modelId="{F67A3BF2-07B6-410C-B48A-B123076F1645}" type="presParOf" srcId="{8D548B9D-F964-4CD4-9F2D-8BE4FA878A16}" destId="{4C1E7CD8-E81B-43CA-8DF4-43EC866F02DE}" srcOrd="7" destOrd="0" presId="urn:microsoft.com/office/officeart/2005/8/layout/default"/>
    <dgm:cxn modelId="{5FFF352A-FA77-4CB2-A530-205A9AC46EB9}" type="presParOf" srcId="{8D548B9D-F964-4CD4-9F2D-8BE4FA878A16}" destId="{1B2A8983-AA24-4FB8-BD54-59942E14BD6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80EF8-AFF3-4B8C-8B99-8F0B6F4A00E6}">
      <dsp:nvSpPr>
        <dsp:cNvPr id="0" name=""/>
        <dsp:cNvSpPr/>
      </dsp:nvSpPr>
      <dsp:spPr>
        <a:xfrm>
          <a:off x="3789" y="55565"/>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Patient engagement or experience teams</a:t>
          </a:r>
        </a:p>
      </dsp:txBody>
      <dsp:txXfrm>
        <a:off x="3789" y="55565"/>
        <a:ext cx="2051763" cy="1231057"/>
      </dsp:txXfrm>
    </dsp:sp>
    <dsp:sp modelId="{A1EAD0F1-C3A4-4D8D-BEA4-E575ECDD1CDC}">
      <dsp:nvSpPr>
        <dsp:cNvPr id="0" name=""/>
        <dsp:cNvSpPr/>
      </dsp:nvSpPr>
      <dsp:spPr>
        <a:xfrm>
          <a:off x="2260728"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Macmillan Information Centre</a:t>
          </a:r>
        </a:p>
      </dsp:txBody>
      <dsp:txXfrm>
        <a:off x="2260728" y="71064"/>
        <a:ext cx="2051763" cy="1231057"/>
      </dsp:txXfrm>
    </dsp:sp>
    <dsp:sp modelId="{BE41FFAA-BC56-48F2-AF87-348D3EC2902A}">
      <dsp:nvSpPr>
        <dsp:cNvPr id="0" name=""/>
        <dsp:cNvSpPr/>
      </dsp:nvSpPr>
      <dsp:spPr>
        <a:xfrm>
          <a:off x="4517668"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rPr>
            <a:t>Communications teams</a:t>
          </a:r>
        </a:p>
      </dsp:txBody>
      <dsp:txXfrm>
        <a:off x="4517668" y="71064"/>
        <a:ext cx="2051763" cy="1231057"/>
      </dsp:txXfrm>
    </dsp:sp>
    <dsp:sp modelId="{2A2B5B96-1E5D-4263-9A1A-DA1C742052E1}">
      <dsp:nvSpPr>
        <dsp:cNvPr id="0" name=""/>
        <dsp:cNvSpPr/>
      </dsp:nvSpPr>
      <dsp:spPr>
        <a:xfrm>
          <a:off x="6774607"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GB" sz="1400" kern="1200">
              <a:solidFill>
                <a:schemeClr val="bg1"/>
              </a:solidFill>
              <a:latin typeface="Arial"/>
              <a:ea typeface="MS Mincho"/>
              <a:cs typeface="Arial"/>
            </a:rPr>
            <a:t>Departments that interact with eligible patients during this period (e.g., radiology, haematology, surgical, diagnostic)</a:t>
          </a:r>
          <a:endParaRPr lang="en-GB" sz="1400" kern="1200">
            <a:solidFill>
              <a:schemeClr val="bg1"/>
            </a:solidFill>
          </a:endParaRPr>
        </a:p>
      </dsp:txBody>
      <dsp:txXfrm>
        <a:off x="6774607" y="71064"/>
        <a:ext cx="2051763" cy="1231057"/>
      </dsp:txXfrm>
    </dsp:sp>
    <dsp:sp modelId="{1B2A8983-AA24-4FB8-BD54-59942E14BD6A}">
      <dsp:nvSpPr>
        <dsp:cNvPr id="0" name=""/>
        <dsp:cNvSpPr/>
      </dsp:nvSpPr>
      <dsp:spPr>
        <a:xfrm>
          <a:off x="9031547" y="71064"/>
          <a:ext cx="2051763" cy="1231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GB" sz="1400" kern="1200">
              <a:solidFill>
                <a:schemeClr val="bg1"/>
              </a:solidFill>
              <a:latin typeface="Arial"/>
              <a:ea typeface="MS Mincho"/>
              <a:cs typeface="Arial"/>
            </a:rPr>
            <a:t>Local cancer support groups and charities </a:t>
          </a:r>
          <a:endParaRPr lang="en-GB" sz="1400" kern="1200">
            <a:solidFill>
              <a:schemeClr val="bg1"/>
            </a:solidFill>
          </a:endParaRPr>
        </a:p>
      </dsp:txBody>
      <dsp:txXfrm>
        <a:off x="9031547" y="71064"/>
        <a:ext cx="2051763" cy="12310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14/03/2025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C72C-6E3C-B47E-AC7B-5625437BA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BA40C-447A-C7F5-BE59-A442BD129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4C41E-E2CA-CF7C-1096-07CBB53696D9}"/>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598A11-2770-6857-E899-E3895C6C6EC3}"/>
              </a:ext>
            </a:extLst>
          </p:cNvPr>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25568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F6D6-4EFC-F002-96DC-F2E5DF318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C8588-FE74-F8C3-DD38-F395E5232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D17A0-4D0F-DE81-3B7A-8A9A64B99CD7}"/>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DFAA96-4E6A-8F76-7894-FA464D2C2E1F}"/>
              </a:ext>
            </a:extLst>
          </p:cNvPr>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236256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13</a:t>
            </a:fld>
            <a:endParaRPr lang="en-GB"/>
          </a:p>
        </p:txBody>
      </p:sp>
    </p:spTree>
    <p:extLst>
      <p:ext uri="{BB962C8B-B14F-4D97-AF65-F5344CB8AC3E}">
        <p14:creationId xmlns:p14="http://schemas.microsoft.com/office/powerpoint/2010/main" val="3770189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14</a:t>
            </a:fld>
            <a:endParaRPr lang="en-GB"/>
          </a:p>
        </p:txBody>
      </p:sp>
    </p:spTree>
    <p:extLst>
      <p:ext uri="{BB962C8B-B14F-4D97-AF65-F5344CB8AC3E}">
        <p14:creationId xmlns:p14="http://schemas.microsoft.com/office/powerpoint/2010/main" val="3884419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15</a:t>
            </a:fld>
            <a:endParaRPr lang="en-GB"/>
          </a:p>
        </p:txBody>
      </p:sp>
    </p:spTree>
    <p:extLst>
      <p:ext uri="{BB962C8B-B14F-4D97-AF65-F5344CB8AC3E}">
        <p14:creationId xmlns:p14="http://schemas.microsoft.com/office/powerpoint/2010/main" val="4240990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16</a:t>
            </a:fld>
            <a:endParaRPr lang="en-GB"/>
          </a:p>
        </p:txBody>
      </p:sp>
    </p:spTree>
    <p:extLst>
      <p:ext uri="{BB962C8B-B14F-4D97-AF65-F5344CB8AC3E}">
        <p14:creationId xmlns:p14="http://schemas.microsoft.com/office/powerpoint/2010/main" val="4219929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18</a:t>
            </a:fld>
            <a:endParaRPr lang="en-GB"/>
          </a:p>
        </p:txBody>
      </p:sp>
    </p:spTree>
    <p:extLst>
      <p:ext uri="{BB962C8B-B14F-4D97-AF65-F5344CB8AC3E}">
        <p14:creationId xmlns:p14="http://schemas.microsoft.com/office/powerpoint/2010/main" val="2235705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2B5B-2785-E08F-0307-B53E740B4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84896-84C3-29E2-D5E5-ED7141437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59178-A849-F71D-677D-7674C5D80BCB}"/>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DA8DA8-C537-24ED-2869-E650882258CE}"/>
              </a:ext>
            </a:extLst>
          </p:cNvPr>
          <p:cNvSpPr>
            <a:spLocks noGrp="1"/>
          </p:cNvSpPr>
          <p:nvPr>
            <p:ph type="sldNum" sz="quarter" idx="5"/>
          </p:nvPr>
        </p:nvSpPr>
        <p:spPr/>
        <p:txBody>
          <a:bodyPr/>
          <a:lstStyle/>
          <a:p>
            <a:fld id="{9A4EC7EF-95E1-3D44-A982-BC7A3E9C617E}" type="slidenum">
              <a:rPr lang="en-GB" smtClean="0"/>
              <a:t>19</a:t>
            </a:fld>
            <a:endParaRPr lang="en-GB"/>
          </a:p>
        </p:txBody>
      </p:sp>
    </p:spTree>
    <p:extLst>
      <p:ext uri="{BB962C8B-B14F-4D97-AF65-F5344CB8AC3E}">
        <p14:creationId xmlns:p14="http://schemas.microsoft.com/office/powerpoint/2010/main" val="2702218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5D4C-4D61-B693-C7BC-CCA1C62D5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1D3B4-9445-6B5B-AB37-F7C75B84B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B4ABF-7B34-7592-3089-E2EF01570502}"/>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3BA0B0D-B1C5-FDAB-279D-192CD3A5A6C9}"/>
              </a:ext>
            </a:extLst>
          </p:cNvPr>
          <p:cNvSpPr>
            <a:spLocks noGrp="1"/>
          </p:cNvSpPr>
          <p:nvPr>
            <p:ph type="sldNum" sz="quarter" idx="5"/>
          </p:nvPr>
        </p:nvSpPr>
        <p:spPr/>
        <p:txBody>
          <a:bodyPr/>
          <a:lstStyle/>
          <a:p>
            <a:fld id="{9A4EC7EF-95E1-3D44-A982-BC7A3E9C617E}" type="slidenum">
              <a:rPr lang="en-GB" smtClean="0"/>
              <a:t>20</a:t>
            </a:fld>
            <a:endParaRPr lang="en-GB"/>
          </a:p>
        </p:txBody>
      </p:sp>
    </p:spTree>
    <p:extLst>
      <p:ext uri="{BB962C8B-B14F-4D97-AF65-F5344CB8AC3E}">
        <p14:creationId xmlns:p14="http://schemas.microsoft.com/office/powerpoint/2010/main" val="3559035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FAFD-3302-9621-6EA6-F834DD528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AE7BD-09D3-F6DB-22C1-07653FE58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942EC-4063-C946-5F29-2CAB352F1588}"/>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A348E7F-E6CE-8DF4-0588-A7F683EC81A4}"/>
              </a:ext>
            </a:extLst>
          </p:cNvPr>
          <p:cNvSpPr>
            <a:spLocks noGrp="1"/>
          </p:cNvSpPr>
          <p:nvPr>
            <p:ph type="sldNum" sz="quarter" idx="5"/>
          </p:nvPr>
        </p:nvSpPr>
        <p:spPr/>
        <p:txBody>
          <a:bodyPr/>
          <a:lstStyle/>
          <a:p>
            <a:fld id="{9A4EC7EF-95E1-3D44-A982-BC7A3E9C617E}" type="slidenum">
              <a:rPr lang="en-GB" smtClean="0"/>
              <a:t>21</a:t>
            </a:fld>
            <a:endParaRPr lang="en-GB"/>
          </a:p>
        </p:txBody>
      </p:sp>
    </p:spTree>
    <p:extLst>
      <p:ext uri="{BB962C8B-B14F-4D97-AF65-F5344CB8AC3E}">
        <p14:creationId xmlns:p14="http://schemas.microsoft.com/office/powerpoint/2010/main" val="275905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87948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22</a:t>
            </a:fld>
            <a:endParaRPr lang="en-GB"/>
          </a:p>
        </p:txBody>
      </p:sp>
    </p:spTree>
    <p:extLst>
      <p:ext uri="{BB962C8B-B14F-4D97-AF65-F5344CB8AC3E}">
        <p14:creationId xmlns:p14="http://schemas.microsoft.com/office/powerpoint/2010/main" val="444151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F09B-8BA9-1B00-7622-410D1718E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C7FA3-5D27-87A0-7526-61F5F5B14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FEB89-B757-30C2-99E9-C3FF1D9B7C0D}"/>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0E058F8-AD2A-D014-5DEE-9BA432FE8A9D}"/>
              </a:ext>
            </a:extLst>
          </p:cNvPr>
          <p:cNvSpPr>
            <a:spLocks noGrp="1"/>
          </p:cNvSpPr>
          <p:nvPr>
            <p:ph type="sldNum" sz="quarter" idx="5"/>
          </p:nvPr>
        </p:nvSpPr>
        <p:spPr/>
        <p:txBody>
          <a:bodyPr/>
          <a:lstStyle/>
          <a:p>
            <a:fld id="{9A4EC7EF-95E1-3D44-A982-BC7A3E9C617E}" type="slidenum">
              <a:rPr lang="en-GB" smtClean="0"/>
              <a:t>23</a:t>
            </a:fld>
            <a:endParaRPr lang="en-GB"/>
          </a:p>
        </p:txBody>
      </p:sp>
    </p:spTree>
    <p:extLst>
      <p:ext uri="{BB962C8B-B14F-4D97-AF65-F5344CB8AC3E}">
        <p14:creationId xmlns:p14="http://schemas.microsoft.com/office/powerpoint/2010/main" val="2389072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D4690-2C36-9128-2C8A-716D2919B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27D59-514F-B391-AD2B-4A4D41720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0F0E2-F694-462D-FD27-D4C4C38F82E1}"/>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F90553-DA9A-4D17-CB2B-BA9DB9630D79}"/>
              </a:ext>
            </a:extLst>
          </p:cNvPr>
          <p:cNvSpPr>
            <a:spLocks noGrp="1"/>
          </p:cNvSpPr>
          <p:nvPr>
            <p:ph type="sldNum" sz="quarter" idx="5"/>
          </p:nvPr>
        </p:nvSpPr>
        <p:spPr/>
        <p:txBody>
          <a:bodyPr/>
          <a:lstStyle/>
          <a:p>
            <a:fld id="{9A4EC7EF-95E1-3D44-A982-BC7A3E9C617E}" type="slidenum">
              <a:rPr lang="en-GB" smtClean="0"/>
              <a:t>24</a:t>
            </a:fld>
            <a:endParaRPr lang="en-GB"/>
          </a:p>
        </p:txBody>
      </p:sp>
    </p:spTree>
    <p:extLst>
      <p:ext uri="{BB962C8B-B14F-4D97-AF65-F5344CB8AC3E}">
        <p14:creationId xmlns:p14="http://schemas.microsoft.com/office/powerpoint/2010/main" val="281695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267188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624000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27</a:t>
            </a:fld>
            <a:endParaRPr lang="en-GB"/>
          </a:p>
        </p:txBody>
      </p:sp>
    </p:spTree>
    <p:extLst>
      <p:ext uri="{BB962C8B-B14F-4D97-AF65-F5344CB8AC3E}">
        <p14:creationId xmlns:p14="http://schemas.microsoft.com/office/powerpoint/2010/main" val="2886892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28</a:t>
            </a:fld>
            <a:endParaRPr lang="en-GB"/>
          </a:p>
        </p:txBody>
      </p:sp>
    </p:spTree>
    <p:extLst>
      <p:ext uri="{BB962C8B-B14F-4D97-AF65-F5344CB8AC3E}">
        <p14:creationId xmlns:p14="http://schemas.microsoft.com/office/powerpoint/2010/main" val="138886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31</a:t>
            </a:fld>
            <a:endParaRPr lang="en-GB"/>
          </a:p>
        </p:txBody>
      </p:sp>
    </p:spTree>
    <p:extLst>
      <p:ext uri="{BB962C8B-B14F-4D97-AF65-F5344CB8AC3E}">
        <p14:creationId xmlns:p14="http://schemas.microsoft.com/office/powerpoint/2010/main" val="1448493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32</a:t>
            </a:fld>
            <a:endParaRPr lang="en-GB"/>
          </a:p>
        </p:txBody>
      </p:sp>
    </p:spTree>
    <p:extLst>
      <p:ext uri="{BB962C8B-B14F-4D97-AF65-F5344CB8AC3E}">
        <p14:creationId xmlns:p14="http://schemas.microsoft.com/office/powerpoint/2010/main" val="2956251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33</a:t>
            </a:fld>
            <a:endParaRPr lang="en-GB"/>
          </a:p>
        </p:txBody>
      </p:sp>
    </p:spTree>
    <p:extLst>
      <p:ext uri="{BB962C8B-B14F-4D97-AF65-F5344CB8AC3E}">
        <p14:creationId xmlns:p14="http://schemas.microsoft.com/office/powerpoint/2010/main" val="36449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39293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A46B-59A4-4979-6B3C-77415C959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B34A-CD3D-E1E0-8678-75510FEA9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332C2-2D9D-C171-E89A-9CCAD0959572}"/>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4C5A41A-2841-E098-A010-ECE4DCB7F572}"/>
              </a:ext>
            </a:extLst>
          </p:cNvPr>
          <p:cNvSpPr>
            <a:spLocks noGrp="1"/>
          </p:cNvSpPr>
          <p:nvPr>
            <p:ph type="sldNum" sz="quarter" idx="5"/>
          </p:nvPr>
        </p:nvSpPr>
        <p:spPr/>
        <p:txBody>
          <a:bodyPr/>
          <a:lstStyle/>
          <a:p>
            <a:fld id="{9A4EC7EF-95E1-3D44-A982-BC7A3E9C617E}" type="slidenum">
              <a:rPr lang="en-GB" smtClean="0"/>
              <a:t>4</a:t>
            </a:fld>
            <a:endParaRPr lang="en-GB"/>
          </a:p>
        </p:txBody>
      </p:sp>
    </p:spTree>
    <p:extLst>
      <p:ext uri="{BB962C8B-B14F-4D97-AF65-F5344CB8AC3E}">
        <p14:creationId xmlns:p14="http://schemas.microsoft.com/office/powerpoint/2010/main" val="296808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6</a:t>
            </a:fld>
            <a:endParaRPr lang="en-GB"/>
          </a:p>
        </p:txBody>
      </p:sp>
    </p:spTree>
    <p:extLst>
      <p:ext uri="{BB962C8B-B14F-4D97-AF65-F5344CB8AC3E}">
        <p14:creationId xmlns:p14="http://schemas.microsoft.com/office/powerpoint/2010/main" val="363608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7</a:t>
            </a:fld>
            <a:endParaRPr lang="en-GB"/>
          </a:p>
        </p:txBody>
      </p:sp>
    </p:spTree>
    <p:extLst>
      <p:ext uri="{BB962C8B-B14F-4D97-AF65-F5344CB8AC3E}">
        <p14:creationId xmlns:p14="http://schemas.microsoft.com/office/powerpoint/2010/main" val="96132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8</a:t>
            </a:fld>
            <a:endParaRPr lang="en-GB"/>
          </a:p>
        </p:txBody>
      </p:sp>
    </p:spTree>
    <p:extLst>
      <p:ext uri="{BB962C8B-B14F-4D97-AF65-F5344CB8AC3E}">
        <p14:creationId xmlns:p14="http://schemas.microsoft.com/office/powerpoint/2010/main" val="37907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9</a:t>
            </a:fld>
            <a:endParaRPr lang="en-GB"/>
          </a:p>
        </p:txBody>
      </p:sp>
    </p:spTree>
    <p:extLst>
      <p:ext uri="{BB962C8B-B14F-4D97-AF65-F5344CB8AC3E}">
        <p14:creationId xmlns:p14="http://schemas.microsoft.com/office/powerpoint/2010/main" val="25031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93719-F465-098F-88FF-FB26A048C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D8DED-930C-FDB3-10FA-CAB0042F6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309A8-93DA-0B23-92FD-4C2B9C982569}"/>
              </a:ext>
            </a:extLst>
          </p:cNvPr>
          <p:cNvSpPr>
            <a:spLocks noGrp="1"/>
          </p:cNvSpPr>
          <p:nvPr>
            <p:ph type="body" idx="1"/>
          </p:nvPr>
        </p:nvSpPr>
        <p:spPr/>
        <p:txBody>
          <a:bodyPr/>
          <a:lstStyle/>
          <a:p>
            <a:pPr marL="0" indent="0">
              <a:buClr>
                <a:schemeClr val="dk1"/>
              </a:buClr>
              <a:buSzPts val="1100"/>
              <a:buNone/>
            </a:pPr>
            <a:endParaRPr lang="en-GB" sz="80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7438B5-9E9C-5E8D-F581-76B8C5924FFC}"/>
              </a:ext>
            </a:extLst>
          </p:cNvPr>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397627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14/03/2025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19" r:id="rId13"/>
    <p:sldLayoutId id="2147483938" r:id="rId14"/>
    <p:sldLayoutId id="2147483939" r:id="rId15"/>
    <p:sldLayoutId id="2147483933" r:id="rId16"/>
    <p:sldLayoutId id="2147483824" r:id="rId17"/>
    <p:sldLayoutId id="2147483926" r:id="rId18"/>
    <p:sldLayoutId id="2147483927" r:id="rId19"/>
    <p:sldLayoutId id="2147483929" r:id="rId20"/>
    <p:sldLayoutId id="2147483928" r:id="rId21"/>
    <p:sldLayoutId id="2147483930" r:id="rId22"/>
    <p:sldLayoutId id="2147483924" r:id="rId23"/>
    <p:sldLayoutId id="2147483940" r:id="rId24"/>
    <p:sldLayoutId id="2147483934" r:id="rId25"/>
    <p:sldLayoutId id="2147483936" r:id="rId26"/>
    <p:sldLayoutId id="2147483937" r:id="rId27"/>
    <p:sldLayoutId id="2147483825" r:id="rId28"/>
    <p:sldLayoutId id="2147483935"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ncpes.co.uk/"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www.ncpes.co.uk/" TargetMode="External"/><Relationship Id="rId4" Type="http://schemas.openxmlformats.org/officeDocument/2006/relationships/hyperlink" Target="https://www.ncpes.co.uk/promoting-the-surve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www.ncpes.co.uk/promoting-the-survey/" TargetMode="External"/><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ncpes.co.uk/promoting-the-survey/" TargetMode="External"/><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30.xml"/><Relationship Id="rId5" Type="http://schemas.openxmlformats.org/officeDocument/2006/relationships/slide" Target="slide17.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ncpes.co.uk/promoting-the-survey/" TargetMode="External"/><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https://www.ncpes.co.uk/promoting-the-surve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cpes.co.uk/promoting-the-survey/"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s://www.ncpes.co.uk/latest-national-results/"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JXH0NkptZDg"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hyperlink" Target="https://www.ncpes.co.uk/promoting-the-surve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BDSurHtFtZA?si=m4DfaAFxDnceNzlM"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hyperlink" Target="https://youtu.be/jhOlem7Hm-o?si=1jFcpNLbxm_cEVvu" TargetMode="External"/><Relationship Id="rId4" Type="http://schemas.openxmlformats.org/officeDocument/2006/relationships/hyperlink" Target="https://youtu.be/Oe2GKsejxQQ?si=8Zz4GagMfo5Ywkq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england.nhs.uk/cancer/ipe/"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www.ncpes.co.uk/promoting-the-survey"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www.cancerqol.england.nhs.uk/" TargetMode="External"/><Relationship Id="rId4" Type="http://schemas.openxmlformats.org/officeDocument/2006/relationships/hyperlink" Target="http://www.under16cancerexperiencesurvey.co.u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www.picker.org/"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www.ncpes.co.u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nhs.uk/nhs-services/hospitals/what-is-pals-patient-advice-and-liaison-service/"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hyperlink" Target="https://www.nhs.uk/using-the-nhs/about-the-nhs/how-to-complain-to-the-nh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england.insight-queries@nhs.ne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ncpes.co.uk/"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2175152"/>
            <a:ext cx="5664000" cy="2507695"/>
          </a:xfrm>
        </p:spPr>
        <p:txBody>
          <a:bodyPr/>
          <a:lstStyle/>
          <a:p>
            <a:r>
              <a:rPr lang="en-GB" sz="6000"/>
              <a:t>National Cancer Patient Experience Survey</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432001" y="4966494"/>
            <a:ext cx="5557320" cy="1024967"/>
          </a:xfrm>
        </p:spPr>
        <p:txBody>
          <a:bodyPr vert="horz" lIns="0" tIns="0" rIns="0" bIns="0" rtlCol="0" anchor="t">
            <a:normAutofit/>
          </a:bodyPr>
          <a:lstStyle/>
          <a:p>
            <a:r>
              <a:rPr lang="en-GB" b="1"/>
              <a:t>2025 communications toolkit for sampling period</a:t>
            </a:r>
            <a:endParaRPr lang="en-US" b="1"/>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110F-D806-7C81-C2F1-812D61D16000}"/>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9BF72B76-D071-4E63-EAFB-5357B20CFBD8}"/>
              </a:ext>
            </a:extLst>
          </p:cNvPr>
          <p:cNvSpPr>
            <a:spLocks noGrp="1"/>
          </p:cNvSpPr>
          <p:nvPr>
            <p:ph type="title"/>
          </p:nvPr>
        </p:nvSpPr>
        <p:spPr>
          <a:xfrm>
            <a:off x="393923" y="297835"/>
            <a:ext cx="11404154" cy="865186"/>
          </a:xfrm>
        </p:spPr>
        <p:txBody>
          <a:bodyPr>
            <a:normAutofit/>
          </a:bodyPr>
          <a:lstStyle/>
          <a:p>
            <a:r>
              <a:rPr lang="en-GB" spc="-40"/>
              <a:t>Easy read messaging</a:t>
            </a:r>
          </a:p>
        </p:txBody>
      </p:sp>
      <p:sp>
        <p:nvSpPr>
          <p:cNvPr id="2" name="TextBox 6">
            <a:extLst>
              <a:ext uri="{FF2B5EF4-FFF2-40B4-BE49-F238E27FC236}">
                <a16:creationId xmlns:a16="http://schemas.microsoft.com/office/drawing/2014/main" id="{A4436E2E-2E92-0C8A-B34F-09475644E1A5}"/>
              </a:ext>
            </a:extLst>
          </p:cNvPr>
          <p:cNvSpPr txBox="1"/>
          <p:nvPr/>
        </p:nvSpPr>
        <p:spPr>
          <a:xfrm>
            <a:off x="281418" y="993744"/>
            <a:ext cx="11442231"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600"/>
              </a:spcBef>
            </a:pPr>
            <a:r>
              <a:rPr lang="en-US" sz="1600">
                <a:solidFill>
                  <a:schemeClr val="bg2">
                    <a:lumMod val="25000"/>
                  </a:schemeClr>
                </a:solidFill>
                <a:latin typeface="Arial"/>
                <a:cs typeface="Arial"/>
              </a:rPr>
              <a:t>This easy read information can be shared to encourage completion of the survey. </a:t>
            </a:r>
            <a:r>
              <a:rPr lang="en-GB" sz="1600" b="0">
                <a:solidFill>
                  <a:schemeClr val="tx1"/>
                </a:solidFill>
              </a:rPr>
              <a:t>The information can be </a:t>
            </a:r>
            <a:r>
              <a:rPr lang="en-GB" sz="1600" b="0">
                <a:solidFill>
                  <a:schemeClr val="tx1"/>
                </a:solidFill>
                <a:latin typeface="Arial"/>
                <a:cs typeface="Arial"/>
              </a:rPr>
              <a:t>downloaded </a:t>
            </a:r>
            <a:r>
              <a:rPr lang="en-GB" sz="1600" b="0" i="0" u="sng" strike="noStrike">
                <a:solidFill>
                  <a:srgbClr val="0563C1"/>
                </a:solidFill>
                <a:effectLst/>
                <a:highlight>
                  <a:srgbClr val="F5F5F5"/>
                </a:highlight>
                <a:latin typeface="Arial"/>
                <a:cs typeface="Arial"/>
                <a:hlinkClick r:id="rId3"/>
              </a:rPr>
              <a:t>here</a:t>
            </a:r>
            <a:r>
              <a:rPr lang="en-GB" sz="1600" b="0">
                <a:solidFill>
                  <a:schemeClr val="tx1"/>
                </a:solidFill>
              </a:rPr>
              <a:t>.</a:t>
            </a:r>
          </a:p>
        </p:txBody>
      </p:sp>
      <p:pic>
        <p:nvPicPr>
          <p:cNvPr id="13" name="Picture 12">
            <a:extLst>
              <a:ext uri="{FF2B5EF4-FFF2-40B4-BE49-F238E27FC236}">
                <a16:creationId xmlns:a16="http://schemas.microsoft.com/office/drawing/2014/main" id="{094BC078-EC54-B86F-DF4F-DE4EBA04B520}"/>
              </a:ext>
            </a:extLst>
          </p:cNvPr>
          <p:cNvPicPr>
            <a:picLocks noChangeAspect="1"/>
          </p:cNvPicPr>
          <p:nvPr/>
        </p:nvPicPr>
        <p:blipFill>
          <a:blip r:embed="rId4"/>
          <a:stretch>
            <a:fillRect/>
          </a:stretch>
        </p:blipFill>
        <p:spPr>
          <a:xfrm>
            <a:off x="2416855" y="1426443"/>
            <a:ext cx="3348361" cy="4737574"/>
          </a:xfrm>
          <a:prstGeom prst="rect">
            <a:avLst/>
          </a:prstGeom>
        </p:spPr>
      </p:pic>
      <p:pic>
        <p:nvPicPr>
          <p:cNvPr id="15" name="Picture 14">
            <a:extLst>
              <a:ext uri="{FF2B5EF4-FFF2-40B4-BE49-F238E27FC236}">
                <a16:creationId xmlns:a16="http://schemas.microsoft.com/office/drawing/2014/main" id="{60AA3890-1B2A-7E61-2E78-833ECDC81FF0}"/>
              </a:ext>
            </a:extLst>
          </p:cNvPr>
          <p:cNvPicPr>
            <a:picLocks noChangeAspect="1"/>
          </p:cNvPicPr>
          <p:nvPr/>
        </p:nvPicPr>
        <p:blipFill>
          <a:blip r:embed="rId5"/>
          <a:stretch>
            <a:fillRect/>
          </a:stretch>
        </p:blipFill>
        <p:spPr>
          <a:xfrm>
            <a:off x="6426784" y="1426443"/>
            <a:ext cx="3348361" cy="4740536"/>
          </a:xfrm>
          <a:prstGeom prst="rect">
            <a:avLst/>
          </a:prstGeom>
        </p:spPr>
      </p:pic>
    </p:spTree>
    <p:extLst>
      <p:ext uri="{BB962C8B-B14F-4D97-AF65-F5344CB8AC3E}">
        <p14:creationId xmlns:p14="http://schemas.microsoft.com/office/powerpoint/2010/main" val="614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8DB5D-295F-2DAD-341E-07B39F063F72}"/>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314388A3-9E9A-CD82-D989-BCE37F131A1E}"/>
              </a:ext>
            </a:extLst>
          </p:cNvPr>
          <p:cNvSpPr>
            <a:spLocks noGrp="1"/>
          </p:cNvSpPr>
          <p:nvPr>
            <p:ph type="title"/>
          </p:nvPr>
        </p:nvSpPr>
        <p:spPr>
          <a:xfrm>
            <a:off x="394027" y="300525"/>
            <a:ext cx="11404154" cy="865186"/>
          </a:xfrm>
        </p:spPr>
        <p:txBody>
          <a:bodyPr/>
          <a:lstStyle/>
          <a:p>
            <a:r>
              <a:rPr lang="en-GB" spc="-40"/>
              <a:t>Internal comms</a:t>
            </a:r>
          </a:p>
        </p:txBody>
      </p:sp>
      <p:sp>
        <p:nvSpPr>
          <p:cNvPr id="2" name="TextBox 1">
            <a:extLst>
              <a:ext uri="{FF2B5EF4-FFF2-40B4-BE49-F238E27FC236}">
                <a16:creationId xmlns:a16="http://schemas.microsoft.com/office/drawing/2014/main" id="{1A7816D9-1AAA-5D90-5DDB-0DF8334F856E}"/>
              </a:ext>
            </a:extLst>
          </p:cNvPr>
          <p:cNvSpPr txBox="1"/>
          <p:nvPr/>
        </p:nvSpPr>
        <p:spPr>
          <a:xfrm>
            <a:off x="329912" y="2731894"/>
            <a:ext cx="11742344" cy="556563"/>
          </a:xfrm>
          <a:prstGeom prst="rect">
            <a:avLst/>
          </a:prstGeom>
          <a:noFill/>
        </p:spPr>
        <p:txBody>
          <a:bodyPr wrap="square" lIns="91440" tIns="45720" rIns="91440" bIns="45720" rtlCol="0" anchor="t">
            <a:spAutoFit/>
          </a:bodyPr>
          <a:lstStyle/>
          <a:p>
            <a:pPr>
              <a:spcAft>
                <a:spcPts val="500"/>
              </a:spcAft>
            </a:pPr>
            <a:r>
              <a:rPr lang="en-GB" sz="1300" b="1"/>
              <a:t>​</a:t>
            </a:r>
            <a:endParaRPr lang="en-GB" sz="1300"/>
          </a:p>
          <a:p>
            <a:endParaRPr lang="en-GB" sz="1300"/>
          </a:p>
        </p:txBody>
      </p:sp>
      <p:sp>
        <p:nvSpPr>
          <p:cNvPr id="9" name="TextBox 8">
            <a:extLst>
              <a:ext uri="{FF2B5EF4-FFF2-40B4-BE49-F238E27FC236}">
                <a16:creationId xmlns:a16="http://schemas.microsoft.com/office/drawing/2014/main" id="{3CD93964-C1AA-FA4C-3113-CF2DB97EF0CB}"/>
              </a:ext>
            </a:extLst>
          </p:cNvPr>
          <p:cNvSpPr txBox="1"/>
          <p:nvPr/>
        </p:nvSpPr>
        <p:spPr>
          <a:xfrm>
            <a:off x="329911" y="1869078"/>
            <a:ext cx="11532177" cy="3831818"/>
          </a:xfrm>
          <a:prstGeom prst="rect">
            <a:avLst/>
          </a:prstGeom>
          <a:noFill/>
        </p:spPr>
        <p:txBody>
          <a:bodyPr wrap="square" lIns="91440" tIns="45720" rIns="91440" bIns="45720" rtlCol="0" anchor="t">
            <a:spAutoFit/>
          </a:bodyPr>
          <a:lstStyle/>
          <a:p>
            <a:pPr fontAlgn="base">
              <a:spcBef>
                <a:spcPts val="600"/>
              </a:spcBef>
            </a:pPr>
            <a:r>
              <a:rPr lang="en-GB" sz="1400" b="1"/>
              <a:t>Please help with promotion of the Cancer Patient Experience Survey</a:t>
            </a:r>
          </a:p>
          <a:p>
            <a:pPr fontAlgn="base">
              <a:spcBef>
                <a:spcPts val="600"/>
              </a:spcBef>
            </a:pPr>
            <a:r>
              <a:rPr lang="en-GB" sz="1400">
                <a:latin typeface="Arial"/>
                <a:cs typeface="Arial"/>
              </a:rPr>
              <a:t>The </a:t>
            </a:r>
            <a:r>
              <a:rPr lang="en-GB" sz="1400">
                <a:latin typeface="Arial"/>
                <a:cs typeface="Arial"/>
                <a:hlinkClick r:id="rId3"/>
              </a:rPr>
              <a:t>National Cancer Patient Experience Survey </a:t>
            </a:r>
            <a:r>
              <a:rPr lang="en-GB" sz="1400">
                <a:latin typeface="Arial"/>
                <a:cs typeface="Arial"/>
              </a:rPr>
              <a:t>(NCPES) is designed to help improve the experience and quality of care for adults (16 years and over) being treated for cancer. </a:t>
            </a:r>
          </a:p>
          <a:p>
            <a:endParaRPr lang="en-GB" sz="1400" b="0">
              <a:latin typeface="Arial"/>
              <a:ea typeface="MS Mincho"/>
              <a:cs typeface="Arial"/>
            </a:endParaRPr>
          </a:p>
          <a:p>
            <a:r>
              <a:rPr lang="en-GB" sz="1400" b="0">
                <a:latin typeface="Arial"/>
                <a:ea typeface="MS Mincho"/>
                <a:cs typeface="Arial"/>
              </a:rPr>
              <a:t>Patients who will be</a:t>
            </a:r>
            <a:r>
              <a:rPr lang="en-GB" sz="1400">
                <a:latin typeface="Arial"/>
                <a:ea typeface="MS Mincho"/>
                <a:cs typeface="Arial"/>
              </a:rPr>
              <a:t> invited to take part in the 2025 survey are all adult patients (aged 16 and over), with a confirmed primary diagnosis of cancer, who have been admitted to hospital as inpatients for cancer related treatment, or who were seen as day case patients for cancer related treatment, and have been discharged during the months of April, May or June 2025. The months of April, May and June 2025 are therefore a key opportunity to promote the survey to patients.</a:t>
            </a:r>
          </a:p>
          <a:p>
            <a:endParaRPr lang="en-GB" sz="1400">
              <a:latin typeface="Arial"/>
              <a:ea typeface="MS Mincho"/>
              <a:cs typeface="Arial"/>
            </a:endParaRPr>
          </a:p>
          <a:p>
            <a:r>
              <a:rPr lang="en-GB" sz="1400">
                <a:latin typeface="Arial"/>
                <a:ea typeface="MS Mincho"/>
                <a:cs typeface="Arial"/>
              </a:rPr>
              <a:t>Additional promotion of the survey can help encourage people to take part when they have been invited. It is </a:t>
            </a:r>
            <a:r>
              <a:rPr lang="en-GB" sz="1400" b="0">
                <a:effectLst/>
                <a:latin typeface="Arial"/>
                <a:ea typeface="MS Mincho"/>
                <a:cs typeface="Arial"/>
              </a:rPr>
              <a:t>important that as many people as possible respond to the survey so that the results reflect the views of cancer patients</a:t>
            </a:r>
            <a:endParaRPr lang="en-GB" sz="1400">
              <a:latin typeface="Arial"/>
              <a:cs typeface="Arial"/>
            </a:endParaRPr>
          </a:p>
          <a:p>
            <a:endParaRPr lang="en-GB" sz="1400">
              <a:latin typeface="Arial"/>
              <a:ea typeface="MS Mincho"/>
              <a:cs typeface="Arial"/>
            </a:endParaRPr>
          </a:p>
          <a:p>
            <a:r>
              <a:rPr lang="en-GB" sz="1400" b="0">
                <a:effectLst/>
                <a:latin typeface="Arial"/>
                <a:ea typeface="MS Mincho"/>
                <a:cs typeface="Arial"/>
              </a:rPr>
              <a:t>Please use the resources in this </a:t>
            </a:r>
            <a:r>
              <a:rPr lang="en-GB" sz="1400" b="0">
                <a:effectLst/>
                <a:latin typeface="Arial"/>
                <a:ea typeface="MS Mincho"/>
                <a:cs typeface="Arial"/>
                <a:hlinkClick r:id="rId4"/>
              </a:rPr>
              <a:t>communications toolkit</a:t>
            </a:r>
            <a:r>
              <a:rPr lang="en-GB" sz="1400">
                <a:solidFill>
                  <a:srgbClr val="FF0000"/>
                </a:solidFill>
                <a:effectLst/>
                <a:latin typeface="Arial"/>
                <a:ea typeface="MS Mincho"/>
                <a:cs typeface="Arial"/>
              </a:rPr>
              <a:t> </a:t>
            </a:r>
            <a:r>
              <a:rPr lang="en-GB" sz="1400" b="0">
                <a:effectLst/>
                <a:latin typeface="Arial"/>
                <a:ea typeface="MS Mincho"/>
                <a:cs typeface="Arial"/>
              </a:rPr>
              <a:t>to promote the survey. The communications toolkit </a:t>
            </a:r>
            <a:r>
              <a:rPr lang="en-GB" sz="1400">
                <a:solidFill>
                  <a:schemeClr val="bg2">
                    <a:lumMod val="25000"/>
                  </a:schemeClr>
                </a:solidFill>
                <a:latin typeface="Arial"/>
                <a:cs typeface="Arial"/>
              </a:rPr>
              <a:t>includes a script for NHS staff to use when speaking to patients. Some feedback we have received from patient representatives is that patients are much more likely to take note of the survey if it is spoken about by their healthcare professional.</a:t>
            </a:r>
            <a:endParaRPr lang="en-GB" sz="1400" b="0">
              <a:effectLst/>
              <a:latin typeface="Arial"/>
              <a:ea typeface="MS Mincho"/>
              <a:cs typeface="Arial"/>
            </a:endParaRPr>
          </a:p>
          <a:p>
            <a:endParaRPr lang="en-GB" sz="1400"/>
          </a:p>
          <a:p>
            <a:r>
              <a:rPr lang="en-GB" sz="1400"/>
              <a:t>For more information visit </a:t>
            </a:r>
            <a:r>
              <a:rPr lang="en-GB" sz="1400">
                <a:hlinkClick r:id="rId5"/>
              </a:rPr>
              <a:t>www.ncpes.co.uk</a:t>
            </a:r>
            <a:r>
              <a:rPr lang="en-GB" sz="1400"/>
              <a:t> </a:t>
            </a:r>
          </a:p>
        </p:txBody>
      </p:sp>
      <p:sp>
        <p:nvSpPr>
          <p:cNvPr id="3" name="TextBox 2">
            <a:extLst>
              <a:ext uri="{FF2B5EF4-FFF2-40B4-BE49-F238E27FC236}">
                <a16:creationId xmlns:a16="http://schemas.microsoft.com/office/drawing/2014/main" id="{C14FD8C5-DC2B-0644-61A1-0AD01FC901B9}"/>
              </a:ext>
            </a:extLst>
          </p:cNvPr>
          <p:cNvSpPr txBox="1"/>
          <p:nvPr/>
        </p:nvSpPr>
        <p:spPr>
          <a:xfrm>
            <a:off x="329912" y="1070583"/>
            <a:ext cx="11532176" cy="523220"/>
          </a:xfrm>
          <a:prstGeom prst="rect">
            <a:avLst/>
          </a:prstGeom>
          <a:noFill/>
        </p:spPr>
        <p:txBody>
          <a:bodyPr wrap="square" lIns="91440" tIns="45720" rIns="91440" bIns="45720" rtlCol="0" anchor="t">
            <a:spAutoFit/>
          </a:bodyPr>
          <a:lstStyle/>
          <a:p>
            <a:pPr fontAlgn="base">
              <a:spcBef>
                <a:spcPts val="600"/>
              </a:spcBef>
            </a:pPr>
            <a:r>
              <a:rPr lang="en-GB" sz="1400" b="1"/>
              <a:t>Please consider sharing this messaging with your colleagues internally to help with promotion of the survey. This could be shared on your staff intranet or internal newsletters.  </a:t>
            </a:r>
            <a:endParaRPr lang="en-GB" sz="1400"/>
          </a:p>
        </p:txBody>
      </p:sp>
    </p:spTree>
    <p:extLst>
      <p:ext uri="{BB962C8B-B14F-4D97-AF65-F5344CB8AC3E}">
        <p14:creationId xmlns:p14="http://schemas.microsoft.com/office/powerpoint/2010/main" val="291166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8E9E-221E-9493-A1E6-A29C4B125948}"/>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2BE335D1-EF7A-0DBD-2689-1F70191FCF7B}"/>
              </a:ext>
            </a:extLst>
          </p:cNvPr>
          <p:cNvSpPr>
            <a:spLocks noGrp="1"/>
          </p:cNvSpPr>
          <p:nvPr>
            <p:ph type="title"/>
          </p:nvPr>
        </p:nvSpPr>
        <p:spPr>
          <a:xfrm>
            <a:off x="483862" y="291566"/>
            <a:ext cx="11404154" cy="865186"/>
          </a:xfrm>
        </p:spPr>
        <p:txBody>
          <a:bodyPr/>
          <a:lstStyle/>
          <a:p>
            <a:r>
              <a:rPr lang="en-GB">
                <a:cs typeface="Arial"/>
              </a:rPr>
              <a:t>Script when talking to patients</a:t>
            </a:r>
          </a:p>
        </p:txBody>
      </p:sp>
      <p:sp>
        <p:nvSpPr>
          <p:cNvPr id="2" name="TextBox 6">
            <a:extLst>
              <a:ext uri="{FF2B5EF4-FFF2-40B4-BE49-F238E27FC236}">
                <a16:creationId xmlns:a16="http://schemas.microsoft.com/office/drawing/2014/main" id="{9DEBE1A6-A61C-853C-87EE-CFC84C746961}"/>
              </a:ext>
            </a:extLst>
          </p:cNvPr>
          <p:cNvSpPr txBox="1"/>
          <p:nvPr/>
        </p:nvSpPr>
        <p:spPr>
          <a:xfrm>
            <a:off x="454834" y="1973397"/>
            <a:ext cx="11301549" cy="1815882"/>
          </a:xfrm>
          <a:prstGeom prst="rect">
            <a:avLst/>
          </a:prstGeom>
          <a:noFill/>
          <a:ln w="28575">
            <a:solidFill>
              <a:srgbClr val="005EB8"/>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ase">
              <a:buFont typeface="Arial" panose="020B0604020202020204" pitchFamily="34" charset="0"/>
              <a:buChar char="•"/>
            </a:pPr>
            <a:r>
              <a:rPr lang="en-GB" sz="1600">
                <a:latin typeface="Arial"/>
                <a:cs typeface="Arial"/>
              </a:rPr>
              <a:t>Patient feedback is really important in helping us to deliver what patients want and need. </a:t>
            </a:r>
            <a:endParaRPr lang="en-GB" sz="1600">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GB" sz="1600">
                <a:latin typeface="Arial"/>
                <a:cs typeface="Arial"/>
              </a:rPr>
              <a:t>As you are being treated for cancer and being discharged between April and June 2025, you may receive the National Cancer Patient Experience Survey (NCPES) through the post later in the year. The survey will ask you about your experience of cancer care.</a:t>
            </a:r>
          </a:p>
          <a:p>
            <a:pPr marL="171450" indent="-171450" fontAlgn="base">
              <a:buFont typeface="Arial" panose="020B0604020202020204" pitchFamily="34" charset="0"/>
              <a:buChar char="•"/>
            </a:pPr>
            <a:r>
              <a:rPr lang="en-GB" sz="1600">
                <a:latin typeface="Arial"/>
                <a:cs typeface="Arial"/>
              </a:rPr>
              <a:t>The NHS and cancer charities use the results to understand what is working well and what needs to improve. </a:t>
            </a:r>
          </a:p>
          <a:p>
            <a:pPr marL="171450" indent="-171450" fontAlgn="base">
              <a:buFont typeface="Arial" panose="020B0604020202020204" pitchFamily="34" charset="0"/>
              <a:buChar char="•"/>
            </a:pPr>
            <a:r>
              <a:rPr lang="en-GB" sz="1600">
                <a:latin typeface="Arial"/>
                <a:cs typeface="Arial"/>
              </a:rPr>
              <a:t>If you are invited, please take part and share your experiences of care. </a:t>
            </a:r>
            <a:r>
              <a:rPr lang="en-GB" sz="1600"/>
              <a:t>Your answers will help the NHS make cancer care better. </a:t>
            </a:r>
            <a:r>
              <a:rPr lang="en-GB" sz="1600">
                <a:latin typeface="Arial"/>
                <a:cs typeface="Arial"/>
              </a:rPr>
              <a:t> </a:t>
            </a:r>
          </a:p>
        </p:txBody>
      </p:sp>
      <p:sp>
        <p:nvSpPr>
          <p:cNvPr id="7" name="TextBox 6">
            <a:extLst>
              <a:ext uri="{FF2B5EF4-FFF2-40B4-BE49-F238E27FC236}">
                <a16:creationId xmlns:a16="http://schemas.microsoft.com/office/drawing/2014/main" id="{385F8FD2-2C80-5A5D-5E0A-32954121559C}"/>
              </a:ext>
            </a:extLst>
          </p:cNvPr>
          <p:cNvSpPr txBox="1"/>
          <p:nvPr/>
        </p:nvSpPr>
        <p:spPr>
          <a:xfrm>
            <a:off x="355846" y="1059842"/>
            <a:ext cx="11660186" cy="830997"/>
          </a:xfrm>
          <a:prstGeom prst="rect">
            <a:avLst/>
          </a:prstGeom>
          <a:noFill/>
        </p:spPr>
        <p:txBody>
          <a:bodyPr wrap="square">
            <a:spAutoFit/>
          </a:bodyPr>
          <a:lstStyle/>
          <a:p>
            <a:r>
              <a:rPr lang="en-GB" sz="1600">
                <a:solidFill>
                  <a:schemeClr val="bg2">
                    <a:lumMod val="25000"/>
                  </a:schemeClr>
                </a:solidFill>
                <a:latin typeface="Arial"/>
                <a:cs typeface="Arial"/>
              </a:rPr>
              <a:t>This script has been developed for NHS staff to use when speaking to patients. Some feedback we have received from patient representatives is that patients are much more likely to take note of the survey if it is spoken about by their healthcare professional.</a:t>
            </a:r>
          </a:p>
        </p:txBody>
      </p:sp>
      <p:sp>
        <p:nvSpPr>
          <p:cNvPr id="3" name="TextBox 6">
            <a:extLst>
              <a:ext uri="{FF2B5EF4-FFF2-40B4-BE49-F238E27FC236}">
                <a16:creationId xmlns:a16="http://schemas.microsoft.com/office/drawing/2014/main" id="{A9125E65-363A-6ECA-EB0C-20A364A7AD2F}"/>
              </a:ext>
            </a:extLst>
          </p:cNvPr>
          <p:cNvSpPr txBox="1"/>
          <p:nvPr/>
        </p:nvSpPr>
        <p:spPr>
          <a:xfrm>
            <a:off x="483862" y="3871837"/>
            <a:ext cx="10958598"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600" b="1">
                <a:latin typeface="Arial"/>
                <a:cs typeface="Arial"/>
              </a:rPr>
              <a:t>Note for NHS staff on eligibility of cancer patients for the NCPES 2025:</a:t>
            </a:r>
          </a:p>
          <a:p>
            <a:pPr marL="285750" indent="-285750" fontAlgn="base">
              <a:buFont typeface="Arial" panose="020B0604020202020204" pitchFamily="34" charset="0"/>
              <a:buChar char="•"/>
            </a:pPr>
            <a:r>
              <a:rPr lang="en-GB" sz="1600">
                <a:cs typeface="Arial"/>
              </a:rPr>
              <a:t>Patients who will be invited to take part in the 2025 survey are all adult patients (aged 16 and over), with a confirmed primary diagnosis of cancer, who have been admitted to hospital as inpatients for cancer related treatment, or who were seen as day case patients for cancer related treatment, and have been discharged during the months of April, May or June 2025. </a:t>
            </a:r>
          </a:p>
          <a:p>
            <a:pPr marL="285750" indent="-285750" fontAlgn="base">
              <a:buFont typeface="Arial" panose="020B0604020202020204" pitchFamily="34" charset="0"/>
              <a:buChar char="•"/>
            </a:pPr>
            <a:r>
              <a:rPr lang="en-GB" sz="1600">
                <a:cs typeface="Arial"/>
              </a:rPr>
              <a:t>Not all cancer patients will be invited as some exclusion criteria is applied to the sampling. For example, we exclude private patients, anyone known to be a current inpatient, patients solely treated as an outpatient, and patients without a UK postal address.</a:t>
            </a:r>
          </a:p>
          <a:p>
            <a:pPr marL="285750" indent="-285750" fontAlgn="base">
              <a:buFont typeface="Arial" panose="020B0604020202020204" pitchFamily="34" charset="0"/>
              <a:buChar char="•"/>
            </a:pPr>
            <a:r>
              <a:rPr lang="en-GB" sz="1600">
                <a:cs typeface="Arial"/>
              </a:rPr>
              <a:t>For more information on the survey, please visit </a:t>
            </a:r>
            <a:r>
              <a:rPr lang="en-GB" sz="1600" u="sng">
                <a:cs typeface="Arial"/>
                <a:hlinkClick r:id="rId3"/>
              </a:rPr>
              <a:t>www.ncpes.co.uk</a:t>
            </a:r>
            <a:r>
              <a:rPr lang="en-GB" sz="1600">
                <a:cs typeface="Arial"/>
              </a:rPr>
              <a:t>. </a:t>
            </a:r>
          </a:p>
        </p:txBody>
      </p:sp>
    </p:spTree>
    <p:extLst>
      <p:ext uri="{BB962C8B-B14F-4D97-AF65-F5344CB8AC3E}">
        <p14:creationId xmlns:p14="http://schemas.microsoft.com/office/powerpoint/2010/main" val="94851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297215"/>
            <a:ext cx="11404154" cy="865186"/>
          </a:xfrm>
        </p:spPr>
        <p:txBody>
          <a:bodyPr/>
          <a:lstStyle/>
          <a:p>
            <a:r>
              <a:rPr lang="en-GB"/>
              <a:t>Social media copy</a:t>
            </a:r>
            <a:endParaRPr lang="en-GB" spc="-40"/>
          </a:p>
        </p:txBody>
      </p:sp>
      <p:sp>
        <p:nvSpPr>
          <p:cNvPr id="3" name="TextBox 6">
            <a:extLst>
              <a:ext uri="{FF2B5EF4-FFF2-40B4-BE49-F238E27FC236}">
                <a16:creationId xmlns:a16="http://schemas.microsoft.com/office/drawing/2014/main" id="{0432E422-BE4A-4805-AB7B-1D338C50859C}"/>
              </a:ext>
            </a:extLst>
          </p:cNvPr>
          <p:cNvSpPr txBox="1"/>
          <p:nvPr/>
        </p:nvSpPr>
        <p:spPr>
          <a:xfrm>
            <a:off x="455407" y="1162401"/>
            <a:ext cx="11304593" cy="45243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600">
                <a:latin typeface="Arial"/>
                <a:cs typeface="Arial"/>
              </a:rPr>
              <a:t>Over the following pages you will find suggested copy for:</a:t>
            </a:r>
          </a:p>
          <a:p>
            <a:pPr fontAlgn="base"/>
            <a:endParaRPr lang="en-GB" sz="1600">
              <a:latin typeface="Arial"/>
              <a:cs typeface="Arial"/>
            </a:endParaRPr>
          </a:p>
          <a:p>
            <a:pPr marL="285750" indent="-285750" fontAlgn="base">
              <a:buFont typeface="Arial" panose="020B0604020202020204" pitchFamily="34" charset="0"/>
              <a:buChar char="•"/>
            </a:pPr>
            <a:r>
              <a:rPr lang="en-GB" sz="1600">
                <a:latin typeface="Arial"/>
                <a:cs typeface="Arial"/>
              </a:rPr>
              <a:t>Bluesky / X (formerly Twitter) </a:t>
            </a:r>
          </a:p>
          <a:p>
            <a:pPr marL="285750" indent="-285750" fontAlgn="base">
              <a:buFont typeface="Arial" panose="020B0604020202020204" pitchFamily="34" charset="0"/>
              <a:buChar char="•"/>
            </a:pPr>
            <a:r>
              <a:rPr lang="en-GB" sz="1600">
                <a:latin typeface="Arial"/>
                <a:cs typeface="Arial"/>
              </a:rPr>
              <a:t>Facebook </a:t>
            </a:r>
          </a:p>
          <a:p>
            <a:pPr marL="285750" indent="-285750" fontAlgn="base">
              <a:buFont typeface="Arial" panose="020B0604020202020204" pitchFamily="34" charset="0"/>
              <a:buChar char="•"/>
            </a:pPr>
            <a:r>
              <a:rPr lang="en-GB" sz="1600">
                <a:latin typeface="Arial"/>
                <a:cs typeface="Arial"/>
              </a:rPr>
              <a:t>Instagram stories </a:t>
            </a:r>
          </a:p>
          <a:p>
            <a:pPr marL="285750" indent="-285750" fontAlgn="base">
              <a:buFont typeface="Arial" panose="020B0604020202020204" pitchFamily="34" charset="0"/>
              <a:buChar char="•"/>
            </a:pPr>
            <a:r>
              <a:rPr lang="en-GB" sz="1600">
                <a:latin typeface="Arial"/>
                <a:cs typeface="Arial"/>
              </a:rPr>
              <a:t>Instagram post </a:t>
            </a:r>
          </a:p>
          <a:p>
            <a:pPr fontAlgn="base"/>
            <a:endParaRPr lang="en-GB" sz="1600">
              <a:latin typeface="Arial" panose="020B0604020202020204" pitchFamily="34" charset="0"/>
              <a:cs typeface="Arial" panose="020B0604020202020204" pitchFamily="34" charset="0"/>
            </a:endParaRPr>
          </a:p>
          <a:p>
            <a:pPr fontAlgn="base"/>
            <a:r>
              <a:rPr lang="en-GB" sz="1600">
                <a:latin typeface="Arial"/>
                <a:cs typeface="Arial"/>
              </a:rPr>
              <a:t>Alongside the wording provided, you can share assets provided in this toolkit, for example:</a:t>
            </a:r>
          </a:p>
          <a:p>
            <a:pPr fontAlgn="base"/>
            <a:endParaRPr lang="en-GB" sz="1600">
              <a:latin typeface="Arial"/>
              <a:cs typeface="Arial"/>
            </a:endParaRPr>
          </a:p>
          <a:p>
            <a:pPr marL="285750" indent="-285750" fontAlgn="base">
              <a:buFont typeface="Arial" panose="020B0604020202020204" pitchFamily="34" charset="0"/>
              <a:buChar char="•"/>
            </a:pPr>
            <a:r>
              <a:rPr lang="en-GB" sz="1600">
                <a:latin typeface="Arial"/>
                <a:cs typeface="Arial"/>
              </a:rPr>
              <a:t>Social media cards</a:t>
            </a:r>
          </a:p>
          <a:p>
            <a:pPr marL="285750" indent="-285750" fontAlgn="base">
              <a:buFont typeface="Arial" panose="020B0604020202020204" pitchFamily="34" charset="0"/>
              <a:buChar char="•"/>
            </a:pPr>
            <a:r>
              <a:rPr lang="en-GB" sz="1600">
                <a:latin typeface="Arial"/>
                <a:cs typeface="Arial"/>
              </a:rPr>
              <a:t>Promotional quote cards</a:t>
            </a:r>
          </a:p>
          <a:p>
            <a:pPr marL="285750" indent="-285750" fontAlgn="base">
              <a:buFont typeface="Arial" panose="020B0604020202020204" pitchFamily="34" charset="0"/>
              <a:buChar char="•"/>
            </a:pPr>
            <a:r>
              <a:rPr lang="en-GB" sz="1600">
                <a:latin typeface="Arial"/>
                <a:cs typeface="Arial"/>
              </a:rPr>
              <a:t>Improvement work posters</a:t>
            </a:r>
          </a:p>
          <a:p>
            <a:pPr marL="285750" indent="-285750" fontAlgn="base">
              <a:buFont typeface="Arial" panose="020B0604020202020204" pitchFamily="34" charset="0"/>
              <a:buChar char="•"/>
            </a:pPr>
            <a:r>
              <a:rPr lang="en-GB" sz="1600">
                <a:latin typeface="Arial"/>
                <a:cs typeface="Arial"/>
              </a:rPr>
              <a:t>Infographics</a:t>
            </a:r>
          </a:p>
          <a:p>
            <a:pPr marL="285750" indent="-285750" fontAlgn="base">
              <a:buFont typeface="Arial" panose="020B0604020202020204" pitchFamily="34" charset="0"/>
              <a:buChar char="•"/>
            </a:pPr>
            <a:r>
              <a:rPr lang="en-GB" sz="1600">
                <a:latin typeface="Arial"/>
                <a:cs typeface="Arial"/>
              </a:rPr>
              <a:t>Latest results</a:t>
            </a:r>
          </a:p>
          <a:p>
            <a:pPr marL="285750" indent="-285750" fontAlgn="base">
              <a:buFont typeface="Arial" panose="020B0604020202020204" pitchFamily="34" charset="0"/>
              <a:buChar char="•"/>
            </a:pPr>
            <a:r>
              <a:rPr lang="en-GB" sz="1600">
                <a:latin typeface="Arial"/>
                <a:cs typeface="Arial"/>
              </a:rPr>
              <a:t>Videos</a:t>
            </a:r>
          </a:p>
          <a:p>
            <a:pPr fontAlgn="base"/>
            <a:endParaRPr lang="en-GB" sz="1600">
              <a:latin typeface="Arial"/>
              <a:cs typeface="Arial"/>
            </a:endParaRPr>
          </a:p>
          <a:p>
            <a:pPr fontAlgn="base"/>
            <a:r>
              <a:rPr lang="en-GB" sz="1600">
                <a:latin typeface="Arial"/>
                <a:cs typeface="Arial"/>
              </a:rPr>
              <a:t>Please always tag @NHSEngland and when relevant for the channel use the hashtag #CancerPatientExperienceSurvey.</a:t>
            </a:r>
          </a:p>
          <a:p>
            <a:pPr fontAlgn="base"/>
            <a:endParaRPr lang="en-GB" sz="1600">
              <a:latin typeface="Arial"/>
              <a:cs typeface="Arial"/>
            </a:endParaRPr>
          </a:p>
        </p:txBody>
      </p:sp>
      <p:sp>
        <p:nvSpPr>
          <p:cNvPr id="2" name="AutoShape 2" descr="Social Media Icon Set with X Icon PNG vector in SVG, PDF, AI, CDR format">
            <a:extLst>
              <a:ext uri="{FF2B5EF4-FFF2-40B4-BE49-F238E27FC236}">
                <a16:creationId xmlns:a16="http://schemas.microsoft.com/office/drawing/2014/main" id="{45855959-3B46-EEF0-31BD-9F5DB07A23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493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01499" y="231756"/>
            <a:ext cx="11404154" cy="865186"/>
          </a:xfrm>
        </p:spPr>
        <p:txBody>
          <a:bodyPr/>
          <a:lstStyle/>
          <a:p>
            <a:r>
              <a:rPr lang="en-GB"/>
              <a:t>Bluesky / X (formerly Twitter)</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93922" y="982176"/>
            <a:ext cx="10826528" cy="289310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400" b="1">
                <a:latin typeface="Arial"/>
                <a:cs typeface="Arial"/>
              </a:rPr>
              <a:t>Posts for the sampling period (April to June 2025):</a:t>
            </a:r>
          </a:p>
          <a:p>
            <a:pPr fontAlgn="base"/>
            <a:endParaRPr lang="en-GB" sz="1400" b="1">
              <a:latin typeface="Arial"/>
              <a:cs typeface="Arial"/>
            </a:endParaRPr>
          </a:p>
          <a:p>
            <a:pPr fontAlgn="base"/>
            <a:r>
              <a:rPr lang="en-GB" sz="1400">
                <a:latin typeface="Arial"/>
                <a:cs typeface="Arial"/>
              </a:rPr>
              <a:t>If you are being treated for cancer during April, May, June 2025, you may be invited to take part in the National Cancer Patient Experience Survey later in the year. If invited, have your say in the #CancerPatientExperienceSurvey </a:t>
            </a:r>
            <a:r>
              <a:rPr lang="en-GB" sz="1400" b="0" i="0" kern="1200">
                <a:solidFill>
                  <a:schemeClr val="tx1"/>
                </a:solidFill>
                <a:effectLst/>
                <a:latin typeface="+mn-lt"/>
                <a:ea typeface="+mn-ea"/>
                <a:cs typeface="+mn-cs"/>
              </a:rPr>
              <a:t>📢</a:t>
            </a:r>
            <a:r>
              <a:rPr lang="en-GB" sz="1400" u="sng">
                <a:latin typeface="Arial"/>
                <a:cs typeface="Arial"/>
                <a:hlinkClick r:id="rId3"/>
              </a:rPr>
              <a:t> www.ncpes.co.uk</a:t>
            </a:r>
            <a:r>
              <a:rPr lang="en-GB" sz="1400">
                <a:latin typeface="Arial"/>
                <a:cs typeface="Arial"/>
              </a:rPr>
              <a:t> @NHSEngland </a:t>
            </a:r>
          </a:p>
          <a:p>
            <a:pPr fontAlgn="base"/>
            <a:endParaRPr lang="en-GB" sz="1400">
              <a:latin typeface="Arial"/>
              <a:cs typeface="Arial"/>
            </a:endParaRPr>
          </a:p>
          <a:p>
            <a:pPr fontAlgn="base"/>
            <a:endParaRPr lang="en-GB" sz="1400">
              <a:latin typeface="Arial" panose="020B0604020202020204" pitchFamily="34" charset="0"/>
              <a:cs typeface="Arial" panose="020B0604020202020204" pitchFamily="34" charset="0"/>
            </a:endParaRPr>
          </a:p>
          <a:p>
            <a:pPr fontAlgn="base"/>
            <a:r>
              <a:rPr lang="en-GB" sz="1400">
                <a:latin typeface="Arial"/>
                <a:cs typeface="Arial"/>
              </a:rPr>
              <a:t>It’s important for the NHS to know how patients feel about their care. It helps us improve cancer services. If you are invited later in the year, have your say in the #CancerPatientExperienceSurvey </a:t>
            </a:r>
            <a:r>
              <a:rPr lang="en-GB" sz="1400" b="0" i="0" kern="1200">
                <a:solidFill>
                  <a:schemeClr val="tx1"/>
                </a:solidFill>
                <a:effectLst/>
                <a:latin typeface="+mn-lt"/>
                <a:ea typeface="+mn-ea"/>
                <a:cs typeface="+mn-cs"/>
              </a:rPr>
              <a:t>📢</a:t>
            </a:r>
            <a:r>
              <a:rPr lang="en-GB" sz="1400">
                <a:latin typeface="Arial"/>
                <a:cs typeface="Arial"/>
              </a:rPr>
              <a:t> </a:t>
            </a:r>
            <a:r>
              <a:rPr lang="en-GB" sz="1400" u="sng">
                <a:latin typeface="Arial"/>
                <a:cs typeface="Arial"/>
                <a:hlinkClick r:id="rId3"/>
              </a:rPr>
              <a:t>www.ncpes.co.uk</a:t>
            </a:r>
            <a:r>
              <a:rPr lang="en-GB" sz="1400" u="sng">
                <a:latin typeface="Arial"/>
                <a:cs typeface="Arial"/>
              </a:rPr>
              <a:t> </a:t>
            </a:r>
            <a:r>
              <a:rPr lang="en-GB" sz="1400">
                <a:latin typeface="Arial"/>
                <a:cs typeface="Arial"/>
              </a:rPr>
              <a:t>@NHSEngland </a:t>
            </a:r>
          </a:p>
          <a:p>
            <a:pPr fontAlgn="base"/>
            <a:endParaRPr lang="en-GB" sz="1400">
              <a:latin typeface="Arial"/>
              <a:cs typeface="Arial"/>
            </a:endParaRPr>
          </a:p>
          <a:p>
            <a:endParaRPr lang="en-GB" sz="1400">
              <a:latin typeface="Arial"/>
              <a:cs typeface="Arial"/>
            </a:endParaRPr>
          </a:p>
          <a:p>
            <a:r>
              <a:rPr lang="en-GB" sz="1400">
                <a:latin typeface="Arial"/>
                <a:cs typeface="Arial"/>
              </a:rPr>
              <a:t>The NHS want to understand the experiences of patients. This helps us provide better cancer care. If you are invited to take part in the #CancerPatientExperienceSurvey later in the year, have your say </a:t>
            </a:r>
            <a:r>
              <a:rPr lang="en-GB" sz="1400" b="0" i="0" kern="1200">
                <a:solidFill>
                  <a:schemeClr val="tx1"/>
                </a:solidFill>
                <a:effectLst/>
                <a:latin typeface="+mn-lt"/>
                <a:ea typeface="+mn-ea"/>
                <a:cs typeface="+mn-cs"/>
              </a:rPr>
              <a:t>📢</a:t>
            </a:r>
            <a:r>
              <a:rPr lang="en-GB" sz="1400">
                <a:latin typeface="Arial"/>
                <a:cs typeface="Arial"/>
              </a:rPr>
              <a:t> </a:t>
            </a:r>
            <a:r>
              <a:rPr lang="en-GB" sz="1400">
                <a:latin typeface="Arial"/>
                <a:cs typeface="Arial"/>
                <a:hlinkClick r:id="rId3"/>
              </a:rPr>
              <a:t>www.ncpes.co.uk</a:t>
            </a:r>
            <a:r>
              <a:rPr lang="en-GB" sz="1400">
                <a:latin typeface="Arial"/>
                <a:cs typeface="Arial"/>
              </a:rPr>
              <a:t> @NHSEngland </a:t>
            </a:r>
          </a:p>
        </p:txBody>
      </p:sp>
      <p:cxnSp>
        <p:nvCxnSpPr>
          <p:cNvPr id="3" name="Straight Connector 2">
            <a:extLst>
              <a:ext uri="{FF2B5EF4-FFF2-40B4-BE49-F238E27FC236}">
                <a16:creationId xmlns:a16="http://schemas.microsoft.com/office/drawing/2014/main" id="{3640E132-C302-AF36-474D-96D2AEE93311}"/>
              </a:ext>
            </a:extLst>
          </p:cNvPr>
          <p:cNvCxnSpPr/>
          <p:nvPr/>
        </p:nvCxnSpPr>
        <p:spPr>
          <a:xfrm>
            <a:off x="501499" y="3136900"/>
            <a:ext cx="111076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637CA8A-6559-C33B-B507-F7689CB2B97F}"/>
              </a:ext>
            </a:extLst>
          </p:cNvPr>
          <p:cNvCxnSpPr/>
          <p:nvPr/>
        </p:nvCxnSpPr>
        <p:spPr>
          <a:xfrm>
            <a:off x="501499" y="2273300"/>
            <a:ext cx="1110760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58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89249" y="296883"/>
            <a:ext cx="11404154" cy="865186"/>
          </a:xfrm>
        </p:spPr>
        <p:txBody>
          <a:bodyPr/>
          <a:lstStyle/>
          <a:p>
            <a:r>
              <a:rPr lang="en-GB"/>
              <a:t>Facebook</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21332" y="1031640"/>
            <a:ext cx="11315071" cy="40164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400" b="1">
                <a:latin typeface="Arial"/>
                <a:cs typeface="Arial"/>
              </a:rPr>
              <a:t>Posts for the sampling period (April to June 2025):</a:t>
            </a:r>
          </a:p>
          <a:p>
            <a:pPr fontAlgn="base"/>
            <a:endParaRPr lang="en-GB" sz="1400" b="1">
              <a:latin typeface="Arial"/>
              <a:cs typeface="Arial"/>
            </a:endParaRPr>
          </a:p>
          <a:p>
            <a:pPr>
              <a:spcBef>
                <a:spcPts val="600"/>
              </a:spcBef>
            </a:pPr>
            <a:r>
              <a:rPr lang="en-GB" sz="1400"/>
              <a:t>At the NHS, we want to make sure patients have a good experience of care. Getting feedback from patients helps us improve and give patients what they need.</a:t>
            </a:r>
            <a:endParaRPr lang="en-GB" sz="1400">
              <a:latin typeface="Arial" panose="020B0604020202020204" pitchFamily="34" charset="0"/>
              <a:cs typeface="Arial" panose="020B0604020202020204" pitchFamily="34" charset="0"/>
            </a:endParaRPr>
          </a:p>
          <a:p>
            <a:pPr>
              <a:spcBef>
                <a:spcPts val="600"/>
              </a:spcBef>
            </a:pPr>
            <a:r>
              <a:rPr lang="en-GB" sz="1400">
                <a:latin typeface="Arial"/>
                <a:cs typeface="Arial"/>
              </a:rPr>
              <a:t>If you are being treated for cancer during April, May, June 2025, you may be invited to take part in the National Cancer Patient Experience Survey later in the year. Please have your say </a:t>
            </a:r>
            <a:r>
              <a:rPr lang="en-GB" sz="1400" b="0" i="0" kern="1200">
                <a:solidFill>
                  <a:schemeClr val="tx1"/>
                </a:solidFill>
                <a:effectLst/>
                <a:latin typeface="+mn-lt"/>
                <a:ea typeface="+mn-ea"/>
                <a:cs typeface="+mn-cs"/>
              </a:rPr>
              <a:t>📢</a:t>
            </a:r>
            <a:r>
              <a:rPr lang="en-GB" sz="1400">
                <a:latin typeface="Arial"/>
                <a:cs typeface="Arial"/>
              </a:rPr>
              <a:t> </a:t>
            </a:r>
            <a:r>
              <a:rPr lang="en-GB" sz="1400"/>
              <a:t>Your answers will help the NHS make cancer care better. </a:t>
            </a:r>
          </a:p>
          <a:p>
            <a:pPr>
              <a:spcBef>
                <a:spcPts val="600"/>
              </a:spcBef>
            </a:pPr>
            <a:r>
              <a:rPr lang="en-GB" sz="1400"/>
              <a:t>If you are invited, you will get a letter with more information later this year.</a:t>
            </a:r>
          </a:p>
          <a:p>
            <a:pPr>
              <a:spcBef>
                <a:spcPts val="600"/>
              </a:spcBef>
            </a:pPr>
            <a:r>
              <a:rPr lang="en-GB" sz="1400">
                <a:latin typeface="Arial"/>
                <a:cs typeface="Arial"/>
              </a:rPr>
              <a:t>For more information on the survey, please visit </a:t>
            </a:r>
            <a:r>
              <a:rPr lang="en-GB" sz="1400" u="sng">
                <a:solidFill>
                  <a:srgbClr val="0563C1"/>
                </a:solidFill>
                <a:latin typeface="Arial"/>
                <a:cs typeface="Arial"/>
              </a:rPr>
              <a:t>www.ncpes.co.uk</a:t>
            </a:r>
          </a:p>
          <a:p>
            <a:pPr>
              <a:spcBef>
                <a:spcPts val="600"/>
              </a:spcBef>
            </a:pPr>
            <a:endParaRPr lang="en-GB" sz="1400" u="sng">
              <a:solidFill>
                <a:srgbClr val="0563C1"/>
              </a:solidFill>
              <a:latin typeface="Arial"/>
              <a:cs typeface="Arial"/>
            </a:endParaRPr>
          </a:p>
          <a:p>
            <a:pPr>
              <a:spcBef>
                <a:spcPts val="600"/>
              </a:spcBef>
            </a:pPr>
            <a:r>
              <a:rPr lang="en-GB" sz="1400">
                <a:latin typeface="Arial"/>
                <a:cs typeface="Arial"/>
              </a:rPr>
              <a:t>Understanding our patients' experiences of care is important to us. It helps us improve our services to best suit their needs. </a:t>
            </a:r>
          </a:p>
          <a:p>
            <a:pPr>
              <a:spcBef>
                <a:spcPts val="600"/>
              </a:spcBef>
            </a:pPr>
            <a:r>
              <a:rPr lang="en-GB" sz="1400">
                <a:latin typeface="Arial"/>
                <a:cs typeface="Arial"/>
              </a:rPr>
              <a:t>If you are being treated for cancer during April, May, June 2025, you may be invited to take part in the National Cancer Patient Experience Survey later in the year. Please take part to help shape NHS services for future patients </a:t>
            </a:r>
            <a:r>
              <a:rPr lang="en-GB" sz="1400" b="0" i="0" kern="1200">
                <a:solidFill>
                  <a:schemeClr val="tx1"/>
                </a:solidFill>
                <a:effectLst/>
                <a:latin typeface="+mj-lt"/>
                <a:ea typeface="+mn-ea"/>
                <a:cs typeface="+mn-cs"/>
              </a:rPr>
              <a:t>🤝</a:t>
            </a:r>
            <a:endParaRPr lang="en-GB" sz="1400" b="0" i="0" kern="1200">
              <a:solidFill>
                <a:schemeClr val="tx1"/>
              </a:solidFill>
              <a:effectLst/>
              <a:latin typeface="Arial"/>
              <a:ea typeface="+mn-ea"/>
              <a:cs typeface="Arial"/>
            </a:endParaRPr>
          </a:p>
          <a:p>
            <a:pPr>
              <a:spcBef>
                <a:spcPts val="600"/>
              </a:spcBef>
            </a:pPr>
            <a:r>
              <a:rPr lang="en-GB" sz="1400"/>
              <a:t>If you are invited, you will get a letter with more information later this year.</a:t>
            </a:r>
          </a:p>
          <a:p>
            <a:pPr>
              <a:spcBef>
                <a:spcPts val="600"/>
              </a:spcBef>
            </a:pPr>
            <a:r>
              <a:rPr lang="en-GB" sz="1400">
                <a:latin typeface="Arial"/>
                <a:cs typeface="Arial"/>
              </a:rPr>
              <a:t>For more information on the survey, please visit </a:t>
            </a:r>
            <a:r>
              <a:rPr lang="en-GB" sz="1400" u="sng">
                <a:solidFill>
                  <a:srgbClr val="0563C1"/>
                </a:solidFill>
                <a:latin typeface="Arial"/>
                <a:cs typeface="Arial"/>
              </a:rPr>
              <a:t>www.ncpes.co.uk</a:t>
            </a:r>
            <a:endParaRPr lang="en-GB" sz="1400">
              <a:latin typeface="Arial" panose="020B0604020202020204" pitchFamily="34" charset="0"/>
              <a:cs typeface="Arial" panose="020B0604020202020204" pitchFamily="34" charset="0"/>
            </a:endParaRPr>
          </a:p>
          <a:p>
            <a:pPr fontAlgn="base"/>
            <a:endParaRPr lang="en-GB" sz="14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2F1AD8D-CDAE-1DEE-D1AA-22DE0B4E847B}"/>
              </a:ext>
            </a:extLst>
          </p:cNvPr>
          <p:cNvCxnSpPr/>
          <p:nvPr/>
        </p:nvCxnSpPr>
        <p:spPr>
          <a:xfrm>
            <a:off x="389249" y="3374572"/>
            <a:ext cx="1110760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4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40560" y="237506"/>
            <a:ext cx="11404154" cy="865186"/>
          </a:xfrm>
        </p:spPr>
        <p:txBody>
          <a:bodyPr/>
          <a:lstStyle/>
          <a:p>
            <a:r>
              <a:rPr lang="en-GB"/>
              <a:t>Instagram</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40560" y="988183"/>
            <a:ext cx="11404154" cy="563231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400" b="1">
                <a:latin typeface="Arial"/>
                <a:cs typeface="Arial"/>
              </a:rPr>
              <a:t>Instagram stories </a:t>
            </a:r>
            <a:r>
              <a:rPr lang="en-GB" sz="1400">
                <a:latin typeface="Arial"/>
                <a:cs typeface="Arial"/>
              </a:rPr>
              <a:t>(use images with text overlaid)</a:t>
            </a:r>
            <a:endParaRPr lang="en-US" sz="1400"/>
          </a:p>
          <a:p>
            <a:pPr fontAlgn="base"/>
            <a:endParaRPr lang="en-GB" sz="1400">
              <a:latin typeface="Arial" panose="020B0604020202020204" pitchFamily="34" charset="0"/>
              <a:cs typeface="Arial" panose="020B0604020202020204" pitchFamily="34" charset="0"/>
            </a:endParaRPr>
          </a:p>
          <a:p>
            <a:pPr fontAlgn="base"/>
            <a:r>
              <a:rPr lang="en-GB" sz="1400" b="1" i="1">
                <a:latin typeface="Arial"/>
                <a:cs typeface="Arial"/>
              </a:rPr>
              <a:t>Story one </a:t>
            </a:r>
            <a:r>
              <a:rPr lang="en-GB" sz="1400">
                <a:latin typeface="Arial"/>
                <a:cs typeface="Arial"/>
              </a:rPr>
              <a:t>– Are you being treated for cancer in April, May or June 2025? </a:t>
            </a:r>
            <a:r>
              <a:rPr lang="en-GB" sz="1400">
                <a:solidFill>
                  <a:srgbClr val="FF0000"/>
                </a:solidFill>
                <a:latin typeface="Arial"/>
                <a:cs typeface="Arial"/>
              </a:rPr>
              <a:t>(if possible include swipe up link to </a:t>
            </a:r>
            <a:r>
              <a:rPr lang="en-GB" sz="14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400" u="sng">
                <a:solidFill>
                  <a:srgbClr val="FF0000"/>
                </a:solidFill>
                <a:latin typeface="Arial"/>
                <a:cs typeface="Arial"/>
              </a:rPr>
              <a:t>/faq) </a:t>
            </a:r>
            <a:endParaRPr lang="en-GB" sz="1400">
              <a:solidFill>
                <a:srgbClr val="FF0000"/>
              </a:solidFill>
              <a:latin typeface="Arial" panose="020B0604020202020204" pitchFamily="34" charset="0"/>
              <a:cs typeface="Arial" panose="020B0604020202020204" pitchFamily="34" charset="0"/>
            </a:endParaRPr>
          </a:p>
          <a:p>
            <a:pPr fontAlgn="base"/>
            <a:endParaRPr lang="en-GB" sz="1400">
              <a:latin typeface="Arial" panose="020B0604020202020204" pitchFamily="34" charset="0"/>
              <a:cs typeface="Arial" panose="020B0604020202020204" pitchFamily="34" charset="0"/>
            </a:endParaRPr>
          </a:p>
          <a:p>
            <a:pPr fontAlgn="base"/>
            <a:r>
              <a:rPr lang="en-GB" sz="1400" b="1" i="1">
                <a:latin typeface="Arial"/>
                <a:cs typeface="Arial"/>
              </a:rPr>
              <a:t>Story two -</a:t>
            </a:r>
            <a:r>
              <a:rPr lang="en-GB" sz="1400">
                <a:latin typeface="Arial"/>
                <a:cs typeface="Arial"/>
              </a:rPr>
              <a:t> Has something or someone supported you through your cancer treatment? Or is there something you wish you were being offered? </a:t>
            </a:r>
            <a:r>
              <a:rPr lang="en-GB" sz="1400">
                <a:solidFill>
                  <a:srgbClr val="FF0000"/>
                </a:solidFill>
                <a:latin typeface="Arial"/>
                <a:cs typeface="Arial"/>
              </a:rPr>
              <a:t>(if possible include swipe up link to </a:t>
            </a:r>
            <a:r>
              <a:rPr lang="en-GB" sz="14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400" u="sng">
                <a:solidFill>
                  <a:srgbClr val="FF0000"/>
                </a:solidFill>
                <a:latin typeface="Arial"/>
                <a:cs typeface="Arial"/>
              </a:rPr>
              <a:t>/faq) </a:t>
            </a:r>
            <a:endParaRPr lang="en-GB" sz="1400">
              <a:solidFill>
                <a:srgbClr val="FF0000"/>
              </a:solidFill>
              <a:latin typeface="Arial" panose="020B0604020202020204" pitchFamily="34" charset="0"/>
              <a:cs typeface="Arial" panose="020B0604020202020204" pitchFamily="34" charset="0"/>
            </a:endParaRPr>
          </a:p>
          <a:p>
            <a:pPr fontAlgn="base"/>
            <a:endParaRPr lang="en-GB" sz="1400">
              <a:latin typeface="Arial" panose="020B0604020202020204" pitchFamily="34" charset="0"/>
              <a:cs typeface="Arial" panose="020B0604020202020204" pitchFamily="34" charset="0"/>
            </a:endParaRPr>
          </a:p>
          <a:p>
            <a:pPr fontAlgn="base"/>
            <a:r>
              <a:rPr lang="en-GB" sz="1400" b="1" i="1">
                <a:latin typeface="Arial"/>
                <a:cs typeface="Arial"/>
              </a:rPr>
              <a:t>Story three</a:t>
            </a:r>
            <a:r>
              <a:rPr lang="en-GB" sz="1400" b="1">
                <a:latin typeface="Arial"/>
                <a:cs typeface="Arial"/>
              </a:rPr>
              <a:t> -</a:t>
            </a:r>
            <a:r>
              <a:rPr lang="en-GB" sz="1400">
                <a:latin typeface="Arial"/>
                <a:cs typeface="Arial"/>
              </a:rPr>
              <a:t> The #CancerPatientExperienceSurvey helps us improve local cancer services and outcomes for people affected by cancer. </a:t>
            </a:r>
            <a:r>
              <a:rPr lang="en-GB" sz="1400">
                <a:solidFill>
                  <a:srgbClr val="FF0000"/>
                </a:solidFill>
                <a:latin typeface="Arial"/>
                <a:cs typeface="Arial"/>
              </a:rPr>
              <a:t>(if possible include swipe up link to </a:t>
            </a:r>
            <a:r>
              <a:rPr lang="en-GB" sz="14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400" u="sng">
                <a:solidFill>
                  <a:srgbClr val="FF0000"/>
                </a:solidFill>
                <a:latin typeface="Arial"/>
                <a:cs typeface="Arial"/>
              </a:rPr>
              <a:t>/faq) </a:t>
            </a:r>
            <a:endParaRPr lang="en-GB" sz="1400">
              <a:solidFill>
                <a:srgbClr val="FF0000"/>
              </a:solidFill>
              <a:latin typeface="Arial" panose="020B0604020202020204" pitchFamily="34" charset="0"/>
              <a:cs typeface="Arial" panose="020B0604020202020204" pitchFamily="34" charset="0"/>
            </a:endParaRPr>
          </a:p>
          <a:p>
            <a:pPr fontAlgn="base"/>
            <a:endParaRPr lang="en-GB" sz="1400">
              <a:latin typeface="Arial" panose="020B0604020202020204" pitchFamily="34" charset="0"/>
              <a:cs typeface="Arial" panose="020B0604020202020204" pitchFamily="34" charset="0"/>
            </a:endParaRPr>
          </a:p>
          <a:p>
            <a:pPr fontAlgn="base"/>
            <a:r>
              <a:rPr lang="en-GB" sz="1400" b="1" i="1">
                <a:latin typeface="Arial"/>
                <a:cs typeface="Arial"/>
              </a:rPr>
              <a:t>Story four - </a:t>
            </a:r>
            <a:r>
              <a:rPr lang="en-GB" sz="1400">
                <a:latin typeface="Arial"/>
                <a:cs typeface="Arial"/>
              </a:rPr>
              <a:t>If you’re invited to take part later in the year, please have your say. </a:t>
            </a:r>
            <a:r>
              <a:rPr lang="en-GB" sz="1400"/>
              <a:t>Your answers will help the NHS make cancer care better. </a:t>
            </a:r>
          </a:p>
          <a:p>
            <a:pPr fontAlgn="base"/>
            <a:r>
              <a:rPr lang="en-GB" sz="1400">
                <a:latin typeface="Arial"/>
                <a:cs typeface="Arial"/>
              </a:rPr>
              <a:t>Click the link for more information. </a:t>
            </a:r>
            <a:r>
              <a:rPr lang="en-GB" sz="1400">
                <a:solidFill>
                  <a:srgbClr val="FF0000"/>
                </a:solidFill>
                <a:latin typeface="Arial"/>
                <a:cs typeface="Arial"/>
              </a:rPr>
              <a:t>(if possible include swipe up link to </a:t>
            </a:r>
            <a:r>
              <a:rPr lang="en-GB" sz="1400" u="sng">
                <a:solidFill>
                  <a:srgbClr val="FF0000"/>
                </a:solidFill>
                <a:latin typeface="Arial"/>
                <a:cs typeface="Arial"/>
                <a:hlinkClick r:id="rId3">
                  <a:extLst>
                    <a:ext uri="{A12FA001-AC4F-418D-AE19-62706E023703}">
                      <ahyp:hlinkClr xmlns:ahyp="http://schemas.microsoft.com/office/drawing/2018/hyperlinkcolor" val="tx"/>
                    </a:ext>
                  </a:extLst>
                </a:hlinkClick>
              </a:rPr>
              <a:t>www.ncpes.co.uk</a:t>
            </a:r>
            <a:r>
              <a:rPr lang="en-GB" sz="1400" u="sng">
                <a:solidFill>
                  <a:srgbClr val="FF0000"/>
                </a:solidFill>
                <a:latin typeface="Arial"/>
                <a:cs typeface="Arial"/>
              </a:rPr>
              <a:t>/faq) </a:t>
            </a:r>
            <a:endParaRPr lang="en-GB" sz="1400">
              <a:solidFill>
                <a:srgbClr val="FF0000"/>
              </a:solidFill>
              <a:latin typeface="Arial" panose="020B0604020202020204" pitchFamily="34" charset="0"/>
              <a:cs typeface="Arial" panose="020B0604020202020204" pitchFamily="34" charset="0"/>
            </a:endParaRPr>
          </a:p>
          <a:p>
            <a:pPr fontAlgn="base"/>
            <a:endParaRPr lang="en-GB" sz="1400">
              <a:latin typeface="Arial" panose="020B0604020202020204" pitchFamily="34" charset="0"/>
              <a:cs typeface="Arial" panose="020B0604020202020204" pitchFamily="34" charset="0"/>
            </a:endParaRPr>
          </a:p>
          <a:p>
            <a:pPr fontAlgn="base"/>
            <a:r>
              <a:rPr lang="en-GB" sz="1400" b="1">
                <a:latin typeface="Arial"/>
                <a:cs typeface="Arial"/>
              </a:rPr>
              <a:t>Instagram post </a:t>
            </a:r>
          </a:p>
          <a:p>
            <a:pPr fontAlgn="base"/>
            <a:endParaRPr lang="en-GB" sz="1400">
              <a:latin typeface="Arial" panose="020B0604020202020204" pitchFamily="34" charset="0"/>
              <a:cs typeface="Arial" panose="020B0604020202020204" pitchFamily="34" charset="0"/>
            </a:endParaRPr>
          </a:p>
          <a:p>
            <a:pPr fontAlgn="base"/>
            <a:r>
              <a:rPr lang="en-GB" sz="1400">
                <a:latin typeface="Arial"/>
                <a:cs typeface="Arial"/>
              </a:rPr>
              <a:t>Are you being treated for cancer in April, May or June 2025? Is there something you think the NHS should continue doing or improve on? If you’re invited to take part in the #CancerPatientExperienceSurvey later in the year, please have your say. </a:t>
            </a:r>
            <a:r>
              <a:rPr lang="en-GB" sz="1400"/>
              <a:t>Your answers will help the NHS make cancer care better. </a:t>
            </a:r>
          </a:p>
          <a:p>
            <a:pPr fontAlgn="base"/>
            <a:endParaRPr lang="en-GB" sz="1400">
              <a:latin typeface="Arial" panose="020B0604020202020204" pitchFamily="34" charset="0"/>
              <a:cs typeface="Arial" panose="020B0604020202020204" pitchFamily="34" charset="0"/>
            </a:endParaRPr>
          </a:p>
          <a:p>
            <a:pPr fontAlgn="base"/>
            <a:r>
              <a:rPr lang="en-GB" sz="1400">
                <a:latin typeface="Arial"/>
                <a:cs typeface="Arial"/>
              </a:rPr>
              <a:t>The NHS want to understand the experiences of patients. This helps us provide better cancer care. </a:t>
            </a:r>
          </a:p>
          <a:p>
            <a:pPr fontAlgn="base"/>
            <a:endParaRPr lang="en-GB" sz="1400">
              <a:latin typeface="Arial" panose="020B0604020202020204" pitchFamily="34" charset="0"/>
              <a:cs typeface="Arial" panose="020B0604020202020204" pitchFamily="34" charset="0"/>
            </a:endParaRPr>
          </a:p>
          <a:p>
            <a:pPr fontAlgn="base"/>
            <a:r>
              <a:rPr lang="en-GB" sz="1400"/>
              <a:t>If you are invited, you will get a letter with more information later this year. </a:t>
            </a:r>
            <a:r>
              <a:rPr lang="en-GB" sz="1400">
                <a:latin typeface="Arial"/>
                <a:cs typeface="Arial"/>
              </a:rPr>
              <a:t>Visit the NCPES website (link in bio) for more information. </a:t>
            </a:r>
          </a:p>
          <a:p>
            <a:pPr fontAlgn="base"/>
            <a:endParaRPr lang="en-GB" sz="14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a:p>
            <a:pPr fontAlgn="base"/>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69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B86A85-4143-672B-7A38-263745A67F6F}"/>
              </a:ext>
            </a:extLst>
          </p:cNvPr>
          <p:cNvSpPr>
            <a:spLocks noGrp="1"/>
          </p:cNvSpPr>
          <p:nvPr>
            <p:ph type="title" idx="4294967295"/>
          </p:nvPr>
        </p:nvSpPr>
        <p:spPr>
          <a:xfrm>
            <a:off x="892175" y="2271713"/>
            <a:ext cx="6180138" cy="962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000" b="1">
                <a:latin typeface="+mn-lt"/>
                <a:ea typeface="+mn-ea"/>
                <a:cs typeface="+mn-cs"/>
              </a:rPr>
              <a:t>Communications assets</a:t>
            </a:r>
            <a:endParaRPr kumimoji="0" lang="en-GB" sz="6000" b="1"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2565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298363"/>
            <a:ext cx="11404154" cy="865186"/>
          </a:xfrm>
        </p:spPr>
        <p:txBody>
          <a:bodyPr/>
          <a:lstStyle/>
          <a:p>
            <a:r>
              <a:rPr lang="en-GB"/>
              <a:t>Social media cards</a:t>
            </a:r>
            <a:endParaRPr lang="en-GB" spc="-40"/>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431999" y="1111814"/>
            <a:ext cx="11404153" cy="1082951"/>
          </a:xfrm>
        </p:spPr>
        <p:txBody>
          <a:bodyPr vert="horz" lIns="0" tIns="0" rIns="0" bIns="0" rtlCol="0" anchor="t">
            <a:noAutofit/>
          </a:bodyPr>
          <a:lstStyle/>
          <a:p>
            <a:pPr fontAlgn="base"/>
            <a:r>
              <a:rPr lang="en-GB" sz="1600" b="0">
                <a:solidFill>
                  <a:schemeClr val="tx1"/>
                </a:solidFill>
              </a:rPr>
              <a:t>These social media cards can be shared alongside social media posts. Social media cards can be downloaded </a:t>
            </a:r>
            <a:r>
              <a:rPr lang="en-GB" sz="1600" b="0" i="0" u="sng" strike="noStrike">
                <a:solidFill>
                  <a:srgbClr val="0563C1"/>
                </a:solidFill>
                <a:effectLst/>
                <a:highlight>
                  <a:srgbClr val="F5F5F5"/>
                </a:highlight>
                <a:latin typeface="Arial"/>
                <a:cs typeface="Arial"/>
                <a:hlinkClick r:id="rId3"/>
              </a:rPr>
              <a:t>here</a:t>
            </a:r>
            <a:r>
              <a:rPr lang="en-GB" sz="1600" b="0">
                <a:solidFill>
                  <a:schemeClr val="tx1"/>
                </a:solidFill>
              </a:rPr>
              <a:t>.</a:t>
            </a:r>
            <a:endParaRPr lang="en-GB" sz="1600" b="0">
              <a:solidFill>
                <a:schemeClr val="tx1"/>
              </a:solidFill>
              <a:ea typeface="+mn-lt"/>
              <a:cs typeface="+mn-lt"/>
            </a:endParaRPr>
          </a:p>
        </p:txBody>
      </p:sp>
      <p:pic>
        <p:nvPicPr>
          <p:cNvPr id="4" name="Picture 3" descr="A person looking at a phone&#10;&#10;Description automatically generated">
            <a:extLst>
              <a:ext uri="{FF2B5EF4-FFF2-40B4-BE49-F238E27FC236}">
                <a16:creationId xmlns:a16="http://schemas.microsoft.com/office/drawing/2014/main" id="{3AAC0639-6E8A-B81D-079E-F185D60619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0696" y="3923206"/>
            <a:ext cx="2160000" cy="2160000"/>
          </a:xfrm>
          <a:prstGeom prst="rect">
            <a:avLst/>
          </a:prstGeom>
        </p:spPr>
      </p:pic>
      <p:pic>
        <p:nvPicPr>
          <p:cNvPr id="7" name="Picture 6" descr="A group of people standing together&#10;&#10;Description automatically generated">
            <a:extLst>
              <a:ext uri="{FF2B5EF4-FFF2-40B4-BE49-F238E27FC236}">
                <a16:creationId xmlns:a16="http://schemas.microsoft.com/office/drawing/2014/main" id="{B873EB5C-640C-1CB8-F1D7-12E254205F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12606" y="2652293"/>
            <a:ext cx="2160000" cy="2160000"/>
          </a:xfrm>
          <a:prstGeom prst="rect">
            <a:avLst/>
          </a:prstGeom>
        </p:spPr>
      </p:pic>
      <p:pic>
        <p:nvPicPr>
          <p:cNvPr id="9" name="Picture 8" descr="A person looking at another person&#10;&#10;Description automatically generated">
            <a:extLst>
              <a:ext uri="{FF2B5EF4-FFF2-40B4-BE49-F238E27FC236}">
                <a16:creationId xmlns:a16="http://schemas.microsoft.com/office/drawing/2014/main" id="{BFEF30ED-2741-AB2A-9996-A7E90EA27A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18290" y="1585740"/>
            <a:ext cx="2160000" cy="2160000"/>
          </a:xfrm>
          <a:prstGeom prst="rect">
            <a:avLst/>
          </a:prstGeom>
        </p:spPr>
      </p:pic>
      <p:pic>
        <p:nvPicPr>
          <p:cNvPr id="11" name="Picture 10" descr="A person looking at a computer&#10;&#10;Description automatically generated">
            <a:extLst>
              <a:ext uri="{FF2B5EF4-FFF2-40B4-BE49-F238E27FC236}">
                <a16:creationId xmlns:a16="http://schemas.microsoft.com/office/drawing/2014/main" id="{B2B27B8D-CECD-6D32-283B-B4F044AD5B8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75948" y="3923206"/>
            <a:ext cx="2160000" cy="2160000"/>
          </a:xfrm>
          <a:prstGeom prst="rect">
            <a:avLst/>
          </a:prstGeom>
        </p:spPr>
      </p:pic>
      <p:pic>
        <p:nvPicPr>
          <p:cNvPr id="14" name="Picture 13" descr="A group of women standing together&#10;&#10;Description automatically generated">
            <a:extLst>
              <a:ext uri="{FF2B5EF4-FFF2-40B4-BE49-F238E27FC236}">
                <a16:creationId xmlns:a16="http://schemas.microsoft.com/office/drawing/2014/main" id="{8B8DA288-8EFB-69E2-C0DE-C440DBC343F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80696" y="1585740"/>
            <a:ext cx="2160000" cy="2160000"/>
          </a:xfrm>
          <a:prstGeom prst="rect">
            <a:avLst/>
          </a:prstGeom>
        </p:spPr>
      </p:pic>
      <p:pic>
        <p:nvPicPr>
          <p:cNvPr id="15" name="Picture 14" descr="A person with a white beard wearing a yellow turban&#10;&#10;Description automatically generated">
            <a:extLst>
              <a:ext uri="{FF2B5EF4-FFF2-40B4-BE49-F238E27FC236}">
                <a16:creationId xmlns:a16="http://schemas.microsoft.com/office/drawing/2014/main" id="{7BB501B8-C621-3D29-1012-54391F5A5BE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76153" y="1585740"/>
            <a:ext cx="2160000" cy="2160000"/>
          </a:xfrm>
          <a:prstGeom prst="rect">
            <a:avLst/>
          </a:prstGeom>
        </p:spPr>
      </p:pic>
      <p:pic>
        <p:nvPicPr>
          <p:cNvPr id="16" name="Picture 15" descr="A person holding clothes in her arms&#10;&#10;Description automatically generated">
            <a:extLst>
              <a:ext uri="{FF2B5EF4-FFF2-40B4-BE49-F238E27FC236}">
                <a16:creationId xmlns:a16="http://schemas.microsoft.com/office/drawing/2014/main" id="{A315FCA0-095B-178E-23AB-606B1187D0B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676153" y="3923206"/>
            <a:ext cx="2160000" cy="2160000"/>
          </a:xfrm>
          <a:prstGeom prst="rect">
            <a:avLst/>
          </a:prstGeom>
        </p:spPr>
      </p:pic>
      <p:pic>
        <p:nvPicPr>
          <p:cNvPr id="18" name="Picture 17" descr="A person with bald head&#10;&#10;Description automatically generated">
            <a:extLst>
              <a:ext uri="{FF2B5EF4-FFF2-40B4-BE49-F238E27FC236}">
                <a16:creationId xmlns:a16="http://schemas.microsoft.com/office/drawing/2014/main" id="{0855E403-B0B3-A2F8-A08D-6644196C64B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350200" y="1585740"/>
            <a:ext cx="2160000" cy="2160000"/>
          </a:xfrm>
          <a:prstGeom prst="rect">
            <a:avLst/>
          </a:prstGeom>
        </p:spPr>
      </p:pic>
      <p:pic>
        <p:nvPicPr>
          <p:cNvPr id="19" name="Picture 18" descr="A person holding a pink ball and another person standing in front of a building&#10;&#10;Description automatically generated">
            <a:extLst>
              <a:ext uri="{FF2B5EF4-FFF2-40B4-BE49-F238E27FC236}">
                <a16:creationId xmlns:a16="http://schemas.microsoft.com/office/drawing/2014/main" id="{70135088-BA3F-1E56-B36B-CD62A772047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680901" y="3923206"/>
            <a:ext cx="2160000" cy="2160000"/>
          </a:xfrm>
          <a:prstGeom prst="rect">
            <a:avLst/>
          </a:prstGeom>
        </p:spPr>
      </p:pic>
    </p:spTree>
    <p:extLst>
      <p:ext uri="{BB962C8B-B14F-4D97-AF65-F5344CB8AC3E}">
        <p14:creationId xmlns:p14="http://schemas.microsoft.com/office/powerpoint/2010/main" val="33881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6422B-0548-1942-0784-B9AD18392673}"/>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24031B1C-ACFD-BFA8-94C8-F69960249145}"/>
              </a:ext>
            </a:extLst>
          </p:cNvPr>
          <p:cNvSpPr>
            <a:spLocks noGrp="1"/>
          </p:cNvSpPr>
          <p:nvPr>
            <p:ph type="title"/>
          </p:nvPr>
        </p:nvSpPr>
        <p:spPr>
          <a:xfrm>
            <a:off x="432000" y="298363"/>
            <a:ext cx="11404154" cy="865186"/>
          </a:xfrm>
        </p:spPr>
        <p:txBody>
          <a:bodyPr/>
          <a:lstStyle/>
          <a:p>
            <a:r>
              <a:rPr lang="en-GB" dirty="0"/>
              <a:t>Promotional quote cards: Patient representatives</a:t>
            </a:r>
            <a:endParaRPr lang="en-GB" spc="-40" dirty="0"/>
          </a:p>
        </p:txBody>
      </p:sp>
      <p:sp>
        <p:nvSpPr>
          <p:cNvPr id="6" name="Text Placeholder 5">
            <a:extLst>
              <a:ext uri="{FF2B5EF4-FFF2-40B4-BE49-F238E27FC236}">
                <a16:creationId xmlns:a16="http://schemas.microsoft.com/office/drawing/2014/main" id="{5D240F40-FD51-A087-7316-B8916366F09E}"/>
              </a:ext>
            </a:extLst>
          </p:cNvPr>
          <p:cNvSpPr>
            <a:spLocks noGrp="1"/>
          </p:cNvSpPr>
          <p:nvPr>
            <p:ph type="body" sz="quarter" idx="13"/>
          </p:nvPr>
        </p:nvSpPr>
        <p:spPr>
          <a:xfrm>
            <a:off x="431999" y="1111814"/>
            <a:ext cx="5235154" cy="2226809"/>
          </a:xfrm>
        </p:spPr>
        <p:txBody>
          <a:bodyPr vert="horz" lIns="0" tIns="0" rIns="0" bIns="0" rtlCol="0" anchor="t">
            <a:noAutofit/>
          </a:bodyPr>
          <a:lstStyle/>
          <a:p>
            <a:pPr fontAlgn="base"/>
            <a:r>
              <a:rPr lang="en-GB" sz="1600" b="0" dirty="0">
                <a:solidFill>
                  <a:schemeClr val="tx1"/>
                </a:solidFill>
              </a:rPr>
              <a:t>These promotional quote cards can be shared alongside social media posts. The cards can be downloaded </a:t>
            </a:r>
            <a:r>
              <a:rPr lang="en-GB" sz="1600" b="0" i="0" u="sng" strike="noStrike" dirty="0">
                <a:solidFill>
                  <a:srgbClr val="0563C1"/>
                </a:solidFill>
                <a:effectLst/>
                <a:highlight>
                  <a:srgbClr val="F5F5F5"/>
                </a:highlight>
                <a:latin typeface="Arial"/>
                <a:cs typeface="Arial"/>
                <a:hlinkClick r:id="rId3"/>
              </a:rPr>
              <a:t>here</a:t>
            </a:r>
            <a:r>
              <a:rPr lang="en-GB" sz="1600" b="0" dirty="0">
                <a:solidFill>
                  <a:schemeClr val="tx1"/>
                </a:solidFill>
              </a:rPr>
              <a:t>.</a:t>
            </a:r>
          </a:p>
          <a:p>
            <a:pPr fontAlgn="base"/>
            <a:r>
              <a:rPr lang="en-GB" sz="1600" b="0" dirty="0">
                <a:solidFill>
                  <a:schemeClr val="tx1"/>
                </a:solidFill>
              </a:rPr>
              <a:t>These quote cards have been produced by cancer patients and </a:t>
            </a:r>
            <a:r>
              <a:rPr lang="en-GB" sz="1600" b="0">
                <a:solidFill>
                  <a:schemeClr val="tx1"/>
                </a:solidFill>
              </a:rPr>
              <a:t>patient representatives. </a:t>
            </a:r>
            <a:r>
              <a:rPr lang="en-GB" sz="1600" b="0" dirty="0">
                <a:solidFill>
                  <a:schemeClr val="tx1"/>
                </a:solidFill>
              </a:rPr>
              <a:t>In their own words, they talk about why NCPES is important. </a:t>
            </a:r>
          </a:p>
          <a:p>
            <a:pPr fontAlgn="base"/>
            <a:r>
              <a:rPr lang="en-GB" sz="1600" b="0" dirty="0">
                <a:solidFill>
                  <a:schemeClr val="tx1"/>
                </a:solidFill>
              </a:rPr>
              <a:t>The individuals have given permission for their quote cards to be used to promote the survey.</a:t>
            </a:r>
          </a:p>
        </p:txBody>
      </p:sp>
      <p:pic>
        <p:nvPicPr>
          <p:cNvPr id="3" name="Picture 2" descr="A person wearing glasses and smiling&#10;&#10;Description automatically generated">
            <a:extLst>
              <a:ext uri="{FF2B5EF4-FFF2-40B4-BE49-F238E27FC236}">
                <a16:creationId xmlns:a16="http://schemas.microsoft.com/office/drawing/2014/main" id="{91BEF0D6-72AF-BFD7-4271-E8FF3D1CB3A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78733" y="1089499"/>
            <a:ext cx="2520000" cy="2520000"/>
          </a:xfrm>
          <a:prstGeom prst="rect">
            <a:avLst/>
          </a:prstGeom>
        </p:spPr>
      </p:pic>
      <p:pic>
        <p:nvPicPr>
          <p:cNvPr id="8" name="Picture 7" descr="A person with blonde hair smiling&#10;&#10;Description automatically generated">
            <a:extLst>
              <a:ext uri="{FF2B5EF4-FFF2-40B4-BE49-F238E27FC236}">
                <a16:creationId xmlns:a16="http://schemas.microsoft.com/office/drawing/2014/main" id="{1C6506AC-EB61-4F6D-9EDF-2D4D7AFD53B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83530" y="1089499"/>
            <a:ext cx="2520000" cy="2520000"/>
          </a:xfrm>
          <a:prstGeom prst="rect">
            <a:avLst/>
          </a:prstGeom>
        </p:spPr>
      </p:pic>
      <p:pic>
        <p:nvPicPr>
          <p:cNvPr id="12" name="Picture 11" descr="A person smiling for a picture&#10;&#10;Description automatically generated">
            <a:extLst>
              <a:ext uri="{FF2B5EF4-FFF2-40B4-BE49-F238E27FC236}">
                <a16:creationId xmlns:a16="http://schemas.microsoft.com/office/drawing/2014/main" id="{89159061-A829-4402-2854-7E9E8FADF0F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83530" y="3720401"/>
            <a:ext cx="2520000" cy="2520000"/>
          </a:xfrm>
          <a:prstGeom prst="rect">
            <a:avLst/>
          </a:prstGeom>
        </p:spPr>
      </p:pic>
      <p:pic>
        <p:nvPicPr>
          <p:cNvPr id="20" name="Picture 19" descr="A person with long hair and a blue and white background&#10;&#10;Description automatically generated">
            <a:extLst>
              <a:ext uri="{FF2B5EF4-FFF2-40B4-BE49-F238E27FC236}">
                <a16:creationId xmlns:a16="http://schemas.microsoft.com/office/drawing/2014/main" id="{90E58572-46B7-9DEC-E570-B6710B3A991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678733" y="3720401"/>
            <a:ext cx="2520000" cy="2520000"/>
          </a:xfrm>
          <a:prstGeom prst="rect">
            <a:avLst/>
          </a:prstGeom>
        </p:spPr>
      </p:pic>
      <p:pic>
        <p:nvPicPr>
          <p:cNvPr id="4" name="Picture 3" descr="A person in a suit and tie&#10;&#10;AI-generated content may be incorrect.">
            <a:extLst>
              <a:ext uri="{FF2B5EF4-FFF2-40B4-BE49-F238E27FC236}">
                <a16:creationId xmlns:a16="http://schemas.microsoft.com/office/drawing/2014/main" id="{1B268E15-120E-2E68-38CE-FF1F5584E6B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88327" y="3720401"/>
            <a:ext cx="2520000" cy="2520000"/>
          </a:xfrm>
          <a:prstGeom prst="rect">
            <a:avLst/>
          </a:prstGeom>
        </p:spPr>
      </p:pic>
    </p:spTree>
    <p:extLst>
      <p:ext uri="{BB962C8B-B14F-4D97-AF65-F5344CB8AC3E}">
        <p14:creationId xmlns:p14="http://schemas.microsoft.com/office/powerpoint/2010/main" val="4250381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11404154" cy="865186"/>
          </a:xfrm>
        </p:spPr>
        <p:txBody>
          <a:bodyPr/>
          <a:lstStyle/>
          <a:p>
            <a:r>
              <a:rPr lang="en-GB" spc="-40"/>
              <a:t>Contents</a:t>
            </a:r>
          </a:p>
        </p:txBody>
      </p:sp>
      <p:sp>
        <p:nvSpPr>
          <p:cNvPr id="2" name="TextBox 1">
            <a:extLst>
              <a:ext uri="{FF2B5EF4-FFF2-40B4-BE49-F238E27FC236}">
                <a16:creationId xmlns:a16="http://schemas.microsoft.com/office/drawing/2014/main" id="{7E2DC268-8BD3-3B0B-748A-A8DE09D30DBD}"/>
              </a:ext>
            </a:extLst>
          </p:cNvPr>
          <p:cNvSpPr txBox="1"/>
          <p:nvPr/>
        </p:nvSpPr>
        <p:spPr>
          <a:xfrm>
            <a:off x="685800" y="1465118"/>
            <a:ext cx="11066318" cy="3385542"/>
          </a:xfrm>
          <a:prstGeom prst="rect">
            <a:avLst/>
          </a:prstGeom>
          <a:noFill/>
        </p:spPr>
        <p:txBody>
          <a:bodyPr wrap="square" rtlCol="0">
            <a:spAutoFit/>
          </a:bodyPr>
          <a:lstStyle/>
          <a:p>
            <a:pPr marL="285750" indent="-285750">
              <a:buFont typeface="Arial" panose="020B0604020202020204" pitchFamily="34" charset="0"/>
              <a:buChar char="•"/>
            </a:pPr>
            <a:r>
              <a:rPr lang="en-GB" sz="2800">
                <a:hlinkClick r:id="rId3" action="ppaction://hlinksldjump"/>
              </a:rPr>
              <a:t>About this toolkit</a:t>
            </a:r>
            <a:endParaRPr lang="en-GB" sz="2800"/>
          </a:p>
          <a:p>
            <a:pPr marL="285750" indent="-285750">
              <a:buFont typeface="Arial" panose="020B0604020202020204" pitchFamily="34" charset="0"/>
              <a:buChar char="•"/>
            </a:pPr>
            <a:endParaRPr lang="en-GB" sz="2800"/>
          </a:p>
          <a:p>
            <a:pPr marL="285750" indent="-285750">
              <a:buFont typeface="Arial" panose="020B0604020202020204" pitchFamily="34" charset="0"/>
              <a:buChar char="•"/>
            </a:pPr>
            <a:r>
              <a:rPr lang="en-GB" sz="2800">
                <a:hlinkClick r:id="rId4" action="ppaction://hlinksldjump"/>
              </a:rPr>
              <a:t>Communications messaging</a:t>
            </a:r>
            <a:endParaRPr lang="en-GB" sz="2800">
              <a:hlinkClick r:id="rId5" action="ppaction://hlinksldjump"/>
            </a:endParaRPr>
          </a:p>
          <a:p>
            <a:pPr marL="285750" indent="-285750">
              <a:buFont typeface="Arial" panose="020B0604020202020204" pitchFamily="34" charset="0"/>
              <a:buChar char="•"/>
            </a:pPr>
            <a:endParaRPr lang="en-GB" sz="2800">
              <a:hlinkClick r:id="rId5" action="ppaction://hlinksldjump"/>
            </a:endParaRPr>
          </a:p>
          <a:p>
            <a:pPr marL="285750" indent="-285750">
              <a:buFont typeface="Arial" panose="020B0604020202020204" pitchFamily="34" charset="0"/>
              <a:buChar char="•"/>
            </a:pPr>
            <a:r>
              <a:rPr lang="en-GB" sz="2800">
                <a:hlinkClick r:id="rId5" action="ppaction://hlinksldjump"/>
              </a:rPr>
              <a:t>Communications assets</a:t>
            </a:r>
            <a:endParaRPr lang="en-GB" sz="2800"/>
          </a:p>
          <a:p>
            <a:pPr marL="285750" indent="-285750">
              <a:buFont typeface="Arial" panose="020B0604020202020204" pitchFamily="34" charset="0"/>
              <a:buChar char="•"/>
            </a:pPr>
            <a:endParaRPr lang="en-GB" sz="2800">
              <a:hlinkClick r:id="rId4" action="ppaction://hlinksldjump"/>
            </a:endParaRPr>
          </a:p>
          <a:p>
            <a:pPr marL="285750" indent="-285750">
              <a:buFont typeface="Arial" panose="020B0604020202020204" pitchFamily="34" charset="0"/>
              <a:buChar char="•"/>
            </a:pPr>
            <a:r>
              <a:rPr lang="en-GB" sz="2800">
                <a:hlinkClick r:id="rId6" action="ppaction://hlinksldjump"/>
              </a:rPr>
              <a:t>Frequently asked questions</a:t>
            </a:r>
            <a:endParaRPr lang="en-GB" sz="2800"/>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405654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1C19A-CCF3-23F2-79F7-D2C2A29FDB07}"/>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6AEAB12F-298B-4210-4E4C-6697F587DE7C}"/>
              </a:ext>
            </a:extLst>
          </p:cNvPr>
          <p:cNvSpPr>
            <a:spLocks noGrp="1"/>
          </p:cNvSpPr>
          <p:nvPr>
            <p:ph type="title"/>
          </p:nvPr>
        </p:nvSpPr>
        <p:spPr>
          <a:xfrm>
            <a:off x="432000" y="298363"/>
            <a:ext cx="11404154" cy="865186"/>
          </a:xfrm>
        </p:spPr>
        <p:txBody>
          <a:bodyPr/>
          <a:lstStyle/>
          <a:p>
            <a:r>
              <a:rPr lang="en-GB"/>
              <a:t>Promotional quote cards: NHS</a:t>
            </a:r>
            <a:endParaRPr lang="en-GB" spc="-40"/>
          </a:p>
        </p:txBody>
      </p:sp>
      <p:sp>
        <p:nvSpPr>
          <p:cNvPr id="6" name="Text Placeholder 5">
            <a:extLst>
              <a:ext uri="{FF2B5EF4-FFF2-40B4-BE49-F238E27FC236}">
                <a16:creationId xmlns:a16="http://schemas.microsoft.com/office/drawing/2014/main" id="{149D6459-C60B-8C5E-1FE0-EEE5F9899B2A}"/>
              </a:ext>
            </a:extLst>
          </p:cNvPr>
          <p:cNvSpPr>
            <a:spLocks noGrp="1"/>
          </p:cNvSpPr>
          <p:nvPr>
            <p:ph type="body" sz="quarter" idx="13"/>
          </p:nvPr>
        </p:nvSpPr>
        <p:spPr>
          <a:xfrm>
            <a:off x="431999" y="1111814"/>
            <a:ext cx="5093665" cy="3125889"/>
          </a:xfrm>
        </p:spPr>
        <p:txBody>
          <a:bodyPr vert="horz" lIns="0" tIns="0" rIns="0" bIns="0" rtlCol="0" anchor="t">
            <a:noAutofit/>
          </a:bodyPr>
          <a:lstStyle/>
          <a:p>
            <a:pPr fontAlgn="base"/>
            <a:r>
              <a:rPr lang="en-GB" sz="1600" b="0">
                <a:solidFill>
                  <a:schemeClr val="tx1"/>
                </a:solidFill>
              </a:rPr>
              <a:t>These promotional quote cards can be shared alongside social media posts. The cards can be downloaded </a:t>
            </a:r>
            <a:r>
              <a:rPr lang="en-GB" sz="1600" b="0" i="0" u="sng" strike="noStrike">
                <a:solidFill>
                  <a:srgbClr val="0563C1"/>
                </a:solidFill>
                <a:effectLst/>
                <a:highlight>
                  <a:srgbClr val="F5F5F5"/>
                </a:highlight>
                <a:latin typeface="Arial"/>
                <a:cs typeface="Arial"/>
                <a:hlinkClick r:id="rId3"/>
              </a:rPr>
              <a:t>here</a:t>
            </a:r>
            <a:r>
              <a:rPr lang="en-GB" sz="1600" b="0">
                <a:solidFill>
                  <a:schemeClr val="tx1"/>
                </a:solidFill>
              </a:rPr>
              <a:t>.</a:t>
            </a:r>
          </a:p>
          <a:p>
            <a:pPr fontAlgn="base"/>
            <a:r>
              <a:rPr lang="en-GB" sz="1600" b="0">
                <a:solidFill>
                  <a:schemeClr val="tx1"/>
                </a:solidFill>
              </a:rPr>
              <a:t>These quote cards have been produced by those who use the survey data. In their own words, they talk about why NCPES is important. </a:t>
            </a:r>
          </a:p>
          <a:p>
            <a:pPr fontAlgn="base"/>
            <a:r>
              <a:rPr lang="en-GB" sz="1600" b="0">
                <a:solidFill>
                  <a:schemeClr val="tx1"/>
                </a:solidFill>
              </a:rPr>
              <a:t>The individuals have given permission for their quote cards to be used to promote the survey.</a:t>
            </a:r>
          </a:p>
        </p:txBody>
      </p:sp>
      <p:pic>
        <p:nvPicPr>
          <p:cNvPr id="13" name="Picture 12" descr="A person in a blue uniform&#10;&#10;AI-generated content may be incorrect.">
            <a:extLst>
              <a:ext uri="{FF2B5EF4-FFF2-40B4-BE49-F238E27FC236}">
                <a16:creationId xmlns:a16="http://schemas.microsoft.com/office/drawing/2014/main" id="{C4F3BC8D-3084-137A-C7FA-2F9BC75A1B3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6000" y="3631814"/>
            <a:ext cx="2520001" cy="2520001"/>
          </a:xfrm>
          <a:prstGeom prst="rect">
            <a:avLst/>
          </a:prstGeom>
        </p:spPr>
      </p:pic>
      <p:pic>
        <p:nvPicPr>
          <p:cNvPr id="15" name="Picture 14" descr="A person smiling for a picture&#10;&#10;AI-generated content may be incorrect.">
            <a:extLst>
              <a:ext uri="{FF2B5EF4-FFF2-40B4-BE49-F238E27FC236}">
                <a16:creationId xmlns:a16="http://schemas.microsoft.com/office/drawing/2014/main" id="{66AB25EB-A864-58C0-C5F0-CEF103FBB3D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30040" y="909000"/>
            <a:ext cx="2520000" cy="2520000"/>
          </a:xfrm>
          <a:prstGeom prst="rect">
            <a:avLst/>
          </a:prstGeom>
        </p:spPr>
      </p:pic>
      <p:pic>
        <p:nvPicPr>
          <p:cNvPr id="3" name="Picture 2" descr="A person with a badge on her chest&#10;&#10;AI-generated content may be incorrect.">
            <a:extLst>
              <a:ext uri="{FF2B5EF4-FFF2-40B4-BE49-F238E27FC236}">
                <a16:creationId xmlns:a16="http://schemas.microsoft.com/office/drawing/2014/main" id="{ABACBE19-7CC2-410E-DE98-9122350BF74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90040" y="3631815"/>
            <a:ext cx="2520000" cy="2520000"/>
          </a:xfrm>
          <a:prstGeom prst="rect">
            <a:avLst/>
          </a:prstGeom>
        </p:spPr>
      </p:pic>
    </p:spTree>
    <p:extLst>
      <p:ext uri="{BB962C8B-B14F-4D97-AF65-F5344CB8AC3E}">
        <p14:creationId xmlns:p14="http://schemas.microsoft.com/office/powerpoint/2010/main" val="71617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ACC54-5F47-039E-C304-5AB7A017AE39}"/>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8EC4ACEF-3DA1-7750-DF16-352BFC4947C0}"/>
              </a:ext>
            </a:extLst>
          </p:cNvPr>
          <p:cNvSpPr>
            <a:spLocks noGrp="1"/>
          </p:cNvSpPr>
          <p:nvPr>
            <p:ph type="title"/>
          </p:nvPr>
        </p:nvSpPr>
        <p:spPr>
          <a:xfrm>
            <a:off x="432000" y="298363"/>
            <a:ext cx="11404154" cy="865186"/>
          </a:xfrm>
        </p:spPr>
        <p:txBody>
          <a:bodyPr/>
          <a:lstStyle/>
          <a:p>
            <a:r>
              <a:rPr lang="en-GB"/>
              <a:t>Promotional quote cards: Template</a:t>
            </a:r>
            <a:endParaRPr lang="en-GB" spc="-40"/>
          </a:p>
        </p:txBody>
      </p:sp>
      <p:sp>
        <p:nvSpPr>
          <p:cNvPr id="6" name="Text Placeholder 5">
            <a:extLst>
              <a:ext uri="{FF2B5EF4-FFF2-40B4-BE49-F238E27FC236}">
                <a16:creationId xmlns:a16="http://schemas.microsoft.com/office/drawing/2014/main" id="{506D20D9-A0CC-5B28-84A8-FF3C7CE2C683}"/>
              </a:ext>
            </a:extLst>
          </p:cNvPr>
          <p:cNvSpPr>
            <a:spLocks noGrp="1"/>
          </p:cNvSpPr>
          <p:nvPr>
            <p:ph type="body" sz="quarter" idx="13"/>
          </p:nvPr>
        </p:nvSpPr>
        <p:spPr>
          <a:xfrm>
            <a:off x="431999" y="1111814"/>
            <a:ext cx="11404154" cy="2226809"/>
          </a:xfrm>
        </p:spPr>
        <p:txBody>
          <a:bodyPr vert="horz" lIns="0" tIns="0" rIns="0" bIns="0" rtlCol="0" anchor="t">
            <a:noAutofit/>
          </a:bodyPr>
          <a:lstStyle/>
          <a:p>
            <a:pPr fontAlgn="base"/>
            <a:r>
              <a:rPr lang="en-GB" sz="1600" b="0">
                <a:solidFill>
                  <a:schemeClr val="tx1"/>
                </a:solidFill>
              </a:rPr>
              <a:t>A blank quote card has also been provided so you can add quotes and photos from your local area. This could be from patients or NHS staff.</a:t>
            </a:r>
          </a:p>
          <a:p>
            <a:pPr fontAlgn="base"/>
            <a:r>
              <a:rPr lang="en-GB" sz="1600" b="0">
                <a:solidFill>
                  <a:schemeClr val="tx1"/>
                </a:solidFill>
              </a:rPr>
              <a:t>If developing quote cards internally, please ensure you have the required permissions from the individual providing an image or quote.</a:t>
            </a:r>
          </a:p>
        </p:txBody>
      </p:sp>
      <p:pic>
        <p:nvPicPr>
          <p:cNvPr id="3" name="Picture 2" descr="A blue and white background with text&#10;&#10;AI-generated content may be incorrect.">
            <a:extLst>
              <a:ext uri="{FF2B5EF4-FFF2-40B4-BE49-F238E27FC236}">
                <a16:creationId xmlns:a16="http://schemas.microsoft.com/office/drawing/2014/main" id="{1BB4DBE9-7D62-DB54-C526-95AE3FB7706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34429" y="2506875"/>
            <a:ext cx="3463651" cy="3463651"/>
          </a:xfrm>
          <a:prstGeom prst="rect">
            <a:avLst/>
          </a:prstGeom>
        </p:spPr>
      </p:pic>
    </p:spTree>
    <p:extLst>
      <p:ext uri="{BB962C8B-B14F-4D97-AF65-F5344CB8AC3E}">
        <p14:creationId xmlns:p14="http://schemas.microsoft.com/office/powerpoint/2010/main" val="253051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60575" y="432000"/>
            <a:ext cx="11404154" cy="865186"/>
          </a:xfrm>
        </p:spPr>
        <p:txBody>
          <a:bodyPr/>
          <a:lstStyle/>
          <a:p>
            <a:r>
              <a:rPr lang="en-GB"/>
              <a:t>Posters</a:t>
            </a:r>
            <a:endParaRPr lang="en-GB" spc="-40"/>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497831" y="1175147"/>
            <a:ext cx="2949277" cy="4920853"/>
          </a:xfrm>
        </p:spPr>
        <p:txBody>
          <a:bodyPr vert="horz" lIns="0" tIns="0" rIns="0" bIns="0" rtlCol="0" anchor="t">
            <a:noAutofit/>
          </a:bodyPr>
          <a:lstStyle/>
          <a:p>
            <a:pPr fontAlgn="base"/>
            <a:r>
              <a:rPr lang="en-GB" sz="1400" b="0">
                <a:solidFill>
                  <a:schemeClr val="tx1"/>
                </a:solidFill>
              </a:rPr>
              <a:t>Please consider displaying these posters in areas that are visible to people affected by cancer and their friends or family, during April to June 2025. You can print them in colour or greyscale. You can also display them online, for example on your website, social media or screens in waiting areas. Posters can be downloaded </a:t>
            </a:r>
            <a:r>
              <a:rPr lang="en-GB" sz="1400" b="0" u="sng">
                <a:solidFill>
                  <a:srgbClr val="0563C1"/>
                </a:solidFill>
                <a:highlight>
                  <a:srgbClr val="F5F5F5"/>
                </a:highlight>
                <a:latin typeface="Arial"/>
                <a:cs typeface="Arial"/>
                <a:hlinkClick r:id="rId3"/>
              </a:rPr>
              <a:t>here</a:t>
            </a:r>
            <a:r>
              <a:rPr lang="en-GB" sz="1400" b="0">
                <a:solidFill>
                  <a:schemeClr val="tx1"/>
                </a:solidFill>
              </a:rPr>
              <a:t>.</a:t>
            </a:r>
          </a:p>
          <a:p>
            <a:pPr fontAlgn="base"/>
            <a:r>
              <a:rPr lang="en-GB" sz="1400" b="0">
                <a:solidFill>
                  <a:schemeClr val="tx1"/>
                </a:solidFill>
                <a:ea typeface="+mn-lt"/>
                <a:cs typeface="+mn-lt"/>
              </a:rPr>
              <a:t>Please note that these posters are separate from the ‘dissent posters’ </a:t>
            </a:r>
            <a:r>
              <a:rPr lang="en-GB" sz="1400" b="0">
                <a:solidFill>
                  <a:schemeClr val="tx1"/>
                </a:solidFill>
              </a:rPr>
              <a:t>which must be displayed during April, May and June. The purpose of the dissent posters is to provide an opportunity for patients to opt-out of receiving the survey.</a:t>
            </a:r>
          </a:p>
          <a:p>
            <a:pPr fontAlgn="base"/>
            <a:endParaRPr lang="en-GB" sz="1400" b="0">
              <a:solidFill>
                <a:schemeClr val="tx1"/>
              </a:solidFill>
            </a:endParaRPr>
          </a:p>
        </p:txBody>
      </p:sp>
      <p:pic>
        <p:nvPicPr>
          <p:cNvPr id="5" name="Content Placeholder 4" descr="A group of women standing together&#10;&#10;Description automatically generated">
            <a:extLst>
              <a:ext uri="{FF2B5EF4-FFF2-40B4-BE49-F238E27FC236}">
                <a16:creationId xmlns:a16="http://schemas.microsoft.com/office/drawing/2014/main" id="{990B9D8A-34E0-5054-DAFC-8A41C6D1ACDE}"/>
              </a:ext>
            </a:extLst>
          </p:cNvPr>
          <p:cNvPicPr>
            <a:picLocks noGrp="1" noChangeAspect="1"/>
          </p:cNvPicPr>
          <p:nvPr>
            <p:ph idx="1"/>
          </p:nvPr>
        </p:nvPicPr>
        <p:blipFill>
          <a:blip r:embed="rId4"/>
          <a:stretch>
            <a:fillRect/>
          </a:stretch>
        </p:blipFill>
        <p:spPr>
          <a:xfrm>
            <a:off x="3921971" y="637345"/>
            <a:ext cx="1827028" cy="2503500"/>
          </a:xfrm>
        </p:spPr>
      </p:pic>
      <p:pic>
        <p:nvPicPr>
          <p:cNvPr id="8" name="Picture 7" descr="A person looking at a computer&#10;&#10;Description automatically generated">
            <a:extLst>
              <a:ext uri="{FF2B5EF4-FFF2-40B4-BE49-F238E27FC236}">
                <a16:creationId xmlns:a16="http://schemas.microsoft.com/office/drawing/2014/main" id="{622227DE-1FE1-CE26-0E57-1F4F0292ED25}"/>
              </a:ext>
            </a:extLst>
          </p:cNvPr>
          <p:cNvPicPr>
            <a:picLocks noChangeAspect="1"/>
          </p:cNvPicPr>
          <p:nvPr/>
        </p:nvPicPr>
        <p:blipFill>
          <a:blip r:embed="rId5"/>
          <a:stretch>
            <a:fillRect/>
          </a:stretch>
        </p:blipFill>
        <p:spPr>
          <a:xfrm>
            <a:off x="7881441" y="635666"/>
            <a:ext cx="1828800" cy="2543175"/>
          </a:xfrm>
          <a:prstGeom prst="rect">
            <a:avLst/>
          </a:prstGeom>
        </p:spPr>
      </p:pic>
      <p:pic>
        <p:nvPicPr>
          <p:cNvPr id="10" name="Picture 9" descr="A person with a white beard wearing a yellow turban&#10;&#10;Description automatically generated">
            <a:extLst>
              <a:ext uri="{FF2B5EF4-FFF2-40B4-BE49-F238E27FC236}">
                <a16:creationId xmlns:a16="http://schemas.microsoft.com/office/drawing/2014/main" id="{2CDA269A-0AB7-6ABF-0D09-F67B010A4ACD}"/>
              </a:ext>
            </a:extLst>
          </p:cNvPr>
          <p:cNvPicPr>
            <a:picLocks noChangeAspect="1"/>
          </p:cNvPicPr>
          <p:nvPr/>
        </p:nvPicPr>
        <p:blipFill>
          <a:blip r:embed="rId6"/>
          <a:stretch>
            <a:fillRect/>
          </a:stretch>
        </p:blipFill>
        <p:spPr>
          <a:xfrm>
            <a:off x="5926688" y="622461"/>
            <a:ext cx="1828800" cy="2505075"/>
          </a:xfrm>
          <a:prstGeom prst="rect">
            <a:avLst/>
          </a:prstGeom>
        </p:spPr>
      </p:pic>
      <p:pic>
        <p:nvPicPr>
          <p:cNvPr id="12" name="Picture 11" descr="A person looking at a phone&#10;&#10;Description automatically generated">
            <a:extLst>
              <a:ext uri="{FF2B5EF4-FFF2-40B4-BE49-F238E27FC236}">
                <a16:creationId xmlns:a16="http://schemas.microsoft.com/office/drawing/2014/main" id="{5F331F2C-3E22-A9A4-EB6D-A372A2A5F395}"/>
              </a:ext>
            </a:extLst>
          </p:cNvPr>
          <p:cNvPicPr>
            <a:picLocks noChangeAspect="1"/>
          </p:cNvPicPr>
          <p:nvPr/>
        </p:nvPicPr>
        <p:blipFill>
          <a:blip r:embed="rId7"/>
          <a:stretch>
            <a:fillRect/>
          </a:stretch>
        </p:blipFill>
        <p:spPr>
          <a:xfrm>
            <a:off x="9855844" y="607983"/>
            <a:ext cx="1828800" cy="2562225"/>
          </a:xfrm>
          <a:prstGeom prst="rect">
            <a:avLst/>
          </a:prstGeom>
        </p:spPr>
      </p:pic>
      <p:pic>
        <p:nvPicPr>
          <p:cNvPr id="7" name="Picture 6">
            <a:extLst>
              <a:ext uri="{FF2B5EF4-FFF2-40B4-BE49-F238E27FC236}">
                <a16:creationId xmlns:a16="http://schemas.microsoft.com/office/drawing/2014/main" id="{94F3FA9F-77FF-92D5-A8E2-3D3A4AC51822}"/>
              </a:ext>
            </a:extLst>
          </p:cNvPr>
          <p:cNvPicPr>
            <a:picLocks noChangeAspect="1"/>
          </p:cNvPicPr>
          <p:nvPr/>
        </p:nvPicPr>
        <p:blipFill>
          <a:blip r:embed="rId8"/>
          <a:stretch>
            <a:fillRect/>
          </a:stretch>
        </p:blipFill>
        <p:spPr>
          <a:xfrm>
            <a:off x="9928992" y="3358927"/>
            <a:ext cx="1736602" cy="2451898"/>
          </a:xfrm>
          <a:prstGeom prst="rect">
            <a:avLst/>
          </a:prstGeom>
        </p:spPr>
      </p:pic>
      <p:pic>
        <p:nvPicPr>
          <p:cNvPr id="11" name="Picture 10">
            <a:extLst>
              <a:ext uri="{FF2B5EF4-FFF2-40B4-BE49-F238E27FC236}">
                <a16:creationId xmlns:a16="http://schemas.microsoft.com/office/drawing/2014/main" id="{04FF2342-5FD1-B226-8D4F-A974BE5CC299}"/>
              </a:ext>
            </a:extLst>
          </p:cNvPr>
          <p:cNvPicPr>
            <a:picLocks noChangeAspect="1"/>
          </p:cNvPicPr>
          <p:nvPr/>
        </p:nvPicPr>
        <p:blipFill>
          <a:blip r:embed="rId9"/>
          <a:stretch>
            <a:fillRect/>
          </a:stretch>
        </p:blipFill>
        <p:spPr>
          <a:xfrm>
            <a:off x="3966727" y="3359892"/>
            <a:ext cx="1737516" cy="2450933"/>
          </a:xfrm>
          <a:prstGeom prst="rect">
            <a:avLst/>
          </a:prstGeom>
        </p:spPr>
      </p:pic>
      <p:pic>
        <p:nvPicPr>
          <p:cNvPr id="15" name="Picture 14">
            <a:extLst>
              <a:ext uri="{FF2B5EF4-FFF2-40B4-BE49-F238E27FC236}">
                <a16:creationId xmlns:a16="http://schemas.microsoft.com/office/drawing/2014/main" id="{043D0420-6324-17B2-F8D0-58D4B6CECF7D}"/>
              </a:ext>
            </a:extLst>
          </p:cNvPr>
          <p:cNvPicPr>
            <a:picLocks noChangeAspect="1"/>
          </p:cNvPicPr>
          <p:nvPr/>
        </p:nvPicPr>
        <p:blipFill>
          <a:blip r:embed="rId10"/>
          <a:stretch>
            <a:fillRect/>
          </a:stretch>
        </p:blipFill>
        <p:spPr>
          <a:xfrm>
            <a:off x="5974456" y="3372828"/>
            <a:ext cx="1733264" cy="2437997"/>
          </a:xfrm>
          <a:prstGeom prst="rect">
            <a:avLst/>
          </a:prstGeom>
        </p:spPr>
      </p:pic>
      <p:pic>
        <p:nvPicPr>
          <p:cNvPr id="18" name="Picture 17">
            <a:extLst>
              <a:ext uri="{FF2B5EF4-FFF2-40B4-BE49-F238E27FC236}">
                <a16:creationId xmlns:a16="http://schemas.microsoft.com/office/drawing/2014/main" id="{643BAFE7-8C4E-DF8D-2A52-8B3AD1A27F2F}"/>
              </a:ext>
            </a:extLst>
          </p:cNvPr>
          <p:cNvPicPr>
            <a:picLocks noChangeAspect="1"/>
          </p:cNvPicPr>
          <p:nvPr/>
        </p:nvPicPr>
        <p:blipFill>
          <a:blip r:embed="rId11"/>
          <a:stretch>
            <a:fillRect/>
          </a:stretch>
        </p:blipFill>
        <p:spPr>
          <a:xfrm>
            <a:off x="7953830" y="3382507"/>
            <a:ext cx="1733264" cy="2460241"/>
          </a:xfrm>
          <a:prstGeom prst="rect">
            <a:avLst/>
          </a:prstGeom>
        </p:spPr>
      </p:pic>
    </p:spTree>
    <p:extLst>
      <p:ext uri="{BB962C8B-B14F-4D97-AF65-F5344CB8AC3E}">
        <p14:creationId xmlns:p14="http://schemas.microsoft.com/office/powerpoint/2010/main" val="1916788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D389-8029-7410-8DD3-A07671533557}"/>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65EEA86B-54C9-0E37-BF94-59792D8ED9C1}"/>
              </a:ext>
            </a:extLst>
          </p:cNvPr>
          <p:cNvSpPr>
            <a:spLocks noGrp="1"/>
          </p:cNvSpPr>
          <p:nvPr>
            <p:ph type="title"/>
          </p:nvPr>
        </p:nvSpPr>
        <p:spPr>
          <a:xfrm>
            <a:off x="571699" y="282685"/>
            <a:ext cx="11404154" cy="865186"/>
          </a:xfrm>
        </p:spPr>
        <p:txBody>
          <a:bodyPr/>
          <a:lstStyle/>
          <a:p>
            <a:r>
              <a:rPr lang="en-GB"/>
              <a:t>Improvement work posters</a:t>
            </a:r>
            <a:endParaRPr lang="en-GB" spc="-40"/>
          </a:p>
        </p:txBody>
      </p:sp>
      <p:sp>
        <p:nvSpPr>
          <p:cNvPr id="6" name="Text Placeholder 5">
            <a:extLst>
              <a:ext uri="{FF2B5EF4-FFF2-40B4-BE49-F238E27FC236}">
                <a16:creationId xmlns:a16="http://schemas.microsoft.com/office/drawing/2014/main" id="{7AA42C60-2D43-12E8-2DCA-DA91B43730F4}"/>
              </a:ext>
            </a:extLst>
          </p:cNvPr>
          <p:cNvSpPr>
            <a:spLocks noGrp="1"/>
          </p:cNvSpPr>
          <p:nvPr>
            <p:ph type="body" sz="quarter" idx="13"/>
          </p:nvPr>
        </p:nvSpPr>
        <p:spPr>
          <a:xfrm>
            <a:off x="571699" y="1069345"/>
            <a:ext cx="10931453" cy="4317640"/>
          </a:xfrm>
        </p:spPr>
        <p:txBody>
          <a:bodyPr vert="horz" lIns="0" tIns="0" rIns="0" bIns="0" rtlCol="0" anchor="t">
            <a:noAutofit/>
          </a:bodyPr>
          <a:lstStyle/>
          <a:p>
            <a:pPr fontAlgn="base"/>
            <a:r>
              <a:rPr lang="en-GB" sz="1400" b="0">
                <a:solidFill>
                  <a:schemeClr val="tx1"/>
                </a:solidFill>
              </a:rPr>
              <a:t>There is a national improvement work poster which can be displayed. There is also a template for you to add examples of local improvement work to demonstrate the impact of the survey. We encourage you to populate the local template where possible. The poster template and guidance can be downloaded </a:t>
            </a:r>
            <a:r>
              <a:rPr lang="en-GB" sz="1400" b="0" i="0" u="sng" strike="noStrike">
                <a:solidFill>
                  <a:srgbClr val="0563C1"/>
                </a:solidFill>
                <a:effectLst/>
                <a:highlight>
                  <a:srgbClr val="F5F5F5"/>
                </a:highlight>
                <a:latin typeface="Arial"/>
                <a:cs typeface="Arial"/>
                <a:hlinkClick r:id="rId3"/>
              </a:rPr>
              <a:t>here</a:t>
            </a:r>
            <a:r>
              <a:rPr lang="en-GB" sz="1400" b="0">
                <a:solidFill>
                  <a:schemeClr val="tx1"/>
                </a:solidFill>
              </a:rPr>
              <a:t>.</a:t>
            </a:r>
          </a:p>
          <a:p>
            <a:pPr fontAlgn="base"/>
            <a:r>
              <a:rPr lang="en-GB" sz="1400" b="0">
                <a:solidFill>
                  <a:schemeClr val="tx1"/>
                </a:solidFill>
              </a:rPr>
              <a:t>We often hear from patients that demonstrating the value of NCPES is key. Patients want to know how their feedback has been used. The improvement work posters can be used to encourage participation in future surveys.</a:t>
            </a:r>
          </a:p>
        </p:txBody>
      </p:sp>
      <p:pic>
        <p:nvPicPr>
          <p:cNvPr id="3" name="Picture 2">
            <a:extLst>
              <a:ext uri="{FF2B5EF4-FFF2-40B4-BE49-F238E27FC236}">
                <a16:creationId xmlns:a16="http://schemas.microsoft.com/office/drawing/2014/main" id="{DA550B49-D4CA-F9AF-96CF-F47E25810702}"/>
              </a:ext>
            </a:extLst>
          </p:cNvPr>
          <p:cNvPicPr>
            <a:picLocks noChangeAspect="1"/>
          </p:cNvPicPr>
          <p:nvPr/>
        </p:nvPicPr>
        <p:blipFill>
          <a:blip r:embed="rId4"/>
          <a:stretch>
            <a:fillRect/>
          </a:stretch>
        </p:blipFill>
        <p:spPr>
          <a:xfrm>
            <a:off x="867850" y="2682546"/>
            <a:ext cx="5034826" cy="3460176"/>
          </a:xfrm>
          <a:prstGeom prst="rect">
            <a:avLst/>
          </a:prstGeom>
        </p:spPr>
      </p:pic>
      <p:pic>
        <p:nvPicPr>
          <p:cNvPr id="8" name="Picture 7">
            <a:extLst>
              <a:ext uri="{FF2B5EF4-FFF2-40B4-BE49-F238E27FC236}">
                <a16:creationId xmlns:a16="http://schemas.microsoft.com/office/drawing/2014/main" id="{3C0CF0A0-3835-584E-871C-9BD8C58238C5}"/>
              </a:ext>
            </a:extLst>
          </p:cNvPr>
          <p:cNvPicPr>
            <a:picLocks noChangeAspect="1"/>
          </p:cNvPicPr>
          <p:nvPr/>
        </p:nvPicPr>
        <p:blipFill>
          <a:blip r:embed="rId5"/>
          <a:stretch>
            <a:fillRect/>
          </a:stretch>
        </p:blipFill>
        <p:spPr>
          <a:xfrm>
            <a:off x="6198827" y="2675787"/>
            <a:ext cx="5034826" cy="3466935"/>
          </a:xfrm>
          <a:prstGeom prst="rect">
            <a:avLst/>
          </a:prstGeom>
        </p:spPr>
      </p:pic>
    </p:spTree>
    <p:extLst>
      <p:ext uri="{BB962C8B-B14F-4D97-AF65-F5344CB8AC3E}">
        <p14:creationId xmlns:p14="http://schemas.microsoft.com/office/powerpoint/2010/main" val="298296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9FF00-9410-C4F7-17FD-8F3231C356BA}"/>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85E01257-3B3B-68D6-C8D2-852A2D214A39}"/>
              </a:ext>
            </a:extLst>
          </p:cNvPr>
          <p:cNvSpPr>
            <a:spLocks noGrp="1"/>
          </p:cNvSpPr>
          <p:nvPr>
            <p:ph type="title"/>
          </p:nvPr>
        </p:nvSpPr>
        <p:spPr>
          <a:xfrm>
            <a:off x="394027" y="300525"/>
            <a:ext cx="11404154" cy="865186"/>
          </a:xfrm>
        </p:spPr>
        <p:txBody>
          <a:bodyPr/>
          <a:lstStyle/>
          <a:p>
            <a:r>
              <a:rPr lang="en-GB"/>
              <a:t>Banner</a:t>
            </a:r>
            <a:endParaRPr lang="en-GB" spc="-40"/>
          </a:p>
        </p:txBody>
      </p:sp>
      <p:sp>
        <p:nvSpPr>
          <p:cNvPr id="2" name="TextBox 1">
            <a:extLst>
              <a:ext uri="{FF2B5EF4-FFF2-40B4-BE49-F238E27FC236}">
                <a16:creationId xmlns:a16="http://schemas.microsoft.com/office/drawing/2014/main" id="{31057E4E-C518-EAE5-8A91-BD4C32FE3D2C}"/>
              </a:ext>
            </a:extLst>
          </p:cNvPr>
          <p:cNvSpPr txBox="1"/>
          <p:nvPr/>
        </p:nvSpPr>
        <p:spPr>
          <a:xfrm>
            <a:off x="329912" y="1359161"/>
            <a:ext cx="11742344" cy="556563"/>
          </a:xfrm>
          <a:prstGeom prst="rect">
            <a:avLst/>
          </a:prstGeom>
          <a:noFill/>
        </p:spPr>
        <p:txBody>
          <a:bodyPr wrap="square" lIns="91440" tIns="45720" rIns="91440" bIns="45720" rtlCol="0" anchor="t">
            <a:spAutoFit/>
          </a:bodyPr>
          <a:lstStyle/>
          <a:p>
            <a:pPr>
              <a:spcAft>
                <a:spcPts val="500"/>
              </a:spcAft>
            </a:pPr>
            <a:endParaRPr lang="en-GB" sz="1300"/>
          </a:p>
          <a:p>
            <a:endParaRPr lang="en-GB" sz="1300"/>
          </a:p>
        </p:txBody>
      </p:sp>
      <p:pic>
        <p:nvPicPr>
          <p:cNvPr id="4" name="Picture 3">
            <a:extLst>
              <a:ext uri="{FF2B5EF4-FFF2-40B4-BE49-F238E27FC236}">
                <a16:creationId xmlns:a16="http://schemas.microsoft.com/office/drawing/2014/main" id="{3C0A65B4-0017-D63E-192F-EEEE1FF7B394}"/>
              </a:ext>
            </a:extLst>
          </p:cNvPr>
          <p:cNvPicPr>
            <a:picLocks noChangeAspect="1"/>
          </p:cNvPicPr>
          <p:nvPr/>
        </p:nvPicPr>
        <p:blipFill>
          <a:blip r:embed="rId3"/>
          <a:stretch>
            <a:fillRect/>
          </a:stretch>
        </p:blipFill>
        <p:spPr>
          <a:xfrm>
            <a:off x="464158" y="2286000"/>
            <a:ext cx="9245600" cy="1143000"/>
          </a:xfrm>
          <a:prstGeom prst="rect">
            <a:avLst/>
          </a:prstGeom>
        </p:spPr>
      </p:pic>
      <p:sp>
        <p:nvSpPr>
          <p:cNvPr id="3" name="Text Placeholder 5">
            <a:extLst>
              <a:ext uri="{FF2B5EF4-FFF2-40B4-BE49-F238E27FC236}">
                <a16:creationId xmlns:a16="http://schemas.microsoft.com/office/drawing/2014/main" id="{90CB8971-CE81-CFEA-F6F3-39153A55259E}"/>
              </a:ext>
            </a:extLst>
          </p:cNvPr>
          <p:cNvSpPr>
            <a:spLocks noGrp="1"/>
          </p:cNvSpPr>
          <p:nvPr>
            <p:ph type="body" sz="quarter" idx="13"/>
          </p:nvPr>
        </p:nvSpPr>
        <p:spPr>
          <a:xfrm>
            <a:off x="464158" y="1095966"/>
            <a:ext cx="10698319" cy="1082951"/>
          </a:xfrm>
        </p:spPr>
        <p:txBody>
          <a:bodyPr vert="horz" lIns="0" tIns="0" rIns="0" bIns="0" rtlCol="0" anchor="t">
            <a:noAutofit/>
          </a:bodyPr>
          <a:lstStyle/>
          <a:p>
            <a:pPr fontAlgn="base"/>
            <a:r>
              <a:rPr lang="en-GB" sz="1400" b="0">
                <a:solidFill>
                  <a:schemeClr val="tx1"/>
                </a:solidFill>
              </a:rPr>
              <a:t>This banner can be used to promote the survey. It can be used for different purposes such as on your website, your local app, in your email signature or on printed letters sent to patients.</a:t>
            </a:r>
            <a:endParaRPr lang="en-GB" sz="1400" b="0">
              <a:solidFill>
                <a:schemeClr val="tx1"/>
              </a:solidFill>
              <a:ea typeface="+mn-lt"/>
              <a:cs typeface="+mn-lt"/>
            </a:endParaRPr>
          </a:p>
          <a:p>
            <a:pPr fontAlgn="base"/>
            <a:r>
              <a:rPr lang="en-GB" sz="1400" b="0">
                <a:solidFill>
                  <a:schemeClr val="tx1"/>
                </a:solidFill>
              </a:rPr>
              <a:t>The banner can be </a:t>
            </a:r>
            <a:r>
              <a:rPr lang="en-GB" sz="1400" b="0">
                <a:solidFill>
                  <a:schemeClr val="tx1"/>
                </a:solidFill>
                <a:latin typeface="Arial"/>
                <a:cs typeface="Arial"/>
              </a:rPr>
              <a:t>downloaded </a:t>
            </a:r>
            <a:r>
              <a:rPr lang="en-GB" sz="1400" b="0" i="0" u="sng" strike="noStrike">
                <a:solidFill>
                  <a:srgbClr val="0563C1"/>
                </a:solidFill>
                <a:effectLst/>
                <a:highlight>
                  <a:srgbClr val="F5F5F5"/>
                </a:highlight>
                <a:latin typeface="Arial"/>
                <a:cs typeface="Arial"/>
                <a:hlinkClick r:id="rId4"/>
              </a:rPr>
              <a:t>here</a:t>
            </a:r>
            <a:r>
              <a:rPr lang="en-GB" sz="1400" b="0">
                <a:solidFill>
                  <a:schemeClr val="tx1"/>
                </a:solidFill>
              </a:rPr>
              <a:t>.</a:t>
            </a:r>
          </a:p>
        </p:txBody>
      </p:sp>
    </p:spTree>
    <p:extLst>
      <p:ext uri="{BB962C8B-B14F-4D97-AF65-F5344CB8AC3E}">
        <p14:creationId xmlns:p14="http://schemas.microsoft.com/office/powerpoint/2010/main" val="295457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306779"/>
            <a:ext cx="11404154" cy="865186"/>
          </a:xfrm>
        </p:spPr>
        <p:txBody>
          <a:bodyPr/>
          <a:lstStyle/>
          <a:p>
            <a:r>
              <a:rPr lang="en-GB"/>
              <a:t>Infographics</a:t>
            </a:r>
            <a:endParaRPr lang="en-GB" spc="-40"/>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381224" y="1171965"/>
            <a:ext cx="11202821" cy="453058"/>
          </a:xfrm>
        </p:spPr>
        <p:txBody>
          <a:bodyPr vert="horz" lIns="0" tIns="0" rIns="0" bIns="0" rtlCol="0" anchor="t">
            <a:noAutofit/>
          </a:bodyPr>
          <a:lstStyle/>
          <a:p>
            <a:pPr fontAlgn="base"/>
            <a:r>
              <a:rPr lang="en-GB" sz="1400" b="0">
                <a:solidFill>
                  <a:schemeClr val="tx1"/>
                </a:solidFill>
              </a:rPr>
              <a:t>These infographics are designed to explain the purpose and process of NCPES. </a:t>
            </a:r>
            <a:r>
              <a:rPr lang="en-GB" sz="1400" b="0" i="0" u="none" strike="noStrike">
                <a:solidFill>
                  <a:srgbClr val="000000"/>
                </a:solidFill>
                <a:effectLst/>
                <a:highlight>
                  <a:srgbClr val="F5F5F5"/>
                </a:highlight>
                <a:latin typeface="Arial"/>
                <a:cs typeface="Arial"/>
              </a:rPr>
              <a:t>The </a:t>
            </a:r>
            <a:r>
              <a:rPr lang="en-GB" sz="1400" b="0">
                <a:solidFill>
                  <a:srgbClr val="000000"/>
                </a:solidFill>
                <a:highlight>
                  <a:srgbClr val="F5F5F5"/>
                </a:highlight>
                <a:latin typeface="Arial"/>
                <a:cs typeface="Arial"/>
              </a:rPr>
              <a:t>files</a:t>
            </a:r>
            <a:r>
              <a:rPr lang="en-GB" sz="1400" b="0" i="0" u="none" strike="noStrike">
                <a:solidFill>
                  <a:srgbClr val="000000"/>
                </a:solidFill>
                <a:effectLst/>
                <a:highlight>
                  <a:srgbClr val="F5F5F5"/>
                </a:highlight>
                <a:latin typeface="Arial"/>
                <a:cs typeface="Arial"/>
              </a:rPr>
              <a:t> can be downloaded from </a:t>
            </a:r>
            <a:r>
              <a:rPr lang="en-GB" sz="1400" b="0" i="0" u="sng" strike="noStrike">
                <a:solidFill>
                  <a:srgbClr val="0563C1"/>
                </a:solidFill>
                <a:effectLst/>
                <a:highlight>
                  <a:srgbClr val="F5F5F5"/>
                </a:highlight>
                <a:latin typeface="Arial"/>
                <a:cs typeface="Arial"/>
                <a:hlinkClick r:id="rId3"/>
              </a:rPr>
              <a:t>here</a:t>
            </a:r>
            <a:r>
              <a:rPr lang="en-GB" sz="1400" b="0" i="0" u="none" strike="noStrike">
                <a:solidFill>
                  <a:srgbClr val="000000"/>
                </a:solidFill>
                <a:effectLst/>
                <a:highlight>
                  <a:srgbClr val="F5F5F5"/>
                </a:highlight>
                <a:latin typeface="Arial"/>
                <a:cs typeface="Arial"/>
              </a:rPr>
              <a:t>.</a:t>
            </a:r>
            <a:endParaRPr lang="en-GB" sz="1400" b="0" i="0">
              <a:solidFill>
                <a:srgbClr val="000000"/>
              </a:solidFill>
              <a:effectLst/>
              <a:highlight>
                <a:srgbClr val="F5F5F5"/>
              </a:highlight>
              <a:latin typeface="Arial"/>
              <a:cs typeface="Arial"/>
            </a:endParaRPr>
          </a:p>
        </p:txBody>
      </p:sp>
      <p:pic>
        <p:nvPicPr>
          <p:cNvPr id="3" name="Picture 2">
            <a:extLst>
              <a:ext uri="{FF2B5EF4-FFF2-40B4-BE49-F238E27FC236}">
                <a16:creationId xmlns:a16="http://schemas.microsoft.com/office/drawing/2014/main" id="{195407E1-0CC0-F950-3D6B-348CA132D23D}"/>
              </a:ext>
            </a:extLst>
          </p:cNvPr>
          <p:cNvPicPr>
            <a:picLocks noChangeAspect="1"/>
          </p:cNvPicPr>
          <p:nvPr/>
        </p:nvPicPr>
        <p:blipFill>
          <a:blip r:embed="rId4"/>
          <a:stretch>
            <a:fillRect/>
          </a:stretch>
        </p:blipFill>
        <p:spPr>
          <a:xfrm>
            <a:off x="305024" y="1751717"/>
            <a:ext cx="5702076" cy="4258812"/>
          </a:xfrm>
          <a:prstGeom prst="rect">
            <a:avLst/>
          </a:prstGeom>
        </p:spPr>
      </p:pic>
      <p:pic>
        <p:nvPicPr>
          <p:cNvPr id="7" name="Picture 6">
            <a:extLst>
              <a:ext uri="{FF2B5EF4-FFF2-40B4-BE49-F238E27FC236}">
                <a16:creationId xmlns:a16="http://schemas.microsoft.com/office/drawing/2014/main" id="{3EA5920D-6CAD-ECE9-DC37-B534440545CF}"/>
              </a:ext>
            </a:extLst>
          </p:cNvPr>
          <p:cNvPicPr>
            <a:picLocks noChangeAspect="1"/>
          </p:cNvPicPr>
          <p:nvPr/>
        </p:nvPicPr>
        <p:blipFill>
          <a:blip r:embed="rId5"/>
          <a:stretch>
            <a:fillRect/>
          </a:stretch>
        </p:blipFill>
        <p:spPr>
          <a:xfrm>
            <a:off x="6166787" y="1751718"/>
            <a:ext cx="5702076" cy="4249456"/>
          </a:xfrm>
          <a:prstGeom prst="rect">
            <a:avLst/>
          </a:prstGeom>
        </p:spPr>
      </p:pic>
    </p:spTree>
    <p:extLst>
      <p:ext uri="{BB962C8B-B14F-4D97-AF65-F5344CB8AC3E}">
        <p14:creationId xmlns:p14="http://schemas.microsoft.com/office/powerpoint/2010/main" val="254055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306779"/>
            <a:ext cx="11404154" cy="865186"/>
          </a:xfrm>
        </p:spPr>
        <p:txBody>
          <a:bodyPr/>
          <a:lstStyle/>
          <a:p>
            <a:r>
              <a:rPr lang="en-GB" spc="-40"/>
              <a:t>Latest results</a:t>
            </a:r>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393923" y="1041639"/>
            <a:ext cx="11404154" cy="495471"/>
          </a:xfrm>
        </p:spPr>
        <p:txBody>
          <a:bodyPr vert="horz" lIns="0" tIns="0" rIns="0" bIns="0" rtlCol="0" anchor="t">
            <a:noAutofit/>
          </a:bodyPr>
          <a:lstStyle/>
          <a:p>
            <a:pPr fontAlgn="base"/>
            <a:r>
              <a:rPr lang="en-GB" sz="1400" b="0">
                <a:solidFill>
                  <a:schemeClr val="tx1"/>
                </a:solidFill>
              </a:rPr>
              <a:t>There are national results infographic and social cards that show a summary of the 2023 results and an infographic template is available for you to add your local results, which can be used to encourage patients to complete this year’s survey. The files can be </a:t>
            </a:r>
            <a:r>
              <a:rPr lang="en-GB" sz="1400" b="0" i="0" u="none" strike="noStrike">
                <a:solidFill>
                  <a:srgbClr val="000000"/>
                </a:solidFill>
                <a:effectLst/>
                <a:highlight>
                  <a:srgbClr val="F5F5F5"/>
                </a:highlight>
                <a:latin typeface="Arial"/>
                <a:cs typeface="Arial"/>
              </a:rPr>
              <a:t>downloaded </a:t>
            </a:r>
            <a:r>
              <a:rPr lang="en-GB" sz="1400" b="0" i="0" u="sng" strike="noStrike">
                <a:solidFill>
                  <a:srgbClr val="0563C1"/>
                </a:solidFill>
                <a:effectLst/>
                <a:highlight>
                  <a:srgbClr val="F5F5F5"/>
                </a:highlight>
                <a:latin typeface="Arial"/>
                <a:cs typeface="Arial"/>
                <a:hlinkClick r:id="rId3"/>
              </a:rPr>
              <a:t>here</a:t>
            </a:r>
            <a:r>
              <a:rPr lang="en-GB" sz="1400" b="0" i="0" u="none" strike="noStrike">
                <a:solidFill>
                  <a:srgbClr val="000000"/>
                </a:solidFill>
                <a:effectLst/>
                <a:highlight>
                  <a:srgbClr val="F5F5F5"/>
                </a:highlight>
                <a:latin typeface="Arial"/>
                <a:cs typeface="Arial"/>
              </a:rPr>
              <a:t>.</a:t>
            </a:r>
            <a:endParaRPr lang="en-GB" sz="1400" b="0" i="0">
              <a:solidFill>
                <a:srgbClr val="000000"/>
              </a:solidFill>
              <a:effectLst/>
              <a:highlight>
                <a:srgbClr val="F5F5F5"/>
              </a:highlight>
              <a:latin typeface="Arial"/>
              <a:cs typeface="Arial"/>
            </a:endParaRPr>
          </a:p>
        </p:txBody>
      </p:sp>
      <p:pic>
        <p:nvPicPr>
          <p:cNvPr id="3" name="Picture 2">
            <a:extLst>
              <a:ext uri="{FF2B5EF4-FFF2-40B4-BE49-F238E27FC236}">
                <a16:creationId xmlns:a16="http://schemas.microsoft.com/office/drawing/2014/main" id="{45F1DEF3-EE26-F818-17EF-6FC7BED7AB4A}"/>
              </a:ext>
            </a:extLst>
          </p:cNvPr>
          <p:cNvPicPr>
            <a:picLocks noChangeAspect="1"/>
          </p:cNvPicPr>
          <p:nvPr/>
        </p:nvPicPr>
        <p:blipFill>
          <a:blip r:embed="rId4"/>
          <a:stretch>
            <a:fillRect/>
          </a:stretch>
        </p:blipFill>
        <p:spPr>
          <a:xfrm>
            <a:off x="393923" y="2399094"/>
            <a:ext cx="5541125" cy="3916503"/>
          </a:xfrm>
          <a:prstGeom prst="rect">
            <a:avLst/>
          </a:prstGeom>
        </p:spPr>
      </p:pic>
      <p:pic>
        <p:nvPicPr>
          <p:cNvPr id="7" name="Picture 6">
            <a:extLst>
              <a:ext uri="{FF2B5EF4-FFF2-40B4-BE49-F238E27FC236}">
                <a16:creationId xmlns:a16="http://schemas.microsoft.com/office/drawing/2014/main" id="{E935445F-D596-B1C1-1FE9-D6AACC03A541}"/>
              </a:ext>
            </a:extLst>
          </p:cNvPr>
          <p:cNvPicPr>
            <a:picLocks noChangeAspect="1"/>
          </p:cNvPicPr>
          <p:nvPr/>
        </p:nvPicPr>
        <p:blipFill>
          <a:blip r:embed="rId5"/>
          <a:stretch>
            <a:fillRect/>
          </a:stretch>
        </p:blipFill>
        <p:spPr>
          <a:xfrm>
            <a:off x="7282928" y="2399093"/>
            <a:ext cx="3098202" cy="3098202"/>
          </a:xfrm>
          <a:prstGeom prst="rect">
            <a:avLst/>
          </a:prstGeom>
        </p:spPr>
      </p:pic>
      <p:sp>
        <p:nvSpPr>
          <p:cNvPr id="9" name="Text Placeholder 5">
            <a:extLst>
              <a:ext uri="{FF2B5EF4-FFF2-40B4-BE49-F238E27FC236}">
                <a16:creationId xmlns:a16="http://schemas.microsoft.com/office/drawing/2014/main" id="{327FDFF7-17E0-6B02-F8E8-6F43EEF92DBD}"/>
              </a:ext>
            </a:extLst>
          </p:cNvPr>
          <p:cNvSpPr txBox="1">
            <a:spLocks/>
          </p:cNvSpPr>
          <p:nvPr/>
        </p:nvSpPr>
        <p:spPr>
          <a:xfrm>
            <a:off x="419846" y="2058493"/>
            <a:ext cx="2564430" cy="495471"/>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0">
                <a:solidFill>
                  <a:schemeClr val="tx1"/>
                </a:solidFill>
              </a:rPr>
              <a:t>Results infographic:</a:t>
            </a:r>
            <a:endParaRPr lang="en-GB" sz="1400" b="0">
              <a:solidFill>
                <a:srgbClr val="000000"/>
              </a:solidFill>
              <a:highlight>
                <a:srgbClr val="F5F5F5"/>
              </a:highlight>
              <a:latin typeface="Arial"/>
              <a:cs typeface="Arial"/>
            </a:endParaRPr>
          </a:p>
        </p:txBody>
      </p:sp>
      <p:sp>
        <p:nvSpPr>
          <p:cNvPr id="10" name="Text Placeholder 5">
            <a:extLst>
              <a:ext uri="{FF2B5EF4-FFF2-40B4-BE49-F238E27FC236}">
                <a16:creationId xmlns:a16="http://schemas.microsoft.com/office/drawing/2014/main" id="{6695993A-2042-443D-4CDC-4066AF9C0EC7}"/>
              </a:ext>
            </a:extLst>
          </p:cNvPr>
          <p:cNvSpPr txBox="1">
            <a:spLocks/>
          </p:cNvSpPr>
          <p:nvPr/>
        </p:nvSpPr>
        <p:spPr>
          <a:xfrm>
            <a:off x="7282928" y="2058493"/>
            <a:ext cx="2700169" cy="495471"/>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0">
                <a:solidFill>
                  <a:schemeClr val="tx1"/>
                </a:solidFill>
              </a:rPr>
              <a:t>Example of social card:</a:t>
            </a:r>
            <a:endParaRPr lang="en-GB" sz="1400" b="0">
              <a:solidFill>
                <a:srgbClr val="000000"/>
              </a:solidFill>
              <a:highlight>
                <a:srgbClr val="F5F5F5"/>
              </a:highlight>
              <a:latin typeface="Arial"/>
              <a:cs typeface="Arial"/>
            </a:endParaRPr>
          </a:p>
        </p:txBody>
      </p:sp>
    </p:spTree>
    <p:extLst>
      <p:ext uri="{BB962C8B-B14F-4D97-AF65-F5344CB8AC3E}">
        <p14:creationId xmlns:p14="http://schemas.microsoft.com/office/powerpoint/2010/main" val="2024747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17859" y="246607"/>
            <a:ext cx="11404154" cy="865186"/>
          </a:xfrm>
        </p:spPr>
        <p:txBody>
          <a:bodyPr/>
          <a:lstStyle/>
          <a:p>
            <a:r>
              <a:rPr lang="en-GB" spc="-40"/>
              <a:t>Case study video</a:t>
            </a:r>
          </a:p>
        </p:txBody>
      </p:sp>
      <p:sp>
        <p:nvSpPr>
          <p:cNvPr id="2" name="TextBox 1">
            <a:extLst>
              <a:ext uri="{FF2B5EF4-FFF2-40B4-BE49-F238E27FC236}">
                <a16:creationId xmlns:a16="http://schemas.microsoft.com/office/drawing/2014/main" id="{C18CB7C1-8EFA-7BB6-9B3C-CB8C7584A0A8}"/>
              </a:ext>
            </a:extLst>
          </p:cNvPr>
          <p:cNvSpPr txBox="1"/>
          <p:nvPr/>
        </p:nvSpPr>
        <p:spPr>
          <a:xfrm>
            <a:off x="432000" y="1015932"/>
            <a:ext cx="5664000" cy="4832092"/>
          </a:xfrm>
          <a:prstGeom prst="rect">
            <a:avLst/>
          </a:prstGeom>
          <a:noFill/>
        </p:spPr>
        <p:txBody>
          <a:bodyPr wrap="square" lIns="91440" tIns="45720" rIns="91440" bIns="45720" rtlCol="0" anchor="t">
            <a:spAutoFit/>
          </a:bodyPr>
          <a:lstStyle/>
          <a:p>
            <a:r>
              <a:rPr lang="en-GB" sz="1400" b="1">
                <a:latin typeface="Arial"/>
                <a:ea typeface="+mn-lt"/>
                <a:cs typeface="+mn-lt"/>
              </a:rPr>
              <a:t>National Cancer Patient Experience Survey - Improving Support for Black Men with Prostate Cancer</a:t>
            </a:r>
            <a:endParaRPr lang="en-GB" sz="1400" b="1">
              <a:latin typeface="Arial"/>
              <a:cs typeface="Arial"/>
            </a:endParaRPr>
          </a:p>
          <a:p>
            <a:endParaRPr lang="en-GB" sz="1400">
              <a:solidFill>
                <a:srgbClr val="000000"/>
              </a:solidFill>
              <a:latin typeface="Arial"/>
              <a:ea typeface="Calibri"/>
              <a:cs typeface="Calibri"/>
            </a:endParaRPr>
          </a:p>
          <a:p>
            <a:r>
              <a:rPr lang="en-GB" sz="1400">
                <a:solidFill>
                  <a:srgbClr val="000000"/>
                </a:solidFill>
                <a:latin typeface="Arial"/>
                <a:ea typeface="Calibri"/>
                <a:cs typeface="Arial"/>
              </a:rPr>
              <a:t>Guy’s and St Thomas’ NHS Foundation Trust and South East London Cancer Alliance have carried out an improvement project based on the results of the National Cancer Patient Experience Survey (NCPES) which has identified needs for improved support for black men with prostate cancer. </a:t>
            </a:r>
          </a:p>
          <a:p>
            <a:endParaRPr lang="en-GB" sz="1400">
              <a:solidFill>
                <a:srgbClr val="000000"/>
              </a:solidFill>
              <a:latin typeface="Arial"/>
              <a:cs typeface="Calibri"/>
            </a:endParaRPr>
          </a:p>
          <a:p>
            <a:r>
              <a:rPr lang="en-GB" sz="1400">
                <a:solidFill>
                  <a:srgbClr val="000000"/>
                </a:solidFill>
                <a:latin typeface="Arial"/>
                <a:cs typeface="Calibri"/>
              </a:rPr>
              <a:t>We have created this video to support the uptake of the NCPES survey and to encourage patients who are often underrepresented in NCPES to take part. </a:t>
            </a:r>
            <a:endParaRPr lang="en-GB" sz="1400">
              <a:solidFill>
                <a:srgbClr val="000000"/>
              </a:solidFill>
              <a:latin typeface="Arial"/>
              <a:ea typeface="Calibri"/>
              <a:cs typeface="Calibri"/>
            </a:endParaRPr>
          </a:p>
          <a:p>
            <a:endParaRPr lang="en-GB" sz="1400">
              <a:solidFill>
                <a:srgbClr val="000000"/>
              </a:solidFill>
              <a:latin typeface="Arial"/>
              <a:ea typeface="Calibri"/>
              <a:cs typeface="Calibri"/>
            </a:endParaRPr>
          </a:p>
          <a:p>
            <a:r>
              <a:rPr lang="en-GB" sz="1400">
                <a:solidFill>
                  <a:srgbClr val="000000"/>
                </a:solidFill>
                <a:latin typeface="Arial"/>
                <a:ea typeface="Calibri"/>
                <a:cs typeface="Arial"/>
              </a:rPr>
              <a:t>The aims of the case study videos are to:</a:t>
            </a:r>
          </a:p>
          <a:p>
            <a:endParaRPr lang="en-GB" sz="1400">
              <a:solidFill>
                <a:srgbClr val="000000"/>
              </a:solidFill>
              <a:latin typeface="Arial"/>
              <a:ea typeface="Calibri"/>
              <a:cs typeface="Arial"/>
            </a:endParaRPr>
          </a:p>
          <a:p>
            <a:pPr marL="171450" indent="-171450">
              <a:buFont typeface="Arial" panose="020B0604020202020204" pitchFamily="34" charset="0"/>
              <a:buChar char="•"/>
            </a:pPr>
            <a:r>
              <a:rPr lang="en-GB" sz="1400">
                <a:solidFill>
                  <a:srgbClr val="000000"/>
                </a:solidFill>
                <a:latin typeface="Arial"/>
                <a:ea typeface="Calibri"/>
                <a:cs typeface="Arial"/>
              </a:rPr>
              <a:t>Demonstrate the impact of the NCPES and how the results are used to make improvements to cancer services.</a:t>
            </a:r>
          </a:p>
          <a:p>
            <a:pPr marL="171450" indent="-171450">
              <a:buFont typeface="Arial" panose="020B0604020202020204" pitchFamily="34" charset="0"/>
              <a:buChar char="•"/>
            </a:pPr>
            <a:r>
              <a:rPr lang="en-GB" sz="1400">
                <a:solidFill>
                  <a:srgbClr val="000000"/>
                </a:solidFill>
                <a:latin typeface="Arial"/>
                <a:ea typeface="Calibri"/>
                <a:cs typeface="Arial"/>
              </a:rPr>
              <a:t>Encourage seldom heard groups to complete the NCPES.</a:t>
            </a:r>
          </a:p>
          <a:p>
            <a:endParaRPr lang="en-GB" sz="1400">
              <a:solidFill>
                <a:srgbClr val="000000"/>
              </a:solidFill>
              <a:latin typeface="Arial"/>
              <a:ea typeface="Calibri"/>
              <a:cs typeface="Calibri"/>
            </a:endParaRPr>
          </a:p>
          <a:p>
            <a:r>
              <a:rPr lang="en-GB" sz="1400">
                <a:solidFill>
                  <a:srgbClr val="000000"/>
                </a:solidFill>
                <a:latin typeface="Arial"/>
                <a:ea typeface="Calibri"/>
                <a:cs typeface="Calibri"/>
              </a:rPr>
              <a:t>The full version of the video is on YouTube and is available </a:t>
            </a:r>
            <a:r>
              <a:rPr lang="en-GB" sz="1400">
                <a:solidFill>
                  <a:srgbClr val="000000"/>
                </a:solidFill>
                <a:latin typeface="Arial"/>
                <a:ea typeface="Calibri"/>
                <a:cs typeface="Arial"/>
                <a:hlinkClick r:id="rId3"/>
              </a:rPr>
              <a:t>here</a:t>
            </a:r>
            <a:r>
              <a:rPr lang="en-GB" sz="1400">
                <a:solidFill>
                  <a:srgbClr val="000000"/>
                </a:solidFill>
                <a:latin typeface="Arial"/>
                <a:ea typeface="Calibri"/>
                <a:cs typeface="Arial"/>
              </a:rPr>
              <a:t>. </a:t>
            </a:r>
            <a:endParaRPr lang="en-GB" sz="1400">
              <a:solidFill>
                <a:srgbClr val="000000"/>
              </a:solidFill>
              <a:latin typeface="Arial" panose="020B0604020202020204" pitchFamily="34" charset="0"/>
              <a:ea typeface="Calibri"/>
              <a:cs typeface="Arial"/>
            </a:endParaRPr>
          </a:p>
          <a:p>
            <a:endParaRPr lang="en-GB" sz="1400">
              <a:solidFill>
                <a:srgbClr val="000000"/>
              </a:solidFill>
              <a:latin typeface="Arial" panose="020B0604020202020204" pitchFamily="34" charset="0"/>
              <a:ea typeface="Calibri"/>
              <a:cs typeface="Arial" panose="020B0604020202020204" pitchFamily="34" charset="0"/>
            </a:endParaRPr>
          </a:p>
          <a:p>
            <a:r>
              <a:rPr lang="en-GB" sz="1400">
                <a:solidFill>
                  <a:srgbClr val="000000"/>
                </a:solidFill>
                <a:latin typeface="Arial"/>
                <a:ea typeface="Calibri"/>
                <a:cs typeface="Arial"/>
              </a:rPr>
              <a:t>Social media video clips are available </a:t>
            </a:r>
            <a:r>
              <a:rPr lang="en-GB" sz="1400">
                <a:solidFill>
                  <a:srgbClr val="000000"/>
                </a:solidFill>
                <a:latin typeface="Arial"/>
                <a:ea typeface="Calibri"/>
                <a:cs typeface="Arial"/>
                <a:hlinkClick r:id="rId4"/>
              </a:rPr>
              <a:t>here</a:t>
            </a:r>
            <a:r>
              <a:rPr lang="en-GB" sz="1400">
                <a:solidFill>
                  <a:srgbClr val="000000"/>
                </a:solidFill>
                <a:latin typeface="Arial"/>
                <a:ea typeface="+mn-lt"/>
                <a:cs typeface="Arial"/>
              </a:rPr>
              <a:t>.</a:t>
            </a:r>
            <a:r>
              <a:rPr lang="en-GB" sz="1400">
                <a:solidFill>
                  <a:srgbClr val="000000"/>
                </a:solidFill>
                <a:latin typeface="Arial"/>
                <a:ea typeface="Calibri"/>
                <a:cs typeface="Arial"/>
              </a:rPr>
              <a:t> </a:t>
            </a:r>
            <a:endParaRPr lang="en-US" sz="1100" b="1">
              <a:solidFill>
                <a:schemeClr val="bg2">
                  <a:lumMod val="25000"/>
                </a:schemeClr>
              </a:solidFill>
              <a:latin typeface="Arial" panose="020B0604020202020204" pitchFamily="34" charset="0"/>
              <a:cs typeface="Arial" panose="020B0604020202020204" pitchFamily="34" charset="0"/>
            </a:endParaRPr>
          </a:p>
        </p:txBody>
      </p:sp>
      <p:pic>
        <p:nvPicPr>
          <p:cNvPr id="9" name="Picture 8" descr="A person sitting on a bench&#10;&#10;Description automatically generated">
            <a:extLst>
              <a:ext uri="{FF2B5EF4-FFF2-40B4-BE49-F238E27FC236}">
                <a16:creationId xmlns:a16="http://schemas.microsoft.com/office/drawing/2014/main" id="{BDB46342-57A4-159B-E323-B7A1BFE71FFA}"/>
              </a:ext>
            </a:extLst>
          </p:cNvPr>
          <p:cNvPicPr>
            <a:picLocks noChangeAspect="1"/>
          </p:cNvPicPr>
          <p:nvPr/>
        </p:nvPicPr>
        <p:blipFill>
          <a:blip r:embed="rId5"/>
          <a:stretch>
            <a:fillRect/>
          </a:stretch>
        </p:blipFill>
        <p:spPr>
          <a:xfrm>
            <a:off x="6360477" y="2125555"/>
            <a:ext cx="5399522" cy="2994694"/>
          </a:xfrm>
          <a:prstGeom prst="rect">
            <a:avLst/>
          </a:prstGeom>
        </p:spPr>
      </p:pic>
    </p:spTree>
    <p:extLst>
      <p:ext uri="{BB962C8B-B14F-4D97-AF65-F5344CB8AC3E}">
        <p14:creationId xmlns:p14="http://schemas.microsoft.com/office/powerpoint/2010/main" val="1351216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28592" y="257339"/>
            <a:ext cx="11404154" cy="865186"/>
          </a:xfrm>
        </p:spPr>
        <p:txBody>
          <a:bodyPr/>
          <a:lstStyle/>
          <a:p>
            <a:r>
              <a:rPr lang="en-GB" spc="-40"/>
              <a:t>Videos</a:t>
            </a:r>
          </a:p>
        </p:txBody>
      </p:sp>
      <p:sp>
        <p:nvSpPr>
          <p:cNvPr id="2" name="TextBox 1">
            <a:extLst>
              <a:ext uri="{FF2B5EF4-FFF2-40B4-BE49-F238E27FC236}">
                <a16:creationId xmlns:a16="http://schemas.microsoft.com/office/drawing/2014/main" id="{C18CB7C1-8EFA-7BB6-9B3C-CB8C7584A0A8}"/>
              </a:ext>
            </a:extLst>
          </p:cNvPr>
          <p:cNvSpPr txBox="1"/>
          <p:nvPr/>
        </p:nvSpPr>
        <p:spPr>
          <a:xfrm>
            <a:off x="432000" y="1037397"/>
            <a:ext cx="5664000" cy="3708708"/>
          </a:xfrm>
          <a:prstGeom prst="rect">
            <a:avLst/>
          </a:prstGeom>
          <a:noFill/>
        </p:spPr>
        <p:txBody>
          <a:bodyPr wrap="square" lIns="91440" tIns="45720" rIns="91440" bIns="45720" rtlCol="0" anchor="t">
            <a:spAutoFit/>
          </a:bodyPr>
          <a:lstStyle/>
          <a:p>
            <a:r>
              <a:rPr lang="en-GB" sz="1400" b="1">
                <a:ea typeface="+mn-lt"/>
                <a:cs typeface="+mn-lt"/>
              </a:rPr>
              <a:t>Learning from experience – black and ethnic minority cancer patients </a:t>
            </a:r>
            <a:endParaRPr lang="en-US">
              <a:ea typeface="+mn-lt"/>
              <a:cs typeface="+mn-lt"/>
            </a:endParaRPr>
          </a:p>
          <a:p>
            <a:endParaRPr lang="en-GB" sz="1400">
              <a:ea typeface="+mn-lt"/>
              <a:cs typeface="+mn-lt"/>
            </a:endParaRPr>
          </a:p>
          <a:p>
            <a:r>
              <a:rPr lang="en-GB" sz="1400">
                <a:ea typeface="+mn-lt"/>
                <a:cs typeface="+mn-lt"/>
              </a:rPr>
              <a:t>Three</a:t>
            </a:r>
            <a:r>
              <a:rPr lang="en-GB" sz="1400">
                <a:solidFill>
                  <a:srgbClr val="231F20"/>
                </a:solidFill>
                <a:ea typeface="+mn-lt"/>
                <a:cs typeface="+mn-lt"/>
              </a:rPr>
              <a:t> short films were developed by NHS England, in response to data from the NCPES, which showed ethnically diverse patients consistently report a poorer experience than white British people who take part in the survey. </a:t>
            </a:r>
            <a:endParaRPr lang="en-GB" sz="1400">
              <a:solidFill>
                <a:srgbClr val="F1F1F1"/>
              </a:solidFill>
              <a:ea typeface="Roboto"/>
              <a:cs typeface="+mn-lt"/>
              <a:hlinkClick r:id="" action="ppaction://noaction"/>
            </a:endParaRPr>
          </a:p>
          <a:p>
            <a:endParaRPr lang="en-GB" sz="1400">
              <a:solidFill>
                <a:srgbClr val="231F20"/>
              </a:solidFill>
              <a:ea typeface="+mn-lt"/>
              <a:cs typeface="+mn-lt"/>
            </a:endParaRPr>
          </a:p>
          <a:p>
            <a:r>
              <a:rPr lang="en-GB" sz="1400">
                <a:solidFill>
                  <a:srgbClr val="231F20"/>
                </a:solidFill>
                <a:ea typeface="+mn-lt"/>
                <a:cs typeface="+mn-lt"/>
              </a:rPr>
              <a:t>The films examine three themes – bias, communication and dignity. They highlight the importance of involving and listening to people from different communities within the NCPES. </a:t>
            </a:r>
            <a:endParaRPr lang="en-GB" sz="1400">
              <a:solidFill>
                <a:srgbClr val="F1F1F1"/>
              </a:solidFill>
              <a:latin typeface="Arial"/>
              <a:ea typeface="Roboto"/>
              <a:cs typeface="Arial"/>
              <a:hlinkClick r:id="" action="ppaction://noaction"/>
            </a:endParaRPr>
          </a:p>
          <a:p>
            <a:endParaRPr lang="en-GB" sz="1400">
              <a:latin typeface="Arial"/>
              <a:ea typeface="Roboto"/>
              <a:cs typeface="Roboto"/>
            </a:endParaRPr>
          </a:p>
          <a:p>
            <a:pPr marL="285750" indent="-285750">
              <a:buFont typeface="Arial"/>
              <a:buChar char="•"/>
            </a:pPr>
            <a:r>
              <a:rPr lang="en-GB" sz="1400">
                <a:solidFill>
                  <a:srgbClr val="231F20"/>
                </a:solidFill>
                <a:latin typeface="Arial"/>
                <a:ea typeface="Roboto"/>
                <a:cs typeface="Roboto"/>
                <a:hlinkClick r:id="rId3">
                  <a:extLst>
                    <a:ext uri="{A12FA001-AC4F-418D-AE19-62706E023703}">
                      <ahyp:hlinkClr xmlns:ahyp="http://schemas.microsoft.com/office/drawing/2018/hyperlinkcolor" val="tx"/>
                    </a:ext>
                  </a:extLst>
                </a:hlinkClick>
              </a:rPr>
              <a:t>Learning from the experience of BME cancer patients – Bias</a:t>
            </a:r>
            <a:endParaRPr lang="en-GB" sz="1400">
              <a:solidFill>
                <a:srgbClr val="231F20"/>
              </a:solidFill>
              <a:latin typeface="Arial"/>
              <a:ea typeface="Roboto"/>
              <a:cs typeface="Roboto"/>
            </a:endParaRPr>
          </a:p>
          <a:p>
            <a:pPr marL="285750" indent="-285750">
              <a:buFont typeface="Arial"/>
              <a:buChar char="•"/>
            </a:pPr>
            <a:r>
              <a:rPr lang="en-GB" sz="1400">
                <a:latin typeface="Arial"/>
                <a:ea typeface="Roboto"/>
                <a:cs typeface="Roboto"/>
                <a:hlinkClick r:id="rId4">
                  <a:extLst>
                    <a:ext uri="{A12FA001-AC4F-418D-AE19-62706E023703}">
                      <ahyp:hlinkClr xmlns:ahyp="http://schemas.microsoft.com/office/drawing/2018/hyperlinkcolor" val="tx"/>
                    </a:ext>
                  </a:extLst>
                </a:hlinkClick>
              </a:rPr>
              <a:t>Learning from the experience of BME cancer patients – Communication</a:t>
            </a:r>
            <a:endParaRPr lang="en-GB" sz="1400">
              <a:latin typeface="Arial"/>
              <a:cs typeface="Arial"/>
              <a:hlinkClick r:id="" action="ppaction://noaction">
                <a:extLst>
                  <a:ext uri="{A12FA001-AC4F-418D-AE19-62706E023703}">
                    <ahyp:hlinkClr xmlns:ahyp="http://schemas.microsoft.com/office/drawing/2018/hyperlinkcolor" val="tx"/>
                  </a:ext>
                </a:extLst>
              </a:hlinkClick>
            </a:endParaRPr>
          </a:p>
          <a:p>
            <a:pPr marL="285750" indent="-285750">
              <a:buFont typeface="Arial"/>
              <a:buChar char="•"/>
            </a:pPr>
            <a:r>
              <a:rPr lang="en-GB" sz="1400">
                <a:latin typeface="Arial"/>
                <a:ea typeface="Roboto"/>
                <a:cs typeface="Arial"/>
                <a:hlinkClick r:id="rId5">
                  <a:extLst>
                    <a:ext uri="{A12FA001-AC4F-418D-AE19-62706E023703}">
                      <ahyp:hlinkClr xmlns:ahyp="http://schemas.microsoft.com/office/drawing/2018/hyperlinkcolor" val="tx"/>
                    </a:ext>
                  </a:extLst>
                </a:hlinkClick>
              </a:rPr>
              <a:t>Learning from the experience of BME cancer patients – Dignity</a:t>
            </a:r>
          </a:p>
          <a:p>
            <a:endParaRPr lang="en-US" sz="1100" b="1">
              <a:solidFill>
                <a:srgbClr val="00182E"/>
              </a:solidFill>
              <a:latin typeface="Arial" panose="020B0604020202020204" pitchFamily="34" charset="0"/>
              <a:ea typeface="Roboto"/>
              <a:cs typeface="Arial" panose="020B0604020202020204" pitchFamily="34" charset="0"/>
            </a:endParaRPr>
          </a:p>
        </p:txBody>
      </p:sp>
      <p:pic>
        <p:nvPicPr>
          <p:cNvPr id="3" name="Picture 2">
            <a:extLst>
              <a:ext uri="{FF2B5EF4-FFF2-40B4-BE49-F238E27FC236}">
                <a16:creationId xmlns:a16="http://schemas.microsoft.com/office/drawing/2014/main" id="{D789EED9-2835-DE3D-302D-AEEB6FF7DDF2}"/>
              </a:ext>
            </a:extLst>
          </p:cNvPr>
          <p:cNvPicPr>
            <a:picLocks noChangeAspect="1"/>
          </p:cNvPicPr>
          <p:nvPr/>
        </p:nvPicPr>
        <p:blipFill>
          <a:blip r:embed="rId6"/>
          <a:stretch>
            <a:fillRect/>
          </a:stretch>
        </p:blipFill>
        <p:spPr>
          <a:xfrm>
            <a:off x="6347205" y="1553179"/>
            <a:ext cx="5486266" cy="2850122"/>
          </a:xfrm>
          <a:prstGeom prst="rect">
            <a:avLst/>
          </a:prstGeom>
        </p:spPr>
      </p:pic>
    </p:spTree>
    <p:extLst>
      <p:ext uri="{BB962C8B-B14F-4D97-AF65-F5344CB8AC3E}">
        <p14:creationId xmlns:p14="http://schemas.microsoft.com/office/powerpoint/2010/main" val="1395101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F33954-8C47-E6E2-1CAC-A741BAD11F8D}"/>
              </a:ext>
            </a:extLst>
          </p:cNvPr>
          <p:cNvSpPr txBox="1"/>
          <p:nvPr/>
        </p:nvSpPr>
        <p:spPr>
          <a:xfrm>
            <a:off x="458153" y="1124465"/>
            <a:ext cx="5134573" cy="4832092"/>
          </a:xfrm>
          <a:prstGeom prst="rect">
            <a:avLst/>
          </a:prstGeom>
          <a:noFill/>
        </p:spPr>
        <p:txBody>
          <a:bodyPr wrap="square" lIns="91440" tIns="45720" rIns="91440" bIns="45720" rtlCol="0" anchor="t">
            <a:spAutoFit/>
          </a:bodyPr>
          <a:lstStyle/>
          <a:p>
            <a:r>
              <a:rPr lang="en-GB" sz="1400">
                <a:latin typeface="Arial"/>
                <a:ea typeface="+mn-lt"/>
                <a:cs typeface="+mn-lt"/>
              </a:rPr>
              <a:t>NCPES results are used as part of the Cancer Experience of Care Improvement Collaborative (CIC). The CIC brings together groups of cancer healthcare professionals and people with lived experience from different organisations to improve services. </a:t>
            </a:r>
            <a:endParaRPr lang="en-US"/>
          </a:p>
          <a:p>
            <a:endParaRPr lang="en-GB" sz="1400">
              <a:latin typeface="Arial"/>
              <a:ea typeface="+mn-lt"/>
              <a:cs typeface="+mn-lt"/>
            </a:endParaRPr>
          </a:p>
          <a:p>
            <a:r>
              <a:rPr lang="en-GB" sz="1400">
                <a:latin typeface="Arial"/>
                <a:ea typeface="+mn-lt"/>
                <a:cs typeface="+mn-lt"/>
              </a:rPr>
              <a:t>The aim of the CIC is for each project team to use insight and feedback (like trust level National Cancer Patient Experience Survey results) to improve the experience of care for cancer patients and their friends and family who may provide unpaid care and support. Project teams are able to make improvements based on what matters to people who use cancer services that align with local, regional, and national priorities.</a:t>
            </a:r>
          </a:p>
          <a:p>
            <a:endParaRPr lang="en-GB" sz="1400">
              <a:latin typeface="Arial"/>
              <a:ea typeface="+mn-lt"/>
              <a:cs typeface="+mn-lt"/>
            </a:endParaRPr>
          </a:p>
          <a:p>
            <a:r>
              <a:rPr lang="en-GB" sz="1400">
                <a:solidFill>
                  <a:schemeClr val="bg2">
                    <a:lumMod val="25000"/>
                  </a:schemeClr>
                </a:solidFill>
                <a:latin typeface="Arial"/>
                <a:ea typeface="+mn-lt"/>
                <a:cs typeface="+mn-lt"/>
              </a:rPr>
              <a:t>Further information on the Cancer Experience of Care Improvement Collaborative can be found </a:t>
            </a:r>
            <a:r>
              <a:rPr lang="en-GB" sz="1400">
                <a:solidFill>
                  <a:schemeClr val="bg2">
                    <a:lumMod val="25000"/>
                  </a:schemeClr>
                </a:solidFill>
                <a:latin typeface="Arial"/>
                <a:ea typeface="+mn-lt"/>
                <a:cs typeface="+mn-lt"/>
                <a:hlinkClick r:id="rId2"/>
              </a:rPr>
              <a:t>here</a:t>
            </a:r>
            <a:r>
              <a:rPr lang="en-GB" sz="1400">
                <a:solidFill>
                  <a:schemeClr val="bg2">
                    <a:lumMod val="25000"/>
                  </a:schemeClr>
                </a:solidFill>
                <a:latin typeface="Arial"/>
                <a:ea typeface="+mn-lt"/>
                <a:cs typeface="+mn-lt"/>
              </a:rPr>
              <a:t>.</a:t>
            </a:r>
          </a:p>
          <a:p>
            <a:endParaRPr lang="en-GB" sz="1400">
              <a:solidFill>
                <a:schemeClr val="bg2">
                  <a:lumMod val="25000"/>
                </a:schemeClr>
              </a:solidFill>
              <a:latin typeface="Arial"/>
              <a:ea typeface="+mn-lt"/>
              <a:cs typeface="+mn-lt"/>
            </a:endParaRPr>
          </a:p>
          <a:p>
            <a:r>
              <a:rPr lang="en-GB" sz="1400">
                <a:solidFill>
                  <a:schemeClr val="bg2">
                    <a:lumMod val="25000"/>
                  </a:schemeClr>
                </a:solidFill>
                <a:latin typeface="Arial"/>
                <a:ea typeface="+mn-lt"/>
                <a:cs typeface="+mn-lt"/>
              </a:rPr>
              <a:t>The videos on the page which can be used to promote the impact of NCPES and why Project Teams have got involved in the CIC.</a:t>
            </a:r>
          </a:p>
          <a:p>
            <a:endParaRPr lang="en-GB" sz="1400">
              <a:solidFill>
                <a:schemeClr val="bg2">
                  <a:lumMod val="25000"/>
                </a:schemeClr>
              </a:solidFill>
              <a:latin typeface="Arial"/>
              <a:ea typeface="+mn-lt"/>
              <a:cs typeface="+mn-lt"/>
            </a:endParaRPr>
          </a:p>
        </p:txBody>
      </p:sp>
      <p:sp>
        <p:nvSpPr>
          <p:cNvPr id="2" name="Title 4">
            <a:extLst>
              <a:ext uri="{FF2B5EF4-FFF2-40B4-BE49-F238E27FC236}">
                <a16:creationId xmlns:a16="http://schemas.microsoft.com/office/drawing/2014/main" id="{24466462-532B-19BE-D6E8-8507A5CBE5F0}"/>
              </a:ext>
            </a:extLst>
          </p:cNvPr>
          <p:cNvSpPr>
            <a:spLocks noGrp="1"/>
          </p:cNvSpPr>
          <p:nvPr>
            <p:ph type="title"/>
          </p:nvPr>
        </p:nvSpPr>
        <p:spPr>
          <a:xfrm>
            <a:off x="550055" y="493644"/>
            <a:ext cx="11404154" cy="523498"/>
          </a:xfrm>
        </p:spPr>
        <p:txBody>
          <a:bodyPr>
            <a:normAutofit/>
          </a:bodyPr>
          <a:lstStyle/>
          <a:p>
            <a:r>
              <a:rPr lang="en-GB" sz="3600" spc="-40"/>
              <a:t>Impact of the survey</a:t>
            </a:r>
          </a:p>
        </p:txBody>
      </p:sp>
      <p:pic>
        <p:nvPicPr>
          <p:cNvPr id="4" name="Picture 3">
            <a:extLst>
              <a:ext uri="{FF2B5EF4-FFF2-40B4-BE49-F238E27FC236}">
                <a16:creationId xmlns:a16="http://schemas.microsoft.com/office/drawing/2014/main" id="{4C38F50A-30F8-1D15-FA22-19B63BA508F7}"/>
              </a:ext>
            </a:extLst>
          </p:cNvPr>
          <p:cNvPicPr>
            <a:picLocks noChangeAspect="1"/>
          </p:cNvPicPr>
          <p:nvPr/>
        </p:nvPicPr>
        <p:blipFill>
          <a:blip r:embed="rId3"/>
          <a:srcRect l="9347" r="1855"/>
          <a:stretch/>
        </p:blipFill>
        <p:spPr>
          <a:xfrm>
            <a:off x="6007396" y="1658679"/>
            <a:ext cx="5858540" cy="3286688"/>
          </a:xfrm>
          <a:prstGeom prst="rect">
            <a:avLst/>
          </a:prstGeom>
        </p:spPr>
      </p:pic>
    </p:spTree>
    <p:extLst>
      <p:ext uri="{BB962C8B-B14F-4D97-AF65-F5344CB8AC3E}">
        <p14:creationId xmlns:p14="http://schemas.microsoft.com/office/powerpoint/2010/main" val="4147114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292150"/>
            <a:ext cx="11404154" cy="865186"/>
          </a:xfrm>
        </p:spPr>
        <p:txBody>
          <a:bodyPr/>
          <a:lstStyle/>
          <a:p>
            <a:r>
              <a:rPr lang="en-GB" spc="-40"/>
              <a:t>About this toolkit</a:t>
            </a:r>
          </a:p>
        </p:txBody>
      </p:sp>
      <p:sp>
        <p:nvSpPr>
          <p:cNvPr id="2" name="TextBox 6">
            <a:extLst>
              <a:ext uri="{FF2B5EF4-FFF2-40B4-BE49-F238E27FC236}">
                <a16:creationId xmlns:a16="http://schemas.microsoft.com/office/drawing/2014/main" id="{53789FC8-BD55-63AF-CC7E-B9CD8447A55A}"/>
              </a:ext>
            </a:extLst>
          </p:cNvPr>
          <p:cNvSpPr txBox="1"/>
          <p:nvPr/>
        </p:nvSpPr>
        <p:spPr>
          <a:xfrm>
            <a:off x="393923" y="1070072"/>
            <a:ext cx="11442231" cy="42473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latin typeface="Arial"/>
                <a:cs typeface="Arial"/>
              </a:rPr>
              <a:t>What is this toolkit?</a:t>
            </a:r>
          </a:p>
          <a:p>
            <a:pPr marL="285750" indent="-285750">
              <a:buFont typeface="Arial" panose="020B0604020202020204" pitchFamily="34" charset="0"/>
              <a:buChar char="•"/>
            </a:pPr>
            <a:r>
              <a:rPr lang="en-US" sz="1500" b="0">
                <a:latin typeface="Arial"/>
                <a:cs typeface="Arial"/>
              </a:rPr>
              <a:t>This toolkit is designed to help with the communication and promotion of the 2025 National Cancer Patient Experience Survey (NCPES) during the sampling period (April to June 2025). </a:t>
            </a:r>
          </a:p>
          <a:p>
            <a:pPr marL="285750" indent="-285750">
              <a:buFont typeface="Arial" panose="020B0604020202020204" pitchFamily="34" charset="0"/>
              <a:buChar char="•"/>
            </a:pPr>
            <a:r>
              <a:rPr lang="en-US" sz="1500" b="0">
                <a:latin typeface="Arial"/>
                <a:cs typeface="Arial"/>
              </a:rPr>
              <a:t>The aim of the toolkit is to raise awareness of the survey amongst patients who will be eligible to for the survey when it is live in November 2025. </a:t>
            </a:r>
          </a:p>
          <a:p>
            <a:pPr marL="285750" indent="-285750">
              <a:buFont typeface="Arial" panose="020B0604020202020204" pitchFamily="34" charset="0"/>
              <a:buChar char="•"/>
            </a:pPr>
            <a:r>
              <a:rPr lang="en-US" sz="1500" b="0">
                <a:latin typeface="Arial"/>
                <a:cs typeface="Arial"/>
              </a:rPr>
              <a:t>All communication materials are available to download at </a:t>
            </a:r>
            <a:r>
              <a:rPr lang="en-GB" sz="1500" b="0">
                <a:solidFill>
                  <a:schemeClr val="bg2"/>
                </a:solidFill>
                <a:hlinkClick r:id="rId3">
                  <a:extLst>
                    <a:ext uri="{A12FA001-AC4F-418D-AE19-62706E023703}">
                      <ahyp:hlinkClr xmlns:ahyp="http://schemas.microsoft.com/office/drawing/2018/hyperlinkcolor" val="tx"/>
                    </a:ext>
                  </a:extLst>
                </a:hlinkClick>
              </a:rPr>
              <a:t>www.ncpes.co.uk/promoting-the-survey</a:t>
            </a:r>
            <a:r>
              <a:rPr lang="en-GB" sz="1500" b="0"/>
              <a:t>. </a:t>
            </a:r>
          </a:p>
          <a:p>
            <a:endParaRPr lang="en-GB" sz="1500" b="0"/>
          </a:p>
          <a:p>
            <a:r>
              <a:rPr lang="en-US" sz="1500" b="1">
                <a:latin typeface="Arial"/>
                <a:cs typeface="Arial"/>
              </a:rPr>
              <a:t>Why is it important to promote the survey?</a:t>
            </a:r>
          </a:p>
          <a:p>
            <a:pPr marL="285750" indent="-285750">
              <a:buFont typeface="Arial" panose="020B0604020202020204" pitchFamily="34" charset="0"/>
              <a:buChar char="•"/>
            </a:pPr>
            <a:r>
              <a:rPr lang="en-GB" sz="1500" b="0">
                <a:latin typeface="Arial"/>
                <a:ea typeface="MS Mincho"/>
                <a:cs typeface="Arial"/>
              </a:rPr>
              <a:t>Patients who will be</a:t>
            </a:r>
            <a:r>
              <a:rPr lang="en-GB" sz="1500">
                <a:latin typeface="Arial"/>
                <a:ea typeface="MS Mincho"/>
                <a:cs typeface="Arial"/>
              </a:rPr>
              <a:t> invited to take part in the 2025 survey are all adult patients (aged 16 and over), with a confirmed primary diagnosis of cancer, who have been admitted to hospital as inpatients for cancer related treatment, or who were seen as day case patients for cancer related treatment, and have been discharged during the months of April, May or June 2025.</a:t>
            </a:r>
          </a:p>
          <a:p>
            <a:pPr marL="285750" indent="-285750">
              <a:buFont typeface="Arial" panose="020B0604020202020204" pitchFamily="34" charset="0"/>
              <a:buChar char="•"/>
            </a:pPr>
            <a:r>
              <a:rPr lang="en-GB" sz="1500">
                <a:latin typeface="Arial"/>
                <a:ea typeface="MS Mincho"/>
                <a:cs typeface="Arial"/>
              </a:rPr>
              <a:t>The months of April, May and June 2025 are therefore a key opportunity to promote the survey to patients.</a:t>
            </a:r>
          </a:p>
          <a:p>
            <a:pPr marL="285750" indent="-285750">
              <a:buFont typeface="Arial" panose="020B0604020202020204" pitchFamily="34" charset="0"/>
              <a:buChar char="•"/>
            </a:pPr>
            <a:r>
              <a:rPr lang="en-GB" sz="1500">
                <a:latin typeface="Arial"/>
                <a:ea typeface="MS Mincho"/>
                <a:cs typeface="Arial"/>
              </a:rPr>
              <a:t>Additional promotion of the survey can help encourage people to take part when they have been invited. It is </a:t>
            </a:r>
            <a:r>
              <a:rPr lang="en-GB" sz="1500" b="0">
                <a:effectLst/>
                <a:latin typeface="Arial"/>
                <a:ea typeface="MS Mincho"/>
                <a:cs typeface="Arial"/>
              </a:rPr>
              <a:t>important that as many people as possible respond to the survey so that the results reflect the views of cancer patients.</a:t>
            </a:r>
          </a:p>
          <a:p>
            <a:endParaRPr lang="en-GB" sz="1500">
              <a:latin typeface="Arial"/>
              <a:ea typeface="MS Mincho"/>
              <a:cs typeface="Arial"/>
            </a:endParaRPr>
          </a:p>
          <a:p>
            <a:r>
              <a:rPr lang="en-GB" sz="1500" b="1">
                <a:solidFill>
                  <a:schemeClr val="tx1"/>
                </a:solidFill>
                <a:latin typeface="Arial"/>
                <a:ea typeface="MS Mincho"/>
                <a:cs typeface="Arial"/>
              </a:rPr>
              <a:t>Notes:</a:t>
            </a:r>
          </a:p>
          <a:p>
            <a:pPr marL="285750" indent="-285750">
              <a:buFont typeface="Arial" panose="020B0604020202020204" pitchFamily="34" charset="0"/>
              <a:buChar char="•"/>
            </a:pPr>
            <a:r>
              <a:rPr lang="en-GB" sz="1500"/>
              <a:t>For those aged 16 and under, feedback is collected via the </a:t>
            </a:r>
            <a:r>
              <a:rPr lang="en-GB" sz="1500">
                <a:hlinkClick r:id="rId4"/>
              </a:rPr>
              <a:t>Under 16 Cancer Patient Experience Survey</a:t>
            </a:r>
            <a:r>
              <a:rPr lang="en-GB" sz="1500"/>
              <a:t>. </a:t>
            </a:r>
            <a:endParaRPr lang="en-GB" sz="1500">
              <a:cs typeface="Arial" panose="020B0604020202020204"/>
            </a:endParaRPr>
          </a:p>
          <a:p>
            <a:pPr marL="285750" indent="-285750">
              <a:buFont typeface="Arial" panose="020B0604020202020204" pitchFamily="34" charset="0"/>
              <a:buChar char="•"/>
            </a:pPr>
            <a:r>
              <a:rPr lang="en-GB" sz="1500" b="0">
                <a:solidFill>
                  <a:schemeClr val="tx1"/>
                </a:solidFill>
                <a:latin typeface="Arial"/>
                <a:ea typeface="MS Mincho"/>
                <a:cs typeface="Arial"/>
              </a:rPr>
              <a:t>The National Cancer Patient Experience Survey is a separate survey from the </a:t>
            </a:r>
            <a:r>
              <a:rPr lang="en-GB" sz="1500">
                <a:latin typeface="Arial"/>
                <a:ea typeface="MS Mincho"/>
                <a:cs typeface="Arial"/>
                <a:hlinkClick r:id="rId5"/>
              </a:rPr>
              <a:t>Cancer Quality of Life Survey</a:t>
            </a:r>
            <a:r>
              <a:rPr lang="en-GB" sz="1500">
                <a:latin typeface="Arial"/>
                <a:ea typeface="MS Mincho"/>
                <a:cs typeface="Arial"/>
              </a:rPr>
              <a:t>.</a:t>
            </a:r>
            <a:endParaRPr lang="en-GB" sz="1500" b="0">
              <a:solidFill>
                <a:schemeClr val="tx1"/>
              </a:solidFill>
              <a:latin typeface="Arial"/>
              <a:ea typeface="MS Mincho"/>
              <a:cs typeface="Arial"/>
            </a:endParaRPr>
          </a:p>
        </p:txBody>
      </p:sp>
    </p:spTree>
    <p:extLst>
      <p:ext uri="{BB962C8B-B14F-4D97-AF65-F5344CB8AC3E}">
        <p14:creationId xmlns:p14="http://schemas.microsoft.com/office/powerpoint/2010/main" val="27468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B1206D-94F3-0E7B-81E8-A2538642CEBE}"/>
              </a:ext>
            </a:extLst>
          </p:cNvPr>
          <p:cNvSpPr>
            <a:spLocks noGrp="1"/>
          </p:cNvSpPr>
          <p:nvPr>
            <p:ph type="title" idx="4294967295"/>
          </p:nvPr>
        </p:nvSpPr>
        <p:spPr>
          <a:xfrm>
            <a:off x="784898" y="2263308"/>
            <a:ext cx="5863328" cy="8969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6000" b="1">
                <a:latin typeface="+mn-lt"/>
                <a:ea typeface="+mn-ea"/>
                <a:cs typeface="+mn-cs"/>
              </a:rPr>
              <a:t>Frequently Asked Questions</a:t>
            </a:r>
            <a:endParaRPr kumimoji="0" lang="en-GB" sz="6000" b="1"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6431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297835"/>
            <a:ext cx="11404154" cy="865186"/>
          </a:xfrm>
        </p:spPr>
        <p:txBody>
          <a:bodyPr>
            <a:normAutofit/>
          </a:bodyPr>
          <a:lstStyle/>
          <a:p>
            <a:r>
              <a:rPr lang="en-GB"/>
              <a:t>FAQs</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55845" y="1163021"/>
            <a:ext cx="11520597" cy="54784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Arial"/>
                <a:cs typeface="Arial"/>
              </a:rPr>
              <a:t>Q. What is the purpose of the survey?</a:t>
            </a:r>
            <a:r>
              <a:rPr lang="en-GB" sz="1400">
                <a:latin typeface="Arial"/>
                <a:cs typeface="Arial"/>
              </a:rPr>
              <a:t> </a:t>
            </a:r>
            <a:endParaRPr lang="en-US" sz="1400">
              <a:ea typeface="+mn-lt"/>
              <a:cs typeface="+mn-lt"/>
            </a:endParaRPr>
          </a:p>
          <a:p>
            <a:r>
              <a:rPr lang="en-GB" sz="1400" b="1">
                <a:latin typeface="Arial"/>
                <a:cs typeface="Arial"/>
              </a:rPr>
              <a:t>A.</a:t>
            </a:r>
            <a:r>
              <a:rPr lang="en-GB" sz="1400">
                <a:latin typeface="Arial"/>
                <a:cs typeface="Arial"/>
              </a:rPr>
              <a:t> The purpose of collecting and analysing data via this survey is to</a:t>
            </a:r>
            <a:r>
              <a:rPr lang="en-GB" sz="1400" b="1">
                <a:latin typeface="Arial"/>
                <a:cs typeface="Arial"/>
              </a:rPr>
              <a:t>: </a:t>
            </a:r>
            <a:r>
              <a:rPr lang="en-GB" sz="1400">
                <a:latin typeface="Arial"/>
                <a:cs typeface="Arial"/>
              </a:rPr>
              <a:t> </a:t>
            </a:r>
            <a:endParaRPr lang="en-GB" sz="1400">
              <a:ea typeface="+mn-lt"/>
              <a:cs typeface="+mn-lt"/>
            </a:endParaRPr>
          </a:p>
          <a:p>
            <a:pPr marL="171450" indent="-171450">
              <a:buFont typeface="Arial,Sans-Serif"/>
              <a:buChar char="•"/>
            </a:pPr>
            <a:r>
              <a:rPr lang="en-GB" sz="1400">
                <a:latin typeface="Arial"/>
                <a:cs typeface="Arial"/>
              </a:rPr>
              <a:t>To measure continuous improvement and enable local systems to assess their performance improvement with other providers and commissioners. </a:t>
            </a:r>
            <a:endParaRPr lang="en-US" sz="1400">
              <a:ea typeface="+mn-lt"/>
              <a:cs typeface="+mn-lt"/>
            </a:endParaRPr>
          </a:p>
          <a:p>
            <a:pPr marL="171450" indent="-171450">
              <a:buFont typeface="Arial,Sans-Serif"/>
              <a:buChar char="•"/>
            </a:pPr>
            <a:r>
              <a:rPr lang="en-GB" sz="1400">
                <a:latin typeface="Arial"/>
                <a:cs typeface="Arial"/>
              </a:rPr>
              <a:t>Provide NHS England with an up-to-date overview of cancer patient experience across England. </a:t>
            </a:r>
          </a:p>
          <a:p>
            <a:pPr marL="171450" indent="-171450">
              <a:buFont typeface="Arial,Sans-Serif"/>
              <a:buChar char="•"/>
            </a:pPr>
            <a:endParaRPr lang="en-GB" sz="1400">
              <a:latin typeface="Arial"/>
              <a:ea typeface="+mn-lt"/>
              <a:cs typeface="Arial"/>
            </a:endParaRPr>
          </a:p>
          <a:p>
            <a:r>
              <a:rPr lang="en-GB" sz="1400" b="0" i="0">
                <a:solidFill>
                  <a:srgbClr val="000000"/>
                </a:solidFill>
                <a:effectLst/>
                <a:latin typeface="+mj-lt"/>
              </a:rPr>
              <a:t>The survey results are used to understand patient experience and to improve cancer services across England. The results will be looked at to understand differences in people’s experiences, for example, to see if people answer differently depending on their ethnic group or their type of cancer. This will help to identify where improvements are most needed and for which groups, communities, or populations.</a:t>
            </a:r>
            <a:endParaRPr lang="en-GB" sz="1400">
              <a:latin typeface="+mj-lt"/>
              <a:ea typeface="+mn-lt"/>
              <a:cs typeface="Arial"/>
            </a:endParaRPr>
          </a:p>
          <a:p>
            <a:endParaRPr lang="en-GB" sz="1400">
              <a:ea typeface="+mn-lt"/>
              <a:cs typeface="+mn-lt"/>
            </a:endParaRPr>
          </a:p>
          <a:p>
            <a:r>
              <a:rPr lang="en-GB" sz="1400" b="1">
                <a:latin typeface="Arial"/>
                <a:cs typeface="Arial"/>
              </a:rPr>
              <a:t>Q. Who is running the survey?</a:t>
            </a:r>
            <a:r>
              <a:rPr lang="en-GB" sz="1400">
                <a:latin typeface="Arial"/>
                <a:cs typeface="Arial"/>
              </a:rPr>
              <a:t> </a:t>
            </a:r>
            <a:endParaRPr lang="en-US" sz="1400">
              <a:latin typeface="Arial"/>
              <a:ea typeface="+mn-lt"/>
              <a:cs typeface="Arial"/>
            </a:endParaRPr>
          </a:p>
          <a:p>
            <a:r>
              <a:rPr lang="en-GB" sz="1400" b="1">
                <a:latin typeface="Arial"/>
                <a:cs typeface="Arial"/>
              </a:rPr>
              <a:t>A.</a:t>
            </a:r>
            <a:r>
              <a:rPr lang="en-GB" sz="1400">
                <a:latin typeface="Arial"/>
                <a:cs typeface="Arial"/>
              </a:rPr>
              <a:t> Picker Institute Europe is carrying out the survey on behalf of NHS England. For more information on Picker, visit </a:t>
            </a:r>
            <a:r>
              <a:rPr lang="en-GB" sz="1400">
                <a:latin typeface="Arial"/>
                <a:cs typeface="Arial"/>
                <a:hlinkClick r:id="rId3"/>
              </a:rPr>
              <a:t>www.picker.org</a:t>
            </a:r>
            <a:r>
              <a:rPr lang="en-GB" sz="1400">
                <a:latin typeface="Arial"/>
                <a:cs typeface="Arial"/>
              </a:rPr>
              <a:t>.  </a:t>
            </a:r>
            <a:endParaRPr lang="en-US" sz="1400">
              <a:ea typeface="+mn-lt"/>
              <a:cs typeface="+mn-lt"/>
            </a:endParaRPr>
          </a:p>
          <a:p>
            <a:br>
              <a:rPr lang="en-US" sz="1400">
                <a:ea typeface="+mn-lt"/>
                <a:cs typeface="+mn-lt"/>
              </a:rPr>
            </a:br>
            <a:r>
              <a:rPr lang="en-GB" sz="1400" b="1">
                <a:latin typeface="Arial"/>
                <a:cs typeface="Arial"/>
              </a:rPr>
              <a:t>Q. How can I find out more about the survey?</a:t>
            </a:r>
            <a:r>
              <a:rPr lang="en-GB" sz="1400">
                <a:latin typeface="Arial"/>
                <a:cs typeface="Arial"/>
              </a:rPr>
              <a:t> </a:t>
            </a:r>
            <a:endParaRPr lang="en-US" sz="1400">
              <a:ea typeface="+mn-lt"/>
              <a:cs typeface="+mn-lt"/>
            </a:endParaRPr>
          </a:p>
          <a:p>
            <a:r>
              <a:rPr lang="en-GB" sz="1400" b="1">
                <a:latin typeface="Arial"/>
                <a:cs typeface="Arial"/>
              </a:rPr>
              <a:t>A. </a:t>
            </a:r>
            <a:r>
              <a:rPr lang="en-GB" sz="1400">
                <a:latin typeface="Arial"/>
                <a:cs typeface="Arial"/>
              </a:rPr>
              <a:t>You can find more information about the survey, including previous survey results, at </a:t>
            </a:r>
            <a:r>
              <a:rPr lang="en-GB" sz="1400" u="sng">
                <a:latin typeface="Arial"/>
                <a:cs typeface="Arial"/>
                <a:hlinkClick r:id="rId4"/>
              </a:rPr>
              <a:t>www.ncpes.co.uk</a:t>
            </a:r>
            <a:r>
              <a:rPr lang="en-GB" sz="1400">
                <a:latin typeface="Arial"/>
                <a:cs typeface="Arial"/>
              </a:rPr>
              <a:t>. </a:t>
            </a:r>
          </a:p>
          <a:p>
            <a:endParaRPr lang="en-GB" sz="1400">
              <a:latin typeface="Arial"/>
              <a:ea typeface="+mn-lt"/>
              <a:cs typeface="Arial"/>
            </a:endParaRPr>
          </a:p>
          <a:p>
            <a:r>
              <a:rPr lang="en-GB" sz="1400" b="1">
                <a:latin typeface="Arial"/>
                <a:cs typeface="Arial"/>
              </a:rPr>
              <a:t>Q. When will survey results be available?</a:t>
            </a:r>
            <a:r>
              <a:rPr lang="en-GB" sz="1400">
                <a:latin typeface="Arial"/>
                <a:cs typeface="Arial"/>
              </a:rPr>
              <a:t> </a:t>
            </a:r>
            <a:endParaRPr lang="en-US" sz="1400">
              <a:latin typeface="Arial"/>
              <a:ea typeface="+mn-lt"/>
              <a:cs typeface="Arial"/>
            </a:endParaRPr>
          </a:p>
          <a:p>
            <a:r>
              <a:rPr lang="en-GB" sz="1400" b="1">
                <a:latin typeface="Arial"/>
                <a:cs typeface="Arial"/>
              </a:rPr>
              <a:t>A.</a:t>
            </a:r>
            <a:r>
              <a:rPr lang="en-GB" sz="1400">
                <a:latin typeface="Arial"/>
                <a:cs typeface="Arial"/>
              </a:rPr>
              <a:t> Reports will be available in Summer 2025 at </a:t>
            </a:r>
            <a:r>
              <a:rPr lang="en-GB" sz="1400" u="sng">
                <a:latin typeface="Arial"/>
                <a:cs typeface="Arial"/>
                <a:hlinkClick r:id="rId4"/>
              </a:rPr>
              <a:t>www.ncpes.co.uk</a:t>
            </a:r>
            <a:r>
              <a:rPr lang="en-GB" sz="1400">
                <a:latin typeface="Arial"/>
                <a:cs typeface="Arial"/>
              </a:rPr>
              <a:t>. </a:t>
            </a:r>
            <a:endParaRPr lang="en-US" sz="1400">
              <a:ea typeface="+mn-lt"/>
              <a:cs typeface="+mn-lt"/>
            </a:endParaRPr>
          </a:p>
          <a:p>
            <a:endParaRPr lang="en-GB" sz="1400">
              <a:latin typeface="Arial" panose="020B0604020202020204" pitchFamily="34" charset="0"/>
              <a:cs typeface="Arial" panose="020B0604020202020204" pitchFamily="34" charset="0"/>
            </a:endParaRPr>
          </a:p>
          <a:p>
            <a:r>
              <a:rPr lang="en-GB" sz="1400" b="1">
                <a:latin typeface="Arial"/>
                <a:cs typeface="Arial"/>
              </a:rPr>
              <a:t>Q. Who will be included in the survey?</a:t>
            </a:r>
          </a:p>
          <a:p>
            <a:r>
              <a:rPr lang="en-GB" sz="1400" b="1">
                <a:latin typeface="Arial"/>
                <a:cs typeface="Arial"/>
              </a:rPr>
              <a:t>A.</a:t>
            </a:r>
            <a:r>
              <a:rPr lang="en-GB" sz="1400">
                <a:latin typeface="Arial"/>
                <a:cs typeface="Arial"/>
              </a:rPr>
              <a:t> The survey will cover all acute and specialist NHS Trusts in England that provide adult acute cancer services. The survey will include all adult patients (aged 16 and over), with a primary diagnosis of cancer, who have been admitted to hospital as inpatients for cancer related treatment, or who were seen as day case patients for cancer related treatment and have been discharged between 1 April 2025 and 30 June 2025. </a:t>
            </a:r>
            <a:r>
              <a:rPr lang="en-GB" sz="1400" b="1">
                <a:latin typeface="Arial"/>
                <a:cs typeface="Arial"/>
              </a:rPr>
              <a:t> </a:t>
            </a:r>
            <a:endParaRPr lang="en-GB" sz="1400">
              <a:latin typeface="Arial"/>
              <a:ea typeface="+mn-lt"/>
              <a:cs typeface="Arial"/>
            </a:endParaRPr>
          </a:p>
          <a:p>
            <a:endParaRPr lang="en-GB" sz="1400">
              <a:ea typeface="+mn-lt"/>
              <a:cs typeface="+mn-lt"/>
            </a:endParaRPr>
          </a:p>
          <a:p>
            <a:endParaRPr lang="en-GB" sz="1400"/>
          </a:p>
        </p:txBody>
      </p:sp>
    </p:spTree>
    <p:extLst>
      <p:ext uri="{BB962C8B-B14F-4D97-AF65-F5344CB8AC3E}">
        <p14:creationId xmlns:p14="http://schemas.microsoft.com/office/powerpoint/2010/main" val="226065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297835"/>
            <a:ext cx="11404154" cy="865186"/>
          </a:xfrm>
        </p:spPr>
        <p:txBody>
          <a:bodyPr>
            <a:normAutofit/>
          </a:bodyPr>
          <a:lstStyle/>
          <a:p>
            <a:r>
              <a:rPr lang="en-GB"/>
              <a:t>FAQs</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55845" y="1163021"/>
            <a:ext cx="11442231" cy="267765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mj-lt"/>
                <a:cs typeface="Arial"/>
              </a:rPr>
              <a:t>Q. How else can I provide feedback if I am not invited to take part?</a:t>
            </a:r>
          </a:p>
          <a:p>
            <a:pPr algn="l" fontAlgn="base"/>
            <a:r>
              <a:rPr lang="en-GB" sz="1400" b="1">
                <a:latin typeface="+mj-lt"/>
                <a:cs typeface="Arial"/>
              </a:rPr>
              <a:t>A. </a:t>
            </a:r>
            <a:r>
              <a:rPr lang="en-GB" sz="1400" b="0" i="0">
                <a:solidFill>
                  <a:srgbClr val="000000"/>
                </a:solidFill>
                <a:effectLst/>
                <a:latin typeface="+mj-lt"/>
              </a:rPr>
              <a:t>Feedback can be provided through the </a:t>
            </a:r>
            <a:r>
              <a:rPr lang="en-GB" sz="1400" b="0" i="0" u="none" strike="noStrike">
                <a:solidFill>
                  <a:srgbClr val="005EB8"/>
                </a:solidFill>
                <a:effectLst/>
                <a:latin typeface="+mj-lt"/>
                <a:hlinkClick r:id="rId3"/>
              </a:rPr>
              <a:t>Patient Advice and Liaison Service (PALS)</a:t>
            </a:r>
            <a:r>
              <a:rPr lang="en-GB" sz="1400" b="0" i="0">
                <a:solidFill>
                  <a:srgbClr val="000000"/>
                </a:solidFill>
                <a:effectLst/>
                <a:latin typeface="+mj-lt"/>
              </a:rPr>
              <a:t> or patient services manager for the NHS trust where you received care.</a:t>
            </a:r>
          </a:p>
          <a:p>
            <a:pPr algn="l" fontAlgn="base"/>
            <a:endParaRPr lang="en-GB" sz="1400" b="0" i="0">
              <a:solidFill>
                <a:srgbClr val="000000"/>
              </a:solidFill>
              <a:effectLst/>
              <a:latin typeface="+mj-lt"/>
            </a:endParaRPr>
          </a:p>
          <a:p>
            <a:pPr algn="l" fontAlgn="base"/>
            <a:r>
              <a:rPr lang="en-GB" sz="1400" b="0" i="0">
                <a:solidFill>
                  <a:srgbClr val="000000"/>
                </a:solidFill>
                <a:effectLst/>
                <a:latin typeface="+mj-lt"/>
              </a:rPr>
              <a:t>Specific complaints can also be made through the NHS trust where you received your care. Each NHS trust has a member of staff responsible for complaints who will try to resolve the matter with you.</a:t>
            </a:r>
          </a:p>
          <a:p>
            <a:pPr algn="l" fontAlgn="base"/>
            <a:endParaRPr lang="en-GB" sz="1400" b="0" i="0">
              <a:solidFill>
                <a:srgbClr val="000000"/>
              </a:solidFill>
              <a:effectLst/>
              <a:latin typeface="+mj-lt"/>
            </a:endParaRPr>
          </a:p>
          <a:p>
            <a:pPr algn="l" fontAlgn="base"/>
            <a:r>
              <a:rPr lang="en-GB" sz="1400" b="0" i="0">
                <a:solidFill>
                  <a:srgbClr val="000000"/>
                </a:solidFill>
                <a:effectLst/>
                <a:latin typeface="+mj-lt"/>
              </a:rPr>
              <a:t>If you would prefer to give anonymous feedback, you could ask staff at the hospital for information about how to give feedback using the Friends and Family Test (FFT). The FFT is designed to be a quick and easy way to give anonymous feedback that will go directly to the staff providing your care.</a:t>
            </a:r>
          </a:p>
          <a:p>
            <a:pPr algn="l" fontAlgn="base"/>
            <a:endParaRPr lang="en-GB" sz="1400" b="0" i="0">
              <a:solidFill>
                <a:srgbClr val="000000"/>
              </a:solidFill>
              <a:effectLst/>
              <a:latin typeface="+mj-lt"/>
            </a:endParaRPr>
          </a:p>
          <a:p>
            <a:pPr algn="l" fontAlgn="base"/>
            <a:r>
              <a:rPr lang="en-GB" sz="1400" b="0" i="0">
                <a:solidFill>
                  <a:srgbClr val="000000"/>
                </a:solidFill>
                <a:effectLst/>
                <a:latin typeface="+mj-lt"/>
              </a:rPr>
              <a:t>For more information about making a complaint to the NHS please visit: </a:t>
            </a:r>
            <a:r>
              <a:rPr lang="en-GB" sz="1400" b="0" i="0" u="none" strike="noStrike">
                <a:solidFill>
                  <a:srgbClr val="005EB8"/>
                </a:solidFill>
                <a:effectLst/>
                <a:latin typeface="+mj-lt"/>
                <a:hlinkClick r:id="rId4"/>
              </a:rPr>
              <a:t>How to make a complaint to the NHS</a:t>
            </a:r>
            <a:r>
              <a:rPr lang="en-GB" sz="1400" b="0" i="0">
                <a:solidFill>
                  <a:srgbClr val="000000"/>
                </a:solidFill>
                <a:effectLst/>
                <a:latin typeface="+mj-lt"/>
              </a:rPr>
              <a:t>.</a:t>
            </a:r>
          </a:p>
        </p:txBody>
      </p:sp>
    </p:spTree>
    <p:extLst>
      <p:ext uri="{BB962C8B-B14F-4D97-AF65-F5344CB8AC3E}">
        <p14:creationId xmlns:p14="http://schemas.microsoft.com/office/powerpoint/2010/main" val="2283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F954B6D2-8824-7481-05AE-B95746323964}"/>
              </a:ext>
            </a:extLst>
          </p:cNvPr>
          <p:cNvSpPr>
            <a:spLocks noGrp="1"/>
          </p:cNvSpPr>
          <p:nvPr>
            <p:ph type="subTitle" idx="1"/>
          </p:nvPr>
        </p:nvSpPr>
        <p:spPr>
          <a:xfrm>
            <a:off x="444033" y="2292016"/>
            <a:ext cx="4717516" cy="2273968"/>
          </a:xfrm>
        </p:spPr>
        <p:txBody>
          <a:bodyPr vert="horz" lIns="0" tIns="0" rIns="0" bIns="0" rtlCol="0" anchor="t">
            <a:normAutofit/>
          </a:bodyPr>
          <a:lstStyle/>
          <a:p>
            <a:r>
              <a:rPr lang="en-GB" sz="4800" b="1">
                <a:solidFill>
                  <a:schemeClr val="tx1"/>
                </a:solidFill>
              </a:rPr>
              <a:t>Thank you</a:t>
            </a:r>
          </a:p>
          <a:p>
            <a:endParaRPr lang="en-GB" sz="1800" b="1">
              <a:solidFill>
                <a:schemeClr val="tx1"/>
              </a:solidFill>
            </a:endParaRPr>
          </a:p>
          <a:p>
            <a:r>
              <a:rPr lang="en-GB" sz="1800">
                <a:solidFill>
                  <a:schemeClr val="tx1"/>
                </a:solidFill>
              </a:rPr>
              <a:t>If you have any questions, please contact: </a:t>
            </a:r>
            <a:r>
              <a:rPr lang="en-GB" sz="1800">
                <a:ea typeface="+mn-lt"/>
                <a:cs typeface="+mn-lt"/>
                <a:hlinkClick r:id="rId3"/>
              </a:rPr>
              <a:t>england.insight-queries@nhs.net</a:t>
            </a:r>
            <a:r>
              <a:rPr lang="en-GB" sz="1800">
                <a:ea typeface="+mn-lt"/>
                <a:cs typeface="+mn-lt"/>
              </a:rPr>
              <a:t> </a:t>
            </a:r>
            <a:endParaRPr lang="en-US" sz="1800">
              <a:cs typeface="Arial"/>
            </a:endParaRPr>
          </a:p>
          <a:p>
            <a:endParaRPr lang="en-GB" sz="4800" b="1"/>
          </a:p>
          <a:p>
            <a:endParaRPr lang="en-GB" sz="4800" b="1"/>
          </a:p>
        </p:txBody>
      </p:sp>
    </p:spTree>
    <p:extLst>
      <p:ext uri="{BB962C8B-B14F-4D97-AF65-F5344CB8AC3E}">
        <p14:creationId xmlns:p14="http://schemas.microsoft.com/office/powerpoint/2010/main" val="42937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A040-04EE-4ECA-1E5B-040B438F92A9}"/>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07518264-5265-CC55-49A9-BE7B4DC2B280}"/>
              </a:ext>
            </a:extLst>
          </p:cNvPr>
          <p:cNvSpPr>
            <a:spLocks noGrp="1"/>
          </p:cNvSpPr>
          <p:nvPr>
            <p:ph type="title"/>
          </p:nvPr>
        </p:nvSpPr>
        <p:spPr>
          <a:xfrm>
            <a:off x="432000" y="292150"/>
            <a:ext cx="11404154" cy="865186"/>
          </a:xfrm>
        </p:spPr>
        <p:txBody>
          <a:bodyPr/>
          <a:lstStyle/>
          <a:p>
            <a:r>
              <a:rPr lang="en-GB" spc="-40"/>
              <a:t>How to use this toolkit</a:t>
            </a:r>
          </a:p>
        </p:txBody>
      </p:sp>
      <p:sp>
        <p:nvSpPr>
          <p:cNvPr id="2" name="TextBox 6">
            <a:extLst>
              <a:ext uri="{FF2B5EF4-FFF2-40B4-BE49-F238E27FC236}">
                <a16:creationId xmlns:a16="http://schemas.microsoft.com/office/drawing/2014/main" id="{34A398F3-2C92-A63F-E1C8-C7E6BCC40F93}"/>
              </a:ext>
            </a:extLst>
          </p:cNvPr>
          <p:cNvSpPr txBox="1"/>
          <p:nvPr/>
        </p:nvSpPr>
        <p:spPr>
          <a:xfrm>
            <a:off x="374884" y="1025654"/>
            <a:ext cx="11442231" cy="54784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chemeClr val="tx1"/>
                </a:solidFill>
                <a:latin typeface="Arial"/>
                <a:ea typeface="MS Mincho"/>
                <a:cs typeface="Arial"/>
              </a:rPr>
              <a:t>Who can I share the toolkit with?</a:t>
            </a:r>
          </a:p>
          <a:p>
            <a:pPr marL="285750" indent="-285750">
              <a:buFont typeface="Arial" panose="020B0604020202020204" pitchFamily="34" charset="0"/>
              <a:buChar char="•"/>
            </a:pPr>
            <a:r>
              <a:rPr lang="en-GB" sz="1500">
                <a:latin typeface="Arial"/>
                <a:ea typeface="MS Mincho"/>
                <a:cs typeface="Arial"/>
              </a:rPr>
              <a:t>This toolkit can be shared with different teams who may be in contact with eligible cancer patients </a:t>
            </a:r>
            <a:r>
              <a:rPr lang="en-US" sz="1500">
                <a:latin typeface="Arial"/>
                <a:ea typeface="MS Mincho"/>
                <a:cs typeface="Arial"/>
              </a:rPr>
              <a:t>during the sampling period (1 April to 30 June 2025). </a:t>
            </a:r>
            <a:r>
              <a:rPr lang="en-GB" sz="1500">
                <a:latin typeface="Arial"/>
                <a:ea typeface="MS Mincho"/>
                <a:cs typeface="Arial"/>
              </a:rPr>
              <a:t>If you work in a trust, you could get in touch with your engagement/comms teams or cancer alliance to see how they can support with promoting the survey. Please also consider sharing this toolkit or messaging within the toolkit with your colleagues in patient facing roles. </a:t>
            </a:r>
            <a:r>
              <a:rPr lang="en-US" sz="1500">
                <a:latin typeface="Arial"/>
                <a:ea typeface="MS Mincho"/>
                <a:cs typeface="Arial"/>
              </a:rPr>
              <a:t>For example:</a:t>
            </a:r>
          </a:p>
          <a:p>
            <a:pPr marL="285750" indent="-285750">
              <a:buFont typeface="Arial" panose="020B0604020202020204" pitchFamily="34" charset="0"/>
              <a:buChar char="•"/>
            </a:pPr>
            <a:endParaRPr lang="en-GB" sz="1500">
              <a:latin typeface="Arial"/>
              <a:ea typeface="MS Mincho"/>
              <a:cs typeface="Arial"/>
            </a:endParaRPr>
          </a:p>
          <a:p>
            <a:endParaRPr lang="en-GB" sz="1500">
              <a:latin typeface="Arial"/>
              <a:ea typeface="MS Mincho"/>
              <a:cs typeface="Arial"/>
            </a:endParaRPr>
          </a:p>
          <a:p>
            <a:endParaRPr lang="en-GB" sz="1500">
              <a:latin typeface="Arial"/>
              <a:ea typeface="MS Mincho"/>
              <a:cs typeface="Arial"/>
            </a:endParaRPr>
          </a:p>
          <a:p>
            <a:endParaRPr lang="en-GB" sz="1500">
              <a:latin typeface="Arial"/>
              <a:ea typeface="MS Mincho"/>
              <a:cs typeface="Arial"/>
            </a:endParaRPr>
          </a:p>
          <a:p>
            <a:endParaRPr lang="en-GB" sz="1500">
              <a:latin typeface="Arial"/>
              <a:ea typeface="MS Mincho"/>
              <a:cs typeface="Arial"/>
            </a:endParaRPr>
          </a:p>
          <a:p>
            <a:endParaRPr lang="en-GB" sz="1500">
              <a:latin typeface="Arial"/>
              <a:ea typeface="MS Mincho"/>
              <a:cs typeface="Arial"/>
            </a:endParaRPr>
          </a:p>
          <a:p>
            <a:endParaRPr lang="en-GB" sz="1500" b="0">
              <a:latin typeface="Arial"/>
              <a:ea typeface="MS Mincho"/>
              <a:cs typeface="Arial"/>
            </a:endParaRPr>
          </a:p>
          <a:p>
            <a:endParaRPr lang="en-GB" sz="500">
              <a:latin typeface="Arial"/>
              <a:ea typeface="MS Mincho"/>
              <a:cs typeface="Arial"/>
            </a:endParaRPr>
          </a:p>
          <a:p>
            <a:r>
              <a:rPr lang="en-GB" sz="1500" b="1">
                <a:effectLst/>
                <a:latin typeface="Arial"/>
                <a:ea typeface="MS Mincho"/>
                <a:cs typeface="Arial"/>
              </a:rPr>
              <a:t>How should the toolkit be used?</a:t>
            </a:r>
          </a:p>
          <a:p>
            <a:pPr marL="285750" indent="-285750">
              <a:buFont typeface="Arial" panose="020B0604020202020204" pitchFamily="34" charset="0"/>
              <a:buChar char="•"/>
            </a:pPr>
            <a:r>
              <a:rPr lang="en-GB" sz="1500" b="0">
                <a:latin typeface="Arial"/>
                <a:ea typeface="MS Mincho"/>
                <a:cs typeface="Arial"/>
              </a:rPr>
              <a:t>To </a:t>
            </a:r>
            <a:r>
              <a:rPr lang="en-GB" sz="1500">
                <a:latin typeface="Arial"/>
                <a:ea typeface="MS Mincho"/>
                <a:cs typeface="Arial"/>
              </a:rPr>
              <a:t>reach the audience of cancer patients, it is likely that most communication will be carried out by NHS trusts who are providing treatment to eligible patients from 1 April to 30 June 2025. </a:t>
            </a:r>
          </a:p>
          <a:p>
            <a:pPr marL="285750" indent="-285750">
              <a:buFont typeface="Arial" panose="020B0604020202020204" pitchFamily="34" charset="0"/>
              <a:buChar char="•"/>
            </a:pPr>
            <a:r>
              <a:rPr lang="en-GB" sz="1500">
                <a:latin typeface="Arial"/>
                <a:ea typeface="MS Mincho"/>
                <a:cs typeface="Arial"/>
              </a:rPr>
              <a:t>Please consider different touchpoints with patients, for example if you share communications with patients via an app, face-to-face or letters, there are different resources in this toolkit that can be used and adapted for these purposes. The materials can be used online or printed (in colour or greyscale).</a:t>
            </a:r>
          </a:p>
          <a:p>
            <a:pPr marL="285750" indent="-285750">
              <a:buFont typeface="Arial" panose="020B0604020202020204" pitchFamily="34" charset="0"/>
              <a:buChar char="•"/>
            </a:pPr>
            <a:r>
              <a:rPr lang="en-US" sz="1500" b="0">
                <a:latin typeface="Arial"/>
                <a:cs typeface="Arial"/>
              </a:rPr>
              <a:t>This toolkit is a guide </a:t>
            </a:r>
            <a:r>
              <a:rPr lang="en-US" sz="1500" b="0">
                <a:solidFill>
                  <a:schemeClr val="tx1"/>
                </a:solidFill>
                <a:latin typeface="Arial"/>
                <a:cs typeface="Arial"/>
              </a:rPr>
              <a:t>and it's understood that you will adapt the content as needed to best communicate with different audiences. Please ensure you do not change the core messaging.</a:t>
            </a:r>
            <a:endParaRPr lang="en-GB" sz="1500" b="0">
              <a:latin typeface="Arial"/>
              <a:ea typeface="MS Mincho"/>
              <a:cs typeface="Arial"/>
            </a:endParaRPr>
          </a:p>
          <a:p>
            <a:pPr marL="285750" indent="-285750">
              <a:buFont typeface="Arial" panose="020B0604020202020204" pitchFamily="34" charset="0"/>
              <a:buChar char="•"/>
            </a:pPr>
            <a:r>
              <a:rPr lang="en-GB" sz="1500" b="0">
                <a:solidFill>
                  <a:schemeClr val="tx1"/>
                </a:solidFill>
                <a:latin typeface="Arial"/>
                <a:ea typeface="MS Mincho"/>
                <a:cs typeface="Arial"/>
              </a:rPr>
              <a:t>We would encourage you to look at groups that are underrepresented in your results locally and try to target communications accordingly.</a:t>
            </a:r>
          </a:p>
          <a:p>
            <a:pPr marL="285750" indent="-285750">
              <a:buFont typeface="Arial" panose="020B0604020202020204" pitchFamily="34" charset="0"/>
              <a:buChar char="•"/>
            </a:pPr>
            <a:endParaRPr lang="en-GB" sz="1500" b="0">
              <a:solidFill>
                <a:schemeClr val="tx1"/>
              </a:solidFill>
              <a:latin typeface="Arial"/>
              <a:ea typeface="MS Mincho"/>
              <a:cs typeface="Arial"/>
            </a:endParaRPr>
          </a:p>
        </p:txBody>
      </p:sp>
      <p:graphicFrame>
        <p:nvGraphicFramePr>
          <p:cNvPr id="5" name="Diagram 4">
            <a:extLst>
              <a:ext uri="{FF2B5EF4-FFF2-40B4-BE49-F238E27FC236}">
                <a16:creationId xmlns:a16="http://schemas.microsoft.com/office/drawing/2014/main" id="{4A9DEE53-5A4F-3D30-60FD-6B6BCF0B6D87}"/>
              </a:ext>
            </a:extLst>
          </p:cNvPr>
          <p:cNvGraphicFramePr/>
          <p:nvPr>
            <p:extLst>
              <p:ext uri="{D42A27DB-BD31-4B8C-83A1-F6EECF244321}">
                <p14:modId xmlns:p14="http://schemas.microsoft.com/office/powerpoint/2010/main" val="870370997"/>
              </p:ext>
            </p:extLst>
          </p:nvPr>
        </p:nvGraphicFramePr>
        <p:xfrm>
          <a:off x="590527" y="2369251"/>
          <a:ext cx="11087100" cy="137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94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8CDDE-81C4-6854-2F36-648A2B54CC0C}"/>
              </a:ext>
            </a:extLst>
          </p:cNvPr>
          <p:cNvSpPr>
            <a:spLocks noGrp="1"/>
          </p:cNvSpPr>
          <p:nvPr>
            <p:ph type="title" idx="4294967295"/>
          </p:nvPr>
        </p:nvSpPr>
        <p:spPr>
          <a:xfrm>
            <a:off x="866775" y="2519363"/>
            <a:ext cx="6948488" cy="9636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a:ln>
                  <a:noFill/>
                </a:ln>
                <a:solidFill>
                  <a:schemeClr val="tx1"/>
                </a:solidFill>
                <a:effectLst/>
                <a:uLnTx/>
                <a:uFillTx/>
                <a:latin typeface="+mn-lt"/>
                <a:ea typeface="+mn-ea"/>
                <a:cs typeface="+mn-cs"/>
              </a:rPr>
              <a:t>Communications messaging</a:t>
            </a:r>
          </a:p>
        </p:txBody>
      </p:sp>
    </p:spTree>
    <p:extLst>
      <p:ext uri="{BB962C8B-B14F-4D97-AF65-F5344CB8AC3E}">
        <p14:creationId xmlns:p14="http://schemas.microsoft.com/office/powerpoint/2010/main" val="100713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77050" y="283980"/>
            <a:ext cx="11404154" cy="865186"/>
          </a:xfrm>
        </p:spPr>
        <p:txBody>
          <a:bodyPr>
            <a:normAutofit/>
          </a:bodyPr>
          <a:lstStyle/>
          <a:p>
            <a:r>
              <a:rPr lang="en-GB" spc="-40"/>
              <a:t>About</a:t>
            </a:r>
            <a:r>
              <a:rPr lang="en-GB"/>
              <a:t> the NCPES</a:t>
            </a:r>
            <a:endParaRPr lang="en-GB" spc="-40"/>
          </a:p>
        </p:txBody>
      </p:sp>
      <p:sp>
        <p:nvSpPr>
          <p:cNvPr id="2" name="TextBox 6">
            <a:extLst>
              <a:ext uri="{FF2B5EF4-FFF2-40B4-BE49-F238E27FC236}">
                <a16:creationId xmlns:a16="http://schemas.microsoft.com/office/drawing/2014/main" id="{0432E422-BE4A-4805-AB7B-1D338C50859C}"/>
              </a:ext>
            </a:extLst>
          </p:cNvPr>
          <p:cNvSpPr txBox="1"/>
          <p:nvPr/>
        </p:nvSpPr>
        <p:spPr>
          <a:xfrm>
            <a:off x="355845" y="1163021"/>
            <a:ext cx="11442231" cy="48320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2">
                    <a:lumMod val="25000"/>
                  </a:schemeClr>
                </a:solidFill>
                <a:cs typeface="Arial"/>
              </a:rPr>
              <a:t>This summary can be used to describe the National Cancer Patient Experience Survey and its purpose. Below is a short and longer version depending on the content / channel you are applying it to. </a:t>
            </a:r>
            <a:endParaRPr lang="en-US" sz="1400" b="1">
              <a:solidFill>
                <a:schemeClr val="bg2">
                  <a:lumMod val="25000"/>
                </a:schemeClr>
              </a:solidFill>
              <a:cs typeface="Arial" panose="020B0604020202020204" pitchFamily="34" charset="0"/>
            </a:endParaRPr>
          </a:p>
          <a:p>
            <a:endParaRPr lang="en-US" sz="1400" b="1">
              <a:solidFill>
                <a:schemeClr val="bg2">
                  <a:lumMod val="25000"/>
                </a:schemeClr>
              </a:solidFill>
              <a:cs typeface="Arial" panose="020B0604020202020204" pitchFamily="34" charset="0"/>
            </a:endParaRPr>
          </a:p>
          <a:p>
            <a:r>
              <a:rPr lang="en-US" sz="1400" b="1">
                <a:solidFill>
                  <a:schemeClr val="bg2">
                    <a:lumMod val="25000"/>
                  </a:schemeClr>
                </a:solidFill>
                <a:cs typeface="Arial"/>
              </a:rPr>
              <a:t>Short summary</a:t>
            </a:r>
            <a:endParaRPr lang="en-US" sz="1400">
              <a:solidFill>
                <a:schemeClr val="bg2">
                  <a:lumMod val="25000"/>
                </a:schemeClr>
              </a:solidFill>
              <a:cs typeface="Arial"/>
            </a:endParaRPr>
          </a:p>
          <a:p>
            <a:pPr fontAlgn="base"/>
            <a:r>
              <a:rPr lang="en-GB" sz="1400"/>
              <a:t>The NHS wants to make sure patients have a good experience of care. Getting feedback from patients helps us improve and give patients what they need. The National Cancer Patient Experience Survey (NCPES) asks cancer patients (16 years and older) about their experiences of care. Their feedback helps us to improve cancer services across England. If a patient receives treatment for cancer in the hospital as an inpatient or day-case and leaves between April and June 2025, they may be invited to take part in the survey later in the year. For more details about the survey, visit </a:t>
            </a:r>
            <a:r>
              <a:rPr lang="en-GB" sz="1400">
                <a:hlinkClick r:id="rId3"/>
              </a:rPr>
              <a:t>www.ncpes.co.uk</a:t>
            </a:r>
            <a:r>
              <a:rPr lang="en-GB" sz="1400"/>
              <a:t>.</a:t>
            </a:r>
          </a:p>
          <a:p>
            <a:pPr fontAlgn="base"/>
            <a:endParaRPr lang="en-US" sz="1400" b="1">
              <a:solidFill>
                <a:schemeClr val="bg2">
                  <a:lumMod val="25000"/>
                </a:schemeClr>
              </a:solidFill>
              <a:cs typeface="Arial" panose="020B0604020202020204" pitchFamily="34" charset="0"/>
            </a:endParaRPr>
          </a:p>
          <a:p>
            <a:r>
              <a:rPr lang="en-GB" sz="1400" b="1">
                <a:cs typeface="Arial"/>
              </a:rPr>
              <a:t>Longer summary</a:t>
            </a:r>
          </a:p>
          <a:p>
            <a:r>
              <a:rPr lang="en-GB" sz="1400"/>
              <a:t>The NHS wants to make sure patients have a good experience of care. Getting feedback from patients helps us improve and give patients what they need.</a:t>
            </a:r>
          </a:p>
          <a:p>
            <a:endParaRPr lang="en-GB" sz="1400"/>
          </a:p>
          <a:p>
            <a:r>
              <a:rPr lang="en-GB" sz="1400"/>
              <a:t>The National Cancer Patient Experience Survey (NCPES) asks cancer patients (16 years and older) about their experiences of care. Their feedback helps us to improve cancer services across England. If a patient receives treatment for cancer in the hospital as an inpatient or day-case and leaves between April and June 2025, they may be invited to take part in the survey later in the year.</a:t>
            </a:r>
          </a:p>
          <a:p>
            <a:endParaRPr lang="en-GB" sz="1400"/>
          </a:p>
          <a:p>
            <a:r>
              <a:rPr lang="en-GB" sz="1400"/>
              <a:t>The NHS and cancer charities use the results to find out what is working well and what needs to improve. National and local NHS teams can then work with patients to make changes. </a:t>
            </a:r>
          </a:p>
          <a:p>
            <a:endParaRPr lang="en-GB" sz="1400"/>
          </a:p>
          <a:p>
            <a:r>
              <a:rPr lang="en-GB" sz="1400"/>
              <a:t>The 2025 survey will start in November 2025 and the results will be available in 2026. For more information, visit </a:t>
            </a:r>
            <a:r>
              <a:rPr lang="en-GB" sz="1400">
                <a:hlinkClick r:id="rId3"/>
              </a:rPr>
              <a:t>www.ncpes.co.uk</a:t>
            </a:r>
            <a:r>
              <a:rPr lang="en-GB" sz="1400"/>
              <a:t>.</a:t>
            </a:r>
          </a:p>
        </p:txBody>
      </p:sp>
    </p:spTree>
    <p:extLst>
      <p:ext uri="{BB962C8B-B14F-4D97-AF65-F5344CB8AC3E}">
        <p14:creationId xmlns:p14="http://schemas.microsoft.com/office/powerpoint/2010/main" val="34183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93923" y="297835"/>
            <a:ext cx="11404154" cy="865186"/>
          </a:xfrm>
        </p:spPr>
        <p:txBody>
          <a:bodyPr>
            <a:normAutofit/>
          </a:bodyPr>
          <a:lstStyle/>
          <a:p>
            <a:r>
              <a:rPr lang="en-GB" spc="-40"/>
              <a:t>Key messages</a:t>
            </a:r>
          </a:p>
        </p:txBody>
      </p:sp>
      <p:sp>
        <p:nvSpPr>
          <p:cNvPr id="2" name="TextBox 6">
            <a:extLst>
              <a:ext uri="{FF2B5EF4-FFF2-40B4-BE49-F238E27FC236}">
                <a16:creationId xmlns:a16="http://schemas.microsoft.com/office/drawing/2014/main" id="{0432E422-BE4A-4805-AB7B-1D338C50859C}"/>
              </a:ext>
            </a:extLst>
          </p:cNvPr>
          <p:cNvSpPr txBox="1"/>
          <p:nvPr/>
        </p:nvSpPr>
        <p:spPr>
          <a:xfrm>
            <a:off x="393923" y="1183042"/>
            <a:ext cx="11442231" cy="41549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ts val="600"/>
              </a:spcBef>
            </a:pPr>
            <a:r>
              <a:rPr lang="en-US" sz="1600" b="1">
                <a:solidFill>
                  <a:schemeClr val="bg2">
                    <a:lumMod val="25000"/>
                  </a:schemeClr>
                </a:solidFill>
                <a:latin typeface="Arial"/>
                <a:cs typeface="Arial"/>
              </a:rPr>
              <a:t>Primary key message:</a:t>
            </a:r>
            <a:endParaRPr lang="en-GB" sz="1600">
              <a:latin typeface="Arial"/>
              <a:cs typeface="Arial"/>
            </a:endParaRPr>
          </a:p>
          <a:p>
            <a:pPr marL="285750" indent="-285750">
              <a:spcBef>
                <a:spcPts val="600"/>
              </a:spcBef>
              <a:buFont typeface="Arial" panose="020B0604020202020204" pitchFamily="34" charset="0"/>
              <a:buChar char="•"/>
            </a:pPr>
            <a:r>
              <a:rPr lang="en-GB" sz="1600"/>
              <a:t>It is important for the NHS to know how patients feel about their care and treatment. </a:t>
            </a:r>
          </a:p>
          <a:p>
            <a:pPr marL="285750" indent="-285750">
              <a:spcBef>
                <a:spcPts val="600"/>
              </a:spcBef>
              <a:buFont typeface="Arial" panose="020B0604020202020204" pitchFamily="34" charset="0"/>
              <a:buChar char="•"/>
            </a:pPr>
            <a:r>
              <a:rPr lang="en-GB" sz="1600"/>
              <a:t>The National Cancer Patient Experience Survey (NCPES) helps improve care for adults (16 years and older) who are being treated for cancer.</a:t>
            </a:r>
          </a:p>
          <a:p>
            <a:pPr marL="285750" indent="-285750">
              <a:spcBef>
                <a:spcPts val="600"/>
              </a:spcBef>
              <a:buFont typeface="Arial" panose="020B0604020202020204" pitchFamily="34" charset="0"/>
              <a:buChar char="•"/>
            </a:pPr>
            <a:r>
              <a:rPr lang="en-GB" sz="1600"/>
              <a:t>You may get other surveys about your cancer care, but we hope you will also take part in the NCPES. Your feedback will help the NHS make cancer care better.</a:t>
            </a:r>
          </a:p>
          <a:p>
            <a:pPr marL="285750" indent="-285750">
              <a:spcBef>
                <a:spcPts val="600"/>
              </a:spcBef>
              <a:buFont typeface="Arial" panose="020B0604020202020204" pitchFamily="34" charset="0"/>
              <a:buChar char="•"/>
            </a:pPr>
            <a:r>
              <a:rPr lang="en-GB" sz="1600"/>
              <a:t>If you are invited, please take part in the NCPES. We need as many people as possible to take part so the results reflect the views of different cancer patients.</a:t>
            </a:r>
          </a:p>
          <a:p>
            <a:pPr fontAlgn="base">
              <a:spcBef>
                <a:spcPts val="600"/>
              </a:spcBef>
            </a:pPr>
            <a:endParaRPr lang="en-GB" sz="1600">
              <a:latin typeface="Arial" panose="020B0604020202020204" pitchFamily="34" charset="0"/>
              <a:cs typeface="Arial" panose="020B0604020202020204" pitchFamily="34" charset="0"/>
            </a:endParaRPr>
          </a:p>
          <a:p>
            <a:pPr fontAlgn="base">
              <a:spcBef>
                <a:spcPts val="600"/>
              </a:spcBef>
            </a:pPr>
            <a:r>
              <a:rPr lang="en-GB" sz="1600" b="1">
                <a:latin typeface="Arial"/>
                <a:cs typeface="Arial"/>
              </a:rPr>
              <a:t>Secondary key messages:</a:t>
            </a:r>
          </a:p>
          <a:p>
            <a:pPr marL="285750" indent="-285750">
              <a:spcBef>
                <a:spcPts val="600"/>
              </a:spcBef>
              <a:buFont typeface="Arial" panose="020B0604020202020204" pitchFamily="34" charset="0"/>
              <a:buChar char="•"/>
            </a:pPr>
            <a:r>
              <a:rPr lang="en-GB" sz="1600"/>
              <a:t>The National Cancer Patient Experience Survey (NCPES) collects feedback from cancer patients. This helps us to improve cancer services across England.</a:t>
            </a:r>
          </a:p>
          <a:p>
            <a:pPr marL="285750" indent="-285750">
              <a:spcBef>
                <a:spcPts val="600"/>
              </a:spcBef>
              <a:buFont typeface="Arial" panose="020B0604020202020204" pitchFamily="34" charset="0"/>
              <a:buChar char="•"/>
            </a:pPr>
            <a:r>
              <a:rPr lang="en-GB" sz="1600"/>
              <a:t>The NHS and cancer charities use the results to find out what is working well and what needs to improve. National and local NHS teams can then work with patients to make changes. </a:t>
            </a:r>
          </a:p>
        </p:txBody>
      </p:sp>
    </p:spTree>
    <p:extLst>
      <p:ext uri="{BB962C8B-B14F-4D97-AF65-F5344CB8AC3E}">
        <p14:creationId xmlns:p14="http://schemas.microsoft.com/office/powerpoint/2010/main" val="190610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10141" y="285606"/>
            <a:ext cx="11404154" cy="865186"/>
          </a:xfrm>
        </p:spPr>
        <p:txBody>
          <a:bodyPr/>
          <a:lstStyle/>
          <a:p>
            <a:r>
              <a:rPr lang="en-GB"/>
              <a:t>Newsletter copy</a:t>
            </a:r>
            <a:endParaRPr lang="en-GB" spc="-40"/>
          </a:p>
        </p:txBody>
      </p:sp>
      <p:sp>
        <p:nvSpPr>
          <p:cNvPr id="2" name="TextBox 1">
            <a:extLst>
              <a:ext uri="{FF2B5EF4-FFF2-40B4-BE49-F238E27FC236}">
                <a16:creationId xmlns:a16="http://schemas.microsoft.com/office/drawing/2014/main" id="{6BB72C5F-6E44-58AF-CEE1-B0C74B90AD57}"/>
              </a:ext>
            </a:extLst>
          </p:cNvPr>
          <p:cNvSpPr txBox="1"/>
          <p:nvPr/>
        </p:nvSpPr>
        <p:spPr>
          <a:xfrm>
            <a:off x="387785" y="1525915"/>
            <a:ext cx="11308029" cy="5109091"/>
          </a:xfrm>
          <a:prstGeom prst="rect">
            <a:avLst/>
          </a:prstGeom>
          <a:noFill/>
        </p:spPr>
        <p:txBody>
          <a:bodyPr wrap="square" lIns="91440" tIns="45720" rIns="91440" bIns="45720" rtlCol="0" anchor="t">
            <a:spAutoFit/>
          </a:bodyPr>
          <a:lstStyle/>
          <a:p>
            <a:pPr>
              <a:spcAft>
                <a:spcPts val="600"/>
              </a:spcAft>
            </a:pPr>
            <a:r>
              <a:rPr lang="en-GB" sz="1400" b="1"/>
              <a:t>​Title:</a:t>
            </a:r>
          </a:p>
          <a:p>
            <a:pPr>
              <a:spcAft>
                <a:spcPts val="600"/>
              </a:spcAft>
            </a:pPr>
            <a:r>
              <a:rPr lang="en-GB" sz="1400"/>
              <a:t>National Cancer Patient Experience Survey​</a:t>
            </a:r>
            <a:endParaRPr lang="en-US" sz="1400">
              <a:cs typeface="Arial" panose="020B0604020202020204"/>
            </a:endParaRPr>
          </a:p>
          <a:p>
            <a:pPr>
              <a:spcBef>
                <a:spcPts val="600"/>
              </a:spcBef>
            </a:pPr>
            <a:r>
              <a:rPr lang="en-GB" sz="1400" b="1"/>
              <a:t>Copy:</a:t>
            </a:r>
          </a:p>
          <a:p>
            <a:pPr>
              <a:spcBef>
                <a:spcPts val="600"/>
              </a:spcBef>
            </a:pPr>
            <a:r>
              <a:rPr lang="en-GB" sz="1400"/>
              <a:t>The NHS wants to make sure patients have a good experience of care. Getting feedback from patients helps us improve and give patients what they need.</a:t>
            </a:r>
          </a:p>
          <a:p>
            <a:pPr>
              <a:spcBef>
                <a:spcPts val="600"/>
              </a:spcBef>
            </a:pPr>
            <a:r>
              <a:rPr lang="en-GB" sz="1400"/>
              <a:t>The National Cancer Patient Experience Survey (NCPES) asks cancer patients (16 years and older) about their experiences of care. Their feedback helps us to improve cancer services across England. </a:t>
            </a:r>
          </a:p>
          <a:p>
            <a:pPr>
              <a:spcBef>
                <a:spcPts val="600"/>
              </a:spcBef>
            </a:pPr>
            <a:r>
              <a:rPr lang="en-GB" sz="1400"/>
              <a:t>If you had treatment for cancer in the hospital as an inpatient or day-case and leaves between April and June 2025, you may be invited to take part in the survey later in the year.</a:t>
            </a:r>
          </a:p>
          <a:p>
            <a:pPr>
              <a:spcBef>
                <a:spcPts val="600"/>
              </a:spcBef>
            </a:pPr>
            <a:r>
              <a:rPr lang="en-GB" sz="1400"/>
              <a:t>If you are invited, you will get a letter with more information. Please take part and share your experiences of cancer care. You may get other surveys about your cancer care, but we hope you will also take part in the NCPES. Your answers will help the NHS make cancer care better.</a:t>
            </a:r>
          </a:p>
          <a:p>
            <a:pPr>
              <a:spcBef>
                <a:spcPts val="600"/>
              </a:spcBef>
            </a:pPr>
            <a:r>
              <a:rPr lang="en-GB" sz="1400"/>
              <a:t>The survey takes around 20 minutes. You can take part online, on paper, or over the phone. If you need help or want to take part in another language, you can call the free helpline at 0800 103 2804.</a:t>
            </a:r>
          </a:p>
          <a:p>
            <a:pPr>
              <a:spcBef>
                <a:spcPts val="600"/>
              </a:spcBef>
            </a:pPr>
            <a:r>
              <a:rPr lang="en-GB" sz="1400"/>
              <a:t>The NHS and cancer charities use the results to find out what is working well and what needs to improve. National and local NHS teams can then work with patients to make changes. </a:t>
            </a:r>
          </a:p>
          <a:p>
            <a:pPr>
              <a:spcBef>
                <a:spcPts val="600"/>
              </a:spcBef>
            </a:pPr>
            <a:r>
              <a:rPr lang="en-GB" sz="1400"/>
              <a:t>The survey is anonymous. Your personal data will be kept safe.</a:t>
            </a:r>
          </a:p>
          <a:p>
            <a:pPr>
              <a:spcBef>
                <a:spcPts val="600"/>
              </a:spcBef>
            </a:pPr>
            <a:r>
              <a:rPr lang="en-GB" sz="1400"/>
              <a:t>For more information, visit </a:t>
            </a:r>
            <a:r>
              <a:rPr lang="en-GB" sz="1400">
                <a:hlinkClick r:id="rId3"/>
              </a:rPr>
              <a:t>www.ncpes.co.uk</a:t>
            </a:r>
            <a:r>
              <a:rPr lang="en-GB" sz="1400"/>
              <a:t>.</a:t>
            </a:r>
          </a:p>
          <a:p>
            <a:pPr>
              <a:spcBef>
                <a:spcPts val="600"/>
              </a:spcBef>
            </a:pPr>
            <a:endParaRPr lang="en-GB" sz="1400"/>
          </a:p>
          <a:p>
            <a:endParaRPr lang="en-GB" sz="1400"/>
          </a:p>
        </p:txBody>
      </p:sp>
      <p:sp>
        <p:nvSpPr>
          <p:cNvPr id="9" name="TextBox 8">
            <a:extLst>
              <a:ext uri="{FF2B5EF4-FFF2-40B4-BE49-F238E27FC236}">
                <a16:creationId xmlns:a16="http://schemas.microsoft.com/office/drawing/2014/main" id="{DDC54A49-593F-4252-7766-8FFCD363E687}"/>
              </a:ext>
            </a:extLst>
          </p:cNvPr>
          <p:cNvSpPr txBox="1"/>
          <p:nvPr/>
        </p:nvSpPr>
        <p:spPr>
          <a:xfrm>
            <a:off x="387785" y="1001522"/>
            <a:ext cx="10910223" cy="523220"/>
          </a:xfrm>
          <a:prstGeom prst="rect">
            <a:avLst/>
          </a:prstGeom>
          <a:noFill/>
        </p:spPr>
        <p:txBody>
          <a:bodyPr wrap="square" lIns="91440" tIns="45720" rIns="91440" bIns="45720" rtlCol="0" anchor="t">
            <a:spAutoFit/>
          </a:bodyPr>
          <a:lstStyle/>
          <a:p>
            <a:r>
              <a:rPr lang="en-GB" sz="1400" b="1"/>
              <a:t>Please consider using the following newsletter copy in your bulletins or newsletters that are shared with patients. </a:t>
            </a:r>
            <a:endParaRPr lang="en-GB" sz="1600" b="1">
              <a:solidFill>
                <a:schemeClr val="bg2">
                  <a:lumMod val="25000"/>
                </a:schemeClr>
              </a:solidFill>
              <a:latin typeface="Arial"/>
              <a:cs typeface="Arial"/>
            </a:endParaRPr>
          </a:p>
          <a:p>
            <a:endParaRPr lang="en-GB" sz="1400" b="1"/>
          </a:p>
        </p:txBody>
      </p:sp>
    </p:spTree>
    <p:extLst>
      <p:ext uri="{BB962C8B-B14F-4D97-AF65-F5344CB8AC3E}">
        <p14:creationId xmlns:p14="http://schemas.microsoft.com/office/powerpoint/2010/main" val="289656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83862" y="291566"/>
            <a:ext cx="11404154" cy="865186"/>
          </a:xfrm>
        </p:spPr>
        <p:txBody>
          <a:bodyPr/>
          <a:lstStyle/>
          <a:p>
            <a:r>
              <a:rPr lang="en-GB">
                <a:cs typeface="Arial"/>
              </a:rPr>
              <a:t>Website / blog copy</a:t>
            </a:r>
          </a:p>
        </p:txBody>
      </p:sp>
      <p:sp>
        <p:nvSpPr>
          <p:cNvPr id="2" name="TextBox 6">
            <a:extLst>
              <a:ext uri="{FF2B5EF4-FFF2-40B4-BE49-F238E27FC236}">
                <a16:creationId xmlns:a16="http://schemas.microsoft.com/office/drawing/2014/main" id="{0432E422-BE4A-4805-AB7B-1D338C50859C}"/>
              </a:ext>
            </a:extLst>
          </p:cNvPr>
          <p:cNvSpPr txBox="1"/>
          <p:nvPr/>
        </p:nvSpPr>
        <p:spPr>
          <a:xfrm>
            <a:off x="355846" y="1594454"/>
            <a:ext cx="5130554" cy="46628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GB" sz="1300"/>
              <a:t>The NHS wants to make sure patients have a good experience of care. Getting feedback from patients helps us improve and give patients what they need.</a:t>
            </a:r>
          </a:p>
          <a:p>
            <a:pPr>
              <a:spcBef>
                <a:spcPts val="600"/>
              </a:spcBef>
            </a:pPr>
            <a:endParaRPr lang="en-GB" sz="400"/>
          </a:p>
          <a:p>
            <a:r>
              <a:rPr lang="en-GB" sz="1300"/>
              <a:t>The National Cancer Patient Experience Survey (NCPES) asks cancer patients (16 years and older) about their experiences of care. Their feedback helps us to improve cancer services across England. </a:t>
            </a:r>
          </a:p>
          <a:p>
            <a:pPr>
              <a:spcBef>
                <a:spcPts val="600"/>
              </a:spcBef>
            </a:pPr>
            <a:r>
              <a:rPr lang="en-GB" sz="1300"/>
              <a:t>If you had treatment for cancer in the hospital as an inpatient or day-case and leaves between April and June 2025, you may be invited to take part in the survey later in the year. If you are invited, you will get a letter with more information. Please take part and share your experiences of cancer care. </a:t>
            </a:r>
          </a:p>
          <a:p>
            <a:pPr>
              <a:spcBef>
                <a:spcPts val="600"/>
              </a:spcBef>
            </a:pPr>
            <a:r>
              <a:rPr lang="en-GB" sz="1300"/>
              <a:t>You may get other surveys about your cancer care, but we hope you will also take part in the NCPES. Your answers will help the NHS make cancer care better. </a:t>
            </a:r>
          </a:p>
          <a:p>
            <a:pPr>
              <a:spcBef>
                <a:spcPts val="600"/>
              </a:spcBef>
            </a:pPr>
            <a:r>
              <a:rPr lang="en-GB" sz="1300"/>
              <a:t>The NHS and cancer charities use the results to find out what is working well and what needs to improve. National and local NHS teams can then work with patients to make changes. </a:t>
            </a:r>
          </a:p>
          <a:p>
            <a:endParaRPr lang="en-GB" sz="1300"/>
          </a:p>
          <a:p>
            <a:r>
              <a:rPr lang="en-GB" sz="1300"/>
              <a:t>For more information, visit </a:t>
            </a:r>
            <a:r>
              <a:rPr lang="en-GB" sz="1300">
                <a:hlinkClick r:id="rId3"/>
              </a:rPr>
              <a:t>www.ncpes.co.uk</a:t>
            </a:r>
            <a:r>
              <a:rPr lang="en-GB" sz="1300"/>
              <a:t>.</a:t>
            </a:r>
          </a:p>
          <a:p>
            <a:endParaRPr lang="en-GB" sz="13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C1A89F-622F-4E67-777A-D0BD4EAEAD7F}"/>
              </a:ext>
            </a:extLst>
          </p:cNvPr>
          <p:cNvSpPr txBox="1"/>
          <p:nvPr/>
        </p:nvSpPr>
        <p:spPr>
          <a:xfrm>
            <a:off x="355846" y="961785"/>
            <a:ext cx="11660186" cy="523220"/>
          </a:xfrm>
          <a:prstGeom prst="rect">
            <a:avLst/>
          </a:prstGeom>
          <a:noFill/>
        </p:spPr>
        <p:txBody>
          <a:bodyPr wrap="square">
            <a:spAutoFit/>
          </a:bodyPr>
          <a:lstStyle/>
          <a:p>
            <a:r>
              <a:rPr lang="en-GB" sz="1400" b="1">
                <a:solidFill>
                  <a:schemeClr val="bg2">
                    <a:lumMod val="25000"/>
                  </a:schemeClr>
                </a:solidFill>
                <a:latin typeface="Arial"/>
                <a:cs typeface="Arial"/>
              </a:rPr>
              <a:t>This website / blog copy has been developed for use on webpages and can be adapted for your local audience with inclusion of local case studies. If using the patient case study we’ve provided, please leave their wording unchanged. </a:t>
            </a:r>
            <a:endParaRPr lang="en-GB" sz="1400">
              <a:solidFill>
                <a:schemeClr val="bg2">
                  <a:lumMod val="25000"/>
                </a:schemeClr>
              </a:solidFill>
              <a:latin typeface="Arial"/>
              <a:cs typeface="Arial"/>
            </a:endParaRPr>
          </a:p>
        </p:txBody>
      </p:sp>
      <p:sp>
        <p:nvSpPr>
          <p:cNvPr id="3" name="Speech Bubble: Rectangle with Corners Rounded 2">
            <a:extLst>
              <a:ext uri="{FF2B5EF4-FFF2-40B4-BE49-F238E27FC236}">
                <a16:creationId xmlns:a16="http://schemas.microsoft.com/office/drawing/2014/main" id="{36391EB7-A828-CEC6-6021-657EEED19ABF}"/>
              </a:ext>
            </a:extLst>
          </p:cNvPr>
          <p:cNvSpPr/>
          <p:nvPr/>
        </p:nvSpPr>
        <p:spPr>
          <a:xfrm>
            <a:off x="5471886" y="1565426"/>
            <a:ext cx="6401616" cy="384811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en-GB" sz="1300">
                <a:solidFill>
                  <a:schemeClr val="bg1"/>
                </a:solidFill>
                <a:latin typeface="Arial" panose="020B0604020202020204" pitchFamily="34" charset="0"/>
                <a:cs typeface="Arial" panose="020B0604020202020204" pitchFamily="34" charset="0"/>
              </a:rPr>
              <a:t>“NCPES gives us a chance to comment on the NHS service, to give praise where it is due, and to identify where things are not quite as we would wish. NCPES is the tool that thousands of patients every year have used to improve our NHS and to improve care for the patients of the future, and the responses provide vast amounts of evidence for researchers looking for evidence as to what works best – for us, the patients.  </a:t>
            </a:r>
          </a:p>
          <a:p>
            <a:pPr fontAlgn="base"/>
            <a:endParaRPr lang="en-GB" sz="1300">
              <a:solidFill>
                <a:schemeClr val="bg1"/>
              </a:solidFill>
              <a:latin typeface="Arial" panose="020B0604020202020204" pitchFamily="34" charset="0"/>
              <a:cs typeface="Arial" panose="020B0604020202020204" pitchFamily="34" charset="0"/>
            </a:endParaRPr>
          </a:p>
          <a:p>
            <a:pPr fontAlgn="base"/>
            <a:r>
              <a:rPr lang="en-GB" sz="1300">
                <a:solidFill>
                  <a:schemeClr val="bg1"/>
                </a:solidFill>
                <a:latin typeface="Arial" panose="020B0604020202020204" pitchFamily="34" charset="0"/>
                <a:cs typeface="Arial" panose="020B0604020202020204" pitchFamily="34" charset="0"/>
              </a:rPr>
              <a:t>I’ve been able to help shape the survey, and I have seen how influential it can be, most obviously in shaping national policy. Since the Cancer Strategy of 2015, the NHS has been tasked with regarding Patient Experience as being just as important as clinical outcomes, and much of the evidence for that change came from NCPES findings. Patients said loudly and clearly that what mattered was not just the cancer pathway and where that ended up, but the quality of our experience along our journey.” </a:t>
            </a:r>
          </a:p>
          <a:p>
            <a:pPr fontAlgn="base"/>
            <a:endParaRPr lang="en-GB" sz="1300">
              <a:solidFill>
                <a:schemeClr val="bg1"/>
              </a:solidFill>
              <a:latin typeface="Arial"/>
              <a:cs typeface="Arial"/>
            </a:endParaRPr>
          </a:p>
          <a:p>
            <a:pPr fontAlgn="base"/>
            <a:r>
              <a:rPr lang="en-GB" sz="1300" b="1">
                <a:solidFill>
                  <a:schemeClr val="bg1"/>
                </a:solidFill>
                <a:latin typeface="Arial"/>
                <a:cs typeface="Arial"/>
              </a:rPr>
              <a:t>Richard Stephens, patient representative on the NCPES Advisory Group</a:t>
            </a:r>
          </a:p>
          <a:p>
            <a:pPr algn="ctr"/>
            <a:endParaRPr lang="en-GB" sz="1300">
              <a:solidFill>
                <a:schemeClr val="bg1"/>
              </a:solidFill>
            </a:endParaRPr>
          </a:p>
        </p:txBody>
      </p:sp>
    </p:spTree>
    <p:extLst>
      <p:ext uri="{BB962C8B-B14F-4D97-AF65-F5344CB8AC3E}">
        <p14:creationId xmlns:p14="http://schemas.microsoft.com/office/powerpoint/2010/main" val="23467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0D5C941DA44A4289EAC03B9F7A23C3" ma:contentTypeVersion="18" ma:contentTypeDescription="Create a new document." ma:contentTypeScope="" ma:versionID="fd2f9986d1578b421631c454bba84e3d">
  <xsd:schema xmlns:xsd="http://www.w3.org/2001/XMLSchema" xmlns:xs="http://www.w3.org/2001/XMLSchema" xmlns:p="http://schemas.microsoft.com/office/2006/metadata/properties" xmlns:ns2="57b21b79-5d32-4c3c-9402-b397da5c7a71" xmlns:ns3="c143a6c5-5942-4b69-8d61-fb579588568f" targetNamespace="http://schemas.microsoft.com/office/2006/metadata/properties" ma:root="true" ma:fieldsID="de0fa3d741f3e28dd8265293ce6f65a5" ns2:_="" ns3:_="">
    <xsd:import namespace="57b21b79-5d32-4c3c-9402-b397da5c7a71"/>
    <xsd:import namespace="c143a6c5-5942-4b69-8d61-fb579588568f"/>
    <xsd:element name="properties">
      <xsd:complexType>
        <xsd:sequence>
          <xsd:element name="documentManagement">
            <xsd:complexType>
              <xsd:all>
                <xsd:element ref="ns2:Review_x0020_Date"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_ip_UnifiedCompliancePolicyProperties" minOccurs="0"/>
                <xsd:element ref="ns3:_ip_UnifiedCompliancePolicyUIAction"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21b79-5d32-4c3c-9402-b397da5c7a71" elementFormDefault="qualified">
    <xsd:import namespace="http://schemas.microsoft.com/office/2006/documentManagement/types"/>
    <xsd:import namespace="http://schemas.microsoft.com/office/infopath/2007/PartnerControls"/>
    <xsd:element name="Review_x0020_Date" ma:index="5" nillable="true" ma:displayName="Review date" ma:indexed="true" ma:internalName="Review_x0020_Date" ma:readOnly="fals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43a6c5-5942-4b69-8d61-fb579588568f"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internalName="_ip_UnifiedCompliancePolicyProperties" ma:readOnly="false">
      <xsd:simpleType>
        <xsd:restriction base="dms:Note"/>
      </xsd:simpleType>
    </xsd:element>
    <xsd:element name="_ip_UnifiedCompliancePolicyUIAction" ma:index="18" nillable="true" ma:displayName="Unified Compliance Policy UI Action" ma:hidden="true" ma:internalName="_ip_UnifiedCompliancePolicyUIAction" ma:readOnly="false">
      <xsd:simpleType>
        <xsd:restriction base="dms:Text"/>
      </xsd:simpleType>
    </xsd:element>
    <xsd:element name="TaxCatchAll" ma:index="22" nillable="true" ma:displayName="Taxonomy Catch All Column" ma:hidden="true" ma:list="{23485952-f129-4676-b957-701bc6918852}" ma:internalName="TaxCatchAll" ma:showField="CatchAllData" ma:web="c143a6c5-5942-4b69-8d61-fb57958856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b21b79-5d32-4c3c-9402-b397da5c7a71">
      <Terms xmlns="http://schemas.microsoft.com/office/infopath/2007/PartnerControls"/>
    </lcf76f155ced4ddcb4097134ff3c332f>
    <TaxCatchAll xmlns="c143a6c5-5942-4b69-8d61-fb579588568f" xsi:nil="true"/>
    <Review_x0020_Date xmlns="57b21b79-5d32-4c3c-9402-b397da5c7a71" xsi:nil="true"/>
    <_ip_UnifiedCompliancePolicyProperties xmlns="c143a6c5-5942-4b69-8d61-fb579588568f" xsi:nil="true"/>
    <_ip_UnifiedCompliancePolicyUIAction xmlns="c143a6c5-5942-4b69-8d61-fb579588568f" xsi:nil="true"/>
  </documentManagement>
</p:properties>
</file>

<file path=customXml/itemProps1.xml><?xml version="1.0" encoding="utf-8"?>
<ds:datastoreItem xmlns:ds="http://schemas.openxmlformats.org/officeDocument/2006/customXml" ds:itemID="{ED91CCA3-10BC-4A37-A6A9-C190DEFB8980}">
  <ds:schemaRefs>
    <ds:schemaRef ds:uri="http://schemas.microsoft.com/sharepoint/v3/contenttype/forms"/>
  </ds:schemaRefs>
</ds:datastoreItem>
</file>

<file path=customXml/itemProps2.xml><?xml version="1.0" encoding="utf-8"?>
<ds:datastoreItem xmlns:ds="http://schemas.openxmlformats.org/officeDocument/2006/customXml" ds:itemID="{C756C057-B2DF-4AE3-8DE4-AC219F4705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b21b79-5d32-4c3c-9402-b397da5c7a71"/>
    <ds:schemaRef ds:uri="c143a6c5-5942-4b69-8d61-fb57958856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69F4B5-E6D1-4803-8BC2-1C9F7842E426}">
  <ds:schemaRefs>
    <ds:schemaRef ds:uri="http://schemas.microsoft.com/office/2006/metadata/properties"/>
    <ds:schemaRef ds:uri="http://schemas.microsoft.com/office/infopath/2007/PartnerControls"/>
    <ds:schemaRef ds:uri="57b21b79-5d32-4c3c-9402-b397da5c7a71"/>
    <ds:schemaRef ds:uri="c143a6c5-5942-4b69-8d61-fb579588568f"/>
  </ds:schemaRefs>
</ds:datastoreItem>
</file>

<file path=docProps/app.xml><?xml version="1.0" encoding="utf-8"?>
<Properties xmlns="http://schemas.openxmlformats.org/officeDocument/2006/extended-properties" xmlns:vt="http://schemas.openxmlformats.org/officeDocument/2006/docPropsVTypes">
  <Template>NHSD-Refresh-Theme-NOV1120B</Template>
  <TotalTime>0</TotalTime>
  <Words>4699</Words>
  <Application>Microsoft Office PowerPoint</Application>
  <PresentationFormat>Widescreen</PresentationFormat>
  <Paragraphs>305</Paragraphs>
  <Slides>33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Arial,Sans-Serif</vt:lpstr>
      <vt:lpstr>Calibri</vt:lpstr>
      <vt:lpstr>Courier New</vt:lpstr>
      <vt:lpstr>Roboto</vt:lpstr>
      <vt:lpstr>NHSD-Refresh-Theme-NOV1120B</vt:lpstr>
      <vt:lpstr>National Cancer Patient Experience Survey</vt:lpstr>
      <vt:lpstr>Contents</vt:lpstr>
      <vt:lpstr>About this toolkit</vt:lpstr>
      <vt:lpstr>How to use this toolkit</vt:lpstr>
      <vt:lpstr>Communications messaging</vt:lpstr>
      <vt:lpstr>About the NCPES</vt:lpstr>
      <vt:lpstr>Key messages</vt:lpstr>
      <vt:lpstr>Newsletter copy</vt:lpstr>
      <vt:lpstr>Website / blog copy</vt:lpstr>
      <vt:lpstr>Easy read messaging</vt:lpstr>
      <vt:lpstr>Internal comms</vt:lpstr>
      <vt:lpstr>Script when talking to patients</vt:lpstr>
      <vt:lpstr>Social media copy</vt:lpstr>
      <vt:lpstr>Bluesky / X (formerly Twitter)</vt:lpstr>
      <vt:lpstr>Facebook</vt:lpstr>
      <vt:lpstr>Instagram</vt:lpstr>
      <vt:lpstr>Communications assets</vt:lpstr>
      <vt:lpstr>Social media cards</vt:lpstr>
      <vt:lpstr>Promotional quote cards: Patient representatives</vt:lpstr>
      <vt:lpstr>Promotional quote cards: NHS</vt:lpstr>
      <vt:lpstr>Promotional quote cards: Template</vt:lpstr>
      <vt:lpstr>Posters</vt:lpstr>
      <vt:lpstr>Improvement work posters</vt:lpstr>
      <vt:lpstr>Banner</vt:lpstr>
      <vt:lpstr>Infographics</vt:lpstr>
      <vt:lpstr>Latest results</vt:lpstr>
      <vt:lpstr>Case study video</vt:lpstr>
      <vt:lpstr>Videos</vt:lpstr>
      <vt:lpstr>Impact of the survey</vt:lpstr>
      <vt:lpstr>Frequently Asked Questions</vt:lpstr>
      <vt:lpstr>FAQs</vt:lpstr>
      <vt:lpstr>FAQs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2025-03-12T16:34:09Z</dcterms:created>
  <dcterms:modified xsi:type="dcterms:W3CDTF">2025-03-14T13:54:21Z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0x0101009A0D5C941DA44A4289EAC03B9F7A23C3</vt:lpwstr>
  </property>
  <property fmtid="{D5CDD505-2E9C-101B-9397-08002B2CF9AE}" pid="3" name="MediaServiceImageTags">
    <vt:lpwstr/>
  </property>
</Properties>
</file>