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7" r:id="rId5"/>
    <p:sldId id="256" r:id="rId6"/>
    <p:sldId id="258" r:id="rId7"/>
    <p:sldId id="259" r:id="rId8"/>
    <p:sldId id="269" r:id="rId9"/>
    <p:sldId id="277" r:id="rId10"/>
    <p:sldId id="279" r:id="rId11"/>
    <p:sldId id="260" r:id="rId12"/>
    <p:sldId id="261" r:id="rId13"/>
    <p:sldId id="273" r:id="rId14"/>
    <p:sldId id="262" r:id="rId15"/>
    <p:sldId id="274" r:id="rId16"/>
    <p:sldId id="275" r:id="rId17"/>
    <p:sldId id="276" r:id="rId18"/>
    <p:sldId id="271" r:id="rId19"/>
    <p:sldId id="264" r:id="rId20"/>
    <p:sldId id="265" r:id="rId21"/>
    <p:sldId id="278"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5D978A-1049-AAAF-B60E-F49EBF194CDA}" name="Nikki Gambles" initials="NG" userId="S::nikki.gambles@england.nhs.uk::1e2b8436-0aa3-438c-a6dd-323044650905" providerId="AD"/>
  <p188:author id="{D65B2D9A-D274-D9DE-4CED-13665387B413}" name="Sharon Hui" initials="SH" userId="S::sharon.hui@england.nhs.uk::b8b55295-2e72-4dbe-8296-936800a0f26e" providerId="AD"/>
  <p188:author id="{1A08E7BA-F9B9-2D28-6D53-D30D439A2C67}" name="Rebecca Pearce" initials="RP" userId="S::rebecca.pearce21@england.nhs.uk::ffa315c2-3146-4026-887a-4fbde9bb4d60" providerId="AD"/>
  <p188:author id="{27FE43C7-8DB3-BD65-DEF4-178283B99E3F}" name="Caroline Hayes" initials="CH" userId="S::caroline.hayes1@england.nhs.uk::5eda87e1-2003-4279-9236-5a73272095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RISTEN" initials="K" lastIdx="63" clrIdx="6">
    <p:extLst>
      <p:ext uri="{19B8F6BF-5375-455C-9EA6-DF929625EA0E}">
        <p15:presenceInfo xmlns:p15="http://schemas.microsoft.com/office/powerpoint/2012/main" userId="KRISTEN" providerId="None"/>
      </p:ext>
    </p:extLst>
  </p:cmAuthor>
  <p:cmAuthor id="1" name="Rebecca Beaumont" initials="RB" lastIdx="59" clrIdx="0">
    <p:extLst>
      <p:ext uri="{19B8F6BF-5375-455C-9EA6-DF929625EA0E}">
        <p15:presenceInfo xmlns:p15="http://schemas.microsoft.com/office/powerpoint/2012/main" userId="S::rebecca.beaumont3@england.nhs.uk::ffa315c2-3146-4026-887a-4fbde9bb4d60" providerId="AD"/>
      </p:ext>
    </p:extLst>
  </p:cmAuthor>
  <p:cmAuthor id="8" name="Terry Morgan" initials="TM" lastIdx="5" clrIdx="7">
    <p:extLst>
      <p:ext uri="{19B8F6BF-5375-455C-9EA6-DF929625EA0E}">
        <p15:presenceInfo xmlns:p15="http://schemas.microsoft.com/office/powerpoint/2012/main" userId="S::terry.morgan1@england.nhs.uk::1d990b31-1b6f-4554-90dc-31c2df5a21c0" providerId="AD"/>
      </p:ext>
    </p:extLst>
  </p:cmAuthor>
  <p:cmAuthor id="2" name="Poppy Richards" initials="PR" lastIdx="17" clrIdx="1">
    <p:extLst>
      <p:ext uri="{19B8F6BF-5375-455C-9EA6-DF929625EA0E}">
        <p15:presenceInfo xmlns:p15="http://schemas.microsoft.com/office/powerpoint/2012/main" userId="S::Poppy.Richards@england.nhs.uk::ca93d9cd-dbb1-40df-b0d3-597e52542c15" providerId="AD"/>
      </p:ext>
    </p:extLst>
  </p:cmAuthor>
  <p:cmAuthor id="9" name="Karen Hallt" initials="KH" lastIdx="20" clrIdx="8">
    <p:extLst>
      <p:ext uri="{19B8F6BF-5375-455C-9EA6-DF929625EA0E}">
        <p15:presenceInfo xmlns:p15="http://schemas.microsoft.com/office/powerpoint/2012/main" userId="S::karen.hallt@england.nhs.uk::5d902d76-f94d-4abb-9669-801065d0a8db" providerId="AD"/>
      </p:ext>
    </p:extLst>
  </p:cmAuthor>
  <p:cmAuthor id="3" name="Bernie Keavy" initials="BK" lastIdx="4" clrIdx="2">
    <p:extLst>
      <p:ext uri="{19B8F6BF-5375-455C-9EA6-DF929625EA0E}">
        <p15:presenceInfo xmlns:p15="http://schemas.microsoft.com/office/powerpoint/2012/main" userId="S::bernie.keavy1@england.nhs.uk::feeb027d-335d-41f9-85ad-8dca8f830fd4" providerId="AD"/>
      </p:ext>
    </p:extLst>
  </p:cmAuthor>
  <p:cmAuthor id="10" name="Kristen Barrett" initials="KB" lastIdx="9" clrIdx="9">
    <p:extLst>
      <p:ext uri="{19B8F6BF-5375-455C-9EA6-DF929625EA0E}">
        <p15:presenceInfo xmlns:p15="http://schemas.microsoft.com/office/powerpoint/2012/main" userId="S::kristen.barrett@england.nhs.uk::e27b8aa6-6c86-4eef-99df-42b4357b7b31" providerId="AD"/>
      </p:ext>
    </p:extLst>
  </p:cmAuthor>
  <p:cmAuthor id="4" name="Sarah Benger" initials="SB" lastIdx="1" clrIdx="3">
    <p:extLst>
      <p:ext uri="{19B8F6BF-5375-455C-9EA6-DF929625EA0E}">
        <p15:presenceInfo xmlns:p15="http://schemas.microsoft.com/office/powerpoint/2012/main" userId="S::sarah.benger@england.nhs.uk::c1386edb-ccfa-46dc-b9d0-13c7e734155d" providerId="AD"/>
      </p:ext>
    </p:extLst>
  </p:cmAuthor>
  <p:cmAuthor id="5" name="Ciaran Osborne" initials="CO" lastIdx="16" clrIdx="4">
    <p:extLst>
      <p:ext uri="{19B8F6BF-5375-455C-9EA6-DF929625EA0E}">
        <p15:presenceInfo xmlns:p15="http://schemas.microsoft.com/office/powerpoint/2012/main" userId="S::Ciaran.Osborne@england.nhs.uk::b50daa72-5195-4b3e-b4fd-0a11420f3ac3" providerId="AD"/>
      </p:ext>
    </p:extLst>
  </p:cmAuthor>
  <p:cmAuthor id="6" name="Dan Cariad" initials="DC" lastIdx="23" clrIdx="5">
    <p:extLst>
      <p:ext uri="{19B8F6BF-5375-455C-9EA6-DF929625EA0E}">
        <p15:presenceInfo xmlns:p15="http://schemas.microsoft.com/office/powerpoint/2012/main" userId="S::dan.cariad@england.nhs.uk::b8f137d2-8516-4d98-a675-9acd42733c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009639"/>
    <a:srgbClr val="7C2855"/>
    <a:srgbClr val="FFB81C"/>
    <a:srgbClr val="003087"/>
    <a:srgbClr val="005EB8"/>
    <a:srgbClr val="026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2F169-05A7-5A10-D42D-9D0F79366116}" v="232" dt="2023-10-26T16:52:16.550"/>
    <p1510:client id="{4C5B4E6F-CFAE-B3DD-6240-EF29B8A4CBD3}" v="64" dt="2023-10-26T15:17:17.255"/>
    <p1510:client id="{D5AB3199-7789-47A3-8372-A7E04D9677C5}" v="47" dt="2023-10-27T09:34:09.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B2AD-31B7-41C9-A064-82AC01E8F35D}" type="datetimeFigureOut">
              <a:rPr lang="en-GB" smtClean="0"/>
              <a:t>27/10/2023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EC654-71AC-4F1B-9935-D8ECC534DA5B}" type="slidenum">
              <a:rPr lang="en-GB" smtClean="0"/>
              <a:t>‹#›</a:t>
            </a:fld>
            <a:endParaRPr lang="en-GB"/>
          </a:p>
        </p:txBody>
      </p:sp>
    </p:spTree>
    <p:extLst>
      <p:ext uri="{BB962C8B-B14F-4D97-AF65-F5344CB8AC3E}">
        <p14:creationId xmlns:p14="http://schemas.microsoft.com/office/powerpoint/2010/main" val="406367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6EC654-71AC-4F1B-9935-D8ECC534DA5B}" type="slidenum">
              <a:rPr lang="en-GB" smtClean="0"/>
              <a:t>1</a:t>
            </a:fld>
            <a:endParaRPr lang="en-GB"/>
          </a:p>
        </p:txBody>
      </p:sp>
    </p:spTree>
    <p:extLst>
      <p:ext uri="{BB962C8B-B14F-4D97-AF65-F5344CB8AC3E}">
        <p14:creationId xmlns:p14="http://schemas.microsoft.com/office/powerpoint/2010/main" val="249748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6EC654-71AC-4F1B-9935-D8ECC534DA5B}" type="slidenum">
              <a:rPr lang="en-GB" smtClean="0"/>
              <a:t>15</a:t>
            </a:fld>
            <a:endParaRPr lang="en-GB"/>
          </a:p>
        </p:txBody>
      </p:sp>
    </p:spTree>
    <p:extLst>
      <p:ext uri="{BB962C8B-B14F-4D97-AF65-F5344CB8AC3E}">
        <p14:creationId xmlns:p14="http://schemas.microsoft.com/office/powerpoint/2010/main" val="114189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5B09-169D-1E41-841D-27B3B31A62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C84670B-5879-354A-B5B6-A6234B147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87EBC5-7970-274D-939A-DB28956147D2}"/>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4FC8E787-15BD-2344-A2D9-30AA15069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3A1E3-9E1B-6444-B007-C7CBA3222688}"/>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318591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6F40-1C77-4342-8119-90D19B6EF6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03A8DCF-9889-774C-8DBC-EDA7EBCC05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89F674-FBAE-9141-9B5A-AD4C04C00F4C}"/>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1EF7EA36-8324-E542-9EFB-3F93DBDC5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02C6-7C91-3244-93E2-51997A4DCDD0}"/>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141796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04674-6EC3-0D47-8ED5-61320CE607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66C04A-C5EA-2F4C-A557-E689FE46A8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171ED4-380B-9D4A-9C36-A630DAFB1D13}"/>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E95E8DF9-B225-3141-9326-29CBCAA62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9FF74-F7A4-D143-BB27-9EA7DB3DBD68}"/>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172948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B912-DCEF-534B-A086-23206D3993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03ACB5-ACC8-F04E-BF9F-7E89B3A817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2FDBAF-3543-0845-A40F-54D1712BB67C}"/>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6024EB0D-D3D2-4940-8776-BDDC2F323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C1EC-3C65-1D46-BD18-FD6A83B94AB1}"/>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256692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F984-3398-3F4C-B58B-4E741653B0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207A1C-526A-4F49-8871-B922B885A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6E5EAB-24FB-D441-AE65-13DA8CC45FB6}"/>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AB273220-8FA3-E340-B033-76EDA67BF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47F42-E697-F441-BCB3-400FD86D9DDC}"/>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20688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B5CD-F349-BA4C-AC89-C5A278AE514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FFFED5-DD00-6241-811A-AE2B9B323B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B890F9-A08B-794F-859E-CD56E7CDBB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B2C0341-179F-1D46-AD89-8CD34E664948}"/>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6" name="Footer Placeholder 5">
            <a:extLst>
              <a:ext uri="{FF2B5EF4-FFF2-40B4-BE49-F238E27FC236}">
                <a16:creationId xmlns:a16="http://schemas.microsoft.com/office/drawing/2014/main" id="{418EA3D6-1B34-9242-80E3-6121B695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61538-3BFC-734B-978D-CB8F4FA3FB6F}"/>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72726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094D-7E0E-1F4B-B04E-3AA89DD52B7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A5CF677-AC6D-AE46-AD4D-882FB265E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CAD591-5DE8-3E44-98C4-F6A67DE42E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98DA394-9AF9-3A43-AD0B-679D8C8E5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4F8803C-B061-FC41-8A9F-D7DC82445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207D499-4873-1D4A-83FA-15F7EBAF9074}"/>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8" name="Footer Placeholder 7">
            <a:extLst>
              <a:ext uri="{FF2B5EF4-FFF2-40B4-BE49-F238E27FC236}">
                <a16:creationId xmlns:a16="http://schemas.microsoft.com/office/drawing/2014/main" id="{79AABBAF-70F9-1A4A-8FEA-F03EC305DD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3B19DC-4392-A848-8317-6E5B9E3C9FB7}"/>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3414195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DD2A-C008-E047-8F63-6ABD2D6830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B2EEC9C-A9B8-D746-A69A-C6B634040274}"/>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4" name="Footer Placeholder 3">
            <a:extLst>
              <a:ext uri="{FF2B5EF4-FFF2-40B4-BE49-F238E27FC236}">
                <a16:creationId xmlns:a16="http://schemas.microsoft.com/office/drawing/2014/main" id="{05A46EB0-0447-9249-A0A0-57686B0BF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EF99F-210E-F343-A600-DA8B207A4C2D}"/>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389759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E02-A72B-8E4E-BA78-AB18C24636AA}"/>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3" name="Footer Placeholder 2">
            <a:extLst>
              <a:ext uri="{FF2B5EF4-FFF2-40B4-BE49-F238E27FC236}">
                <a16:creationId xmlns:a16="http://schemas.microsoft.com/office/drawing/2014/main" id="{D380D8E2-C7E3-834E-928D-8E45CAD462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8BD51-5AEE-6943-BC07-E176016A8E9C}"/>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1793535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018C-873D-2847-B0CB-20FF8D0C97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9EDD03-DA27-CB4B-887E-E1AFBEFA7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C8F930-F2B6-384C-8A0A-7F745732B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74886F-DBE1-4943-8888-32DD77294BB4}"/>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6" name="Footer Placeholder 5">
            <a:extLst>
              <a:ext uri="{FF2B5EF4-FFF2-40B4-BE49-F238E27FC236}">
                <a16:creationId xmlns:a16="http://schemas.microsoft.com/office/drawing/2014/main" id="{56BEB4DA-A35B-A643-996C-E9F6023E4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2AFC1-F697-0F4E-87CA-93FABFBBE793}"/>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193958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EB2-202E-4F45-B366-66D96439DF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2C8A03-8C8E-0A4A-9D56-E9F5DAAAB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2DDED3-7B26-3F41-8267-788F2928C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7E5457-12E8-7D4D-8151-0FA2325A24FE}"/>
              </a:ext>
            </a:extLst>
          </p:cNvPr>
          <p:cNvSpPr>
            <a:spLocks noGrp="1"/>
          </p:cNvSpPr>
          <p:nvPr>
            <p:ph type="dt" sz="half" idx="10"/>
          </p:nvPr>
        </p:nvSpPr>
        <p:spPr/>
        <p:txBody>
          <a:bodyPr/>
          <a:lstStyle/>
          <a:p>
            <a:fld id="{F4610F23-4AB2-194E-94C0-6A82AB2A1926}" type="datetimeFigureOut">
              <a:rPr lang="en-US" smtClean="0"/>
              <a:t>10/27/2023</a:t>
            </a:fld>
            <a:endParaRPr lang="en-US"/>
          </a:p>
        </p:txBody>
      </p:sp>
      <p:sp>
        <p:nvSpPr>
          <p:cNvPr id="6" name="Footer Placeholder 5">
            <a:extLst>
              <a:ext uri="{FF2B5EF4-FFF2-40B4-BE49-F238E27FC236}">
                <a16:creationId xmlns:a16="http://schemas.microsoft.com/office/drawing/2014/main" id="{0597CC76-CE53-084D-8238-3870B1E05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78C74-6803-D242-89F5-49C499B2AB10}"/>
              </a:ext>
            </a:extLst>
          </p:cNvPr>
          <p:cNvSpPr>
            <a:spLocks noGrp="1"/>
          </p:cNvSpPr>
          <p:nvPr>
            <p:ph type="sldNum" sz="quarter" idx="12"/>
          </p:nvPr>
        </p:nvSpPr>
        <p:spPr/>
        <p:txBody>
          <a:bodyPr/>
          <a:lstStyle/>
          <a:p>
            <a:fld id="{73C916E8-F973-BF4C-9329-5DE5CB89E64B}" type="slidenum">
              <a:rPr lang="en-US" smtClean="0"/>
              <a:t>‹#›</a:t>
            </a:fld>
            <a:endParaRPr lang="en-US"/>
          </a:p>
        </p:txBody>
      </p:sp>
    </p:spTree>
    <p:extLst>
      <p:ext uri="{BB962C8B-B14F-4D97-AF65-F5344CB8AC3E}">
        <p14:creationId xmlns:p14="http://schemas.microsoft.com/office/powerpoint/2010/main" val="316396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6B970-EF18-1445-8E2D-BC188EDA2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9985E17-25B8-8244-B312-B0BED4389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2B4E22-1064-0044-8243-E811E88AD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10F23-4AB2-194E-94C0-6A82AB2A1926}" type="datetimeFigureOut">
              <a:rPr lang="en-US" smtClean="0"/>
              <a:t>10/27/2023</a:t>
            </a:fld>
            <a:endParaRPr lang="en-US"/>
          </a:p>
        </p:txBody>
      </p:sp>
      <p:sp>
        <p:nvSpPr>
          <p:cNvPr id="5" name="Footer Placeholder 4">
            <a:extLst>
              <a:ext uri="{FF2B5EF4-FFF2-40B4-BE49-F238E27FC236}">
                <a16:creationId xmlns:a16="http://schemas.microsoft.com/office/drawing/2014/main" id="{60DC47DC-44B3-4C4A-9F0A-6829AAFF6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CB669E-E73A-7A47-9839-0A9477CAC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16E8-F973-BF4C-9329-5DE5CB89E64B}" type="slidenum">
              <a:rPr lang="en-US" smtClean="0"/>
              <a:t>‹#›</a:t>
            </a:fld>
            <a:endParaRPr lang="en-US"/>
          </a:p>
        </p:txBody>
      </p:sp>
    </p:spTree>
    <p:extLst>
      <p:ext uri="{BB962C8B-B14F-4D97-AF65-F5344CB8AC3E}">
        <p14:creationId xmlns:p14="http://schemas.microsoft.com/office/powerpoint/2010/main" val="1908430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england.cancercomms@nhs.ne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under16cancerexperiencesurvey.co.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hyperlink" Target="https://www.nhs.uk/nhs-services/hospitals/what-is-pals-patient-advice-and-liaison-service/" TargetMode="External"/><Relationship Id="rId3" Type="http://schemas.openxmlformats.org/officeDocument/2006/relationships/hyperlink" Target="http://www.picker.org/" TargetMode="External"/><Relationship Id="rId7" Type="http://schemas.openxmlformats.org/officeDocument/2006/relationships/hyperlink" Target="mailto:cpes23@picker.org"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under16cancerexperiencesurvey.co.uk/" TargetMode="External"/><Relationship Id="rId11" Type="http://schemas.openxmlformats.org/officeDocument/2006/relationships/hyperlink" Target="http://www.nhs.uk/NHSEngland/complaints-and-feedback/Pages/nhs-complaints.aspx" TargetMode="External"/><Relationship Id="rId5" Type="http://schemas.openxmlformats.org/officeDocument/2006/relationships/hyperlink" Target="https://www.ncpes.co.uk/faq/" TargetMode="External"/><Relationship Id="rId10" Type="http://schemas.openxmlformats.org/officeDocument/2006/relationships/hyperlink" Target="https://www.england.nhs.uk/contact-us/complaint/" TargetMode="External"/><Relationship Id="rId4" Type="http://schemas.openxmlformats.org/officeDocument/2006/relationships/hyperlink" Target="http://www.ncpes.co.uk/" TargetMode="External"/><Relationship Id="rId9" Type="http://schemas.openxmlformats.org/officeDocument/2006/relationships/hyperlink" Target="https://www.england.nhs.uk/contact-us/about-nhs-services/contact-your-local-integrated-care-board-icb/"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picker.org/cookies-privacy/" TargetMode="External"/><Relationship Id="rId3" Type="http://schemas.openxmlformats.org/officeDocument/2006/relationships/hyperlink" Target="https://www.england.nhs.uk/contact-us/privacy-notice/" TargetMode="External"/><Relationship Id="rId7" Type="http://schemas.openxmlformats.org/officeDocument/2006/relationships/hyperlink" Target="https://ico.org.uk/concerns/"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england.dpo@nhs.net" TargetMode="External"/><Relationship Id="rId5" Type="http://schemas.openxmlformats.org/officeDocument/2006/relationships/hyperlink" Target="mailto:england.insight-queries@nhs.net" TargetMode="External"/><Relationship Id="rId4" Type="http://schemas.openxmlformats.org/officeDocument/2006/relationships/hyperlink" Target="mailto:england.contactus@nhs.ne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1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6.xml"/></Relationships>
</file>

<file path=ppt/slides/_rels/slide3.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under16cancerexperiencesurvey.co.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england.nhs.uk/nhsidentity/identity-guidelines/"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ncpes.co.uk/promoting-the-survey/" TargetMode="Externa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XH0NkptZDg"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ncpes.co.uk/promoting-the-surve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ncpes.co.uk/wp-content/uploads/2022/08/Web-banner.zip" TargetMode="External"/><Relationship Id="rId4" Type="http://schemas.openxmlformats.org/officeDocument/2006/relationships/hyperlink" Target="http://www.under16cancerexperiencesurvey.co.u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under16cancerexperiencesurvey.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with medium confidence">
            <a:extLst>
              <a:ext uri="{FF2B5EF4-FFF2-40B4-BE49-F238E27FC236}">
                <a16:creationId xmlns:a16="http://schemas.microsoft.com/office/drawing/2014/main" id="{6E62A7BD-0E12-A64E-A19F-A8E1AE574DB1}"/>
              </a:ext>
            </a:extLst>
          </p:cNvPr>
          <p:cNvPicPr>
            <a:picLocks noChangeAspect="1"/>
          </p:cNvPicPr>
          <p:nvPr/>
        </p:nvPicPr>
        <p:blipFill>
          <a:blip r:embed="rId3"/>
          <a:stretch>
            <a:fillRect/>
          </a:stretch>
        </p:blipFill>
        <p:spPr>
          <a:xfrm>
            <a:off x="10466172" y="389753"/>
            <a:ext cx="1314107" cy="545380"/>
          </a:xfrm>
          <a:prstGeom prst="rect">
            <a:avLst/>
          </a:prstGeom>
        </p:spPr>
      </p:pic>
      <p:sp>
        <p:nvSpPr>
          <p:cNvPr id="8" name="TextBox 7">
            <a:extLst>
              <a:ext uri="{FF2B5EF4-FFF2-40B4-BE49-F238E27FC236}">
                <a16:creationId xmlns:a16="http://schemas.microsoft.com/office/drawing/2014/main" id="{2C37ABB2-6AA2-714F-B2D4-2FB068554DC2}"/>
              </a:ext>
            </a:extLst>
          </p:cNvPr>
          <p:cNvSpPr txBox="1"/>
          <p:nvPr/>
        </p:nvSpPr>
        <p:spPr>
          <a:xfrm>
            <a:off x="1266333" y="2261086"/>
            <a:ext cx="9339738" cy="1169551"/>
          </a:xfrm>
          <a:prstGeom prst="rect">
            <a:avLst/>
          </a:prstGeom>
          <a:noFill/>
        </p:spPr>
        <p:txBody>
          <a:bodyPr wrap="square" rtlCol="0">
            <a:spAutoFit/>
          </a:bodyPr>
          <a:lstStyle/>
          <a:p>
            <a:pPr>
              <a:lnSpc>
                <a:spcPts val="4240"/>
              </a:lnSpc>
            </a:pPr>
            <a:r>
              <a:rPr lang="en-US" sz="4200">
                <a:solidFill>
                  <a:srgbClr val="026EB8"/>
                </a:solidFill>
                <a:latin typeface="Arial" panose="020B0604020202020204" pitchFamily="34" charset="0"/>
                <a:cs typeface="Arial" panose="020B0604020202020204" pitchFamily="34" charset="0"/>
              </a:rPr>
              <a:t>Cancer Patient Experience Survey (CPES)</a:t>
            </a:r>
          </a:p>
        </p:txBody>
      </p:sp>
      <p:sp>
        <p:nvSpPr>
          <p:cNvPr id="9" name="TextBox 8">
            <a:extLst>
              <a:ext uri="{FF2B5EF4-FFF2-40B4-BE49-F238E27FC236}">
                <a16:creationId xmlns:a16="http://schemas.microsoft.com/office/drawing/2014/main" id="{F77083E1-0F9B-4D43-8655-352936DAF8E4}"/>
              </a:ext>
            </a:extLst>
          </p:cNvPr>
          <p:cNvSpPr txBox="1"/>
          <p:nvPr/>
        </p:nvSpPr>
        <p:spPr>
          <a:xfrm>
            <a:off x="1265939" y="3507423"/>
            <a:ext cx="7088357" cy="2785378"/>
          </a:xfrm>
          <a:prstGeom prst="rect">
            <a:avLst/>
          </a:prstGeom>
          <a:noFill/>
        </p:spPr>
        <p:txBody>
          <a:bodyPr wrap="square" lIns="91440" tIns="45720" rIns="91440" bIns="45720" rtlCol="0" anchor="t">
            <a:spAutoFit/>
          </a:bodyPr>
          <a:lstStyle/>
          <a:p>
            <a:pPr>
              <a:lnSpc>
                <a:spcPts val="4240"/>
              </a:lnSpc>
            </a:pPr>
            <a:r>
              <a:rPr lang="en-US" sz="2800">
                <a:solidFill>
                  <a:schemeClr val="bg2">
                    <a:lumMod val="25000"/>
                  </a:schemeClr>
                </a:solidFill>
                <a:latin typeface="Arial"/>
                <a:cs typeface="Arial"/>
              </a:rPr>
              <a:t>2023 communications toolkit</a:t>
            </a:r>
          </a:p>
          <a:p>
            <a:endParaRPr lang="en-US" sz="1400">
              <a:solidFill>
                <a:schemeClr val="bg2">
                  <a:lumMod val="25000"/>
                </a:schemeClr>
              </a:solidFill>
              <a:latin typeface="Arial" panose="020B0604020202020204" pitchFamily="34" charset="0"/>
              <a:cs typeface="Arial" panose="020B0604020202020204" pitchFamily="34" charset="0"/>
            </a:endParaRPr>
          </a:p>
          <a:p>
            <a:r>
              <a:rPr lang="en-US" sz="1400">
                <a:latin typeface="Arial"/>
                <a:cs typeface="Arial"/>
              </a:rPr>
              <a:t>This toolkit is designed to help with the communication and promotion of the 2023 CPES in order to raise awareness of the survey and encourage patients to participate. This toolkit is a guide and it's understood that you will adapt the content as needed to best communicate with different audiences. Please ensure you do not change the core messaging.</a:t>
            </a:r>
          </a:p>
          <a:p>
            <a:endParaRPr lang="en-US" sz="1400">
              <a:latin typeface="Arial"/>
              <a:cs typeface="Arial"/>
            </a:endParaRPr>
          </a:p>
          <a:p>
            <a:r>
              <a:rPr lang="en-US" sz="1400">
                <a:latin typeface="Arial"/>
                <a:cs typeface="Arial"/>
              </a:rPr>
              <a:t>If you have any questions about the toolkit please contact </a:t>
            </a:r>
            <a:r>
              <a:rPr lang="en-US" sz="1400">
                <a:latin typeface="Arial"/>
                <a:cs typeface="Arial"/>
                <a:hlinkClick r:id="rId4"/>
              </a:rPr>
              <a:t>england.cancercomms@nhs.net</a:t>
            </a:r>
            <a:r>
              <a:rPr lang="en-US" sz="1400">
                <a:latin typeface="Arial"/>
                <a:cs typeface="Arial"/>
              </a:rPr>
              <a:t> </a:t>
            </a:r>
          </a:p>
          <a:p>
            <a:endParaRPr lang="en-US" sz="1400" i="1">
              <a:solidFill>
                <a:srgbClr val="FF0000"/>
              </a:solidFill>
              <a:latin typeface="Arial"/>
              <a:cs typeface="Arial"/>
            </a:endParaRPr>
          </a:p>
        </p:txBody>
      </p:sp>
    </p:spTree>
    <p:extLst>
      <p:ext uri="{BB962C8B-B14F-4D97-AF65-F5344CB8AC3E}">
        <p14:creationId xmlns:p14="http://schemas.microsoft.com/office/powerpoint/2010/main" val="3917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Blog copy</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088337"/>
            <a:ext cx="11368557" cy="5816977"/>
          </a:xfrm>
          <a:prstGeom prst="rect">
            <a:avLst/>
          </a:prstGeom>
          <a:noFill/>
        </p:spPr>
        <p:txBody>
          <a:bodyPr wrap="square" lIns="91440" tIns="45720" rIns="91440" bIns="45720" rtlCol="0" anchor="t">
            <a:spAutoFit/>
          </a:bodyPr>
          <a:lstStyle/>
          <a:p>
            <a:r>
              <a:rPr lang="en-GB" sz="1200" b="1">
                <a:solidFill>
                  <a:schemeClr val="bg2">
                    <a:lumMod val="25000"/>
                  </a:schemeClr>
                </a:solidFill>
                <a:latin typeface="Arial"/>
                <a:cs typeface="Arial"/>
              </a:rPr>
              <a:t>This blog has been developed for use on webpages and can be adapted for your local audience with inclusion of local case studies. If using the patient case study we’ve provided, please leave their wording unchanged. </a:t>
            </a:r>
            <a:endParaRPr lang="en-GB" sz="1200">
              <a:solidFill>
                <a:schemeClr val="bg2">
                  <a:lumMod val="25000"/>
                </a:schemeClr>
              </a:solidFill>
              <a:latin typeface="Arial"/>
              <a:cs typeface="Arial"/>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At the NHS we want our patients to have the best experience possible and having continuous patient feedback is crucial in helping us deliver what patients want and need.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national Cancer Patient Experience Survey (CPES) asks for feedback from cancer patients (16 years and over*), to inform and improve local cancer services across England. Those who were treated for cancer as an inpatient or day-case, and left hospital in April, May or June 2023, will be invited to take part in the survey.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solidFill>
                <a:srgbClr val="FF0000"/>
              </a:solidFill>
              <a:latin typeface="Arial" panose="020B0604020202020204" pitchFamily="34" charset="0"/>
              <a:cs typeface="Arial" panose="020B0604020202020204" pitchFamily="34" charset="0"/>
            </a:endParaRPr>
          </a:p>
          <a:p>
            <a:pPr fontAlgn="base"/>
            <a:endParaRPr lang="en-GB" sz="1200">
              <a:solidFill>
                <a:srgbClr val="FF0000"/>
              </a:solidFill>
              <a:latin typeface="Arial" panose="020B0604020202020204" pitchFamily="34" charset="0"/>
              <a:cs typeface="Arial" panose="020B0604020202020204" pitchFamily="34" charset="0"/>
            </a:endParaRPr>
          </a:p>
          <a:p>
            <a:pPr fontAlgn="base"/>
            <a:endParaRPr lang="en-GB" sz="1200">
              <a:solidFill>
                <a:srgbClr val="FF0000"/>
              </a:solidFill>
              <a:latin typeface="Arial" panose="020B0604020202020204" pitchFamily="34" charset="0"/>
              <a:cs typeface="Arial" panose="020B0604020202020204" pitchFamily="34" charset="0"/>
            </a:endParaRPr>
          </a:p>
          <a:p>
            <a:pPr fontAlgn="base"/>
            <a:endParaRPr lang="en-GB" sz="1200">
              <a:solidFill>
                <a:srgbClr val="FF0000"/>
              </a:solidFill>
              <a:latin typeface="Arial" panose="020B0604020202020204" pitchFamily="34" charset="0"/>
              <a:cs typeface="Arial" panose="020B0604020202020204" pitchFamily="34" charset="0"/>
            </a:endParaRPr>
          </a:p>
          <a:p>
            <a:pPr fontAlgn="base"/>
            <a:endParaRPr lang="en-GB" sz="1200">
              <a:solidFill>
                <a:srgbClr val="FF0000"/>
              </a:solidFill>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NHS and cancer charities use the results to understand what is working well and which areas need improvement. The results enable them to identify national and local priorities and work with patients and partners to deliver change.</a:t>
            </a:r>
          </a:p>
          <a:p>
            <a:r>
              <a:rPr lang="en-GB" sz="1200">
                <a:latin typeface="Arial"/>
                <a:cs typeface="Arial"/>
              </a:rPr>
              <a:t>  </a:t>
            </a:r>
            <a:endParaRPr lang="en-GB" sz="1200">
              <a:latin typeface="Arial" panose="020B0604020202020204" pitchFamily="34" charset="0"/>
              <a:cs typeface="Arial" panose="020B0604020202020204" pitchFamily="34" charset="0"/>
            </a:endParaRPr>
          </a:p>
          <a:p>
            <a:pPr fontAlgn="base"/>
            <a:r>
              <a:rPr lang="en-GB" sz="1200">
                <a:latin typeface="Arial" panose="020B0604020202020204" pitchFamily="34" charset="0"/>
                <a:cs typeface="Arial" panose="020B0604020202020204" pitchFamily="34" charset="0"/>
              </a:rPr>
              <a:t>If you are invited to take part, please fill out the questionnaire and have your say. Every response helps us to deliver the best possible service to patients. </a:t>
            </a:r>
          </a:p>
          <a:p>
            <a:pPr fontAlgn="base"/>
            <a:endParaRPr lang="en-GB" sz="1200">
              <a:latin typeface="Arial" panose="020B0604020202020204" pitchFamily="34" charset="0"/>
              <a:cs typeface="Arial" panose="020B0604020202020204" pitchFamily="34" charset="0"/>
            </a:endParaRPr>
          </a:p>
          <a:p>
            <a:pPr fontAlgn="base"/>
            <a:r>
              <a:rPr lang="en-GB" sz="1200">
                <a:latin typeface="Arial" panose="020B0604020202020204" pitchFamily="34" charset="0"/>
                <a:cs typeface="Arial" panose="020B0604020202020204" pitchFamily="34" charset="0"/>
              </a:rPr>
              <a:t>If you need support completing the survey or need it made available in another language, you can call the helpline number for free: 0800 103 2804.</a:t>
            </a:r>
          </a:p>
          <a:p>
            <a:pPr fontAlgn="base"/>
            <a:endParaRPr lang="en-GB" sz="1200">
              <a:latin typeface="Arial" panose="020B0604020202020204" pitchFamily="34" charset="0"/>
              <a:cs typeface="Arial" panose="020B0604020202020204" pitchFamily="34" charset="0"/>
            </a:endParaRPr>
          </a:p>
          <a:p>
            <a:r>
              <a:rPr lang="en-GB" sz="1200">
                <a:latin typeface="Arial"/>
                <a:cs typeface="Arial"/>
              </a:rPr>
              <a:t>For more information on the survey please visit </a:t>
            </a:r>
            <a:r>
              <a:rPr lang="en-GB" sz="1200" u="sng">
                <a:latin typeface="Arial"/>
                <a:cs typeface="Arial"/>
                <a:hlinkClick r:id="rId3"/>
              </a:rPr>
              <a:t>www.ncpes.co.uk</a:t>
            </a:r>
            <a:r>
              <a:rPr lang="en-GB" sz="1200">
                <a:latin typeface="Arial"/>
                <a:cs typeface="Arial"/>
              </a:rPr>
              <a:t>.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i="1">
                <a:latin typeface="Arial"/>
                <a:cs typeface="Arial"/>
              </a:rPr>
              <a:t>*For those aged 16 and under, feedback is collected via the Under 16 Cancer Patient Experience Survey: </a:t>
            </a:r>
            <a:r>
              <a:rPr lang="en-GB" sz="1200" i="1">
                <a:latin typeface="Arial"/>
                <a:cs typeface="Arial"/>
                <a:hlinkClick r:id="rId4"/>
              </a:rPr>
              <a:t>www.under16cancerexperiencesurvey.co.uk</a:t>
            </a:r>
            <a:r>
              <a:rPr lang="en-GB" sz="1200" i="1">
                <a:latin typeface="Arial"/>
                <a:cs typeface="Arial"/>
              </a:rPr>
              <a:t>. </a:t>
            </a:r>
            <a:endParaRPr lang="en-GB" sz="1200">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A7A659-F005-4B5C-9709-35CF32DFEA45}"/>
              </a:ext>
            </a:extLst>
          </p:cNvPr>
          <p:cNvSpPr/>
          <p:nvPr/>
        </p:nvSpPr>
        <p:spPr>
          <a:xfrm>
            <a:off x="678003" y="2722884"/>
            <a:ext cx="10581124" cy="1754326"/>
          </a:xfrm>
          <a:prstGeom prst="rect">
            <a:avLst/>
          </a:prstGeom>
          <a:noFill/>
          <a:ln w="28575">
            <a:solidFill>
              <a:srgbClr val="0072CE"/>
            </a:solidFill>
          </a:ln>
        </p:spPr>
        <p:txBody>
          <a:bodyPr wrap="square" lIns="91440" tIns="45720" rIns="91440" bIns="45720" anchor="t">
            <a:spAutoFit/>
          </a:bodyPr>
          <a:lstStyle/>
          <a:p>
            <a:pPr fontAlgn="base"/>
            <a:r>
              <a:rPr lang="en-GB" sz="1200">
                <a:latin typeface="Arial" panose="020B0604020202020204" pitchFamily="34" charset="0"/>
                <a:cs typeface="Arial" panose="020B0604020202020204" pitchFamily="34" charset="0"/>
              </a:rPr>
              <a:t>“CPES gives us a chance to comment on the NHS service, to give praise where it is due, and to identify where things are not quite as we would wish. CPES is the tool that thousands of patients every year have used to improve our NHS and to improve care for the patients of the future, and the responses provide vast amounts of evidence for researchers looking for evidence as to what works best – for us, the patients.  </a:t>
            </a:r>
          </a:p>
          <a:p>
            <a:pPr fontAlgn="base"/>
            <a:endParaRPr lang="en-GB" sz="1200">
              <a:latin typeface="Arial" panose="020B0604020202020204" pitchFamily="34" charset="0"/>
              <a:cs typeface="Arial" panose="020B0604020202020204" pitchFamily="34" charset="0"/>
            </a:endParaRPr>
          </a:p>
          <a:p>
            <a:pPr fontAlgn="base"/>
            <a:r>
              <a:rPr lang="en-GB" sz="1200">
                <a:latin typeface="Arial" panose="020B0604020202020204" pitchFamily="34" charset="0"/>
                <a:cs typeface="Arial" panose="020B0604020202020204" pitchFamily="34" charset="0"/>
              </a:rPr>
              <a:t>“I’ve been able to help shape the survey, and I have seen how influential it can be, most obviously in shaping national policy. Since the Cancer Strategy of 2015, the NHS has been tasked with regarding Patient Experience as being just as important as clinical outcomes, and much of the evidence for that change came from CPES findings. Patients said loudly and clearly that what mattered was not just the cancer pathway and where that ended up, but the quality of our experience along our journey.” </a:t>
            </a:r>
          </a:p>
          <a:p>
            <a:pPr marL="285750" indent="-285750" fontAlgn="base">
              <a:buFontTx/>
              <a:buChar char="-"/>
            </a:pPr>
            <a:r>
              <a:rPr lang="en-GB" sz="1200">
                <a:latin typeface="Arial"/>
                <a:cs typeface="Arial"/>
              </a:rPr>
              <a:t>Richard Stephens, patient representative on the CPES advisory group. </a:t>
            </a:r>
          </a:p>
        </p:txBody>
      </p:sp>
    </p:spTree>
    <p:extLst>
      <p:ext uri="{BB962C8B-B14F-4D97-AF65-F5344CB8AC3E}">
        <p14:creationId xmlns:p14="http://schemas.microsoft.com/office/powerpoint/2010/main" val="362049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Social media content</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93753"/>
            <a:ext cx="9791058" cy="2492990"/>
          </a:xfrm>
          <a:prstGeom prst="rect">
            <a:avLst/>
          </a:prstGeom>
          <a:noFill/>
        </p:spPr>
        <p:txBody>
          <a:bodyPr wrap="square" lIns="91440" tIns="45720" rIns="91440" bIns="45720" rtlCol="0" anchor="t">
            <a:spAutoFit/>
          </a:bodyPr>
          <a:lstStyle/>
          <a:p>
            <a:pPr fontAlgn="base"/>
            <a:r>
              <a:rPr lang="en-GB" sz="1200">
                <a:latin typeface="Arial"/>
                <a:cs typeface="Arial"/>
              </a:rPr>
              <a:t>Over the following pages you will find suggested copy and assets for:</a:t>
            </a:r>
          </a:p>
          <a:p>
            <a:pPr marL="285750" indent="-285750" fontAlgn="base">
              <a:buFont typeface="Arial" panose="020B0604020202020204" pitchFamily="34" charset="0"/>
              <a:buChar char="•"/>
            </a:pPr>
            <a:r>
              <a:rPr lang="en-GB" sz="1200">
                <a:latin typeface="Arial"/>
                <a:cs typeface="Arial"/>
              </a:rPr>
              <a:t>Twitter </a:t>
            </a:r>
          </a:p>
          <a:p>
            <a:pPr marL="285750" indent="-285750" fontAlgn="base">
              <a:buFont typeface="Arial" panose="020B0604020202020204" pitchFamily="34" charset="0"/>
              <a:buChar char="•"/>
            </a:pPr>
            <a:r>
              <a:rPr lang="en-GB" sz="1200">
                <a:latin typeface="Arial"/>
                <a:cs typeface="Arial"/>
              </a:rPr>
              <a:t>Facebook </a:t>
            </a:r>
          </a:p>
          <a:p>
            <a:pPr marL="285750" indent="-285750" fontAlgn="base">
              <a:buFont typeface="Arial" panose="020B0604020202020204" pitchFamily="34" charset="0"/>
              <a:buChar char="•"/>
            </a:pPr>
            <a:r>
              <a:rPr lang="en-GB" sz="1200">
                <a:latin typeface="Arial"/>
                <a:cs typeface="Arial"/>
              </a:rPr>
              <a:t>Instagram stories </a:t>
            </a:r>
          </a:p>
          <a:p>
            <a:pPr marL="285750" indent="-285750" fontAlgn="base">
              <a:buFont typeface="Arial" panose="020B0604020202020204" pitchFamily="34" charset="0"/>
              <a:buChar char="•"/>
            </a:pPr>
            <a:r>
              <a:rPr lang="en-GB" sz="1200">
                <a:latin typeface="Arial"/>
                <a:cs typeface="Arial"/>
              </a:rPr>
              <a:t>Instagram post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Please always tag @NHSEngland and when relevant for the channel use the hashtag #CancerPatientExperienceSurvey.</a:t>
            </a:r>
          </a:p>
          <a:p>
            <a:pPr marL="285750" indent="-285750" fontAlgn="base">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fontAlgn="base"/>
            <a:r>
              <a:rPr lang="en-GB" sz="1200">
                <a:latin typeface="Arial"/>
                <a:cs typeface="Arial"/>
              </a:rPr>
              <a:t>You can download all social assets </a:t>
            </a:r>
            <a:r>
              <a:rPr lang="en-GB" sz="1200">
                <a:latin typeface="Arial"/>
                <a:cs typeface="Arial"/>
                <a:hlinkClick r:id="rId3"/>
              </a:rPr>
              <a:t>here</a:t>
            </a:r>
            <a:r>
              <a:rPr lang="en-GB" sz="1200">
                <a:latin typeface="Arial"/>
                <a:cs typeface="Arial"/>
              </a:rPr>
              <a:t>.</a:t>
            </a: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64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lIns="91440" tIns="45720" rIns="91440" bIns="45720" rtlCol="0" anchor="t">
            <a:spAutoFit/>
          </a:bodyPr>
          <a:lstStyle/>
          <a:p>
            <a:pPr>
              <a:lnSpc>
                <a:spcPts val="4240"/>
              </a:lnSpc>
            </a:pPr>
            <a:r>
              <a:rPr lang="en-US" sz="4200" cap="all">
                <a:solidFill>
                  <a:srgbClr val="026EB8"/>
                </a:solidFill>
                <a:latin typeface="Arial"/>
                <a:cs typeface="Arial"/>
              </a:rPr>
              <a:t>Twitter </a:t>
            </a:r>
            <a:endParaRPr lang="en-US" sz="4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93753"/>
            <a:ext cx="5684279" cy="5262979"/>
          </a:xfrm>
          <a:prstGeom prst="rect">
            <a:avLst/>
          </a:prstGeom>
          <a:noFill/>
        </p:spPr>
        <p:txBody>
          <a:bodyPr wrap="square" lIns="91440" tIns="45720" rIns="91440" bIns="45720" rtlCol="0" anchor="t">
            <a:spAutoFit/>
          </a:bodyPr>
          <a:lstStyle/>
          <a:p>
            <a:pPr fontAlgn="base"/>
            <a:r>
              <a:rPr lang="en-GB" sz="1200">
                <a:latin typeface="Arial"/>
                <a:cs typeface="Arial"/>
              </a:rPr>
              <a:t>At the NHS we want our patients to have the best experience possible and having continuous patient feedback is crucial in helping us deliver what patients want and need. If invited, have your say in the #CancerPatientExperienceSurvey</a:t>
            </a:r>
            <a:r>
              <a:rPr lang="en-GB" sz="1200" u="sng">
                <a:latin typeface="Arial"/>
                <a:cs typeface="Arial"/>
                <a:hlinkClick r:id="rId3"/>
              </a:rPr>
              <a:t> www.ncpes.co.uk</a:t>
            </a:r>
            <a:r>
              <a:rPr lang="en-GB" sz="1200">
                <a:latin typeface="Arial"/>
                <a:cs typeface="Arial"/>
              </a:rPr>
              <a:t> @NHSEngland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Understanding our patients’ experiences of care and treatment is extremely important to us as it helps us adapt our services to best suit their needs. If invited, have your say in the #CancerPatientExperienceSurvey </a:t>
            </a:r>
            <a:r>
              <a:rPr lang="en-GB" sz="1200" u="sng">
                <a:latin typeface="Arial"/>
                <a:cs typeface="Arial"/>
                <a:hlinkClick r:id="rId3"/>
              </a:rPr>
              <a:t>www.ncpes.co.uk</a:t>
            </a:r>
            <a:r>
              <a:rPr lang="en-GB" sz="1200" u="sng">
                <a:latin typeface="Arial"/>
                <a:cs typeface="Arial"/>
              </a:rPr>
              <a:t> </a:t>
            </a:r>
            <a:r>
              <a:rPr lang="en-GB" sz="1200">
                <a:latin typeface="Arial"/>
                <a:cs typeface="Arial"/>
              </a:rPr>
              <a:t>@NHSEngland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Our #CancerPatientExperienceSurvey gives a voice to patients to inform positive change and continuous improvement of our cancer services. If invited, have your say in the #CancerPatientExperienceSurvey </a:t>
            </a:r>
            <a:r>
              <a:rPr lang="en-GB" sz="1200" u="sng">
                <a:latin typeface="Arial"/>
                <a:cs typeface="Arial"/>
                <a:hlinkClick r:id="rId3"/>
              </a:rPr>
              <a:t>www.ncpes.co.uk</a:t>
            </a:r>
            <a:r>
              <a:rPr lang="en-GB" sz="1200">
                <a:latin typeface="Arial"/>
                <a:cs typeface="Arial"/>
              </a:rPr>
              <a:t> @NHSEngland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We want to listen &amp; learn from our patients in order to improve the cancer care &amp; support we provide. If you’ve received a questionnaire, please have your say in the #CancerPatientExperienceSurvey </a:t>
            </a:r>
            <a:r>
              <a:rPr lang="en-GB" sz="1200" u="sng" dirty="0">
                <a:solidFill>
                  <a:srgbClr val="0563C1"/>
                </a:solidFill>
                <a:latin typeface="Arial"/>
                <a:cs typeface="Arial"/>
                <a:hlinkClick r:id="rId3"/>
              </a:rPr>
              <a:t>www.ncpes.co.uk</a:t>
            </a:r>
            <a:r>
              <a:rPr lang="en-GB" sz="1200">
                <a:latin typeface="Arial"/>
                <a:cs typeface="Arial"/>
              </a:rPr>
              <a:t> @NHSEngland </a:t>
            </a:r>
            <a:endParaRPr lang="en-GB" sz="1200" dirty="0">
              <a:latin typeface="Arial"/>
              <a:cs typeface="Arial"/>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To provide the best possible care for people diagnosed with cancer, it’s important for us to listen &amp; learn from their experiences. The #CancerPatientExperienceSurvey informs how local cancer services are improved. If invited, have your say </a:t>
            </a:r>
            <a:r>
              <a:rPr lang="en-GB" sz="1200" u="sng" dirty="0">
                <a:solidFill>
                  <a:srgbClr val="0563C1"/>
                </a:solidFill>
                <a:latin typeface="Arial"/>
                <a:cs typeface="Arial"/>
                <a:hlinkClick r:id="rId3"/>
              </a:rPr>
              <a:t>www.ncpes.co.uk</a:t>
            </a:r>
            <a:r>
              <a:rPr lang="en-GB" sz="1200" dirty="0">
                <a:latin typeface="Arial"/>
                <a:cs typeface="Arial"/>
              </a:rPr>
              <a:t> </a:t>
            </a:r>
            <a:r>
              <a:rPr lang="en-GB" sz="1200">
                <a:latin typeface="Arial"/>
                <a:cs typeface="Arial"/>
              </a:rPr>
              <a:t>@NHSEngland </a:t>
            </a:r>
          </a:p>
          <a:p>
            <a:pPr fontAlgn="base"/>
            <a:r>
              <a:rPr lang="en-GB" sz="1200">
                <a:latin typeface="Arial"/>
                <a:cs typeface="Arial"/>
              </a:rPr>
              <a:t>  </a:t>
            </a: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8633D2-A304-4AFA-9692-EA2D3A7F2034}"/>
              </a:ext>
            </a:extLst>
          </p:cNvPr>
          <p:cNvSpPr/>
          <p:nvPr/>
        </p:nvSpPr>
        <p:spPr>
          <a:xfrm>
            <a:off x="6096000" y="1193753"/>
            <a:ext cx="6096000" cy="1384995"/>
          </a:xfrm>
          <a:prstGeom prst="rect">
            <a:avLst/>
          </a:prstGeom>
        </p:spPr>
        <p:txBody>
          <a:bodyPr lIns="91440" tIns="45720" rIns="91440" bIns="45720" anchor="t">
            <a:spAutoFit/>
          </a:bodyPr>
          <a:lstStyle/>
          <a:p>
            <a:pPr fontAlgn="base"/>
            <a:r>
              <a:rPr lang="en-GB" sz="1200" dirty="0">
                <a:latin typeface="Arial"/>
                <a:cs typeface="Arial"/>
              </a:rPr>
              <a:t>Understanding the experiences of patients is essential for us to provide high quality personalised care and treatment. If you are invited to take part in the #CancerPatientExperienceSurvey, have your say </a:t>
            </a:r>
            <a:r>
              <a:rPr lang="en-GB" sz="1200" u="sng" dirty="0">
                <a:solidFill>
                  <a:srgbClr val="0563C1"/>
                </a:solidFill>
                <a:latin typeface="Arial"/>
                <a:cs typeface="Arial"/>
                <a:hlinkClick r:id="rId3"/>
              </a:rPr>
              <a:t>www.ncpes.co.uk</a:t>
            </a:r>
            <a:r>
              <a:rPr lang="en-GB" sz="1200" dirty="0">
                <a:latin typeface="Arial"/>
                <a:cs typeface="Arial"/>
              </a:rPr>
              <a:t> @NHSEngland </a:t>
            </a:r>
          </a:p>
          <a:p>
            <a:pPr fontAlgn="base"/>
            <a:endParaRPr lang="en-GB" sz="1200">
              <a:latin typeface="Arial" panose="020B0604020202020204" pitchFamily="34" charset="0"/>
              <a:cs typeface="Arial" panose="020B0604020202020204" pitchFamily="34" charset="0"/>
            </a:endParaRPr>
          </a:p>
          <a:p>
            <a:pPr fontAlgn="base"/>
            <a:r>
              <a:rPr lang="en-GB" sz="1200" dirty="0">
                <a:latin typeface="Arial"/>
                <a:cs typeface="Arial"/>
              </a:rPr>
              <a:t>If you are invited to take part in the #CancerPatientExperienceSurvey, have your say and help contribute to future improvements in your local cancer services </a:t>
            </a:r>
            <a:r>
              <a:rPr lang="en-GB" sz="1200" u="sng" dirty="0">
                <a:solidFill>
                  <a:srgbClr val="0563C1"/>
                </a:solidFill>
                <a:latin typeface="Arial"/>
                <a:cs typeface="Arial"/>
                <a:hlinkClick r:id="rId3"/>
              </a:rPr>
              <a:t>www.ncpes.co.uk</a:t>
            </a:r>
            <a:r>
              <a:rPr lang="en-GB" sz="1200" dirty="0">
                <a:latin typeface="Arial"/>
                <a:cs typeface="Arial"/>
              </a:rPr>
              <a:t> @NHSEngland </a:t>
            </a:r>
          </a:p>
        </p:txBody>
      </p:sp>
      <p:pic>
        <p:nvPicPr>
          <p:cNvPr id="8" name="Picture 7" descr="Diagram&#10;&#10;Description automatically generated">
            <a:extLst>
              <a:ext uri="{FF2B5EF4-FFF2-40B4-BE49-F238E27FC236}">
                <a16:creationId xmlns:a16="http://schemas.microsoft.com/office/drawing/2014/main" id="{A508E1F8-1B52-40CE-874E-E18B2E1C7A1B}"/>
              </a:ext>
            </a:extLst>
          </p:cNvPr>
          <p:cNvPicPr>
            <a:picLocks noChangeAspect="1"/>
          </p:cNvPicPr>
          <p:nvPr/>
        </p:nvPicPr>
        <p:blipFill>
          <a:blip r:embed="rId4"/>
          <a:stretch>
            <a:fillRect/>
          </a:stretch>
        </p:blipFill>
        <p:spPr>
          <a:xfrm>
            <a:off x="7203355" y="2941806"/>
            <a:ext cx="3141106" cy="1766872"/>
          </a:xfrm>
          <a:prstGeom prst="rect">
            <a:avLst/>
          </a:prstGeom>
          <a:ln>
            <a:solidFill>
              <a:schemeClr val="tx1"/>
            </a:solidFill>
          </a:ln>
        </p:spPr>
      </p:pic>
      <p:pic>
        <p:nvPicPr>
          <p:cNvPr id="12" name="Picture 11" descr="A picture containing text, person, person&#10;&#10;Description automatically generated">
            <a:extLst>
              <a:ext uri="{FF2B5EF4-FFF2-40B4-BE49-F238E27FC236}">
                <a16:creationId xmlns:a16="http://schemas.microsoft.com/office/drawing/2014/main" id="{34A47D32-3007-44AE-AB76-8694655CA647}"/>
              </a:ext>
            </a:extLst>
          </p:cNvPr>
          <p:cNvPicPr>
            <a:picLocks noChangeAspect="1"/>
          </p:cNvPicPr>
          <p:nvPr/>
        </p:nvPicPr>
        <p:blipFill>
          <a:blip r:embed="rId5"/>
          <a:stretch>
            <a:fillRect/>
          </a:stretch>
        </p:blipFill>
        <p:spPr>
          <a:xfrm>
            <a:off x="8895619" y="4949086"/>
            <a:ext cx="3141106" cy="1766872"/>
          </a:xfrm>
          <a:prstGeom prst="rect">
            <a:avLst/>
          </a:prstGeom>
        </p:spPr>
      </p:pic>
      <p:pic>
        <p:nvPicPr>
          <p:cNvPr id="15" name="Picture 14" descr="A picture containing text, person&#10;&#10;Description automatically generated">
            <a:extLst>
              <a:ext uri="{FF2B5EF4-FFF2-40B4-BE49-F238E27FC236}">
                <a16:creationId xmlns:a16="http://schemas.microsoft.com/office/drawing/2014/main" id="{BCE22148-44E2-44F5-83BD-F9F775F42617}"/>
              </a:ext>
            </a:extLst>
          </p:cNvPr>
          <p:cNvPicPr>
            <a:picLocks noChangeAspect="1"/>
          </p:cNvPicPr>
          <p:nvPr/>
        </p:nvPicPr>
        <p:blipFill>
          <a:blip r:embed="rId6"/>
          <a:stretch>
            <a:fillRect/>
          </a:stretch>
        </p:blipFill>
        <p:spPr>
          <a:xfrm>
            <a:off x="5701244" y="4964959"/>
            <a:ext cx="3141107" cy="1766872"/>
          </a:xfrm>
          <a:prstGeom prst="rect">
            <a:avLst/>
          </a:prstGeom>
        </p:spPr>
      </p:pic>
    </p:spTree>
    <p:extLst>
      <p:ext uri="{BB962C8B-B14F-4D97-AF65-F5344CB8AC3E}">
        <p14:creationId xmlns:p14="http://schemas.microsoft.com/office/powerpoint/2010/main" val="214677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Facebook</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93753"/>
            <a:ext cx="5110774" cy="4339650"/>
          </a:xfrm>
          <a:prstGeom prst="rect">
            <a:avLst/>
          </a:prstGeom>
          <a:noFill/>
        </p:spPr>
        <p:txBody>
          <a:bodyPr wrap="square" lIns="91440" tIns="45720" rIns="91440" bIns="45720" rtlCol="0" anchor="t">
            <a:spAutoFit/>
          </a:bodyPr>
          <a:lstStyle/>
          <a:p>
            <a:pPr fontAlgn="base"/>
            <a:r>
              <a:rPr lang="en-GB" sz="1200">
                <a:latin typeface="Arial"/>
                <a:cs typeface="Arial"/>
              </a:rPr>
              <a:t>We want to provide the best experience possible to cancer patients and having continuous feedback is crucial in helping us deliver what our patients want and need.</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If you are invited to take part in the Cancer Patient Experience Survey, please have your say and help contribute to future improvements in your local cancer services.</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survey will be posted to those eligible to complete. For more information on the survey and how to access help and support in completing it please visit </a:t>
            </a:r>
            <a:r>
              <a:rPr lang="en-GB" sz="1200" u="sng" dirty="0">
                <a:solidFill>
                  <a:srgbClr val="0563C1"/>
                </a:solidFill>
                <a:latin typeface="Arial"/>
                <a:cs typeface="Arial"/>
                <a:hlinkClick r:id="rId3"/>
              </a:rPr>
              <a:t>www.ncpes.co.uk</a:t>
            </a:r>
            <a:endParaRPr lang="en-GB" sz="1200" dirty="0">
              <a:solidFill>
                <a:srgbClr val="0563C1"/>
              </a:solidFill>
              <a:latin typeface="Arial"/>
              <a:cs typeface="Arial"/>
              <a:hlinkClick r:id="rId3"/>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Understanding our patients' experiences of care and treatment is extremely important to us as it helps us adapt our services to best suit their needs. If invited, please take part in the Cancer Patient Experience Survey and help shape NHS services for future patients.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r>
              <a:rPr lang="en-GB" sz="1200">
                <a:latin typeface="Arial"/>
                <a:cs typeface="Arial"/>
              </a:rPr>
              <a:t>The survey will be posted to those eligible to complete. For more information on the survey and how to access help and support in completing it please visit </a:t>
            </a:r>
            <a:r>
              <a:rPr lang="en-GB" sz="1200" u="sng" dirty="0">
                <a:solidFill>
                  <a:srgbClr val="0563C1"/>
                </a:solidFill>
                <a:latin typeface="Arial"/>
                <a:cs typeface="Arial"/>
                <a:hlinkClick r:id="rId3"/>
              </a:rPr>
              <a:t>www.ncpes.co.uk</a:t>
            </a:r>
            <a:endParaRPr lang="en-GB" sz="1200" dirty="0">
              <a:solidFill>
                <a:srgbClr val="0563C1"/>
              </a:solidFill>
              <a:latin typeface="Arial" panose="020B0604020202020204" pitchFamily="34" charset="0"/>
              <a:cs typeface="Arial" panose="020B0604020202020204" pitchFamily="34" charset="0"/>
              <a:hlinkClick r:id="rId3"/>
            </a:endParaRPr>
          </a:p>
          <a:p>
            <a:pPr fontAlgn="base"/>
            <a:endParaRPr lang="en-GB" sz="1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F160D51-1F63-4900-8C74-75A94D82AA3E}"/>
              </a:ext>
            </a:extLst>
          </p:cNvPr>
          <p:cNvSpPr txBox="1"/>
          <p:nvPr/>
        </p:nvSpPr>
        <p:spPr>
          <a:xfrm>
            <a:off x="6152245" y="3317359"/>
            <a:ext cx="5110774" cy="646331"/>
          </a:xfrm>
          <a:prstGeom prst="rect">
            <a:avLst/>
          </a:prstGeom>
          <a:noFill/>
        </p:spPr>
        <p:txBody>
          <a:bodyPr wrap="square" lIns="91440" tIns="45720" rIns="91440" bIns="45720" rtlCol="0" anchor="t">
            <a:spAutoFit/>
          </a:bodyPr>
          <a:lstStyle/>
          <a:p>
            <a:pPr fontAlgn="base"/>
            <a:r>
              <a:rPr lang="en-GB" sz="1200" b="1">
                <a:latin typeface="Arial" panose="020B0604020202020204" pitchFamily="34" charset="0"/>
                <a:cs typeface="Arial" panose="020B0604020202020204" pitchFamily="34" charset="0"/>
              </a:rPr>
              <a:t>Facebook banner</a:t>
            </a:r>
          </a:p>
          <a:p>
            <a:pPr fontAlgn="base"/>
            <a:endParaRPr lang="en-GB" sz="1200" b="1">
              <a:latin typeface="Arial" panose="020B0604020202020204" pitchFamily="34" charset="0"/>
              <a:cs typeface="Arial" panose="020B0604020202020204" pitchFamily="34" charset="0"/>
            </a:endParaRPr>
          </a:p>
          <a:p>
            <a:pPr fontAlgn="base"/>
            <a:endParaRPr lang="en-GB" sz="12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88469C1-780D-4980-A47C-5D001BF70843}"/>
              </a:ext>
            </a:extLst>
          </p:cNvPr>
          <p:cNvSpPr txBox="1"/>
          <p:nvPr/>
        </p:nvSpPr>
        <p:spPr>
          <a:xfrm>
            <a:off x="6134716" y="6339484"/>
            <a:ext cx="5110774" cy="646331"/>
          </a:xfrm>
          <a:prstGeom prst="rect">
            <a:avLst/>
          </a:prstGeom>
          <a:noFill/>
        </p:spPr>
        <p:txBody>
          <a:bodyPr wrap="square" lIns="91440" tIns="45720" rIns="91440" bIns="45720" rtlCol="0" anchor="t">
            <a:spAutoFit/>
          </a:bodyPr>
          <a:lstStyle/>
          <a:p>
            <a:pPr fontAlgn="base"/>
            <a:r>
              <a:rPr lang="en-GB" sz="1200" b="1">
                <a:latin typeface="Arial" panose="020B0604020202020204" pitchFamily="34" charset="0"/>
                <a:cs typeface="Arial" panose="020B0604020202020204" pitchFamily="34" charset="0"/>
              </a:rPr>
              <a:t>Facebook posts</a:t>
            </a:r>
          </a:p>
          <a:p>
            <a:pPr fontAlgn="base"/>
            <a:endParaRPr lang="en-GB" sz="1200" b="1">
              <a:latin typeface="Arial" panose="020B0604020202020204" pitchFamily="34" charset="0"/>
              <a:cs typeface="Arial" panose="020B0604020202020204" pitchFamily="34" charset="0"/>
            </a:endParaRPr>
          </a:p>
          <a:p>
            <a:pPr fontAlgn="base"/>
            <a:endParaRPr lang="en-GB" sz="1200" b="1">
              <a:latin typeface="Arial" panose="020B060402020202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a16="http://schemas.microsoft.com/office/drawing/2014/main" id="{F7A01D7E-4072-4AD7-B575-8708A8BD8CF3}"/>
              </a:ext>
            </a:extLst>
          </p:cNvPr>
          <p:cNvPicPr>
            <a:picLocks noChangeAspect="1"/>
          </p:cNvPicPr>
          <p:nvPr/>
        </p:nvPicPr>
        <p:blipFill>
          <a:blip r:embed="rId4"/>
          <a:stretch>
            <a:fillRect/>
          </a:stretch>
        </p:blipFill>
        <p:spPr>
          <a:xfrm>
            <a:off x="6162099" y="1255417"/>
            <a:ext cx="3914056" cy="1957028"/>
          </a:xfrm>
          <a:prstGeom prst="rect">
            <a:avLst/>
          </a:prstGeom>
          <a:ln>
            <a:solidFill>
              <a:schemeClr val="tx1"/>
            </a:solidFill>
          </a:ln>
        </p:spPr>
      </p:pic>
      <p:pic>
        <p:nvPicPr>
          <p:cNvPr id="14" name="Picture 13" descr="Timeline&#10;&#10;Description automatically generated">
            <a:extLst>
              <a:ext uri="{FF2B5EF4-FFF2-40B4-BE49-F238E27FC236}">
                <a16:creationId xmlns:a16="http://schemas.microsoft.com/office/drawing/2014/main" id="{CA57B8E6-A1CC-4142-841E-9B7EAE8D5F8B}"/>
              </a:ext>
            </a:extLst>
          </p:cNvPr>
          <p:cNvPicPr>
            <a:picLocks noChangeAspect="1"/>
          </p:cNvPicPr>
          <p:nvPr/>
        </p:nvPicPr>
        <p:blipFill>
          <a:blip r:embed="rId5"/>
          <a:stretch>
            <a:fillRect/>
          </a:stretch>
        </p:blipFill>
        <p:spPr>
          <a:xfrm>
            <a:off x="6162100" y="4006223"/>
            <a:ext cx="2688938" cy="2254131"/>
          </a:xfrm>
          <a:prstGeom prst="rect">
            <a:avLst/>
          </a:prstGeom>
          <a:ln>
            <a:solidFill>
              <a:schemeClr val="tx1"/>
            </a:solidFill>
          </a:ln>
        </p:spPr>
      </p:pic>
      <p:pic>
        <p:nvPicPr>
          <p:cNvPr id="16" name="Picture 15" descr="A picture containing text, person, banner&#10;&#10;Description automatically generated">
            <a:extLst>
              <a:ext uri="{FF2B5EF4-FFF2-40B4-BE49-F238E27FC236}">
                <a16:creationId xmlns:a16="http://schemas.microsoft.com/office/drawing/2014/main" id="{2DD3DA3F-7C2C-4BCE-8243-FDD01341636D}"/>
              </a:ext>
            </a:extLst>
          </p:cNvPr>
          <p:cNvPicPr>
            <a:picLocks noChangeAspect="1"/>
          </p:cNvPicPr>
          <p:nvPr/>
        </p:nvPicPr>
        <p:blipFill>
          <a:blip r:embed="rId6"/>
          <a:stretch>
            <a:fillRect/>
          </a:stretch>
        </p:blipFill>
        <p:spPr>
          <a:xfrm>
            <a:off x="8956720" y="4006222"/>
            <a:ext cx="2688938" cy="2254131"/>
          </a:xfrm>
          <a:prstGeom prst="rect">
            <a:avLst/>
          </a:prstGeom>
        </p:spPr>
      </p:pic>
    </p:spTree>
    <p:extLst>
      <p:ext uri="{BB962C8B-B14F-4D97-AF65-F5344CB8AC3E}">
        <p14:creationId xmlns:p14="http://schemas.microsoft.com/office/powerpoint/2010/main" val="237412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Instagram</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93753"/>
            <a:ext cx="8118668" cy="6186309"/>
          </a:xfrm>
          <a:prstGeom prst="rect">
            <a:avLst/>
          </a:prstGeom>
          <a:noFill/>
        </p:spPr>
        <p:txBody>
          <a:bodyPr wrap="square" lIns="91440" tIns="45720" rIns="91440" bIns="45720" rtlCol="0" anchor="t">
            <a:spAutoFit/>
          </a:bodyPr>
          <a:lstStyle/>
          <a:p>
            <a:pPr fontAlgn="base"/>
            <a:r>
              <a:rPr lang="en-GB" sz="1200">
                <a:latin typeface="Arial"/>
                <a:cs typeface="Arial"/>
              </a:rPr>
              <a:t>Instagram is a great platform to communicate with young people. This is an age group which to date hasn’t been as engaged with the survey and we want to ensure more take part so that younger patient views (16+) are better represented in the survey results. </a:t>
            </a:r>
            <a:endParaRPr lang="en-GB" sz="1200">
              <a:latin typeface="Arial" panose="020B0604020202020204" pitchFamily="34" charset="0"/>
              <a:cs typeface="Arial" panose="020B0604020202020204" pitchFamily="34" charset="0"/>
            </a:endParaRPr>
          </a:p>
          <a:p>
            <a:pPr fontAlgn="base"/>
            <a:endParaRPr lang="en-GB" sz="1200" u="sng">
              <a:latin typeface="Arial" panose="020B0604020202020204" pitchFamily="34" charset="0"/>
              <a:cs typeface="Arial" panose="020B0604020202020204" pitchFamily="34" charset="0"/>
            </a:endParaRPr>
          </a:p>
          <a:p>
            <a:pPr fontAlgn="base"/>
            <a:r>
              <a:rPr lang="en-GB" sz="1200" u="sng">
                <a:latin typeface="Arial"/>
                <a:cs typeface="Arial"/>
              </a:rPr>
              <a:t>Instagram stories</a:t>
            </a:r>
            <a:r>
              <a:rPr lang="en-GB" sz="1200">
                <a:latin typeface="Arial"/>
                <a:cs typeface="Arial"/>
              </a:rPr>
              <a:t> (use patient images with text overlaid)</a:t>
            </a:r>
          </a:p>
          <a:p>
            <a:pPr fontAlgn="base"/>
            <a:endParaRPr lang="en-GB" sz="1200">
              <a:latin typeface="Arial" panose="020B0604020202020204" pitchFamily="34" charset="0"/>
              <a:cs typeface="Arial" panose="020B0604020202020204" pitchFamily="34" charset="0"/>
            </a:endParaRPr>
          </a:p>
          <a:p>
            <a:pPr fontAlgn="base"/>
            <a:r>
              <a:rPr lang="en-GB" sz="1200" b="1" i="1">
                <a:latin typeface="Arial"/>
                <a:cs typeface="Arial"/>
              </a:rPr>
              <a:t>Story one </a:t>
            </a:r>
            <a:r>
              <a:rPr lang="en-GB" sz="1200">
                <a:latin typeface="Arial"/>
                <a:cs typeface="Arial"/>
              </a:rPr>
              <a:t>- Were you treated for cancer in </a:t>
            </a:r>
            <a:r>
              <a:rPr lang="en-GB" sz="1200" dirty="0">
                <a:latin typeface="Arial"/>
                <a:cs typeface="Arial"/>
              </a:rPr>
              <a:t>April, May or June </a:t>
            </a:r>
            <a:r>
              <a:rPr lang="en-GB" sz="1200">
                <a:latin typeface="Arial"/>
                <a:cs typeface="Arial"/>
              </a:rPr>
              <a:t>2023? </a:t>
            </a:r>
            <a:r>
              <a:rPr lang="en-GB" sz="1200">
                <a:solidFill>
                  <a:srgbClr val="FF0000"/>
                </a:solidFill>
                <a:latin typeface="Arial"/>
                <a:cs typeface="Arial"/>
              </a:rPr>
              <a:t>(if possible include swipe up link to </a:t>
            </a:r>
            <a:r>
              <a:rPr lang="en-GB" sz="12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200" u="sng">
                <a:solidFill>
                  <a:srgbClr val="FF0000"/>
                </a:solidFill>
                <a:latin typeface="Arial"/>
                <a:cs typeface="Arial"/>
              </a:rPr>
              <a:t>/</a:t>
            </a:r>
            <a:r>
              <a:rPr lang="en-GB" sz="1200" u="sng" dirty="0" err="1">
                <a:solidFill>
                  <a:srgbClr val="FF0000"/>
                </a:solidFill>
                <a:latin typeface="Arial"/>
                <a:cs typeface="Arial"/>
              </a:rPr>
              <a:t>faq</a:t>
            </a:r>
            <a:r>
              <a:rPr lang="en-GB" sz="1200" u="sng">
                <a:solidFill>
                  <a:srgbClr val="FF0000"/>
                </a:solidFill>
                <a:latin typeface="Arial"/>
                <a:cs typeface="Arial"/>
              </a:rPr>
              <a:t>) </a:t>
            </a:r>
            <a:endParaRPr lang="en-GB" sz="1200">
              <a:solidFill>
                <a:srgbClr val="FF0000"/>
              </a:solidFill>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b="1" i="1">
                <a:latin typeface="Arial"/>
                <a:cs typeface="Arial"/>
              </a:rPr>
              <a:t>Story two-</a:t>
            </a:r>
            <a:r>
              <a:rPr lang="en-GB" sz="1200">
                <a:latin typeface="Arial"/>
                <a:cs typeface="Arial"/>
              </a:rPr>
              <a:t> Did something or someone really support you through your treatment, or is there something you wish you were offered looking back on your experience? </a:t>
            </a:r>
            <a:r>
              <a:rPr lang="en-GB" sz="1200">
                <a:solidFill>
                  <a:srgbClr val="FF0000"/>
                </a:solidFill>
                <a:latin typeface="Arial"/>
                <a:cs typeface="Arial"/>
              </a:rPr>
              <a:t>(if possible include swipe up link to </a:t>
            </a:r>
            <a:r>
              <a:rPr lang="en-GB" sz="12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200" u="sng">
                <a:solidFill>
                  <a:srgbClr val="FF0000"/>
                </a:solidFill>
                <a:latin typeface="Arial"/>
                <a:cs typeface="Arial"/>
              </a:rPr>
              <a:t>/</a:t>
            </a:r>
            <a:r>
              <a:rPr lang="en-GB" sz="1200" u="sng" dirty="0" err="1">
                <a:solidFill>
                  <a:srgbClr val="FF0000"/>
                </a:solidFill>
                <a:latin typeface="Arial"/>
                <a:cs typeface="Arial"/>
              </a:rPr>
              <a:t>faq</a:t>
            </a:r>
            <a:r>
              <a:rPr lang="en-GB" sz="1200" u="sng">
                <a:solidFill>
                  <a:srgbClr val="FF0000"/>
                </a:solidFill>
                <a:latin typeface="Arial"/>
                <a:cs typeface="Arial"/>
              </a:rPr>
              <a:t>) </a:t>
            </a:r>
            <a:endParaRPr lang="en-GB" sz="1200">
              <a:solidFill>
                <a:srgbClr val="FF0000"/>
              </a:solidFill>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b="1" i="1">
                <a:latin typeface="Arial"/>
                <a:cs typeface="Arial"/>
              </a:rPr>
              <a:t>Story three</a:t>
            </a:r>
            <a:r>
              <a:rPr lang="en-GB" sz="1200" b="1">
                <a:latin typeface="Arial"/>
                <a:cs typeface="Arial"/>
              </a:rPr>
              <a:t> -</a:t>
            </a:r>
            <a:r>
              <a:rPr lang="en-GB" sz="1200">
                <a:latin typeface="Arial"/>
                <a:cs typeface="Arial"/>
              </a:rPr>
              <a:t> The #CancerPatientExperienceSurvey helps to inform improvements in local cancer services and outcomes for people affected by cancer. </a:t>
            </a:r>
            <a:r>
              <a:rPr lang="en-GB" sz="1200">
                <a:solidFill>
                  <a:srgbClr val="FF0000"/>
                </a:solidFill>
                <a:latin typeface="Arial"/>
                <a:cs typeface="Arial"/>
              </a:rPr>
              <a:t>(if possible include swipe up link to </a:t>
            </a:r>
            <a:r>
              <a:rPr lang="en-GB" sz="12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200" u="sng">
                <a:solidFill>
                  <a:srgbClr val="FF0000"/>
                </a:solidFill>
                <a:latin typeface="Arial"/>
                <a:cs typeface="Arial"/>
              </a:rPr>
              <a:t>/</a:t>
            </a:r>
            <a:r>
              <a:rPr lang="en-GB" sz="1200" u="sng" dirty="0" err="1">
                <a:solidFill>
                  <a:srgbClr val="FF0000"/>
                </a:solidFill>
                <a:latin typeface="Arial"/>
                <a:cs typeface="Arial"/>
              </a:rPr>
              <a:t>faq</a:t>
            </a:r>
            <a:r>
              <a:rPr lang="en-GB" sz="1200" u="sng">
                <a:solidFill>
                  <a:srgbClr val="FF0000"/>
                </a:solidFill>
                <a:latin typeface="Arial"/>
                <a:cs typeface="Arial"/>
              </a:rPr>
              <a:t>) </a:t>
            </a:r>
            <a:endParaRPr lang="en-GB" sz="1200">
              <a:solidFill>
                <a:srgbClr val="FF0000"/>
              </a:solidFill>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b="1" i="1">
                <a:latin typeface="Arial"/>
                <a:cs typeface="Arial"/>
              </a:rPr>
              <a:t>Story four - </a:t>
            </a:r>
            <a:r>
              <a:rPr lang="en-GB" sz="1200">
                <a:latin typeface="Arial"/>
                <a:cs typeface="Arial"/>
              </a:rPr>
              <a:t>If you’re invited to take part, please have your say and help contribute to future improvements in your local cancer services. Click the link for more information. </a:t>
            </a:r>
            <a:r>
              <a:rPr lang="en-GB" sz="1200">
                <a:solidFill>
                  <a:srgbClr val="FF0000"/>
                </a:solidFill>
                <a:latin typeface="Arial"/>
                <a:cs typeface="Arial"/>
              </a:rPr>
              <a:t>(if possible include swipe up link to </a:t>
            </a:r>
            <a:r>
              <a:rPr lang="en-GB" sz="12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200" u="sng">
                <a:solidFill>
                  <a:srgbClr val="FF0000"/>
                </a:solidFill>
                <a:latin typeface="Arial"/>
                <a:cs typeface="Arial"/>
              </a:rPr>
              <a:t>/</a:t>
            </a:r>
            <a:r>
              <a:rPr lang="en-GB" sz="1200" u="sng" dirty="0" err="1">
                <a:solidFill>
                  <a:srgbClr val="FF0000"/>
                </a:solidFill>
                <a:latin typeface="Arial"/>
                <a:cs typeface="Arial"/>
              </a:rPr>
              <a:t>faq</a:t>
            </a:r>
            <a:r>
              <a:rPr lang="en-GB" sz="1200" u="sng">
                <a:solidFill>
                  <a:srgbClr val="FF0000"/>
                </a:solidFill>
                <a:latin typeface="Arial"/>
                <a:cs typeface="Arial"/>
              </a:rPr>
              <a:t>) </a:t>
            </a:r>
            <a:endParaRPr lang="en-GB" sz="1200">
              <a:solidFill>
                <a:srgbClr val="FF0000"/>
              </a:solidFill>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u="sng">
                <a:latin typeface="Arial"/>
                <a:cs typeface="Arial"/>
              </a:rPr>
              <a:t>Instagram post</a:t>
            </a:r>
            <a:r>
              <a:rPr lang="en-GB" sz="1200">
                <a:latin typeface="Arial"/>
                <a:cs typeface="Arial"/>
              </a:rPr>
              <a:t>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Were you treated for cancer in </a:t>
            </a:r>
            <a:r>
              <a:rPr lang="en-GB" sz="1200" dirty="0">
                <a:latin typeface="Arial"/>
                <a:cs typeface="Arial"/>
              </a:rPr>
              <a:t>April, May or June </a:t>
            </a:r>
            <a:r>
              <a:rPr lang="en-GB" sz="1200">
                <a:latin typeface="Arial"/>
                <a:cs typeface="Arial"/>
              </a:rPr>
              <a:t>2023? Is there something you think the NHS should continue doing or improve on? If you’re invited to take part in the #CancerPatientExperienceSurvey please have your say and help contribute to future improvements in your local cancer services. </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Understanding our patients' experiences of care and treatment is extremely important to us as it helps us adapt our services to best suit our patients' needs.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survey will be posted to those </a:t>
            </a:r>
            <a:r>
              <a:rPr lang="en-GB" sz="1200" dirty="0">
                <a:latin typeface="Arial"/>
                <a:cs typeface="Arial"/>
              </a:rPr>
              <a:t>who are </a:t>
            </a:r>
            <a:r>
              <a:rPr lang="en-GB" sz="1200">
                <a:latin typeface="Arial"/>
                <a:cs typeface="Arial"/>
              </a:rPr>
              <a:t>eligible to </a:t>
            </a:r>
            <a:r>
              <a:rPr lang="en-GB" sz="1200" dirty="0">
                <a:latin typeface="Arial"/>
                <a:cs typeface="Arial"/>
              </a:rPr>
              <a:t>take part</a:t>
            </a:r>
            <a:r>
              <a:rPr lang="en-GB" sz="1200">
                <a:latin typeface="Arial"/>
                <a:cs typeface="Arial"/>
              </a:rPr>
              <a:t>. Visit the CPES website (link in bio) for more information. </a:t>
            </a: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p:txBody>
      </p:sp>
      <p:pic>
        <p:nvPicPr>
          <p:cNvPr id="5" name="Picture 4" descr="Timeline&#10;&#10;Description automatically generated">
            <a:extLst>
              <a:ext uri="{FF2B5EF4-FFF2-40B4-BE49-F238E27FC236}">
                <a16:creationId xmlns:a16="http://schemas.microsoft.com/office/drawing/2014/main" id="{BDFA1FCE-E2E0-4BA6-A3DA-982C51546812}"/>
              </a:ext>
            </a:extLst>
          </p:cNvPr>
          <p:cNvPicPr>
            <a:picLocks noChangeAspect="1"/>
          </p:cNvPicPr>
          <p:nvPr/>
        </p:nvPicPr>
        <p:blipFill>
          <a:blip r:embed="rId4"/>
          <a:stretch>
            <a:fillRect/>
          </a:stretch>
        </p:blipFill>
        <p:spPr>
          <a:xfrm>
            <a:off x="8939325" y="1089974"/>
            <a:ext cx="2707775" cy="2707775"/>
          </a:xfrm>
          <a:prstGeom prst="rect">
            <a:avLst/>
          </a:prstGeom>
          <a:ln>
            <a:solidFill>
              <a:schemeClr val="tx1"/>
            </a:solidFill>
          </a:ln>
        </p:spPr>
      </p:pic>
      <p:pic>
        <p:nvPicPr>
          <p:cNvPr id="11" name="Picture 10" descr="A picture containing text, person&#10;&#10;Description automatically generated">
            <a:extLst>
              <a:ext uri="{FF2B5EF4-FFF2-40B4-BE49-F238E27FC236}">
                <a16:creationId xmlns:a16="http://schemas.microsoft.com/office/drawing/2014/main" id="{D1E2FF1D-8554-44C9-9650-65DCDAC0B2F8}"/>
              </a:ext>
            </a:extLst>
          </p:cNvPr>
          <p:cNvPicPr>
            <a:picLocks noChangeAspect="1"/>
          </p:cNvPicPr>
          <p:nvPr/>
        </p:nvPicPr>
        <p:blipFill>
          <a:blip r:embed="rId5"/>
          <a:stretch>
            <a:fillRect/>
          </a:stretch>
        </p:blipFill>
        <p:spPr>
          <a:xfrm>
            <a:off x="8939326" y="3972943"/>
            <a:ext cx="2707775" cy="2707775"/>
          </a:xfrm>
          <a:prstGeom prst="rect">
            <a:avLst/>
          </a:prstGeom>
        </p:spPr>
      </p:pic>
    </p:spTree>
    <p:extLst>
      <p:ext uri="{BB962C8B-B14F-4D97-AF65-F5344CB8AC3E}">
        <p14:creationId xmlns:p14="http://schemas.microsoft.com/office/powerpoint/2010/main" val="342917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lIns="91440" tIns="45720" rIns="91440" bIns="45720" rtlCol="0" anchor="t">
            <a:spAutoFit/>
          </a:bodyPr>
          <a:lstStyle/>
          <a:p>
            <a:pPr>
              <a:lnSpc>
                <a:spcPts val="4240"/>
              </a:lnSpc>
            </a:pPr>
            <a:r>
              <a:rPr lang="en-US" sz="4200" cap="all">
                <a:solidFill>
                  <a:srgbClr val="026EB8"/>
                </a:solidFill>
                <a:latin typeface="Arial"/>
                <a:cs typeface="Arial"/>
              </a:rPr>
              <a:t>infographic</a:t>
            </a:r>
            <a:endParaRPr lang="en-US" sz="4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55782"/>
            <a:ext cx="3770298" cy="830997"/>
          </a:xfrm>
          <a:prstGeom prst="rect">
            <a:avLst/>
          </a:prstGeom>
          <a:noFill/>
        </p:spPr>
        <p:txBody>
          <a:bodyPr wrap="square" lIns="91440" tIns="45720" rIns="91440" bIns="45720" rtlCol="0" anchor="t">
            <a:spAutoFit/>
          </a:bodyPr>
          <a:lstStyle/>
          <a:p>
            <a:pPr fontAlgn="base"/>
            <a:r>
              <a:rPr lang="en-GB" sz="1200">
                <a:latin typeface="Arial"/>
                <a:cs typeface="Arial"/>
              </a:rPr>
              <a:t>These infographics are designed to explain the purpose and process of CPES. </a:t>
            </a:r>
          </a:p>
          <a:p>
            <a:endParaRPr lang="en-GB" sz="1200">
              <a:latin typeface="Arial" panose="020B0604020202020204" pitchFamily="34" charset="0"/>
              <a:cs typeface="Arial" panose="020B0604020202020204" pitchFamily="34" charset="0"/>
            </a:endParaRPr>
          </a:p>
          <a:p>
            <a:r>
              <a:rPr lang="en-GB" sz="1200">
                <a:latin typeface="Arial"/>
                <a:cs typeface="Arial"/>
              </a:rPr>
              <a:t>The file can be downloaded from </a:t>
            </a:r>
            <a:r>
              <a:rPr lang="en-GB" sz="1200">
                <a:latin typeface="Arial"/>
                <a:cs typeface="Arial"/>
                <a:hlinkClick r:id="rId3"/>
              </a:rPr>
              <a:t>here</a:t>
            </a:r>
            <a:r>
              <a:rPr lang="en-GB" sz="1200">
                <a:latin typeface="Arial"/>
                <a:cs typeface="Arial"/>
              </a:rPr>
              <a:t>.</a:t>
            </a:r>
            <a:endParaRPr lang="en-GB"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24D4003-3204-46FE-9D3D-164895DCD0C4}"/>
              </a:ext>
            </a:extLst>
          </p:cNvPr>
          <p:cNvSpPr txBox="1"/>
          <p:nvPr/>
        </p:nvSpPr>
        <p:spPr>
          <a:xfrm>
            <a:off x="4683922" y="6321689"/>
            <a:ext cx="2824155" cy="461665"/>
          </a:xfrm>
          <a:prstGeom prst="rect">
            <a:avLst/>
          </a:prstGeom>
          <a:noFill/>
        </p:spPr>
        <p:txBody>
          <a:bodyPr wrap="square" lIns="91440" tIns="45720" rIns="91440" bIns="45720" rtlCol="0" anchor="t">
            <a:spAutoFit/>
          </a:bodyPr>
          <a:lstStyle/>
          <a:p>
            <a:pPr fontAlgn="base"/>
            <a:r>
              <a:rPr lang="en-GB" sz="1200">
                <a:latin typeface="Arial"/>
                <a:cs typeface="Arial"/>
              </a:rPr>
              <a:t>Graphic one - the process of CPES and how it informs change.</a:t>
            </a:r>
            <a:endParaRPr lang="en-GB" sz="1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E3DD29-95B0-4BCF-9122-F64347C6E653}"/>
              </a:ext>
            </a:extLst>
          </p:cNvPr>
          <p:cNvSpPr txBox="1"/>
          <p:nvPr/>
        </p:nvSpPr>
        <p:spPr>
          <a:xfrm>
            <a:off x="8431169" y="6321688"/>
            <a:ext cx="2824155" cy="461665"/>
          </a:xfrm>
          <a:prstGeom prst="rect">
            <a:avLst/>
          </a:prstGeom>
          <a:noFill/>
        </p:spPr>
        <p:txBody>
          <a:bodyPr wrap="square" lIns="91440" tIns="45720" rIns="91440" bIns="45720" rtlCol="0" anchor="t">
            <a:spAutoFit/>
          </a:bodyPr>
          <a:lstStyle/>
          <a:p>
            <a:pPr fontAlgn="base"/>
            <a:r>
              <a:rPr lang="en-GB" sz="1200">
                <a:latin typeface="Arial"/>
                <a:cs typeface="Arial"/>
              </a:rPr>
              <a:t>Graphic two – how to fill out the survey.</a:t>
            </a:r>
            <a:endParaRPr lang="en-GB" sz="1200">
              <a:latin typeface="Arial" panose="020B0604020202020204" pitchFamily="34" charset="0"/>
              <a:cs typeface="Arial" panose="020B0604020202020204" pitchFamily="34" charset="0"/>
            </a:endParaRPr>
          </a:p>
        </p:txBody>
      </p:sp>
      <p:pic>
        <p:nvPicPr>
          <p:cNvPr id="9" name="Picture 8" descr="Timeline&#10;&#10;Description automatically generated">
            <a:extLst>
              <a:ext uri="{FF2B5EF4-FFF2-40B4-BE49-F238E27FC236}">
                <a16:creationId xmlns:a16="http://schemas.microsoft.com/office/drawing/2014/main" id="{EB86CFF3-8C8F-4CDB-9829-B48AE0F758F4}"/>
              </a:ext>
            </a:extLst>
          </p:cNvPr>
          <p:cNvPicPr>
            <a:picLocks noChangeAspect="1"/>
          </p:cNvPicPr>
          <p:nvPr/>
        </p:nvPicPr>
        <p:blipFill>
          <a:blip r:embed="rId4"/>
          <a:stretch>
            <a:fillRect/>
          </a:stretch>
        </p:blipFill>
        <p:spPr>
          <a:xfrm>
            <a:off x="4873973" y="565328"/>
            <a:ext cx="2444053" cy="5554666"/>
          </a:xfrm>
          <a:prstGeom prst="rect">
            <a:avLst/>
          </a:prstGeom>
          <a:ln>
            <a:solidFill>
              <a:schemeClr val="tx1"/>
            </a:solidFill>
          </a:ln>
        </p:spPr>
      </p:pic>
      <p:sp>
        <p:nvSpPr>
          <p:cNvPr id="19" name="Rectangle 18">
            <a:extLst>
              <a:ext uri="{FF2B5EF4-FFF2-40B4-BE49-F238E27FC236}">
                <a16:creationId xmlns:a16="http://schemas.microsoft.com/office/drawing/2014/main" id="{013659D2-D1EB-49ED-82CE-7F504F5A5A0E}"/>
              </a:ext>
            </a:extLst>
          </p:cNvPr>
          <p:cNvSpPr/>
          <p:nvPr/>
        </p:nvSpPr>
        <p:spPr>
          <a:xfrm>
            <a:off x="8401981" y="554956"/>
            <a:ext cx="2340138" cy="55485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iagram of a diagram&#10;&#10;Description automatically generated">
            <a:extLst>
              <a:ext uri="{FF2B5EF4-FFF2-40B4-BE49-F238E27FC236}">
                <a16:creationId xmlns:a16="http://schemas.microsoft.com/office/drawing/2014/main" id="{6D1D5BE6-EF66-1486-AFD4-0DFD68B46713}"/>
              </a:ext>
            </a:extLst>
          </p:cNvPr>
          <p:cNvPicPr>
            <a:picLocks noChangeAspect="1"/>
          </p:cNvPicPr>
          <p:nvPr/>
        </p:nvPicPr>
        <p:blipFill>
          <a:blip r:embed="rId5"/>
          <a:stretch>
            <a:fillRect/>
          </a:stretch>
        </p:blipFill>
        <p:spPr>
          <a:xfrm>
            <a:off x="8619435" y="629603"/>
            <a:ext cx="1906656" cy="5416637"/>
          </a:xfrm>
          <a:prstGeom prst="rect">
            <a:avLst/>
          </a:prstGeom>
        </p:spPr>
      </p:pic>
    </p:spTree>
    <p:extLst>
      <p:ext uri="{BB962C8B-B14F-4D97-AF65-F5344CB8AC3E}">
        <p14:creationId xmlns:p14="http://schemas.microsoft.com/office/powerpoint/2010/main" val="180311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POSTERS</a:t>
            </a:r>
          </a:p>
        </p:txBody>
      </p:sp>
      <p:sp>
        <p:nvSpPr>
          <p:cNvPr id="7" name="TextBox 6">
            <a:extLst>
              <a:ext uri="{FF2B5EF4-FFF2-40B4-BE49-F238E27FC236}">
                <a16:creationId xmlns:a16="http://schemas.microsoft.com/office/drawing/2014/main" id="{0432E422-BE4A-4805-AB7B-1D338C50859C}"/>
              </a:ext>
            </a:extLst>
          </p:cNvPr>
          <p:cNvSpPr txBox="1"/>
          <p:nvPr/>
        </p:nvSpPr>
        <p:spPr>
          <a:xfrm>
            <a:off x="407124" y="1127708"/>
            <a:ext cx="11489385" cy="461665"/>
          </a:xfrm>
          <a:prstGeom prst="rect">
            <a:avLst/>
          </a:prstGeom>
          <a:noFill/>
        </p:spPr>
        <p:txBody>
          <a:bodyPr wrap="square" lIns="91440" tIns="45720" rIns="91440" bIns="45720" rtlCol="0" anchor="t">
            <a:spAutoFit/>
          </a:bodyPr>
          <a:lstStyle/>
          <a:p>
            <a:pPr fontAlgn="base"/>
            <a:r>
              <a:rPr lang="en-GB" sz="1200">
                <a:latin typeface="Arial"/>
                <a:cs typeface="Arial"/>
              </a:rPr>
              <a:t>Please consider displaying these posters in areas that are visible to people affected by cancer and their friends or family. </a:t>
            </a:r>
          </a:p>
          <a:p>
            <a:pPr fontAlgn="base"/>
            <a:r>
              <a:rPr lang="en-US" sz="1200">
                <a:latin typeface="Arial"/>
                <a:cs typeface="Arial"/>
              </a:rPr>
              <a:t>Downloads of these assets can be found</a:t>
            </a:r>
            <a:r>
              <a:rPr lang="en-US" sz="1200">
                <a:solidFill>
                  <a:srgbClr val="000000"/>
                </a:solidFill>
                <a:latin typeface="Arial"/>
                <a:cs typeface="Arial"/>
              </a:rPr>
              <a:t> </a:t>
            </a:r>
            <a:r>
              <a:rPr lang="en-US" sz="1200">
                <a:solidFill>
                  <a:srgbClr val="000000"/>
                </a:solidFill>
                <a:latin typeface="Arial"/>
                <a:cs typeface="Arial"/>
                <a:hlinkClick r:id="rId3"/>
              </a:rPr>
              <a:t>here</a:t>
            </a:r>
            <a:r>
              <a:rPr lang="en-US" sz="1200">
                <a:solidFill>
                  <a:schemeClr val="bg2">
                    <a:lumMod val="25000"/>
                  </a:schemeClr>
                </a:solidFill>
                <a:latin typeface="Arial"/>
                <a:cs typeface="Arial"/>
              </a:rPr>
              <a:t>.</a:t>
            </a:r>
          </a:p>
        </p:txBody>
      </p:sp>
      <p:pic>
        <p:nvPicPr>
          <p:cNvPr id="4" name="Picture 3" descr="Timeline&#10;&#10;Description automatically generated">
            <a:extLst>
              <a:ext uri="{FF2B5EF4-FFF2-40B4-BE49-F238E27FC236}">
                <a16:creationId xmlns:a16="http://schemas.microsoft.com/office/drawing/2014/main" id="{8CFF6E74-A9CC-4AC8-8A21-98F8CBF20E0A}"/>
              </a:ext>
            </a:extLst>
          </p:cNvPr>
          <p:cNvPicPr>
            <a:picLocks noChangeAspect="1"/>
          </p:cNvPicPr>
          <p:nvPr/>
        </p:nvPicPr>
        <p:blipFill>
          <a:blip r:embed="rId4"/>
          <a:stretch>
            <a:fillRect/>
          </a:stretch>
        </p:blipFill>
        <p:spPr>
          <a:xfrm>
            <a:off x="6290402" y="1755738"/>
            <a:ext cx="3489204" cy="4935894"/>
          </a:xfrm>
          <a:prstGeom prst="rect">
            <a:avLst/>
          </a:prstGeom>
          <a:ln>
            <a:solidFill>
              <a:schemeClr val="tx1"/>
            </a:solidFill>
          </a:ln>
        </p:spPr>
      </p:pic>
      <p:pic>
        <p:nvPicPr>
          <p:cNvPr id="8" name="Picture 7" descr="A picture containing text, person&#10;&#10;Description automatically generated">
            <a:extLst>
              <a:ext uri="{FF2B5EF4-FFF2-40B4-BE49-F238E27FC236}">
                <a16:creationId xmlns:a16="http://schemas.microsoft.com/office/drawing/2014/main" id="{50C6B5CC-003C-45E6-AF03-387C4E28D78A}"/>
              </a:ext>
            </a:extLst>
          </p:cNvPr>
          <p:cNvPicPr>
            <a:picLocks noChangeAspect="1"/>
          </p:cNvPicPr>
          <p:nvPr/>
        </p:nvPicPr>
        <p:blipFill>
          <a:blip r:embed="rId5"/>
          <a:stretch>
            <a:fillRect/>
          </a:stretch>
        </p:blipFill>
        <p:spPr>
          <a:xfrm>
            <a:off x="2412394" y="1755739"/>
            <a:ext cx="3489204" cy="4935893"/>
          </a:xfrm>
          <a:prstGeom prst="rect">
            <a:avLst/>
          </a:prstGeom>
        </p:spPr>
      </p:pic>
    </p:spTree>
    <p:extLst>
      <p:ext uri="{BB962C8B-B14F-4D97-AF65-F5344CB8AC3E}">
        <p14:creationId xmlns:p14="http://schemas.microsoft.com/office/powerpoint/2010/main" val="77505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a:solidFill>
                  <a:srgbClr val="026EB8"/>
                </a:solidFill>
                <a:latin typeface="Arial" panose="020B0604020202020204" pitchFamily="34" charset="0"/>
                <a:cs typeface="Arial" panose="020B0604020202020204" pitchFamily="34" charset="0"/>
              </a:rPr>
              <a:t>FAQs</a:t>
            </a:r>
            <a:endParaRPr lang="en-US" sz="4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025531"/>
            <a:ext cx="5297963" cy="5324535"/>
          </a:xfrm>
          <a:prstGeom prst="rect">
            <a:avLst/>
          </a:prstGeom>
          <a:noFill/>
        </p:spPr>
        <p:txBody>
          <a:bodyPr wrap="square" lIns="91440" tIns="45720" rIns="91440" bIns="45720" rtlCol="0" anchor="t">
            <a:spAutoFit/>
          </a:bodyPr>
          <a:lstStyle/>
          <a:p>
            <a:r>
              <a:rPr lang="en-GB" sz="1000" b="1">
                <a:latin typeface="Arial"/>
                <a:cs typeface="Arial"/>
              </a:rPr>
              <a:t>Q. What is the purpose of the survey?</a:t>
            </a:r>
            <a:r>
              <a:rPr lang="en-GB" sz="1000">
                <a:latin typeface="Arial"/>
                <a:cs typeface="Arial"/>
              </a:rPr>
              <a:t> </a:t>
            </a:r>
            <a:endParaRPr lang="en-US" sz="1000">
              <a:ea typeface="+mn-lt"/>
              <a:cs typeface="+mn-lt"/>
            </a:endParaRPr>
          </a:p>
          <a:p>
            <a:r>
              <a:rPr lang="en-GB" sz="1000" b="1">
                <a:latin typeface="Arial"/>
                <a:cs typeface="Arial"/>
              </a:rPr>
              <a:t>A.</a:t>
            </a:r>
            <a:r>
              <a:rPr lang="en-GB" sz="1000">
                <a:latin typeface="Arial"/>
                <a:cs typeface="Arial"/>
              </a:rPr>
              <a:t> The purpose of collecting and analysing data via this survey is to</a:t>
            </a:r>
            <a:r>
              <a:rPr lang="en-GB" sz="1000" b="1">
                <a:latin typeface="Arial"/>
                <a:cs typeface="Arial"/>
              </a:rPr>
              <a:t>: </a:t>
            </a:r>
            <a:r>
              <a:rPr lang="en-GB" sz="1000">
                <a:latin typeface="Arial"/>
                <a:cs typeface="Arial"/>
              </a:rPr>
              <a:t> </a:t>
            </a:r>
            <a:endParaRPr lang="en-US" sz="1000">
              <a:ea typeface="+mn-lt"/>
              <a:cs typeface="+mn-lt"/>
            </a:endParaRPr>
          </a:p>
          <a:p>
            <a:pPr marL="171450" indent="-171450">
              <a:buFont typeface="Arial,Sans-Serif"/>
              <a:buChar char="•"/>
            </a:pPr>
            <a:endParaRPr lang="en-GB" sz="1000">
              <a:ea typeface="+mn-lt"/>
              <a:cs typeface="+mn-lt"/>
            </a:endParaRPr>
          </a:p>
          <a:p>
            <a:pPr marL="171450" indent="-171450">
              <a:buFont typeface="Arial,Sans-Serif"/>
              <a:buChar char="•"/>
            </a:pPr>
            <a:r>
              <a:rPr lang="en-GB" sz="1000">
                <a:latin typeface="Arial"/>
                <a:cs typeface="Arial"/>
              </a:rPr>
              <a:t>To measure continuous improvement and enable local systems to assess their performance improvement with other providers and commissioners. </a:t>
            </a:r>
            <a:endParaRPr lang="en-US" sz="1000">
              <a:ea typeface="+mn-lt"/>
              <a:cs typeface="+mn-lt"/>
            </a:endParaRPr>
          </a:p>
          <a:p>
            <a:pPr marL="171450" indent="-171450">
              <a:buFont typeface="Arial,Sans-Serif"/>
              <a:buChar char="•"/>
            </a:pPr>
            <a:r>
              <a:rPr lang="en-GB" sz="1000">
                <a:latin typeface="Arial"/>
                <a:cs typeface="Arial"/>
              </a:rPr>
              <a:t>Provide NHS England with an up-to-date overview of cancer patient experience across England. </a:t>
            </a:r>
            <a:endParaRPr lang="en-GB" sz="1000">
              <a:latin typeface="Arial"/>
              <a:ea typeface="+mn-lt"/>
              <a:cs typeface="Arial"/>
            </a:endParaRPr>
          </a:p>
          <a:p>
            <a:endParaRPr lang="en-GB" sz="1000">
              <a:ea typeface="+mn-lt"/>
              <a:cs typeface="+mn-lt"/>
            </a:endParaRPr>
          </a:p>
          <a:p>
            <a:r>
              <a:rPr lang="en-GB" sz="1000" b="1">
                <a:latin typeface="Arial"/>
                <a:cs typeface="Arial"/>
              </a:rPr>
              <a:t>Q. Who is running the survey?</a:t>
            </a:r>
            <a:r>
              <a:rPr lang="en-GB" sz="1000">
                <a:latin typeface="Arial"/>
                <a:cs typeface="Arial"/>
              </a:rPr>
              <a:t> </a:t>
            </a:r>
            <a:endParaRPr lang="en-US" sz="1000">
              <a:latin typeface="Arial"/>
              <a:ea typeface="+mn-lt"/>
              <a:cs typeface="Arial"/>
            </a:endParaRPr>
          </a:p>
          <a:p>
            <a:r>
              <a:rPr lang="en-GB" sz="1000" b="1">
                <a:latin typeface="Arial"/>
                <a:cs typeface="Arial"/>
              </a:rPr>
              <a:t>A.</a:t>
            </a:r>
            <a:r>
              <a:rPr lang="en-GB" sz="1000">
                <a:latin typeface="Arial"/>
                <a:cs typeface="Arial"/>
              </a:rPr>
              <a:t> Picker Institute Europe is carrying out the survey on behalf of NHS England. For more information on Picker, visit </a:t>
            </a:r>
            <a:r>
              <a:rPr lang="en-GB" sz="1000">
                <a:latin typeface="Arial"/>
                <a:cs typeface="Arial"/>
                <a:hlinkClick r:id="rId3"/>
              </a:rPr>
              <a:t>www.picker.org</a:t>
            </a:r>
            <a:r>
              <a:rPr lang="en-GB" sz="1000">
                <a:latin typeface="Arial"/>
                <a:cs typeface="Arial"/>
              </a:rPr>
              <a:t>.  </a:t>
            </a:r>
            <a:endParaRPr lang="en-US" sz="1000">
              <a:ea typeface="+mn-lt"/>
              <a:cs typeface="+mn-lt"/>
            </a:endParaRPr>
          </a:p>
          <a:p>
            <a:br>
              <a:rPr lang="en-US" sz="1000">
                <a:ea typeface="+mn-lt"/>
                <a:cs typeface="+mn-lt"/>
              </a:rPr>
            </a:br>
            <a:r>
              <a:rPr lang="en-GB" sz="1000" b="1">
                <a:latin typeface="Arial"/>
                <a:cs typeface="Arial"/>
              </a:rPr>
              <a:t>Q. How can I find out more about the survey?</a:t>
            </a:r>
            <a:r>
              <a:rPr lang="en-GB" sz="1000">
                <a:latin typeface="Arial"/>
                <a:cs typeface="Arial"/>
              </a:rPr>
              <a:t> </a:t>
            </a:r>
            <a:endParaRPr lang="en-US" sz="1000">
              <a:ea typeface="+mn-lt"/>
              <a:cs typeface="+mn-lt"/>
            </a:endParaRPr>
          </a:p>
          <a:p>
            <a:r>
              <a:rPr lang="en-GB" sz="1000" b="1">
                <a:latin typeface="Arial"/>
                <a:cs typeface="Arial"/>
              </a:rPr>
              <a:t>A. </a:t>
            </a:r>
            <a:r>
              <a:rPr lang="en-GB" sz="1000">
                <a:latin typeface="Arial"/>
                <a:cs typeface="Arial"/>
              </a:rPr>
              <a:t>You can find more information about the survey, including previous survey results, at </a:t>
            </a:r>
            <a:r>
              <a:rPr lang="en-GB" sz="1000" u="sng">
                <a:latin typeface="Arial"/>
                <a:cs typeface="Arial"/>
                <a:hlinkClick r:id="rId4"/>
              </a:rPr>
              <a:t>www.ncpes.co.uk</a:t>
            </a:r>
            <a:r>
              <a:rPr lang="en-GB" sz="1000">
                <a:latin typeface="Arial"/>
                <a:cs typeface="Arial"/>
              </a:rPr>
              <a:t>. </a:t>
            </a:r>
            <a:endParaRPr lang="en-US" sz="1000">
              <a:ea typeface="+mn-lt"/>
              <a:cs typeface="+mn-lt"/>
            </a:endParaRPr>
          </a:p>
          <a:p>
            <a:endParaRPr lang="en-GB" sz="1000">
              <a:latin typeface="Arial" panose="020B0604020202020204" pitchFamily="34" charset="0"/>
              <a:cs typeface="Arial" panose="020B0604020202020204" pitchFamily="34" charset="0"/>
            </a:endParaRPr>
          </a:p>
          <a:p>
            <a:r>
              <a:rPr lang="en-GB" sz="1000" b="1">
                <a:latin typeface="Arial"/>
                <a:cs typeface="Arial"/>
              </a:rPr>
              <a:t>Q. When will survey results be available?</a:t>
            </a:r>
            <a:r>
              <a:rPr lang="en-GB" sz="1000">
                <a:latin typeface="Arial"/>
                <a:cs typeface="Arial"/>
              </a:rPr>
              <a:t> </a:t>
            </a:r>
            <a:endParaRPr lang="en-US" sz="1000">
              <a:latin typeface="Arial"/>
              <a:ea typeface="+mn-lt"/>
              <a:cs typeface="Arial"/>
            </a:endParaRPr>
          </a:p>
          <a:p>
            <a:r>
              <a:rPr lang="en-GB" sz="1000" b="1">
                <a:latin typeface="Arial"/>
                <a:cs typeface="Arial"/>
              </a:rPr>
              <a:t>A.</a:t>
            </a:r>
            <a:r>
              <a:rPr lang="en-GB" sz="1000">
                <a:latin typeface="Arial"/>
                <a:cs typeface="Arial"/>
              </a:rPr>
              <a:t> Reports will be available in Summer 2024 at </a:t>
            </a:r>
            <a:r>
              <a:rPr lang="en-GB" sz="1000" u="sng">
                <a:latin typeface="Arial"/>
                <a:cs typeface="Arial"/>
                <a:hlinkClick r:id="rId4"/>
              </a:rPr>
              <a:t>www.ncpes.co.uk</a:t>
            </a:r>
            <a:r>
              <a:rPr lang="en-GB" sz="1000">
                <a:latin typeface="Arial"/>
                <a:cs typeface="Arial"/>
              </a:rPr>
              <a:t>. </a:t>
            </a:r>
            <a:endParaRPr lang="en-US" sz="1000">
              <a:latin typeface="Arial"/>
              <a:ea typeface="+mn-lt"/>
              <a:cs typeface="Arial"/>
            </a:endParaRPr>
          </a:p>
          <a:p>
            <a:r>
              <a:rPr lang="en-GB" sz="1000">
                <a:latin typeface="Arial"/>
                <a:cs typeface="Arial"/>
              </a:rPr>
              <a:t>  </a:t>
            </a:r>
            <a:endParaRPr lang="en-US" sz="1000">
              <a:latin typeface="Arial"/>
              <a:ea typeface="+mn-lt"/>
              <a:cs typeface="Arial"/>
            </a:endParaRPr>
          </a:p>
          <a:p>
            <a:r>
              <a:rPr lang="en-GB" sz="1000" b="1">
                <a:latin typeface="Arial"/>
                <a:cs typeface="Arial"/>
              </a:rPr>
              <a:t>Q. Who will be included in the survey/ Who has received a questionnaire?</a:t>
            </a:r>
            <a:r>
              <a:rPr lang="en-GB" sz="1000">
                <a:latin typeface="Arial"/>
                <a:cs typeface="Arial"/>
              </a:rPr>
              <a:t> </a:t>
            </a:r>
            <a:endParaRPr lang="en-US" sz="1000">
              <a:latin typeface="Arial"/>
              <a:ea typeface="+mn-lt"/>
              <a:cs typeface="Arial"/>
            </a:endParaRPr>
          </a:p>
          <a:p>
            <a:r>
              <a:rPr lang="en-GB" sz="1000" b="1">
                <a:latin typeface="Arial"/>
                <a:cs typeface="Arial"/>
              </a:rPr>
              <a:t>A.</a:t>
            </a:r>
            <a:r>
              <a:rPr lang="en-GB" sz="1000">
                <a:latin typeface="Arial"/>
                <a:cs typeface="Arial"/>
              </a:rPr>
              <a:t> The survey will cover all acute and specialist NHS trusts in England that provide adult acute cancer services. The survey will include all adult patients (aged 16 and over), with a primary diagnosis of cancer, who have been admitted to hospital as inpatients for cancer related treatment, or who were seen as day case patients for cancer related treatment and have been discharged between 1 April 2023 and 30 June 2023. </a:t>
            </a:r>
            <a:r>
              <a:rPr lang="en-GB" sz="1000" b="1">
                <a:latin typeface="Arial"/>
                <a:cs typeface="Arial"/>
              </a:rPr>
              <a:t> </a:t>
            </a:r>
            <a:endParaRPr lang="en-GB" sz="1000">
              <a:latin typeface="Arial"/>
              <a:ea typeface="+mn-lt"/>
              <a:cs typeface="Arial"/>
            </a:endParaRPr>
          </a:p>
          <a:p>
            <a:endParaRPr lang="en-GB" sz="1000">
              <a:ea typeface="+mn-lt"/>
              <a:cs typeface="+mn-lt"/>
            </a:endParaRPr>
          </a:p>
          <a:p>
            <a:r>
              <a:rPr lang="en-GB" sz="1000" b="1">
                <a:latin typeface="Arial"/>
                <a:cs typeface="Arial"/>
              </a:rPr>
              <a:t>Q. I have received a questionnaire but need help completing it</a:t>
            </a:r>
            <a:r>
              <a:rPr lang="en-GB" sz="1000">
                <a:latin typeface="Arial"/>
                <a:cs typeface="Arial"/>
              </a:rPr>
              <a:t> </a:t>
            </a:r>
            <a:endParaRPr lang="en-US" sz="1000">
              <a:latin typeface="Arial"/>
              <a:ea typeface="+mn-lt"/>
              <a:cs typeface="Arial"/>
            </a:endParaRPr>
          </a:p>
          <a:p>
            <a:r>
              <a:rPr lang="en-GB" sz="1000" b="1">
                <a:latin typeface="Arial"/>
                <a:cs typeface="Arial"/>
              </a:rPr>
              <a:t>A.</a:t>
            </a:r>
            <a:r>
              <a:rPr lang="en-GB" sz="1000">
                <a:latin typeface="Arial"/>
                <a:cs typeface="Arial"/>
              </a:rPr>
              <a:t> There is a freephone helpline number: </a:t>
            </a:r>
            <a:r>
              <a:rPr lang="en-GB" sz="1000">
                <a:latin typeface="Arial"/>
                <a:ea typeface="+mn-lt"/>
                <a:cs typeface="+mn-lt"/>
              </a:rPr>
              <a:t>0800 103 2804</a:t>
            </a:r>
            <a:r>
              <a:rPr lang="en-GB" sz="1000">
                <a:latin typeface="Arial"/>
                <a:cs typeface="Arial"/>
              </a:rPr>
              <a:t> for the survey where you can get help completing it or to request translation services to complete the questionnaire. Information is also available on the back of the cover letter that was sent to you with the questionnaire, and online at </a:t>
            </a:r>
            <a:r>
              <a:rPr lang="en-GB" sz="1000" u="sng">
                <a:latin typeface="Arial"/>
                <a:cs typeface="Arial"/>
                <a:hlinkClick r:id="rId5"/>
              </a:rPr>
              <a:t>www.ncpes.co.uk/faq/</a:t>
            </a:r>
            <a:r>
              <a:rPr lang="en-GB" sz="1000">
                <a:latin typeface="Arial"/>
                <a:cs typeface="Arial"/>
              </a:rPr>
              <a:t> </a:t>
            </a:r>
            <a:r>
              <a:rPr lang="en-GB" sz="1000" b="1">
                <a:latin typeface="Arial"/>
                <a:cs typeface="Arial"/>
              </a:rPr>
              <a:t> </a:t>
            </a:r>
            <a:endParaRPr lang="en-GB" sz="1000">
              <a:latin typeface="Arial"/>
              <a:ea typeface="+mn-lt"/>
              <a:cs typeface="Arial"/>
            </a:endParaRPr>
          </a:p>
          <a:p>
            <a:endParaRPr lang="en-GB" sz="1000">
              <a:ea typeface="+mn-lt"/>
              <a:cs typeface="+mn-lt"/>
            </a:endParaRPr>
          </a:p>
          <a:p>
            <a:endParaRPr lang="en-GB" sz="1000"/>
          </a:p>
        </p:txBody>
      </p:sp>
      <p:sp>
        <p:nvSpPr>
          <p:cNvPr id="8" name="TextBox 7">
            <a:extLst>
              <a:ext uri="{FF2B5EF4-FFF2-40B4-BE49-F238E27FC236}">
                <a16:creationId xmlns:a16="http://schemas.microsoft.com/office/drawing/2014/main" id="{B06DA984-1DC6-43E3-800D-9ADFD9FB27DB}"/>
              </a:ext>
            </a:extLst>
          </p:cNvPr>
          <p:cNvSpPr txBox="1"/>
          <p:nvPr/>
        </p:nvSpPr>
        <p:spPr>
          <a:xfrm>
            <a:off x="5844746" y="1025531"/>
            <a:ext cx="5680947" cy="6324808"/>
          </a:xfrm>
          <a:prstGeom prst="rect">
            <a:avLst/>
          </a:prstGeom>
          <a:noFill/>
        </p:spPr>
        <p:txBody>
          <a:bodyPr wrap="square" lIns="91440" tIns="45720" rIns="91440" bIns="45720" rtlCol="0" anchor="t">
            <a:spAutoFit/>
          </a:bodyPr>
          <a:lstStyle/>
          <a:p>
            <a:r>
              <a:rPr lang="en-GB" sz="1000" b="1" dirty="0">
                <a:latin typeface="Arial"/>
                <a:cs typeface="Arial"/>
              </a:rPr>
              <a:t>Q. Why can’t I (patient) take part in the survey?</a:t>
            </a:r>
            <a:r>
              <a:rPr lang="en-GB" sz="1000" dirty="0">
                <a:latin typeface="Arial"/>
                <a:cs typeface="Arial"/>
              </a:rPr>
              <a:t> </a:t>
            </a:r>
            <a:endParaRPr lang="en-US" sz="1000" dirty="0">
              <a:ea typeface="+mn-lt"/>
              <a:cs typeface="+mn-lt"/>
            </a:endParaRPr>
          </a:p>
          <a:p>
            <a:r>
              <a:rPr lang="en-GB" sz="1000" b="1" dirty="0">
                <a:latin typeface="Arial"/>
                <a:cs typeface="Arial"/>
              </a:rPr>
              <a:t>A.</a:t>
            </a:r>
            <a:r>
              <a:rPr lang="en-GB" sz="1000" dirty="0">
                <a:latin typeface="Arial"/>
                <a:cs typeface="Arial"/>
              </a:rPr>
              <a:t> The survey is only offered to adult patients (aged 16 and over) with a confirmed diagnosis of cancer who have been admitted to hospital as inpatients for cancer related treatment, or who were seen as day case patient for cancer related treatment and have been discharged between the months of April, May or June 2023. </a:t>
            </a:r>
            <a:endParaRPr lang="en-US" sz="1000" dirty="0">
              <a:ea typeface="+mn-lt"/>
              <a:cs typeface="+mn-lt"/>
            </a:endParaRPr>
          </a:p>
          <a:p>
            <a:endParaRPr lang="en-GB" sz="1000" dirty="0">
              <a:ea typeface="+mn-lt"/>
              <a:cs typeface="+mn-lt"/>
            </a:endParaRPr>
          </a:p>
          <a:p>
            <a:r>
              <a:rPr lang="en-GB" sz="1000" dirty="0">
                <a:latin typeface="Arial"/>
                <a:cs typeface="Arial"/>
              </a:rPr>
              <a:t>Patients aged 16 and under will be invited to take part in the Under 16 Cancer Patient Experience Survey, please visit </a:t>
            </a:r>
            <a:r>
              <a:rPr lang="en-GB" sz="1000" u="sng" dirty="0">
                <a:latin typeface="Arial"/>
                <a:cs typeface="Arial"/>
                <a:hlinkClick r:id="rId6"/>
              </a:rPr>
              <a:t>www.under16cancerexperiencesurvey.co.uk</a:t>
            </a:r>
            <a:r>
              <a:rPr lang="en-GB" sz="1000" dirty="0">
                <a:latin typeface="Arial"/>
                <a:cs typeface="Arial"/>
              </a:rPr>
              <a:t>  </a:t>
            </a:r>
            <a:endParaRPr lang="en-US" sz="1000" dirty="0">
              <a:ea typeface="+mn-lt"/>
              <a:cs typeface="+mn-lt"/>
            </a:endParaRPr>
          </a:p>
          <a:p>
            <a:pPr lvl="0"/>
            <a:endParaRPr lang="en-GB" sz="1000" dirty="0">
              <a:ea typeface="+mn-lt"/>
              <a:cs typeface="+mn-lt"/>
            </a:endParaRPr>
          </a:p>
          <a:p>
            <a:r>
              <a:rPr lang="en-GB" sz="1000" b="1" dirty="0">
                <a:latin typeface="Arial"/>
                <a:cs typeface="Arial"/>
              </a:rPr>
              <a:t>Q. Do I have to take part?</a:t>
            </a:r>
            <a:endParaRPr lang="en-GB" sz="1000" dirty="0">
              <a:ea typeface="+mn-lt"/>
              <a:cs typeface="+mn-lt"/>
            </a:endParaRPr>
          </a:p>
          <a:p>
            <a:r>
              <a:rPr lang="en-GB" sz="1000" b="1" dirty="0">
                <a:latin typeface="Arial"/>
                <a:cs typeface="Arial"/>
              </a:rPr>
              <a:t>A. </a:t>
            </a:r>
            <a:r>
              <a:rPr lang="en-GB" sz="1000" dirty="0">
                <a:latin typeface="Arial"/>
                <a:cs typeface="Arial"/>
              </a:rPr>
              <a:t>No, if you do not want to take part, please return the blank questionnaire. You do not need to use a stamp. If you prefer, please email Picker (</a:t>
            </a:r>
            <a:r>
              <a:rPr lang="en-GB" sz="1000" dirty="0">
                <a:latin typeface="Arial"/>
                <a:cs typeface="Arial"/>
                <a:hlinkClick r:id="rId7"/>
              </a:rPr>
              <a:t>cpes23@picker.org</a:t>
            </a:r>
            <a:r>
              <a:rPr lang="en-GB" sz="1000" dirty="0">
                <a:latin typeface="Arial"/>
                <a:cs typeface="Arial"/>
              </a:rPr>
              <a:t>) or call the helpline number (</a:t>
            </a:r>
            <a:r>
              <a:rPr lang="en-GB" sz="1000" dirty="0">
                <a:latin typeface="Arial"/>
                <a:ea typeface="+mn-lt"/>
                <a:cs typeface="+mn-lt"/>
              </a:rPr>
              <a:t>0800 103 2804)</a:t>
            </a:r>
            <a:r>
              <a:rPr lang="en-GB" sz="1000" dirty="0">
                <a:latin typeface="Arial"/>
                <a:cs typeface="Arial"/>
              </a:rPr>
              <a:t> and Picker will remove you from the current survey mailing list. </a:t>
            </a:r>
            <a:endParaRPr lang="en-GB" sz="1000" dirty="0">
              <a:ea typeface="+mn-lt"/>
              <a:cs typeface="+mn-lt"/>
            </a:endParaRPr>
          </a:p>
          <a:p>
            <a:endParaRPr lang="en-GB" sz="1000" dirty="0">
              <a:ea typeface="+mn-lt"/>
              <a:cs typeface="+mn-lt"/>
            </a:endParaRPr>
          </a:p>
          <a:p>
            <a:r>
              <a:rPr lang="en-GB" sz="1000" b="1" dirty="0">
                <a:latin typeface="Arial"/>
                <a:cs typeface="Arial"/>
              </a:rPr>
              <a:t>Q. I wasn't invited to take part but am interested in providing feedback as a recent cancer patient / family member / unpaid carer</a:t>
            </a:r>
            <a:r>
              <a:rPr lang="en-GB" sz="1000" dirty="0">
                <a:latin typeface="Arial"/>
                <a:cs typeface="Arial"/>
              </a:rPr>
              <a:t> </a:t>
            </a:r>
            <a:endParaRPr lang="en-US" sz="1000" dirty="0">
              <a:ea typeface="+mn-lt"/>
              <a:cs typeface="+mn-lt"/>
            </a:endParaRPr>
          </a:p>
          <a:p>
            <a:r>
              <a:rPr lang="en-GB" sz="1000" b="1" dirty="0">
                <a:latin typeface="Arial"/>
                <a:cs typeface="Arial"/>
              </a:rPr>
              <a:t>A.</a:t>
            </a:r>
            <a:r>
              <a:rPr lang="en-GB" sz="1000" dirty="0">
                <a:latin typeface="Arial"/>
                <a:cs typeface="Arial"/>
              </a:rPr>
              <a:t> Feedback can be provided through the Patient Advice and Liaison Service (PALS) or patient services manager for the NHS Trust where you received care. A list of relevant contacts can be found : </a:t>
            </a:r>
            <a:r>
              <a:rPr lang="en-GB" sz="1000" u="sng" dirty="0">
                <a:latin typeface="Arial"/>
                <a:cs typeface="Arial"/>
                <a:hlinkClick r:id="rId8"/>
              </a:rPr>
              <a:t>https://www.nhs.uk/nhs-services/hospitals/what-is-pals-patient-advice-and-liaison-service/</a:t>
            </a:r>
            <a:r>
              <a:rPr lang="en-GB" sz="1000" dirty="0">
                <a:latin typeface="Arial"/>
                <a:cs typeface="Arial"/>
              </a:rPr>
              <a:t>.  </a:t>
            </a:r>
            <a:endParaRPr lang="en-GB" sz="1000" dirty="0">
              <a:latin typeface="Calibri" panose="020F0502020204030204"/>
              <a:cs typeface="Calibri" panose="020F0502020204030204"/>
            </a:endParaRPr>
          </a:p>
          <a:p>
            <a:endParaRPr lang="en-GB" sz="1000" dirty="0">
              <a:latin typeface="Arial"/>
              <a:cs typeface="Arial"/>
            </a:endParaRPr>
          </a:p>
          <a:p>
            <a:r>
              <a:rPr lang="en-GB" sz="1000" dirty="0">
                <a:latin typeface="Arial"/>
                <a:cs typeface="Arial"/>
              </a:rPr>
              <a:t>Specific complaints can also be made through the Trust where you received your care. Each Trust has a member of staff responsible for complaints who will try to resolve the matter with you.  </a:t>
            </a:r>
            <a:endParaRPr lang="en-US" sz="1000" dirty="0">
              <a:ea typeface="+mn-lt"/>
              <a:cs typeface="+mn-lt"/>
            </a:endParaRPr>
          </a:p>
          <a:p>
            <a:endParaRPr lang="en-GB" sz="1000" dirty="0">
              <a:ea typeface="+mn-lt"/>
              <a:cs typeface="+mn-lt"/>
            </a:endParaRPr>
          </a:p>
          <a:p>
            <a:r>
              <a:rPr lang="en-GB" sz="1000" dirty="0">
                <a:latin typeface="Arial"/>
                <a:cs typeface="Arial"/>
              </a:rPr>
              <a:t>If you would prefer to give anonymous feedback, you could ask staff at the hospital for information about how to give feedback using the Friends and  Family Test (FFT). The FFT is designed to be a quick and easy way to give anonymous feedback that will go directly to the staff providing your care.  </a:t>
            </a:r>
            <a:br>
              <a:rPr lang="en-GB" sz="1000" dirty="0">
                <a:latin typeface="Arial"/>
                <a:cs typeface="Arial"/>
              </a:rPr>
            </a:br>
            <a:r>
              <a:rPr lang="en-GB" sz="1000" dirty="0">
                <a:latin typeface="Arial"/>
                <a:cs typeface="Arial"/>
              </a:rPr>
              <a:t> </a:t>
            </a:r>
            <a:br>
              <a:rPr lang="en-GB" sz="1000" dirty="0">
                <a:latin typeface="Arial"/>
                <a:cs typeface="Arial"/>
              </a:rPr>
            </a:br>
            <a:r>
              <a:rPr lang="en-GB" sz="1000" dirty="0">
                <a:latin typeface="Arial" panose="020B0604020202020204" pitchFamily="34" charset="0"/>
                <a:cs typeface="Arial" panose="020B0604020202020204" pitchFamily="34" charset="0"/>
              </a:rPr>
              <a:t>Alternatively, </a:t>
            </a:r>
            <a:r>
              <a:rPr lang="en-GB" sz="1000" dirty="0">
                <a:effectLst/>
                <a:latin typeface="Arial" panose="020B0604020202020204" pitchFamily="34" charset="0"/>
                <a:cs typeface="Arial" panose="020B0604020202020204" pitchFamily="34" charset="0"/>
              </a:rPr>
              <a:t>you can feedback to the commissioner, which is the organisation that pays for the service or care you received. </a:t>
            </a:r>
            <a:r>
              <a:rPr lang="en-GB" sz="1000">
                <a:effectLst/>
                <a:latin typeface="Arial" panose="020B0604020202020204" pitchFamily="34" charset="0"/>
                <a:cs typeface="Arial" panose="020B0604020202020204" pitchFamily="34" charset="0"/>
              </a:rPr>
              <a:t>For hospital </a:t>
            </a:r>
            <a:r>
              <a:rPr lang="en-GB" sz="1000" dirty="0">
                <a:latin typeface="Arial" panose="020B0604020202020204" pitchFamily="34" charset="0"/>
                <a:cs typeface="Arial" panose="020B0604020202020204" pitchFamily="34" charset="0"/>
              </a:rPr>
              <a:t>t</a:t>
            </a:r>
            <a:r>
              <a:rPr lang="en-GB" sz="1000">
                <a:effectLst/>
                <a:latin typeface="Arial" panose="020B0604020202020204" pitchFamily="34" charset="0"/>
                <a:cs typeface="Arial" panose="020B0604020202020204" pitchFamily="34" charset="0"/>
              </a:rPr>
              <a:t>rusts </a:t>
            </a:r>
            <a:r>
              <a:rPr lang="en-GB" sz="1000" dirty="0">
                <a:effectLst/>
                <a:latin typeface="Arial" panose="020B0604020202020204" pitchFamily="34" charset="0"/>
                <a:cs typeface="Arial" panose="020B0604020202020204" pitchFamily="34" charset="0"/>
              </a:rPr>
              <a:t>and GP services, you should contact your local </a:t>
            </a:r>
            <a:r>
              <a:rPr lang="en-GB" sz="1000" dirty="0">
                <a:effectLst/>
                <a:latin typeface="Arial" panose="020B0604020202020204" pitchFamily="34" charset="0"/>
                <a:cs typeface="Arial" panose="020B0604020202020204" pitchFamily="34" charset="0"/>
                <a:hlinkClick r:id="rId9" tooltip="https://www.england.nhs.uk/contact-us/about-nhs-services/contact-your-local-integrated-care-board-icb/"/>
              </a:rPr>
              <a:t>integrated care board (ICB)</a:t>
            </a:r>
            <a:r>
              <a:rPr lang="en-GB" sz="1000" dirty="0">
                <a:effectLst/>
                <a:latin typeface="Arial" panose="020B0604020202020204" pitchFamily="34" charset="0"/>
                <a:cs typeface="Arial" panose="020B0604020202020204" pitchFamily="34" charset="0"/>
              </a:rPr>
              <a:t>.</a:t>
            </a:r>
          </a:p>
          <a:p>
            <a:endParaRPr lang="en-GB" sz="1000" dirty="0">
              <a:ea typeface="+mn-lt"/>
              <a:cs typeface="+mn-lt"/>
            </a:endParaRPr>
          </a:p>
          <a:p>
            <a:r>
              <a:rPr lang="en-GB" sz="1000" dirty="0">
                <a:latin typeface="Arial"/>
                <a:cs typeface="Arial"/>
              </a:rPr>
              <a:t>More information about making a complaint can be found on the following websites: </a:t>
            </a:r>
            <a:endParaRPr lang="en-US" sz="1000" dirty="0">
              <a:ea typeface="+mn-lt"/>
              <a:cs typeface="+mn-lt"/>
            </a:endParaRPr>
          </a:p>
          <a:p>
            <a:r>
              <a:rPr lang="en-GB" sz="1000" u="sng" dirty="0">
                <a:latin typeface="Arial"/>
                <a:cs typeface="Arial"/>
                <a:hlinkClick r:id="rId10"/>
              </a:rPr>
              <a:t>https://www.england.nhs.uk/contact-us/complaint/</a:t>
            </a:r>
            <a:r>
              <a:rPr lang="en-GB" sz="1000" dirty="0">
                <a:latin typeface="Arial"/>
                <a:cs typeface="Arial"/>
              </a:rPr>
              <a:t> </a:t>
            </a:r>
            <a:endParaRPr lang="en-US" sz="1000" dirty="0">
              <a:ea typeface="+mn-lt"/>
              <a:cs typeface="+mn-lt"/>
            </a:endParaRPr>
          </a:p>
          <a:p>
            <a:r>
              <a:rPr lang="en-GB" sz="1000" u="sng" dirty="0">
                <a:latin typeface="Arial"/>
                <a:cs typeface="Arial"/>
                <a:hlinkClick r:id="rId11"/>
              </a:rPr>
              <a:t>http://www.nhs.uk/NHSEngland/complaints-and-feedback/Pages/nhs-complaints.aspx</a:t>
            </a:r>
            <a:r>
              <a:rPr lang="en-GB" sz="1000" dirty="0">
                <a:latin typeface="Arial"/>
                <a:cs typeface="Arial"/>
              </a:rPr>
              <a:t> </a:t>
            </a:r>
            <a:br>
              <a:rPr lang="en-GB" sz="900" dirty="0">
                <a:latin typeface="Arial"/>
                <a:cs typeface="Arial"/>
              </a:rPr>
            </a:br>
            <a:r>
              <a:rPr lang="en-GB" sz="900" dirty="0">
                <a:latin typeface="Arial"/>
                <a:cs typeface="Arial"/>
              </a:rPr>
              <a:t> </a:t>
            </a:r>
            <a:endParaRPr lang="en-GB" sz="900" dirty="0">
              <a:ea typeface="+mn-lt"/>
              <a:cs typeface="+mn-lt"/>
            </a:endParaRPr>
          </a:p>
          <a:p>
            <a:endParaRPr lang="en-GB" sz="900" dirty="0">
              <a:ea typeface="+mn-lt"/>
              <a:cs typeface="+mn-lt"/>
            </a:endParaRPr>
          </a:p>
          <a:p>
            <a:endParaRPr lang="en-GB" sz="900" dirty="0">
              <a:ea typeface="+mn-lt"/>
              <a:cs typeface="+mn-lt"/>
            </a:endParaRPr>
          </a:p>
          <a:p>
            <a:pPr lvl="0"/>
            <a:endParaRPr lang="en-GB" sz="900" dirty="0">
              <a:latin typeface="Arial" panose="020B0604020202020204" pitchFamily="34" charset="0"/>
              <a:cs typeface="Arial" panose="020B0604020202020204" pitchFamily="34" charset="0"/>
            </a:endParaRPr>
          </a:p>
          <a:p>
            <a:endParaRPr lang="en-US" sz="9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45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149119"/>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197249"/>
            <a:ext cx="9431526" cy="630942"/>
          </a:xfrm>
          <a:prstGeom prst="rect">
            <a:avLst/>
          </a:prstGeom>
          <a:noFill/>
        </p:spPr>
        <p:txBody>
          <a:bodyPr wrap="square" rtlCol="0">
            <a:spAutoFit/>
          </a:bodyPr>
          <a:lstStyle/>
          <a:p>
            <a:pPr>
              <a:lnSpc>
                <a:spcPts val="4240"/>
              </a:lnSpc>
            </a:pPr>
            <a:r>
              <a:rPr lang="en-US" sz="4200">
                <a:solidFill>
                  <a:srgbClr val="026EB8"/>
                </a:solidFill>
                <a:latin typeface="Arial" panose="020B0604020202020204" pitchFamily="34" charset="0"/>
                <a:cs typeface="Arial" panose="020B0604020202020204" pitchFamily="34" charset="0"/>
              </a:rPr>
              <a:t>FAQs </a:t>
            </a:r>
            <a:r>
              <a:rPr lang="en-US" sz="4200" cap="all">
                <a:solidFill>
                  <a:srgbClr val="026EB8"/>
                </a:solidFill>
                <a:latin typeface="Arial" panose="020B0604020202020204" pitchFamily="34" charset="0"/>
                <a:cs typeface="Arial" panose="020B0604020202020204" pitchFamily="34" charset="0"/>
              </a:rPr>
              <a:t>Continued</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865548"/>
            <a:ext cx="5259317" cy="5786199"/>
          </a:xfrm>
          <a:prstGeom prst="rect">
            <a:avLst/>
          </a:prstGeom>
          <a:noFill/>
        </p:spPr>
        <p:txBody>
          <a:bodyPr wrap="square" lIns="91440" tIns="45720" rIns="91440" bIns="45720" rtlCol="0" anchor="t">
            <a:spAutoFit/>
          </a:bodyPr>
          <a:lstStyle/>
          <a:p>
            <a:endParaRPr lang="en-GB" sz="1000">
              <a:ea typeface="+mn-lt"/>
              <a:cs typeface="+mn-lt"/>
            </a:endParaRPr>
          </a:p>
          <a:p>
            <a:r>
              <a:rPr lang="en-GB" sz="1000" b="1">
                <a:latin typeface="Arial"/>
                <a:cs typeface="Arial"/>
              </a:rPr>
              <a:t>Q. How will my personal details be handled?</a:t>
            </a:r>
            <a:endParaRPr lang="en-US" sz="1000">
              <a:latin typeface="Arial"/>
              <a:ea typeface="+mn-lt"/>
              <a:cs typeface="Arial"/>
            </a:endParaRPr>
          </a:p>
          <a:p>
            <a:r>
              <a:rPr lang="en-GB" sz="1000">
                <a:latin typeface="Arial"/>
                <a:cs typeface="Arial"/>
              </a:rPr>
              <a:t>Picker Institute Europe (the survey provider) takes its information security responsibilities very seriously and applies various precautions to ensure your information is protected at all times from loss, theft or misuse. Security precautions include appropriate physical security of offices and controlled and limited access to computer systems. Stringent measures have been taken to ensure personal information is securely stored and seen only by the personnel directly involved in the survey. Picker has regular internal and external audits of its information security controls and working practices, and is accredited to the International Standard for Information Security, ISO 27001. NHS England’s Privacy Notice describes how it uses personal data and explains how you can contact them and invoke your rights as a data subject. NHS England will protect your information in line with the requirements of the Data Protection Act 2018. The privacy notice can be found via </a:t>
            </a:r>
            <a:r>
              <a:rPr lang="en-GB" sz="1000">
                <a:latin typeface="Arial"/>
                <a:cs typeface="Arial"/>
                <a:hlinkClick r:id="rId3"/>
              </a:rPr>
              <a:t>https://www.england.nhs.uk/contact-us/privacy-notice/</a:t>
            </a:r>
            <a:endParaRPr lang="en-GB" sz="1000">
              <a:latin typeface="Arial"/>
              <a:ea typeface="+mn-lt"/>
              <a:cs typeface="Arial"/>
              <a:hlinkClick r:id="rId3"/>
            </a:endParaRPr>
          </a:p>
          <a:p>
            <a:endParaRPr lang="en-GB" sz="1000">
              <a:ea typeface="+mn-lt"/>
              <a:cs typeface="+mn-lt"/>
            </a:endParaRPr>
          </a:p>
          <a:p>
            <a:r>
              <a:rPr lang="en-GB" sz="1000">
                <a:latin typeface="Arial"/>
                <a:cs typeface="Arial"/>
              </a:rPr>
              <a:t>You can obtain a copy of this by contacting the NHS England Customer Contact Centre via the details below:</a:t>
            </a:r>
            <a:endParaRPr lang="en-US" sz="1000">
              <a:ea typeface="+mn-lt"/>
              <a:cs typeface="+mn-lt"/>
            </a:endParaRPr>
          </a:p>
          <a:p>
            <a:pPr marL="171450" indent="-171450">
              <a:buFont typeface="Arial,Sans-Serif"/>
              <a:buChar char="•"/>
            </a:pPr>
            <a:r>
              <a:rPr lang="en-GB" sz="1000">
                <a:latin typeface="Arial"/>
                <a:cs typeface="Arial"/>
              </a:rPr>
              <a:t>Telephone: 0300 311 22 33;</a:t>
            </a:r>
            <a:endParaRPr lang="en-US" sz="1000">
              <a:latin typeface="Arial"/>
              <a:ea typeface="+mn-lt"/>
              <a:cs typeface="Arial"/>
            </a:endParaRPr>
          </a:p>
          <a:p>
            <a:pPr marL="171450" indent="-171450">
              <a:buFont typeface="Arial,Sans-Serif"/>
              <a:buChar char="•"/>
            </a:pPr>
            <a:r>
              <a:rPr lang="en-GB" sz="1000">
                <a:latin typeface="Arial"/>
                <a:cs typeface="Arial"/>
              </a:rPr>
              <a:t>Email: </a:t>
            </a:r>
            <a:r>
              <a:rPr lang="en-GB" sz="1000">
                <a:latin typeface="Arial"/>
                <a:cs typeface="Arial"/>
                <a:hlinkClick r:id="rId4"/>
              </a:rPr>
              <a:t>england.contactus@nhs.net</a:t>
            </a:r>
            <a:r>
              <a:rPr lang="en-GB" sz="1000">
                <a:latin typeface="Arial"/>
                <a:cs typeface="Arial"/>
              </a:rPr>
              <a:t>;</a:t>
            </a:r>
            <a:endParaRPr lang="en-US" sz="1000">
              <a:ea typeface="+mn-lt"/>
              <a:cs typeface="+mn-lt"/>
            </a:endParaRPr>
          </a:p>
          <a:p>
            <a:pPr marL="171450" indent="-171450">
              <a:buFont typeface="Arial,Sans-Serif"/>
              <a:buChar char="•"/>
            </a:pPr>
            <a:r>
              <a:rPr lang="en-GB" sz="1000">
                <a:latin typeface="Arial"/>
                <a:cs typeface="Arial"/>
              </a:rPr>
              <a:t>Post: NHS England, PO Box 16738, Redditch, B97 9PT.</a:t>
            </a:r>
            <a:endParaRPr lang="en-US" sz="1000">
              <a:latin typeface="Arial"/>
              <a:ea typeface="+mn-lt"/>
              <a:cs typeface="Arial"/>
            </a:endParaRPr>
          </a:p>
          <a:p>
            <a:pPr lvl="1"/>
            <a:endParaRPr lang="en-GB" sz="1000">
              <a:ea typeface="+mn-lt"/>
              <a:cs typeface="+mn-lt"/>
            </a:endParaRPr>
          </a:p>
          <a:p>
            <a:r>
              <a:rPr lang="en-GB" sz="1000">
                <a:latin typeface="Arial"/>
                <a:cs typeface="Arial"/>
              </a:rPr>
              <a:t>If </a:t>
            </a:r>
            <a:r>
              <a:rPr lang="en-GB" sz="1000">
                <a:latin typeface="Arial"/>
                <a:ea typeface="+mn-lt"/>
                <a:cs typeface="Arial"/>
              </a:rPr>
              <a:t>you have any questions or concerns, please contact the NHS England Insight &amp; Feedback team on </a:t>
            </a:r>
            <a:r>
              <a:rPr lang="en-GB" sz="1000">
                <a:latin typeface="Arial"/>
                <a:ea typeface="+mn-lt"/>
                <a:cs typeface="Arial"/>
                <a:hlinkClick r:id="rId5"/>
              </a:rPr>
              <a:t>england.insight-queries@nhs.net</a:t>
            </a:r>
            <a:r>
              <a:rPr lang="en-GB" sz="1000">
                <a:latin typeface="Arial"/>
                <a:ea typeface="+mn-lt"/>
                <a:cs typeface="Arial"/>
              </a:rPr>
              <a:t>. If you have any questions relating to data protection, please contact the NHS England’s Data Protection Office on </a:t>
            </a:r>
            <a:r>
              <a:rPr lang="en-GB" sz="1000">
                <a:latin typeface="Arial"/>
                <a:ea typeface="+mn-lt"/>
                <a:cs typeface="Arial"/>
                <a:hlinkClick r:id="rId6"/>
              </a:rPr>
              <a:t>england.dpo@nhs.</a:t>
            </a:r>
            <a:r>
              <a:rPr lang="en-GB" sz="1000">
                <a:latin typeface="Arial"/>
                <a:cs typeface="Arial"/>
                <a:hlinkClick r:id="rId6"/>
              </a:rPr>
              <a:t>net</a:t>
            </a:r>
            <a:r>
              <a:rPr lang="en-GB" sz="1000">
                <a:latin typeface="Arial"/>
                <a:cs typeface="Arial"/>
              </a:rPr>
              <a:t>  </a:t>
            </a:r>
            <a:endParaRPr lang="en-US" sz="1000">
              <a:ea typeface="+mn-lt"/>
              <a:cs typeface="+mn-lt"/>
            </a:endParaRPr>
          </a:p>
          <a:p>
            <a:endParaRPr lang="en-GB" sz="1000">
              <a:ea typeface="+mn-lt"/>
              <a:cs typeface="+mn-lt"/>
            </a:endParaRPr>
          </a:p>
          <a:p>
            <a:r>
              <a:rPr lang="en-GB" sz="1000">
                <a:latin typeface="Arial"/>
                <a:cs typeface="Arial"/>
              </a:rPr>
              <a:t>You have the right to make a complaint against NHS England regarding data protection issues with the Information Commissioner’s Office. For more information visit </a:t>
            </a:r>
            <a:r>
              <a:rPr lang="en-GB" sz="1000">
                <a:latin typeface="Arial"/>
                <a:cs typeface="Arial"/>
                <a:hlinkClick r:id="rId7"/>
              </a:rPr>
              <a:t>https://ico.org.uk/concerns/</a:t>
            </a:r>
            <a:endParaRPr lang="en-GB" sz="1000">
              <a:ea typeface="+mn-lt"/>
              <a:cs typeface="+mn-lt"/>
            </a:endParaRPr>
          </a:p>
          <a:p>
            <a:endParaRPr lang="en-GB" sz="1000">
              <a:ea typeface="+mn-lt"/>
              <a:cs typeface="+mn-lt"/>
            </a:endParaRPr>
          </a:p>
          <a:p>
            <a:r>
              <a:rPr lang="en-GB" sz="1000">
                <a:latin typeface="Arial"/>
                <a:cs typeface="Arial"/>
              </a:rPr>
              <a:t>Information on how Picker Institute Europe will process your information is available at </a:t>
            </a:r>
            <a:r>
              <a:rPr lang="en-GB" sz="1000">
                <a:latin typeface="Arial"/>
                <a:cs typeface="Arial"/>
                <a:hlinkClick r:id="rId8"/>
              </a:rPr>
              <a:t>https://www.picker.org/cookies-privacy/</a:t>
            </a:r>
            <a:endParaRPr lang="en-GB" sz="1000">
              <a:ea typeface="+mn-lt"/>
              <a:cs typeface="+mn-lt"/>
              <a:hlinkClick r:id="rId8"/>
            </a:endParaRPr>
          </a:p>
          <a:p>
            <a:endParaRPr lang="en-GB" sz="1000">
              <a:ea typeface="+mn-lt"/>
              <a:cs typeface="+mn-lt"/>
            </a:endParaRPr>
          </a:p>
          <a:p>
            <a:br>
              <a:rPr lang="en-GB" sz="1000">
                <a:latin typeface="Arial" panose="020B0604020202020204" pitchFamily="34" charset="0"/>
                <a:cs typeface="Arial" panose="020B0604020202020204" pitchFamily="34" charset="0"/>
              </a:rPr>
            </a:br>
            <a:r>
              <a:rPr lang="en-GB" sz="1000">
                <a:latin typeface="Arial"/>
                <a:cs typeface="Arial"/>
              </a:rPr>
              <a:t> </a:t>
            </a:r>
            <a:endParaRPr lang="en-GB" sz="1000">
              <a:latin typeface="Arial" panose="020B0604020202020204" pitchFamily="34" charset="0"/>
              <a:cs typeface="Arial" panose="020B0604020202020204" pitchFamily="34" charset="0"/>
            </a:endParaRPr>
          </a:p>
          <a:p>
            <a:pPr fontAlgn="base"/>
            <a:endParaRPr lang="en-GB" sz="1000">
              <a:latin typeface="Arial" panose="020B0604020202020204" pitchFamily="34" charset="0"/>
              <a:cs typeface="Arial" panose="020B0604020202020204" pitchFamily="34" charset="0"/>
            </a:endParaRPr>
          </a:p>
          <a:p>
            <a:pPr fontAlgn="base"/>
            <a:endParaRPr lang="en-GB"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47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with medium confidence">
            <a:extLst>
              <a:ext uri="{FF2B5EF4-FFF2-40B4-BE49-F238E27FC236}">
                <a16:creationId xmlns:a16="http://schemas.microsoft.com/office/drawing/2014/main" id="{6E62A7BD-0E12-A64E-A19F-A8E1AE574DB1}"/>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8" name="TextBox 7">
            <a:extLst>
              <a:ext uri="{FF2B5EF4-FFF2-40B4-BE49-F238E27FC236}">
                <a16:creationId xmlns:a16="http://schemas.microsoft.com/office/drawing/2014/main" id="{2C37ABB2-6AA2-714F-B2D4-2FB068554DC2}"/>
              </a:ext>
            </a:extLst>
          </p:cNvPr>
          <p:cNvSpPr txBox="1"/>
          <p:nvPr/>
        </p:nvSpPr>
        <p:spPr>
          <a:xfrm>
            <a:off x="1426131" y="2466248"/>
            <a:ext cx="6437870" cy="630942"/>
          </a:xfrm>
          <a:prstGeom prst="rect">
            <a:avLst/>
          </a:prstGeom>
          <a:noFill/>
        </p:spPr>
        <p:txBody>
          <a:bodyPr wrap="square" rtlCol="0">
            <a:spAutoFit/>
          </a:bodyPr>
          <a:lstStyle/>
          <a:p>
            <a:pPr>
              <a:lnSpc>
                <a:spcPts val="4240"/>
              </a:lnSpc>
            </a:pPr>
            <a:r>
              <a:rPr lang="en-US" sz="4200">
                <a:solidFill>
                  <a:srgbClr val="026EB8"/>
                </a:solidFill>
                <a:latin typeface="Arial" panose="020B0604020202020204" pitchFamily="34" charset="0"/>
                <a:cs typeface="Arial" panose="020B0604020202020204" pitchFamily="34" charset="0"/>
              </a:rPr>
              <a:t>Thank You</a:t>
            </a:r>
          </a:p>
        </p:txBody>
      </p:sp>
      <p:sp>
        <p:nvSpPr>
          <p:cNvPr id="9" name="TextBox 8">
            <a:extLst>
              <a:ext uri="{FF2B5EF4-FFF2-40B4-BE49-F238E27FC236}">
                <a16:creationId xmlns:a16="http://schemas.microsoft.com/office/drawing/2014/main" id="{F77083E1-0F9B-4D43-8655-352936DAF8E4}"/>
              </a:ext>
            </a:extLst>
          </p:cNvPr>
          <p:cNvSpPr txBox="1"/>
          <p:nvPr/>
        </p:nvSpPr>
        <p:spPr>
          <a:xfrm>
            <a:off x="1533594" y="2886031"/>
            <a:ext cx="6437870" cy="542969"/>
          </a:xfrm>
          <a:prstGeom prst="rect">
            <a:avLst/>
          </a:prstGeom>
          <a:noFill/>
        </p:spPr>
        <p:txBody>
          <a:bodyPr wrap="square" lIns="91440" tIns="45720" rIns="91440" bIns="45720" rtlCol="0" anchor="ctr">
            <a:spAutoFit/>
          </a:bodyPr>
          <a:lstStyle/>
          <a:p>
            <a:pPr>
              <a:lnSpc>
                <a:spcPts val="4240"/>
              </a:lnSpc>
            </a:pPr>
            <a:r>
              <a:rPr lang="en-US" sz="1200">
                <a:solidFill>
                  <a:schemeClr val="bg2">
                    <a:lumMod val="25000"/>
                  </a:schemeClr>
                </a:solidFill>
                <a:latin typeface="Arial"/>
                <a:cs typeface="Arial"/>
              </a:rPr>
              <a:t>For any questions, please contact </a:t>
            </a:r>
            <a:r>
              <a:rPr lang="en-US" sz="1400">
                <a:solidFill>
                  <a:srgbClr val="0563C1"/>
                </a:solidFill>
                <a:latin typeface="Arial"/>
                <a:cs typeface="Arial"/>
              </a:rPr>
              <a:t>england.cancercomms@nhs.net</a:t>
            </a:r>
            <a:r>
              <a:rPr lang="en-US" sz="1400">
                <a:solidFill>
                  <a:srgbClr val="000000"/>
                </a:solidFill>
                <a:latin typeface="Arial"/>
                <a:cs typeface="Arial"/>
              </a:rPr>
              <a:t> </a:t>
            </a:r>
            <a:endParaRPr lang="en-US" sz="1200">
              <a:solidFill>
                <a:schemeClr val="bg2">
                  <a:lumMod val="25000"/>
                </a:schemeClr>
              </a:solidFill>
              <a:latin typeface="Arial"/>
              <a:cs typeface="Arial"/>
            </a:endParaRPr>
          </a:p>
        </p:txBody>
      </p:sp>
    </p:spTree>
    <p:extLst>
      <p:ext uri="{BB962C8B-B14F-4D97-AF65-F5344CB8AC3E}">
        <p14:creationId xmlns:p14="http://schemas.microsoft.com/office/powerpoint/2010/main" val="414365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6437870"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Contents</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397675"/>
            <a:ext cx="6437870" cy="3323987"/>
          </a:xfrm>
          <a:prstGeom prst="rect">
            <a:avLst/>
          </a:prstGeom>
          <a:noFill/>
        </p:spPr>
        <p:txBody>
          <a:bodyPr wrap="square" lIns="91440" tIns="45720" rIns="91440" bIns="45720" rtlCol="0" anchor="t">
            <a:spAutoFit/>
          </a:bodyPr>
          <a:lstStyle/>
          <a:p>
            <a:pPr marL="342900" indent="-342900">
              <a:buAutoNum type="arabicPeriod"/>
            </a:pPr>
            <a:r>
              <a:rPr lang="en-US" sz="1400" dirty="0">
                <a:latin typeface="Arial"/>
                <a:ea typeface="+mn-lt"/>
                <a:cs typeface="Arial"/>
                <a:hlinkClick r:id="rId3" action="ppaction://hlinksldjump">
                  <a:extLst>
                    <a:ext uri="{A12FA001-AC4F-418D-AE19-62706E023703}">
                      <ahyp:hlinkClr xmlns:ahyp="http://schemas.microsoft.com/office/drawing/2018/hyperlinkcolor" val="tx"/>
                    </a:ext>
                  </a:extLst>
                </a:hlinkClick>
              </a:rPr>
              <a:t>About CPES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4" action="ppaction://hlinksldjump">
                  <a:extLst>
                    <a:ext uri="{A12FA001-AC4F-418D-AE19-62706E023703}">
                      <ahyp:hlinkClr xmlns:ahyp="http://schemas.microsoft.com/office/drawing/2018/hyperlinkcolor" val="tx"/>
                    </a:ext>
                  </a:extLst>
                </a:hlinkClick>
              </a:rPr>
              <a:t>Key Messages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4" action="ppaction://hlinksldjump">
                  <a:extLst>
                    <a:ext uri="{A12FA001-AC4F-418D-AE19-62706E023703}">
                      <ahyp:hlinkClr xmlns:ahyp="http://schemas.microsoft.com/office/drawing/2018/hyperlinkcolor" val="tx"/>
                    </a:ext>
                  </a:extLst>
                </a:hlinkClick>
              </a:rPr>
              <a:t>Visual guidelines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5" action="ppaction://hlinksldjump">
                  <a:extLst>
                    <a:ext uri="{A12FA001-AC4F-418D-AE19-62706E023703}">
                      <ahyp:hlinkClr xmlns:ahyp="http://schemas.microsoft.com/office/drawing/2018/hyperlinkcolor" val="tx"/>
                    </a:ext>
                  </a:extLst>
                </a:hlinkClick>
              </a:rPr>
              <a:t>Icons </a:t>
            </a:r>
            <a:endParaRPr lang="en-US" sz="1400" dirty="0">
              <a:latin typeface="Arial"/>
              <a:ea typeface="+mn-lt"/>
              <a:cs typeface="Arial"/>
            </a:endParaRPr>
          </a:p>
          <a:p>
            <a:pPr marL="342900" indent="-342900">
              <a:buAutoNum type="arabicPeriod"/>
            </a:pPr>
            <a:r>
              <a:rPr lang="en-US" sz="1400" dirty="0">
                <a:latin typeface="Arial"/>
                <a:ea typeface="+mn-lt"/>
                <a:cs typeface="Arial"/>
              </a:rPr>
              <a:t>Video </a:t>
            </a:r>
          </a:p>
          <a:p>
            <a:pPr marL="342900" indent="-342900">
              <a:buAutoNum type="arabicPeriod"/>
            </a:pPr>
            <a:r>
              <a:rPr lang="en-US" sz="1400" dirty="0">
                <a:latin typeface="Arial"/>
                <a:ea typeface="+mn-lt"/>
                <a:cs typeface="Arial"/>
                <a:hlinkClick r:id="rId6" action="ppaction://hlinksldjump">
                  <a:extLst>
                    <a:ext uri="{A12FA001-AC4F-418D-AE19-62706E023703}">
                      <ahyp:hlinkClr xmlns:ahyp="http://schemas.microsoft.com/office/drawing/2018/hyperlinkcolor" val="tx"/>
                    </a:ext>
                  </a:extLst>
                </a:hlinkClick>
              </a:rPr>
              <a:t>Website copy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7" action="ppaction://hlinksldjump">
                  <a:extLst>
                    <a:ext uri="{A12FA001-AC4F-418D-AE19-62706E023703}">
                      <ahyp:hlinkClr xmlns:ahyp="http://schemas.microsoft.com/office/drawing/2018/hyperlinkcolor" val="tx"/>
                    </a:ext>
                  </a:extLst>
                </a:hlinkClick>
              </a:rPr>
              <a:t>Newsletter copy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8" action="ppaction://hlinksldjump">
                  <a:extLst>
                    <a:ext uri="{A12FA001-AC4F-418D-AE19-62706E023703}">
                      <ahyp:hlinkClr xmlns:ahyp="http://schemas.microsoft.com/office/drawing/2018/hyperlinkcolor" val="tx"/>
                    </a:ext>
                  </a:extLst>
                </a:hlinkClick>
              </a:rPr>
              <a:t>Blog copy </a:t>
            </a:r>
            <a:endParaRPr lang="en-US" sz="1400" dirty="0">
              <a:latin typeface="Arial"/>
              <a:ea typeface="+mn-lt"/>
              <a:cs typeface="Arial"/>
            </a:endParaRPr>
          </a:p>
          <a:p>
            <a:pPr marL="342900" indent="-342900">
              <a:buAutoNum type="arabicPeriod"/>
            </a:pPr>
            <a:r>
              <a:rPr lang="en-US" sz="1400" dirty="0">
                <a:latin typeface="Arial"/>
                <a:ea typeface="+mn-lt"/>
                <a:cs typeface="Arial"/>
                <a:hlinkClick r:id="rId9" action="ppaction://hlinksldjump">
                  <a:extLst>
                    <a:ext uri="{A12FA001-AC4F-418D-AE19-62706E023703}">
                      <ahyp:hlinkClr xmlns:ahyp="http://schemas.microsoft.com/office/drawing/2018/hyperlinkcolor" val="tx"/>
                    </a:ext>
                  </a:extLst>
                </a:hlinkClick>
              </a:rPr>
              <a:t>Social media content </a:t>
            </a:r>
            <a:endParaRPr lang="en-US" sz="1400" dirty="0">
              <a:latin typeface="Arial"/>
              <a:ea typeface="+mn-lt"/>
              <a:cs typeface="Arial"/>
            </a:endParaRPr>
          </a:p>
          <a:p>
            <a:pPr marL="800100" lvl="1" indent="-342900">
              <a:buFont typeface="Arial"/>
              <a:buChar char="•"/>
            </a:pPr>
            <a:r>
              <a:rPr lang="en-US" sz="1400" dirty="0">
                <a:latin typeface="Arial"/>
                <a:ea typeface="+mn-lt"/>
                <a:cs typeface="Arial"/>
                <a:hlinkClick r:id="rId10" action="ppaction://hlinksldjump">
                  <a:extLst>
                    <a:ext uri="{A12FA001-AC4F-418D-AE19-62706E023703}">
                      <ahyp:hlinkClr xmlns:ahyp="http://schemas.microsoft.com/office/drawing/2018/hyperlinkcolor" val="tx"/>
                    </a:ext>
                  </a:extLst>
                </a:hlinkClick>
              </a:rPr>
              <a:t>Twitter </a:t>
            </a:r>
            <a:endParaRPr lang="en-US" sz="1400" dirty="0">
              <a:latin typeface="Arial"/>
              <a:ea typeface="+mn-lt"/>
              <a:cs typeface="Arial"/>
            </a:endParaRPr>
          </a:p>
          <a:p>
            <a:pPr marL="800100" lvl="1" indent="-342900">
              <a:buFont typeface="Arial"/>
              <a:buChar char="•"/>
            </a:pPr>
            <a:r>
              <a:rPr lang="en-US" sz="1400" dirty="0">
                <a:latin typeface="Arial"/>
                <a:ea typeface="+mn-lt"/>
                <a:cs typeface="Arial"/>
                <a:hlinkClick r:id="rId11" action="ppaction://hlinksldjump">
                  <a:extLst>
                    <a:ext uri="{A12FA001-AC4F-418D-AE19-62706E023703}">
                      <ahyp:hlinkClr xmlns:ahyp="http://schemas.microsoft.com/office/drawing/2018/hyperlinkcolor" val="tx"/>
                    </a:ext>
                  </a:extLst>
                </a:hlinkClick>
              </a:rPr>
              <a:t>Facebook </a:t>
            </a:r>
            <a:endParaRPr lang="en-US" sz="1400" dirty="0">
              <a:latin typeface="Arial"/>
              <a:ea typeface="+mn-lt"/>
              <a:cs typeface="Arial"/>
            </a:endParaRPr>
          </a:p>
          <a:p>
            <a:pPr marL="800100" lvl="1" indent="-342900">
              <a:buFont typeface="Arial"/>
              <a:buChar char="•"/>
            </a:pPr>
            <a:r>
              <a:rPr lang="en-US" sz="1400" dirty="0">
                <a:latin typeface="Arial"/>
                <a:ea typeface="+mn-lt"/>
                <a:cs typeface="Arial"/>
                <a:hlinkClick r:id="rId12" action="ppaction://hlinksldjump">
                  <a:extLst>
                    <a:ext uri="{A12FA001-AC4F-418D-AE19-62706E023703}">
                      <ahyp:hlinkClr xmlns:ahyp="http://schemas.microsoft.com/office/drawing/2018/hyperlinkcolor" val="tx"/>
                    </a:ext>
                  </a:extLst>
                </a:hlinkClick>
              </a:rPr>
              <a:t>Instagram </a:t>
            </a:r>
            <a:endParaRPr lang="en-US" sz="1400" dirty="0">
              <a:latin typeface="Arial"/>
              <a:ea typeface="+mn-lt"/>
              <a:cs typeface="Arial"/>
            </a:endParaRPr>
          </a:p>
          <a:p>
            <a:r>
              <a:rPr lang="en-US" sz="1400" dirty="0">
                <a:latin typeface="Arial"/>
                <a:ea typeface="+mn-lt"/>
                <a:cs typeface="Arial"/>
                <a:hlinkClick r:id="rId13" action="ppaction://hlinksldjump">
                  <a:extLst>
                    <a:ext uri="{A12FA001-AC4F-418D-AE19-62706E023703}">
                      <ahyp:hlinkClr xmlns:ahyp="http://schemas.microsoft.com/office/drawing/2018/hyperlinkcolor" val="tx"/>
                    </a:ext>
                  </a:extLst>
                </a:hlinkClick>
              </a:rPr>
              <a:t>10. Infographic </a:t>
            </a:r>
            <a:endParaRPr lang="en-US" sz="1400" dirty="0">
              <a:latin typeface="Arial"/>
              <a:ea typeface="+mn-lt"/>
              <a:cs typeface="Arial"/>
            </a:endParaRPr>
          </a:p>
          <a:p>
            <a:r>
              <a:rPr lang="en-US" sz="1400" dirty="0">
                <a:latin typeface="Arial"/>
                <a:ea typeface="+mn-lt"/>
                <a:cs typeface="Arial"/>
                <a:hlinkClick r:id="rId14" action="ppaction://hlinksldjump">
                  <a:extLst>
                    <a:ext uri="{A12FA001-AC4F-418D-AE19-62706E023703}">
                      <ahyp:hlinkClr xmlns:ahyp="http://schemas.microsoft.com/office/drawing/2018/hyperlinkcolor" val="tx"/>
                    </a:ext>
                  </a:extLst>
                </a:hlinkClick>
              </a:rPr>
              <a:t>11. Poster</a:t>
            </a:r>
            <a:endParaRPr lang="en-US" sz="1400" dirty="0">
              <a:latin typeface="Arial"/>
              <a:ea typeface="+mn-lt"/>
              <a:cs typeface="Arial"/>
            </a:endParaRPr>
          </a:p>
          <a:p>
            <a:r>
              <a:rPr lang="en-US" sz="1400" dirty="0">
                <a:latin typeface="Arial"/>
                <a:ea typeface="+mn-lt"/>
                <a:cs typeface="Arial"/>
                <a:hlinkClick r:id="rId14" action="ppaction://hlinksldjump">
                  <a:extLst>
                    <a:ext uri="{A12FA001-AC4F-418D-AE19-62706E023703}">
                      <ahyp:hlinkClr xmlns:ahyp="http://schemas.microsoft.com/office/drawing/2018/hyperlinkcolor" val="tx"/>
                    </a:ext>
                  </a:extLst>
                </a:hlinkClick>
              </a:rPr>
              <a:t>12. FAQs</a:t>
            </a:r>
            <a:endParaRPr lang="en-US" sz="1400" dirty="0">
              <a:latin typeface="Arial"/>
              <a:ea typeface="+mn-lt"/>
              <a:cs typeface="Arial"/>
            </a:endParaRPr>
          </a:p>
        </p:txBody>
      </p:sp>
    </p:spTree>
    <p:extLst>
      <p:ext uri="{BB962C8B-B14F-4D97-AF65-F5344CB8AC3E}">
        <p14:creationId xmlns:p14="http://schemas.microsoft.com/office/powerpoint/2010/main" val="246119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About CPES</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965595"/>
            <a:ext cx="11573450" cy="5632311"/>
          </a:xfrm>
          <a:prstGeom prst="rect">
            <a:avLst/>
          </a:prstGeom>
          <a:noFill/>
        </p:spPr>
        <p:txBody>
          <a:bodyPr wrap="square" lIns="91440" tIns="45720" rIns="91440" bIns="45720" rtlCol="0" anchor="t">
            <a:spAutoFit/>
          </a:bodyPr>
          <a:lstStyle/>
          <a:p>
            <a:r>
              <a:rPr lang="en-US" sz="1200" b="1" dirty="0">
                <a:solidFill>
                  <a:schemeClr val="bg2">
                    <a:lumMod val="25000"/>
                  </a:schemeClr>
                </a:solidFill>
                <a:latin typeface="Arial"/>
                <a:cs typeface="Arial"/>
              </a:rPr>
              <a:t>This summary can be used to describe the CPES and its purpose. Below is a short and longer version depending on the content / channel you are applying it to. </a:t>
            </a:r>
            <a:endParaRPr lang="en-US" sz="1200" b="1" dirty="0">
              <a:solidFill>
                <a:schemeClr val="bg2">
                  <a:lumMod val="25000"/>
                </a:schemeClr>
              </a:solidFill>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a:p>
            <a:r>
              <a:rPr lang="en-US" sz="1200" b="1" dirty="0">
                <a:solidFill>
                  <a:schemeClr val="bg2">
                    <a:lumMod val="25000"/>
                  </a:schemeClr>
                </a:solidFill>
                <a:latin typeface="Arial"/>
                <a:cs typeface="Arial"/>
              </a:rPr>
              <a:t>Short summary</a:t>
            </a:r>
            <a:endParaRPr lang="en-US" sz="1200">
              <a:solidFill>
                <a:schemeClr val="bg2">
                  <a:lumMod val="25000"/>
                </a:schemeClr>
              </a:solidFill>
              <a:latin typeface="Arial"/>
              <a:cs typeface="Arial"/>
            </a:endParaRPr>
          </a:p>
          <a:p>
            <a:endParaRPr lang="en-US" sz="1200" b="1">
              <a:solidFill>
                <a:schemeClr val="bg2">
                  <a:lumMod val="25000"/>
                </a:schemeClr>
              </a:solidFill>
              <a:latin typeface="Arial" panose="020B0604020202020204" pitchFamily="34" charset="0"/>
              <a:cs typeface="Arial" panose="020B0604020202020204" pitchFamily="34" charset="0"/>
            </a:endParaRPr>
          </a:p>
          <a:p>
            <a:pPr fontAlgn="base"/>
            <a:r>
              <a:rPr lang="en-GB" sz="1200" dirty="0">
                <a:latin typeface="Arial"/>
                <a:cs typeface="Arial"/>
              </a:rPr>
              <a:t>At the NHS, we want our patients to have the best experience possible and having continuous patient feedback is crucial in helping us to deliver what patients want and need. The national Cancer Patient Experience Survey (CPES) asks for feedback from cancer patients (16 years and over*), to inform and improve local cancer services across England. Those who were treated for cancer as an inpatient or day-case, and left hospital in April, May or June 2023, will be invited to take part in the survey. For more information on the survey and how to access help and support in completing it, please visit </a:t>
            </a:r>
            <a:r>
              <a:rPr lang="en-GB" sz="1200" u="sng" dirty="0">
                <a:latin typeface="Arial"/>
                <a:cs typeface="Arial"/>
                <a:hlinkClick r:id="rId3"/>
              </a:rPr>
              <a:t>www.ncpes.co.uk</a:t>
            </a:r>
            <a:r>
              <a:rPr lang="en-GB" sz="1200" dirty="0">
                <a:latin typeface="Arial"/>
                <a:cs typeface="Arial"/>
              </a:rPr>
              <a:t>.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r>
              <a:rPr lang="en-GB" sz="1200" i="1" dirty="0">
                <a:latin typeface="Arial"/>
                <a:cs typeface="Arial"/>
              </a:rPr>
              <a:t>*For those aged 16 and under, feedback is collected via the Under 16 Cancer Patient Experience Survey: </a:t>
            </a:r>
            <a:r>
              <a:rPr lang="en-GB" sz="1200" i="1" dirty="0">
                <a:solidFill>
                  <a:srgbClr val="0563C1"/>
                </a:solidFill>
                <a:latin typeface="Arial"/>
                <a:cs typeface="Arial"/>
                <a:hlinkClick r:id="rId4">
                  <a:extLst>
                    <a:ext uri="{A12FA001-AC4F-418D-AE19-62706E023703}">
                      <ahyp:hlinkClr xmlns:ahyp="http://schemas.microsoft.com/office/drawing/2018/hyperlinkcolor" val="tx"/>
                    </a:ext>
                  </a:extLst>
                </a:hlinkClick>
              </a:rPr>
              <a:t>www.under16cancerexperiencesurvey.co.uk</a:t>
            </a:r>
            <a:r>
              <a:rPr lang="en-GB" sz="1200" i="1" dirty="0">
                <a:latin typeface="Arial"/>
                <a:cs typeface="Arial"/>
              </a:rPr>
              <a:t>. </a:t>
            </a:r>
            <a:endParaRPr lang="en-GB"/>
          </a:p>
          <a:p>
            <a:endParaRPr lang="en-US" sz="1200" b="1">
              <a:solidFill>
                <a:schemeClr val="bg2">
                  <a:lumMod val="25000"/>
                </a:schemeClr>
              </a:solidFill>
              <a:latin typeface="Arial" panose="020B0604020202020204" pitchFamily="34" charset="0"/>
              <a:cs typeface="Arial" panose="020B0604020202020204" pitchFamily="34" charset="0"/>
            </a:endParaRPr>
          </a:p>
          <a:p>
            <a:r>
              <a:rPr lang="en-GB" sz="1200" b="1" dirty="0">
                <a:latin typeface="Arial"/>
                <a:cs typeface="Arial"/>
              </a:rPr>
              <a:t>Longer summary</a:t>
            </a:r>
          </a:p>
          <a:p>
            <a:endParaRPr lang="en-GB" sz="1200" b="1">
              <a:latin typeface="Arial" panose="020B0604020202020204" pitchFamily="34" charset="0"/>
              <a:cs typeface="Arial" panose="020B0604020202020204" pitchFamily="34" charset="0"/>
            </a:endParaRPr>
          </a:p>
          <a:p>
            <a:pPr fontAlgn="base"/>
            <a:r>
              <a:rPr lang="en-GB" sz="1200" dirty="0">
                <a:latin typeface="Arial"/>
                <a:cs typeface="Arial"/>
              </a:rPr>
              <a:t>At the NHS, we want our patients to have the best experience possible and having continuous patient feedback is crucial in helping us to deliver what patients want and need.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dirty="0">
                <a:latin typeface="Arial"/>
                <a:cs typeface="Arial"/>
              </a:rPr>
              <a:t>The national Cancer Patient Experience Survey (CPES) asks for feedback from cancer patients (16 years and over*), to inform and improve local cancer services across England. Those who were treated for cancer as an inpatient or day-case, and left hospital in April, May or June 2023, will be invited to take part in the survey.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dirty="0">
                <a:latin typeface="Arial"/>
                <a:cs typeface="Arial"/>
              </a:rPr>
              <a:t>The NHS and cancer charities use the results to understand what is working well and which areas need improvement. The results enable them to identify national and local priorities and work with patients and partners to deliver change.</a:t>
            </a:r>
          </a:p>
          <a:p>
            <a:endParaRPr lang="en-GB" sz="1200">
              <a:latin typeface="Arial" panose="020B0604020202020204" pitchFamily="34" charset="0"/>
              <a:cs typeface="Arial" panose="020B0604020202020204" pitchFamily="34" charset="0"/>
            </a:endParaRPr>
          </a:p>
          <a:p>
            <a:r>
              <a:rPr lang="en-GB" sz="1200" dirty="0">
                <a:latin typeface="Arial"/>
                <a:cs typeface="Arial"/>
              </a:rPr>
              <a:t>The 2023 CPES fieldwork will begin in autumn 2023, with results available next year.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dirty="0">
                <a:latin typeface="Arial"/>
                <a:cs typeface="Arial"/>
              </a:rPr>
              <a:t>For more information on the survey and how to access help and support in completing it, please visit </a:t>
            </a:r>
            <a:r>
              <a:rPr lang="en-GB" sz="1200" u="sng" dirty="0">
                <a:latin typeface="Arial"/>
                <a:cs typeface="Arial"/>
                <a:hlinkClick r:id="rId3"/>
              </a:rPr>
              <a:t>www.ncpes.co.uk</a:t>
            </a:r>
            <a:r>
              <a:rPr lang="en-GB" sz="1200" dirty="0">
                <a:latin typeface="Arial"/>
                <a:cs typeface="Arial"/>
              </a:rPr>
              <a:t>.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i="1" dirty="0">
                <a:latin typeface="Arial"/>
                <a:cs typeface="Arial"/>
              </a:rPr>
              <a:t>*For those aged 16 and under, feedback is collected via the Under 16 Cancer Patient Experience Survey: </a:t>
            </a:r>
            <a:r>
              <a:rPr lang="en-GB" sz="1200" i="1" dirty="0">
                <a:latin typeface="Arial"/>
                <a:cs typeface="Arial"/>
                <a:hlinkClick r:id="rId4"/>
              </a:rPr>
              <a:t>www.under16cancerexperiencesurvey.co.uk</a:t>
            </a:r>
            <a:r>
              <a:rPr lang="en-GB" sz="1200" i="1" dirty="0">
                <a:latin typeface="Arial"/>
                <a:cs typeface="Arial"/>
              </a:rPr>
              <a:t>.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b="1">
              <a:latin typeface="Arial"/>
              <a:cs typeface="Arial"/>
            </a:endParaRPr>
          </a:p>
        </p:txBody>
      </p:sp>
    </p:spTree>
    <p:extLst>
      <p:ext uri="{BB962C8B-B14F-4D97-AF65-F5344CB8AC3E}">
        <p14:creationId xmlns:p14="http://schemas.microsoft.com/office/powerpoint/2010/main" val="386342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Key messages</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225764"/>
            <a:ext cx="6323187" cy="3847207"/>
          </a:xfrm>
          <a:prstGeom prst="rect">
            <a:avLst/>
          </a:prstGeom>
          <a:noFill/>
        </p:spPr>
        <p:txBody>
          <a:bodyPr wrap="square" lIns="91440" tIns="45720" rIns="91440" bIns="45720" rtlCol="0" anchor="t">
            <a:spAutoFit/>
          </a:bodyPr>
          <a:lstStyle/>
          <a:p>
            <a:pPr fontAlgn="base">
              <a:spcBef>
                <a:spcPts val="600"/>
              </a:spcBef>
            </a:pPr>
            <a:r>
              <a:rPr lang="en-US" sz="1200" b="1">
                <a:solidFill>
                  <a:schemeClr val="bg2">
                    <a:lumMod val="25000"/>
                  </a:schemeClr>
                </a:solidFill>
                <a:latin typeface="Arial"/>
                <a:cs typeface="Arial"/>
              </a:rPr>
              <a:t>Primary key message:</a:t>
            </a:r>
            <a:endParaRPr lang="en-GB" sz="1200">
              <a:solidFill>
                <a:schemeClr val="bg2">
                  <a:lumMod val="25000"/>
                </a:schemeClr>
              </a:solidFill>
              <a:latin typeface="Arial"/>
              <a:cs typeface="Arial"/>
            </a:endParaRPr>
          </a:p>
          <a:p>
            <a:pPr marL="285750" lvl="0" indent="-285750" fontAlgn="base">
              <a:spcBef>
                <a:spcPts val="600"/>
              </a:spcBef>
              <a:buFont typeface="Arial" panose="020B0604020202020204" pitchFamily="34" charset="0"/>
              <a:buChar char="•"/>
            </a:pPr>
            <a:r>
              <a:rPr lang="en-GB" sz="1200">
                <a:latin typeface="Arial"/>
                <a:cs typeface="Arial"/>
              </a:rPr>
              <a:t>Understanding the experiences of care and treatment is extremely important to the NHS.  </a:t>
            </a:r>
          </a:p>
          <a:p>
            <a:pPr marL="285750" indent="-285750" fontAlgn="base">
              <a:spcBef>
                <a:spcPts val="600"/>
              </a:spcBef>
              <a:buFont typeface="Arial" panose="020B0604020202020204" pitchFamily="34" charset="0"/>
              <a:buChar char="•"/>
            </a:pPr>
            <a:r>
              <a:rPr lang="en-GB" sz="1200">
                <a:latin typeface="Arial"/>
                <a:cs typeface="Arial"/>
              </a:rPr>
              <a:t>The national Cancer Patient Experience Survey (CPES) is designed to help improve the experience and quality of care for adults (16 years and over) being treated for cancer. </a:t>
            </a:r>
          </a:p>
          <a:p>
            <a:pPr marL="285750" indent="-285750" fontAlgn="base">
              <a:spcBef>
                <a:spcPts val="600"/>
              </a:spcBef>
              <a:buFont typeface="Arial" panose="020B0604020202020204" pitchFamily="34" charset="0"/>
              <a:buChar char="•"/>
            </a:pPr>
            <a:r>
              <a:rPr lang="en-GB" sz="1200">
                <a:latin typeface="Arial"/>
                <a:cs typeface="Arial"/>
              </a:rPr>
              <a:t>By completing CPES cancer patients inform positive change and continuous improvement of NHS cancer services.</a:t>
            </a:r>
          </a:p>
          <a:p>
            <a:pPr fontAlgn="base">
              <a:spcBef>
                <a:spcPts val="600"/>
              </a:spcBef>
            </a:pPr>
            <a:endParaRPr lang="en-GB" sz="1200">
              <a:latin typeface="Arial" panose="020B0604020202020204" pitchFamily="34" charset="0"/>
              <a:cs typeface="Arial" panose="020B0604020202020204" pitchFamily="34" charset="0"/>
            </a:endParaRPr>
          </a:p>
          <a:p>
            <a:pPr fontAlgn="base">
              <a:spcBef>
                <a:spcPts val="600"/>
              </a:spcBef>
            </a:pPr>
            <a:r>
              <a:rPr lang="en-GB" sz="1200" b="1">
                <a:latin typeface="Arial"/>
                <a:cs typeface="Arial"/>
              </a:rPr>
              <a:t>Secondary key messages:</a:t>
            </a:r>
          </a:p>
          <a:p>
            <a:pPr marL="285750" lvl="0" indent="-285750" fontAlgn="base">
              <a:spcBef>
                <a:spcPts val="600"/>
              </a:spcBef>
              <a:buFont typeface="Arial" panose="020B0604020202020204" pitchFamily="34" charset="0"/>
              <a:buChar char="•"/>
            </a:pPr>
            <a:r>
              <a:rPr lang="en-GB" sz="1200">
                <a:latin typeface="Arial"/>
                <a:cs typeface="Arial"/>
              </a:rPr>
              <a:t>The Cancer Patient Experience Survey (CPES) asks for feedback from cancer patients to monitor cancer services nationally and to inform improvements to local cancer services across England.</a:t>
            </a:r>
          </a:p>
          <a:p>
            <a:pPr marL="285750" lvl="0" indent="-285750" fontAlgn="base">
              <a:spcBef>
                <a:spcPts val="600"/>
              </a:spcBef>
              <a:buFont typeface="Arial" panose="020B0604020202020204" pitchFamily="34" charset="0"/>
              <a:buChar char="•"/>
            </a:pPr>
            <a:r>
              <a:rPr lang="en-GB" sz="1200">
                <a:latin typeface="Arial"/>
                <a:cs typeface="Arial"/>
              </a:rPr>
              <a:t>The NHS and cancer charities use the CPES results to understand what is working well and which areas need improvement. The results enable them to identify national and local priorities and work with patients and partners to deliver service changes.</a:t>
            </a:r>
            <a:endParaRPr lang="en-GB" sz="1200" b="1">
              <a:latin typeface="Arial"/>
              <a:cs typeface="Arial"/>
            </a:endParaRPr>
          </a:p>
          <a:p>
            <a:pPr lvl="0" fontAlgn="base">
              <a:spcBef>
                <a:spcPts val="600"/>
              </a:spcBef>
            </a:pPr>
            <a:endParaRPr lang="en-GB" sz="1200">
              <a:latin typeface="Arial"/>
              <a:cs typeface="Arial"/>
            </a:endParaRPr>
          </a:p>
        </p:txBody>
      </p:sp>
    </p:spTree>
    <p:extLst>
      <p:ext uri="{BB962C8B-B14F-4D97-AF65-F5344CB8AC3E}">
        <p14:creationId xmlns:p14="http://schemas.microsoft.com/office/powerpoint/2010/main" val="407996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lIns="91440" tIns="45720" rIns="91440" bIns="45720" rtlCol="0" anchor="t">
            <a:spAutoFit/>
          </a:bodyPr>
          <a:lstStyle/>
          <a:p>
            <a:pPr>
              <a:lnSpc>
                <a:spcPts val="4240"/>
              </a:lnSpc>
            </a:pPr>
            <a:r>
              <a:rPr lang="en-US" sz="4200" cap="all">
                <a:solidFill>
                  <a:srgbClr val="026EB8"/>
                </a:solidFill>
                <a:latin typeface="Arial"/>
                <a:cs typeface="Arial"/>
              </a:rPr>
              <a:t>Visual Guidelines</a:t>
            </a:r>
            <a:endParaRPr lang="en-US" sz="4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73498"/>
            <a:ext cx="5345627" cy="1569660"/>
          </a:xfrm>
          <a:prstGeom prst="rect">
            <a:avLst/>
          </a:prstGeom>
          <a:noFill/>
        </p:spPr>
        <p:txBody>
          <a:bodyPr wrap="square" lIns="91440" tIns="45720" rIns="91440" bIns="45720" rtlCol="0" anchor="t">
            <a:spAutoFit/>
          </a:bodyPr>
          <a:lstStyle/>
          <a:p>
            <a:pPr fontAlgn="base"/>
            <a:r>
              <a:rPr lang="en-GB" sz="1200">
                <a:latin typeface="Arial"/>
                <a:cs typeface="Arial"/>
              </a:rPr>
              <a:t>When communicating about CPES we request all visual elements comply with the NHS </a:t>
            </a:r>
            <a:r>
              <a:rPr lang="en-GB" sz="1200" u="sng">
                <a:latin typeface="Arial"/>
                <a:cs typeface="Arial"/>
                <a:hlinkClick r:id="rId3"/>
              </a:rPr>
              <a:t>technical guidelines</a:t>
            </a:r>
            <a:r>
              <a:rPr lang="en-GB" sz="1200">
                <a:latin typeface="Arial"/>
                <a:cs typeface="Arial"/>
              </a:rPr>
              <a:t>. </a:t>
            </a:r>
            <a:r>
              <a:rPr lang="en-US" sz="1200">
                <a:latin typeface="Arial"/>
                <a:cs typeface="Arial"/>
              </a:rPr>
              <a:t>​</a:t>
            </a:r>
          </a:p>
          <a:p>
            <a:pPr fontAlgn="base"/>
            <a:r>
              <a:rPr lang="en-GB" sz="1200">
                <a:latin typeface="Arial"/>
                <a:cs typeface="Arial"/>
              </a:rPr>
              <a:t>​</a:t>
            </a:r>
          </a:p>
          <a:p>
            <a:pPr fontAlgn="base"/>
            <a:r>
              <a:rPr lang="en-GB" sz="1200">
                <a:latin typeface="Arial"/>
                <a:cs typeface="Arial"/>
              </a:rPr>
              <a:t>To keep the look and feel of CPES consistent within the NHS visual guidelines we request you use the following colour pallet when producing any visual items. </a:t>
            </a:r>
            <a:endParaRPr lang="en-US" sz="1200">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8E97E27-DEE0-474A-95FC-6C0266CB6CFC}"/>
              </a:ext>
            </a:extLst>
          </p:cNvPr>
          <p:cNvSpPr/>
          <p:nvPr/>
        </p:nvSpPr>
        <p:spPr>
          <a:xfrm>
            <a:off x="6311101" y="2651281"/>
            <a:ext cx="1951835" cy="1015663"/>
          </a:xfrm>
          <a:prstGeom prst="rect">
            <a:avLst/>
          </a:prstGeom>
        </p:spPr>
        <p:txBody>
          <a:bodyPr wrap="square">
            <a:spAutoFit/>
          </a:bodyPr>
          <a:lstStyle/>
          <a:p>
            <a:r>
              <a:rPr lang="en-GB" sz="1000">
                <a:solidFill>
                  <a:srgbClr val="231F20"/>
                </a:solidFill>
                <a:latin typeface="Arial" panose="020B0604020202020204" pitchFamily="34" charset="0"/>
                <a:cs typeface="Arial" panose="020B0604020202020204" pitchFamily="34" charset="0"/>
              </a:rPr>
              <a:t>NHS Blue</a:t>
            </a:r>
          </a:p>
          <a:p>
            <a:r>
              <a:rPr lang="en-GB" sz="1000">
                <a:solidFill>
                  <a:srgbClr val="231F20"/>
                </a:solidFill>
                <a:latin typeface="Arial" panose="020B0604020202020204" pitchFamily="34" charset="0"/>
                <a:cs typeface="Arial" panose="020B0604020202020204" pitchFamily="34" charset="0"/>
              </a:rPr>
              <a:t>Pantone: 300</a:t>
            </a:r>
            <a:br>
              <a:rPr lang="en-GB" sz="1000">
                <a:solidFill>
                  <a:srgbClr val="231F20"/>
                </a:solidFill>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CMYK: 99/50/0/0</a:t>
            </a:r>
            <a:br>
              <a:rPr lang="en-GB" sz="1000">
                <a:solidFill>
                  <a:srgbClr val="231F20"/>
                </a:solidFill>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RGB: 0/94/184</a:t>
            </a:r>
            <a:br>
              <a:rPr lang="en-GB" sz="1000">
                <a:solidFill>
                  <a:srgbClr val="231F20"/>
                </a:solidFill>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#005EB8</a:t>
            </a:r>
            <a:br>
              <a:rPr lang="en-GB" sz="1000">
                <a:solidFill>
                  <a:srgbClr val="231F20"/>
                </a:solidFill>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RAL: 5017</a:t>
            </a:r>
            <a:endParaRPr lang="en-GB" sz="1000" b="0" i="0">
              <a:solidFill>
                <a:srgbClr val="231F20"/>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8468BFE-E75B-4AC7-9831-2B80BBEE401A}"/>
              </a:ext>
            </a:extLst>
          </p:cNvPr>
          <p:cNvSpPr/>
          <p:nvPr/>
        </p:nvSpPr>
        <p:spPr>
          <a:xfrm>
            <a:off x="8259992" y="2651281"/>
            <a:ext cx="2544876" cy="707886"/>
          </a:xfrm>
          <a:prstGeom prst="rect">
            <a:avLst/>
          </a:prstGeom>
        </p:spPr>
        <p:txBody>
          <a:bodyPr wrap="square">
            <a:spAutoFit/>
          </a:bodyPr>
          <a:lstStyle/>
          <a:p>
            <a:r>
              <a:rPr lang="en-GB" sz="1000">
                <a:latin typeface="Arial" panose="020B0604020202020204" pitchFamily="34" charset="0"/>
                <a:cs typeface="Arial" panose="020B0604020202020204" pitchFamily="34" charset="0"/>
              </a:rPr>
              <a:t>White</a:t>
            </a:r>
          </a:p>
          <a:p>
            <a:r>
              <a:rPr lang="en-GB" sz="1000">
                <a:latin typeface="Arial" panose="020B0604020202020204" pitchFamily="34" charset="0"/>
                <a:cs typeface="Arial" panose="020B0604020202020204" pitchFamily="34" charset="0"/>
              </a:rPr>
              <a:t>CMYK: 0/0/0/0</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RGB: 255/255/255</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#FFFFFF</a:t>
            </a:r>
          </a:p>
        </p:txBody>
      </p:sp>
      <p:sp>
        <p:nvSpPr>
          <p:cNvPr id="15" name="Rectangle 14">
            <a:extLst>
              <a:ext uri="{FF2B5EF4-FFF2-40B4-BE49-F238E27FC236}">
                <a16:creationId xmlns:a16="http://schemas.microsoft.com/office/drawing/2014/main" id="{B2E3BD6F-754F-437C-91E1-EF97D0AA2DB6}"/>
              </a:ext>
            </a:extLst>
          </p:cNvPr>
          <p:cNvSpPr/>
          <p:nvPr/>
        </p:nvSpPr>
        <p:spPr>
          <a:xfrm>
            <a:off x="10144036" y="2651281"/>
            <a:ext cx="2354798" cy="861774"/>
          </a:xfrm>
          <a:prstGeom prst="rect">
            <a:avLst/>
          </a:prstGeom>
        </p:spPr>
        <p:txBody>
          <a:bodyPr wrap="square">
            <a:spAutoFit/>
          </a:bodyPr>
          <a:lstStyle/>
          <a:p>
            <a:r>
              <a:rPr lang="en-GB" sz="1000">
                <a:solidFill>
                  <a:srgbClr val="231F20"/>
                </a:solidFill>
                <a:latin typeface="Arial" panose="020B0604020202020204" pitchFamily="34" charset="0"/>
                <a:cs typeface="Arial" panose="020B0604020202020204" pitchFamily="34" charset="0"/>
              </a:rPr>
              <a:t>NHS Dark Blue</a:t>
            </a:r>
          </a:p>
          <a:p>
            <a:r>
              <a:rPr lang="en-GB" sz="1000">
                <a:solidFill>
                  <a:srgbClr val="231F20"/>
                </a:solidFill>
                <a:latin typeface="Arial" panose="020B0604020202020204" pitchFamily="34" charset="0"/>
                <a:cs typeface="Arial" panose="020B0604020202020204" pitchFamily="34" charset="0"/>
              </a:rPr>
              <a:t>Pantone: 287</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CMYK: 100/75/2/18</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RGB: 0/48/135</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#003087</a:t>
            </a:r>
            <a:endParaRPr lang="en-GB" sz="10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40F6B52-A552-4786-B651-6A2A8DCFC901}"/>
              </a:ext>
            </a:extLst>
          </p:cNvPr>
          <p:cNvSpPr/>
          <p:nvPr/>
        </p:nvSpPr>
        <p:spPr>
          <a:xfrm>
            <a:off x="6311101" y="1173953"/>
            <a:ext cx="1477328" cy="1477328"/>
          </a:xfrm>
          <a:prstGeom prst="rect">
            <a:avLst/>
          </a:prstGeom>
          <a:solidFill>
            <a:srgbClr val="005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0A59489-CC12-43A6-BD3F-00042C341D37}"/>
              </a:ext>
            </a:extLst>
          </p:cNvPr>
          <p:cNvSpPr/>
          <p:nvPr/>
        </p:nvSpPr>
        <p:spPr>
          <a:xfrm>
            <a:off x="8259992" y="1173953"/>
            <a:ext cx="1477328" cy="1477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406CE28-6C69-4109-916E-90A41F524840}"/>
              </a:ext>
            </a:extLst>
          </p:cNvPr>
          <p:cNvSpPr/>
          <p:nvPr/>
        </p:nvSpPr>
        <p:spPr>
          <a:xfrm>
            <a:off x="10144036" y="1173953"/>
            <a:ext cx="1477328" cy="1477328"/>
          </a:xfrm>
          <a:prstGeom prst="rect">
            <a:avLst/>
          </a:prstGeom>
          <a:solidFill>
            <a:srgbClr val="0030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4C3F127-803A-4106-93E4-A91565173B93}"/>
              </a:ext>
            </a:extLst>
          </p:cNvPr>
          <p:cNvSpPr/>
          <p:nvPr/>
        </p:nvSpPr>
        <p:spPr>
          <a:xfrm>
            <a:off x="6311101" y="5229203"/>
            <a:ext cx="1951835" cy="861774"/>
          </a:xfrm>
          <a:prstGeom prst="rect">
            <a:avLst/>
          </a:prstGeom>
        </p:spPr>
        <p:txBody>
          <a:bodyPr wrap="square">
            <a:spAutoFit/>
          </a:bodyPr>
          <a:lstStyle/>
          <a:p>
            <a:r>
              <a:rPr lang="fi-FI" sz="1000">
                <a:latin typeface="Arial" panose="020B0604020202020204" pitchFamily="34" charset="0"/>
                <a:cs typeface="Arial" panose="020B0604020202020204" pitchFamily="34" charset="0"/>
              </a:rPr>
              <a:t>NHS Green</a:t>
            </a:r>
          </a:p>
          <a:p>
            <a:r>
              <a:rPr lang="fi-FI" sz="1000">
                <a:latin typeface="Arial" panose="020B0604020202020204" pitchFamily="34" charset="0"/>
                <a:cs typeface="Arial" panose="020B0604020202020204" pitchFamily="34" charset="0"/>
              </a:rPr>
              <a:t>Pantone: 355</a:t>
            </a:r>
            <a:br>
              <a:rPr lang="fi-FI" sz="1000">
                <a:latin typeface="Arial" panose="020B0604020202020204" pitchFamily="34" charset="0"/>
                <a:cs typeface="Arial" panose="020B0604020202020204" pitchFamily="34" charset="0"/>
              </a:rPr>
            </a:br>
            <a:r>
              <a:rPr lang="fi-FI" sz="1000">
                <a:latin typeface="Arial" panose="020B0604020202020204" pitchFamily="34" charset="0"/>
                <a:cs typeface="Arial" panose="020B0604020202020204" pitchFamily="34" charset="0"/>
              </a:rPr>
              <a:t>CMYK: 91/0/100/0</a:t>
            </a:r>
            <a:br>
              <a:rPr lang="fi-FI" sz="1000">
                <a:latin typeface="Arial" panose="020B0604020202020204" pitchFamily="34" charset="0"/>
                <a:cs typeface="Arial" panose="020B0604020202020204" pitchFamily="34" charset="0"/>
              </a:rPr>
            </a:br>
            <a:r>
              <a:rPr lang="fi-FI" sz="1000">
                <a:latin typeface="Arial" panose="020B0604020202020204" pitchFamily="34" charset="0"/>
                <a:cs typeface="Arial" panose="020B0604020202020204" pitchFamily="34" charset="0"/>
              </a:rPr>
              <a:t>RGB: 0/150/57</a:t>
            </a:r>
            <a:br>
              <a:rPr lang="fi-FI" sz="1000">
                <a:latin typeface="Arial" panose="020B0604020202020204" pitchFamily="34" charset="0"/>
                <a:cs typeface="Arial" panose="020B0604020202020204" pitchFamily="34" charset="0"/>
              </a:rPr>
            </a:br>
            <a:r>
              <a:rPr lang="fi-FI" sz="1000">
                <a:latin typeface="Arial" panose="020B0604020202020204" pitchFamily="34" charset="0"/>
                <a:cs typeface="Arial" panose="020B0604020202020204" pitchFamily="34" charset="0"/>
              </a:rPr>
              <a:t>#009639</a:t>
            </a:r>
            <a:endParaRPr lang="en-GB" sz="10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BFE09C7-4A33-4661-BDB0-3A30C2DB3903}"/>
              </a:ext>
            </a:extLst>
          </p:cNvPr>
          <p:cNvSpPr/>
          <p:nvPr/>
        </p:nvSpPr>
        <p:spPr>
          <a:xfrm>
            <a:off x="8259992" y="5229203"/>
            <a:ext cx="2544876" cy="861774"/>
          </a:xfrm>
          <a:prstGeom prst="rect">
            <a:avLst/>
          </a:prstGeom>
        </p:spPr>
        <p:txBody>
          <a:bodyPr wrap="square">
            <a:spAutoFit/>
          </a:bodyPr>
          <a:lstStyle/>
          <a:p>
            <a:r>
              <a:rPr lang="en-GB" sz="1000">
                <a:solidFill>
                  <a:srgbClr val="231F20"/>
                </a:solidFill>
                <a:latin typeface="Arial" panose="020B0604020202020204" pitchFamily="34" charset="0"/>
                <a:cs typeface="Arial" panose="020B0604020202020204" pitchFamily="34" charset="0"/>
              </a:rPr>
              <a:t>NHS Warm Yellow</a:t>
            </a:r>
          </a:p>
          <a:p>
            <a:r>
              <a:rPr lang="en-GB" sz="1000">
                <a:solidFill>
                  <a:srgbClr val="231F20"/>
                </a:solidFill>
                <a:latin typeface="Arial" panose="020B0604020202020204" pitchFamily="34" charset="0"/>
                <a:cs typeface="Arial" panose="020B0604020202020204" pitchFamily="34" charset="0"/>
              </a:rPr>
              <a:t>Pantone: 1235</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CMYK: 0/31/98/0</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RGB: 255/184/28</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#FFB81C</a:t>
            </a:r>
            <a:endParaRPr lang="en-GB" sz="10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E9F457B-B177-41C3-8922-3EF0D41EE513}"/>
              </a:ext>
            </a:extLst>
          </p:cNvPr>
          <p:cNvSpPr/>
          <p:nvPr/>
        </p:nvSpPr>
        <p:spPr>
          <a:xfrm>
            <a:off x="10144036" y="5229203"/>
            <a:ext cx="2354798" cy="861774"/>
          </a:xfrm>
          <a:prstGeom prst="rect">
            <a:avLst/>
          </a:prstGeom>
        </p:spPr>
        <p:txBody>
          <a:bodyPr wrap="square">
            <a:spAutoFit/>
          </a:bodyPr>
          <a:lstStyle/>
          <a:p>
            <a:r>
              <a:rPr lang="en-GB" sz="1000">
                <a:solidFill>
                  <a:srgbClr val="231F20"/>
                </a:solidFill>
                <a:latin typeface="Arial" panose="020B0604020202020204" pitchFamily="34" charset="0"/>
                <a:cs typeface="Arial" panose="020B0604020202020204" pitchFamily="34" charset="0"/>
              </a:rPr>
              <a:t>Dark Pink</a:t>
            </a:r>
          </a:p>
          <a:p>
            <a:r>
              <a:rPr lang="en-GB" sz="1000">
                <a:solidFill>
                  <a:srgbClr val="231F20"/>
                </a:solidFill>
                <a:latin typeface="Arial" panose="020B0604020202020204" pitchFamily="34" charset="0"/>
                <a:cs typeface="Arial" panose="020B0604020202020204" pitchFamily="34" charset="0"/>
              </a:rPr>
              <a:t>Pantone: 683</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CMYK: 26/99/12/50</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RGB: 124/40/85</a:t>
            </a:r>
            <a:br>
              <a:rPr lang="en-GB" sz="1000">
                <a:latin typeface="Arial" panose="020B0604020202020204" pitchFamily="34" charset="0"/>
                <a:cs typeface="Arial" panose="020B0604020202020204" pitchFamily="34" charset="0"/>
              </a:rPr>
            </a:br>
            <a:r>
              <a:rPr lang="en-GB" sz="1000">
                <a:solidFill>
                  <a:srgbClr val="231F20"/>
                </a:solidFill>
                <a:latin typeface="Arial" panose="020B0604020202020204" pitchFamily="34" charset="0"/>
                <a:cs typeface="Arial" panose="020B0604020202020204" pitchFamily="34" charset="0"/>
              </a:rPr>
              <a:t>#7C2855</a:t>
            </a:r>
            <a:endParaRPr lang="en-GB" sz="10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2823844-FD00-4065-A945-0BC56874E46E}"/>
              </a:ext>
            </a:extLst>
          </p:cNvPr>
          <p:cNvSpPr/>
          <p:nvPr/>
        </p:nvSpPr>
        <p:spPr>
          <a:xfrm>
            <a:off x="6311101" y="3751875"/>
            <a:ext cx="1477328" cy="1477328"/>
          </a:xfrm>
          <a:prstGeom prst="rect">
            <a:avLst/>
          </a:prstGeom>
          <a:solidFill>
            <a:srgbClr val="0096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9CAB575-54A4-4E3B-BE0B-FF3CF90A64A5}"/>
              </a:ext>
            </a:extLst>
          </p:cNvPr>
          <p:cNvSpPr/>
          <p:nvPr/>
        </p:nvSpPr>
        <p:spPr>
          <a:xfrm>
            <a:off x="8259992" y="3751875"/>
            <a:ext cx="1477328" cy="1477328"/>
          </a:xfrm>
          <a:prstGeom prst="rect">
            <a:avLst/>
          </a:prstGeom>
          <a:solidFill>
            <a:srgbClr val="FFB8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F439922-25A0-4DD2-B801-7EFF0276EAE6}"/>
              </a:ext>
            </a:extLst>
          </p:cNvPr>
          <p:cNvSpPr/>
          <p:nvPr/>
        </p:nvSpPr>
        <p:spPr>
          <a:xfrm>
            <a:off x="10144036" y="3751875"/>
            <a:ext cx="1477328" cy="1477328"/>
          </a:xfrm>
          <a:prstGeom prst="rect">
            <a:avLst/>
          </a:prstGeom>
          <a:solidFill>
            <a:srgbClr val="7C28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234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lIns="91440" tIns="45720" rIns="91440" bIns="45720" rtlCol="0" anchor="t">
            <a:spAutoFit/>
          </a:bodyPr>
          <a:lstStyle/>
          <a:p>
            <a:pPr>
              <a:lnSpc>
                <a:spcPts val="4240"/>
              </a:lnSpc>
            </a:pPr>
            <a:r>
              <a:rPr lang="en-US" sz="4200" cap="all">
                <a:solidFill>
                  <a:srgbClr val="026EB8"/>
                </a:solidFill>
                <a:latin typeface="Arial"/>
                <a:cs typeface="Arial"/>
              </a:rPr>
              <a:t>Icons</a:t>
            </a:r>
            <a:endParaRPr lang="en-US" sz="4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173498"/>
            <a:ext cx="5345627" cy="1384995"/>
          </a:xfrm>
          <a:prstGeom prst="rect">
            <a:avLst/>
          </a:prstGeom>
          <a:noFill/>
        </p:spPr>
        <p:txBody>
          <a:bodyPr wrap="square" lIns="91440" tIns="45720" rIns="91440" bIns="45720" rtlCol="0" anchor="t">
            <a:spAutoFit/>
          </a:bodyPr>
          <a:lstStyle/>
          <a:p>
            <a:pPr fontAlgn="base"/>
            <a:r>
              <a:rPr lang="en-GB" sz="1200">
                <a:latin typeface="Arial"/>
                <a:cs typeface="Arial"/>
              </a:rPr>
              <a:t>These icons can be used when communicating about the Cancer Patient Experience Survey (CPES) and should be used to help patients digest and understand information we’re communicating.</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These icons can be downloaded from </a:t>
            </a:r>
            <a:r>
              <a:rPr lang="en-GB" sz="1200">
                <a:latin typeface="Arial"/>
                <a:cs typeface="Arial"/>
                <a:hlinkClick r:id="rId3"/>
              </a:rPr>
              <a:t>here</a:t>
            </a:r>
            <a:r>
              <a:rPr lang="en-GB" sz="1200">
                <a:latin typeface="Arial"/>
                <a:cs typeface="Arial"/>
              </a:rPr>
              <a:t>.</a:t>
            </a:r>
            <a:endParaRPr lang="en-US" sz="1200">
              <a:latin typeface="Arial"/>
              <a:cs typeface="Arial"/>
            </a:endParaRPr>
          </a:p>
          <a:p>
            <a:endParaRPr lang="en-US" sz="1200" b="1">
              <a:solidFill>
                <a:schemeClr val="bg2">
                  <a:lumMod val="25000"/>
                </a:schemeClr>
              </a:solidFill>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205C3166-0A7C-4EDA-B2E5-62D24AD583F0}"/>
              </a:ext>
            </a:extLst>
          </p:cNvPr>
          <p:cNvPicPr>
            <a:picLocks noChangeAspect="1"/>
          </p:cNvPicPr>
          <p:nvPr/>
        </p:nvPicPr>
        <p:blipFill>
          <a:blip r:embed="rId4"/>
          <a:stretch>
            <a:fillRect/>
          </a:stretch>
        </p:blipFill>
        <p:spPr>
          <a:xfrm>
            <a:off x="2303950" y="4473065"/>
            <a:ext cx="1795484" cy="1795484"/>
          </a:xfrm>
          <a:prstGeom prst="rect">
            <a:avLst/>
          </a:prstGeom>
        </p:spPr>
      </p:pic>
      <p:pic>
        <p:nvPicPr>
          <p:cNvPr id="5" name="Picture 4" descr="Icon&#10;&#10;Description automatically generated">
            <a:extLst>
              <a:ext uri="{FF2B5EF4-FFF2-40B4-BE49-F238E27FC236}">
                <a16:creationId xmlns:a16="http://schemas.microsoft.com/office/drawing/2014/main" id="{FC53F0F1-2786-4E83-8F97-9780552C1873}"/>
              </a:ext>
            </a:extLst>
          </p:cNvPr>
          <p:cNvPicPr>
            <a:picLocks noChangeAspect="1"/>
          </p:cNvPicPr>
          <p:nvPr/>
        </p:nvPicPr>
        <p:blipFill>
          <a:blip r:embed="rId5"/>
          <a:stretch>
            <a:fillRect/>
          </a:stretch>
        </p:blipFill>
        <p:spPr>
          <a:xfrm>
            <a:off x="6061555" y="4473065"/>
            <a:ext cx="1795484" cy="1795484"/>
          </a:xfrm>
          <a:prstGeom prst="rect">
            <a:avLst/>
          </a:prstGeom>
        </p:spPr>
      </p:pic>
      <p:pic>
        <p:nvPicPr>
          <p:cNvPr id="10" name="Picture 9" descr="Icon&#10;&#10;Description automatically generated">
            <a:extLst>
              <a:ext uri="{FF2B5EF4-FFF2-40B4-BE49-F238E27FC236}">
                <a16:creationId xmlns:a16="http://schemas.microsoft.com/office/drawing/2014/main" id="{0B3327F1-112F-4233-9AD6-483EA317E41F}"/>
              </a:ext>
            </a:extLst>
          </p:cNvPr>
          <p:cNvPicPr>
            <a:picLocks noChangeAspect="1"/>
          </p:cNvPicPr>
          <p:nvPr/>
        </p:nvPicPr>
        <p:blipFill>
          <a:blip r:embed="rId6"/>
          <a:stretch>
            <a:fillRect/>
          </a:stretch>
        </p:blipFill>
        <p:spPr>
          <a:xfrm>
            <a:off x="7953784" y="4472562"/>
            <a:ext cx="1795484" cy="1795484"/>
          </a:xfrm>
          <a:prstGeom prst="rect">
            <a:avLst/>
          </a:prstGeom>
        </p:spPr>
      </p:pic>
      <p:pic>
        <p:nvPicPr>
          <p:cNvPr id="12" name="Picture 11" descr="Icon&#10;&#10;Description automatically generated">
            <a:extLst>
              <a:ext uri="{FF2B5EF4-FFF2-40B4-BE49-F238E27FC236}">
                <a16:creationId xmlns:a16="http://schemas.microsoft.com/office/drawing/2014/main" id="{87CAAF9F-A795-4E51-87B5-C09272335E18}"/>
              </a:ext>
            </a:extLst>
          </p:cNvPr>
          <p:cNvPicPr>
            <a:picLocks noChangeAspect="1"/>
          </p:cNvPicPr>
          <p:nvPr/>
        </p:nvPicPr>
        <p:blipFill>
          <a:blip r:embed="rId7"/>
          <a:stretch>
            <a:fillRect/>
          </a:stretch>
        </p:blipFill>
        <p:spPr>
          <a:xfrm>
            <a:off x="411721" y="4466055"/>
            <a:ext cx="1795484" cy="1795484"/>
          </a:xfrm>
          <a:prstGeom prst="rect">
            <a:avLst/>
          </a:prstGeom>
        </p:spPr>
      </p:pic>
      <p:sp>
        <p:nvSpPr>
          <p:cNvPr id="13" name="TextBox 12">
            <a:extLst>
              <a:ext uri="{FF2B5EF4-FFF2-40B4-BE49-F238E27FC236}">
                <a16:creationId xmlns:a16="http://schemas.microsoft.com/office/drawing/2014/main" id="{F2C7B933-541A-4F31-A427-0056B437BDD7}"/>
              </a:ext>
            </a:extLst>
          </p:cNvPr>
          <p:cNvSpPr txBox="1"/>
          <p:nvPr/>
        </p:nvSpPr>
        <p:spPr>
          <a:xfrm>
            <a:off x="411721" y="6268549"/>
            <a:ext cx="1795484" cy="892552"/>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Survey received by post.</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F02FBBB-7FC5-4127-ABB9-218959DE14B2}"/>
              </a:ext>
            </a:extLst>
          </p:cNvPr>
          <p:cNvSpPr txBox="1"/>
          <p:nvPr/>
        </p:nvSpPr>
        <p:spPr>
          <a:xfrm>
            <a:off x="2303950" y="6261539"/>
            <a:ext cx="1795484" cy="892552"/>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Survey being filled out - written.</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956B08B-E8D4-4147-8F7F-6A2C3CD5F75E}"/>
              </a:ext>
            </a:extLst>
          </p:cNvPr>
          <p:cNvSpPr txBox="1"/>
          <p:nvPr/>
        </p:nvSpPr>
        <p:spPr>
          <a:xfrm>
            <a:off x="6061555" y="6268549"/>
            <a:ext cx="1795484" cy="707886"/>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Analysis of results.</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B5C4577-758E-4264-8AC5-42C01C8F875D}"/>
              </a:ext>
            </a:extLst>
          </p:cNvPr>
          <p:cNvSpPr txBox="1"/>
          <p:nvPr/>
        </p:nvSpPr>
        <p:spPr>
          <a:xfrm>
            <a:off x="7953784" y="6261036"/>
            <a:ext cx="1795484" cy="1077218"/>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Positive changes being made to NHS services as a result.</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66D371F-2791-4F79-98D7-D514D361C321}"/>
              </a:ext>
            </a:extLst>
          </p:cNvPr>
          <p:cNvPicPr>
            <a:picLocks noChangeAspect="1"/>
          </p:cNvPicPr>
          <p:nvPr/>
        </p:nvPicPr>
        <p:blipFill>
          <a:blip r:embed="rId8"/>
          <a:stretch>
            <a:fillRect/>
          </a:stretch>
        </p:blipFill>
        <p:spPr>
          <a:xfrm>
            <a:off x="4196179" y="4459045"/>
            <a:ext cx="1788474" cy="1788474"/>
          </a:xfrm>
          <a:prstGeom prst="rect">
            <a:avLst/>
          </a:prstGeom>
        </p:spPr>
      </p:pic>
      <p:pic>
        <p:nvPicPr>
          <p:cNvPr id="11" name="Picture 10" descr="Icon&#10;&#10;Description automatically generated">
            <a:extLst>
              <a:ext uri="{FF2B5EF4-FFF2-40B4-BE49-F238E27FC236}">
                <a16:creationId xmlns:a16="http://schemas.microsoft.com/office/drawing/2014/main" id="{805CAEE9-18F0-43EE-88F3-22FECA41DA1B}"/>
              </a:ext>
            </a:extLst>
          </p:cNvPr>
          <p:cNvPicPr>
            <a:picLocks noChangeAspect="1"/>
          </p:cNvPicPr>
          <p:nvPr/>
        </p:nvPicPr>
        <p:blipFill>
          <a:blip r:embed="rId9"/>
          <a:stretch>
            <a:fillRect/>
          </a:stretch>
        </p:blipFill>
        <p:spPr>
          <a:xfrm>
            <a:off x="4175767" y="2198061"/>
            <a:ext cx="1795484" cy="1795484"/>
          </a:xfrm>
          <a:prstGeom prst="rect">
            <a:avLst/>
          </a:prstGeom>
        </p:spPr>
      </p:pic>
      <p:sp>
        <p:nvSpPr>
          <p:cNvPr id="17" name="TextBox 16">
            <a:extLst>
              <a:ext uri="{FF2B5EF4-FFF2-40B4-BE49-F238E27FC236}">
                <a16:creationId xmlns:a16="http://schemas.microsoft.com/office/drawing/2014/main" id="{7008BA0C-4765-47BD-85CE-B63AC8F7BC60}"/>
              </a:ext>
            </a:extLst>
          </p:cNvPr>
          <p:cNvSpPr txBox="1"/>
          <p:nvPr/>
        </p:nvSpPr>
        <p:spPr>
          <a:xfrm>
            <a:off x="4196179" y="6268549"/>
            <a:ext cx="1795484" cy="892552"/>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Survey being filled out - mobile</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5645234-7F3C-4BC2-B203-4827A96B99E6}"/>
              </a:ext>
            </a:extLst>
          </p:cNvPr>
          <p:cNvSpPr txBox="1"/>
          <p:nvPr/>
        </p:nvSpPr>
        <p:spPr>
          <a:xfrm>
            <a:off x="4182777" y="3993545"/>
            <a:ext cx="1795484" cy="892552"/>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Survey being filled out - computer</a:t>
            </a:r>
            <a:endParaRPr lang="en-US" sz="1200">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92927BFC-15F1-45D4-91BF-5C4FFDF124E5}"/>
              </a:ext>
            </a:extLst>
          </p:cNvPr>
          <p:cNvPicPr>
            <a:picLocks noChangeAspect="1"/>
          </p:cNvPicPr>
          <p:nvPr/>
        </p:nvPicPr>
        <p:blipFill>
          <a:blip r:embed="rId10"/>
          <a:stretch>
            <a:fillRect/>
          </a:stretch>
        </p:blipFill>
        <p:spPr>
          <a:xfrm>
            <a:off x="2297249" y="2198061"/>
            <a:ext cx="1788474" cy="1788474"/>
          </a:xfrm>
          <a:prstGeom prst="rect">
            <a:avLst/>
          </a:prstGeom>
        </p:spPr>
      </p:pic>
      <p:sp>
        <p:nvSpPr>
          <p:cNvPr id="25" name="TextBox 24">
            <a:extLst>
              <a:ext uri="{FF2B5EF4-FFF2-40B4-BE49-F238E27FC236}">
                <a16:creationId xmlns:a16="http://schemas.microsoft.com/office/drawing/2014/main" id="{8E937475-29C3-4FE7-B4C1-D1870CA8C33C}"/>
              </a:ext>
            </a:extLst>
          </p:cNvPr>
          <p:cNvSpPr txBox="1"/>
          <p:nvPr/>
        </p:nvSpPr>
        <p:spPr>
          <a:xfrm>
            <a:off x="2288775" y="3993545"/>
            <a:ext cx="1795484" cy="677108"/>
          </a:xfrm>
          <a:prstGeom prst="rect">
            <a:avLst/>
          </a:prstGeom>
          <a:noFill/>
        </p:spPr>
        <p:txBody>
          <a:bodyPr wrap="square" lIns="91440" tIns="45720" rIns="91440" bIns="45720" rtlCol="0" anchor="t">
            <a:spAutoFit/>
          </a:bodyPr>
          <a:lstStyle/>
          <a:p>
            <a:pPr algn="ctr" fontAlgn="base"/>
            <a:r>
              <a:rPr lang="en-GB" sz="1200">
                <a:latin typeface="Arial" panose="020B0604020202020204" pitchFamily="34" charset="0"/>
                <a:cs typeface="Arial" panose="020B0604020202020204" pitchFamily="34" charset="0"/>
              </a:rPr>
              <a:t>Survey being filled out – via phone</a:t>
            </a:r>
            <a:endParaRPr lang="en-US" sz="1400" b="1">
              <a:solidFill>
                <a:schemeClr val="bg2">
                  <a:lumMod val="25000"/>
                </a:schemeClr>
              </a:solidFill>
              <a:latin typeface="Arial" panose="020B0604020202020204" pitchFamily="34" charset="0"/>
              <a:cs typeface="Arial" panose="020B0604020202020204" pitchFamily="34" charset="0"/>
            </a:endParaRPr>
          </a:p>
          <a:p>
            <a:pPr algn="ctr"/>
            <a:endParaRPr lang="en-US" sz="1400" b="1">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87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lIns="91440" tIns="45720" rIns="91440" bIns="45720" rtlCol="0" anchor="t">
            <a:spAutoFit/>
          </a:bodyPr>
          <a:lstStyle/>
          <a:p>
            <a:pPr>
              <a:lnSpc>
                <a:spcPts val="4240"/>
              </a:lnSpc>
            </a:pPr>
            <a:r>
              <a:rPr lang="en-US" sz="4200" cap="all">
                <a:solidFill>
                  <a:srgbClr val="026EB8"/>
                </a:solidFill>
                <a:latin typeface="Arial"/>
                <a:cs typeface="Arial"/>
              </a:rPr>
              <a:t>Video</a:t>
            </a:r>
            <a:endParaRPr lang="en-US"/>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575093"/>
            <a:ext cx="5345627" cy="4308872"/>
          </a:xfrm>
          <a:prstGeom prst="rect">
            <a:avLst/>
          </a:prstGeom>
          <a:noFill/>
        </p:spPr>
        <p:txBody>
          <a:bodyPr wrap="square" lIns="91440" tIns="45720" rIns="91440" bIns="45720" rtlCol="0" anchor="t">
            <a:spAutoFit/>
          </a:bodyPr>
          <a:lstStyle/>
          <a:p>
            <a:r>
              <a:rPr lang="en-GB" sz="1200" b="1" dirty="0">
                <a:latin typeface="Arial"/>
                <a:ea typeface="+mn-lt"/>
                <a:cs typeface="+mn-lt"/>
              </a:rPr>
              <a:t>National Cancer Patient Experience Survey - Improving Support for Black Men with Prostate Cancer</a:t>
            </a:r>
            <a:endParaRPr lang="en-GB" sz="1200" b="1" dirty="0">
              <a:latin typeface="Arial"/>
              <a:cs typeface="Arial"/>
            </a:endParaRPr>
          </a:p>
          <a:p>
            <a:endParaRPr lang="en-GB" sz="1200" dirty="0">
              <a:solidFill>
                <a:srgbClr val="000000"/>
              </a:solidFill>
              <a:latin typeface="Arial"/>
              <a:ea typeface="Calibri"/>
              <a:cs typeface="Calibri"/>
            </a:endParaRPr>
          </a:p>
          <a:p>
            <a:r>
              <a:rPr lang="en-GB" sz="1200" dirty="0">
                <a:solidFill>
                  <a:srgbClr val="000000"/>
                </a:solidFill>
                <a:latin typeface="Arial"/>
                <a:ea typeface="Calibri"/>
                <a:cs typeface="Arial"/>
              </a:rPr>
              <a:t>Guy’s and St Thomas’ NHS Foundation Trust and South East London Cancer Alliance have carried out an improvement project based on the results of the Cancer Patient Experience Survey (CPES) which has identified needs for improved support for black men with prostate cancer. </a:t>
            </a:r>
          </a:p>
          <a:p>
            <a:endParaRPr lang="en-GB" sz="1200" dirty="0">
              <a:solidFill>
                <a:srgbClr val="000000"/>
              </a:solidFill>
              <a:latin typeface="Arial"/>
              <a:cs typeface="Calibri"/>
            </a:endParaRPr>
          </a:p>
          <a:p>
            <a:r>
              <a:rPr lang="en-GB" sz="1200" dirty="0">
                <a:solidFill>
                  <a:srgbClr val="000000"/>
                </a:solidFill>
                <a:latin typeface="Arial"/>
                <a:cs typeface="Calibri"/>
              </a:rPr>
              <a:t>We have created this video to support the uptake of the 2023 Adult CPES survey and to encourage patients who are often underrepresented in CPES to take part. </a:t>
            </a:r>
            <a:endParaRPr lang="en-GB" sz="1200" dirty="0">
              <a:solidFill>
                <a:srgbClr val="000000"/>
              </a:solidFill>
              <a:latin typeface="Arial"/>
              <a:ea typeface="Calibri"/>
              <a:cs typeface="Calibri"/>
            </a:endParaRPr>
          </a:p>
          <a:p>
            <a:endParaRPr lang="en-GB" sz="1200" dirty="0">
              <a:solidFill>
                <a:srgbClr val="000000"/>
              </a:solidFill>
              <a:latin typeface="Arial"/>
              <a:ea typeface="Calibri"/>
              <a:cs typeface="Calibri"/>
            </a:endParaRPr>
          </a:p>
          <a:p>
            <a:r>
              <a:rPr lang="en-GB" sz="1200" dirty="0">
                <a:solidFill>
                  <a:srgbClr val="000000"/>
                </a:solidFill>
                <a:latin typeface="Arial"/>
                <a:ea typeface="Calibri"/>
                <a:cs typeface="Arial"/>
              </a:rPr>
              <a:t>The aims of the case study videos are to:</a:t>
            </a:r>
          </a:p>
          <a:p>
            <a:endParaRPr lang="en-GB" sz="1200" dirty="0">
              <a:solidFill>
                <a:srgbClr val="000000"/>
              </a:solidFill>
              <a:latin typeface="Arial"/>
              <a:ea typeface="Calibri"/>
              <a:cs typeface="Arial"/>
            </a:endParaRPr>
          </a:p>
          <a:p>
            <a:pPr marL="171450" indent="-171450">
              <a:buFont typeface="Arial" panose="020B0604020202020204" pitchFamily="34" charset="0"/>
              <a:buChar char="•"/>
            </a:pPr>
            <a:r>
              <a:rPr lang="en-GB" sz="1200" dirty="0">
                <a:solidFill>
                  <a:srgbClr val="000000"/>
                </a:solidFill>
                <a:latin typeface="Arial"/>
                <a:ea typeface="Calibri"/>
                <a:cs typeface="Arial"/>
              </a:rPr>
              <a:t>Demonstrate the impact of the CPES and how the results are used to make improvements to cancer services.</a:t>
            </a:r>
          </a:p>
          <a:p>
            <a:pPr marL="171450" indent="-171450">
              <a:buFont typeface="Arial" panose="020B0604020202020204" pitchFamily="34" charset="0"/>
              <a:buChar char="•"/>
            </a:pPr>
            <a:r>
              <a:rPr lang="en-GB" sz="1200" dirty="0">
                <a:solidFill>
                  <a:srgbClr val="000000"/>
                </a:solidFill>
                <a:latin typeface="Arial"/>
                <a:ea typeface="Calibri"/>
                <a:cs typeface="Arial"/>
              </a:rPr>
              <a:t>Encourage seldom heard groups to complete the CPES.</a:t>
            </a:r>
          </a:p>
          <a:p>
            <a:endParaRPr lang="en-GB" sz="1200" dirty="0">
              <a:solidFill>
                <a:srgbClr val="000000"/>
              </a:solidFill>
              <a:latin typeface="Arial"/>
              <a:ea typeface="Calibri"/>
              <a:cs typeface="Calibri"/>
            </a:endParaRPr>
          </a:p>
          <a:p>
            <a:r>
              <a:rPr lang="en-GB" sz="1200" dirty="0">
                <a:solidFill>
                  <a:srgbClr val="000000"/>
                </a:solidFill>
                <a:latin typeface="Arial"/>
                <a:ea typeface="Calibri"/>
                <a:cs typeface="Calibri"/>
              </a:rPr>
              <a:t>The full version of the video is on YouTube and is available </a:t>
            </a:r>
            <a:r>
              <a:rPr lang="en-GB" sz="1200" dirty="0">
                <a:solidFill>
                  <a:srgbClr val="000000"/>
                </a:solidFill>
                <a:latin typeface="Arial"/>
                <a:ea typeface="Calibri"/>
                <a:cs typeface="Arial"/>
                <a:hlinkClick r:id="rId3"/>
              </a:rPr>
              <a:t>here</a:t>
            </a:r>
            <a:r>
              <a:rPr lang="en-GB" sz="1200" dirty="0">
                <a:solidFill>
                  <a:srgbClr val="000000"/>
                </a:solidFill>
                <a:latin typeface="Arial"/>
                <a:ea typeface="Calibri"/>
                <a:cs typeface="Arial"/>
              </a:rPr>
              <a:t>. </a:t>
            </a:r>
            <a:endParaRPr lang="en-GB" sz="1200" dirty="0">
              <a:solidFill>
                <a:srgbClr val="000000"/>
              </a:solidFill>
              <a:latin typeface="Arial" panose="020B0604020202020204" pitchFamily="34" charset="0"/>
              <a:ea typeface="Calibri"/>
              <a:cs typeface="Arial"/>
            </a:endParaRPr>
          </a:p>
          <a:p>
            <a:endParaRPr lang="en-GB" sz="1200" dirty="0">
              <a:solidFill>
                <a:srgbClr val="000000"/>
              </a:solidFill>
              <a:latin typeface="Arial" panose="020B0604020202020204" pitchFamily="34" charset="0"/>
              <a:ea typeface="Calibri"/>
              <a:cs typeface="Arial" panose="020B0604020202020204" pitchFamily="34" charset="0"/>
            </a:endParaRPr>
          </a:p>
          <a:p>
            <a:r>
              <a:rPr lang="en-GB" sz="1200" dirty="0">
                <a:solidFill>
                  <a:srgbClr val="000000"/>
                </a:solidFill>
                <a:latin typeface="Arial"/>
                <a:ea typeface="Calibri"/>
                <a:cs typeface="Arial"/>
              </a:rPr>
              <a:t>Social cuts for social media promotion will be available shortly </a:t>
            </a:r>
            <a:r>
              <a:rPr lang="en-GB" sz="1200" dirty="0">
                <a:solidFill>
                  <a:srgbClr val="000000"/>
                </a:solidFill>
                <a:latin typeface="Arial"/>
                <a:ea typeface="Calibri"/>
                <a:cs typeface="Arial"/>
                <a:hlinkClick r:id="rId4"/>
              </a:rPr>
              <a:t>here</a:t>
            </a:r>
            <a:r>
              <a:rPr lang="en-GB" sz="1200" dirty="0">
                <a:solidFill>
                  <a:srgbClr val="000000"/>
                </a:solidFill>
                <a:latin typeface="Arial"/>
                <a:ea typeface="+mn-lt"/>
                <a:cs typeface="Arial"/>
              </a:rPr>
              <a:t>.</a:t>
            </a:r>
            <a:r>
              <a:rPr lang="en-GB" sz="1200" dirty="0">
                <a:solidFill>
                  <a:srgbClr val="000000"/>
                </a:solidFill>
                <a:latin typeface="Arial"/>
                <a:ea typeface="Calibri"/>
                <a:cs typeface="Arial"/>
              </a:rPr>
              <a:t> </a:t>
            </a:r>
            <a:endParaRPr lang="en-GB" sz="1200" dirty="0">
              <a:solidFill>
                <a:srgbClr val="000000"/>
              </a:solidFill>
              <a:latin typeface="Arial" panose="020B0604020202020204" pitchFamily="34" charset="0"/>
              <a:ea typeface="Calibri"/>
              <a:cs typeface="Arial" panose="020B0604020202020204" pitchFamily="34" charset="0"/>
            </a:endParaRPr>
          </a:p>
          <a:p>
            <a:endParaRPr lang="en-US" sz="1100" b="1" dirty="0">
              <a:solidFill>
                <a:schemeClr val="bg2">
                  <a:lumMod val="25000"/>
                </a:schemeClr>
              </a:solidFill>
              <a:latin typeface="Arial" panose="020B0604020202020204" pitchFamily="34" charset="0"/>
              <a:cs typeface="Arial" panose="020B0604020202020204" pitchFamily="34" charset="0"/>
            </a:endParaRPr>
          </a:p>
          <a:p>
            <a:endParaRPr lang="en-US" sz="1100" b="1" dirty="0">
              <a:solidFill>
                <a:schemeClr val="bg2">
                  <a:lumMod val="25000"/>
                </a:schemeClr>
              </a:solidFill>
              <a:latin typeface="Arial" panose="020B0604020202020204" pitchFamily="34" charset="0"/>
              <a:cs typeface="Arial" panose="020B0604020202020204" pitchFamily="34" charset="0"/>
            </a:endParaRPr>
          </a:p>
        </p:txBody>
      </p:sp>
      <p:pic>
        <p:nvPicPr>
          <p:cNvPr id="2" name="Picture 1" descr="A person sitting on a bench&#10;&#10;Description automatically generated">
            <a:extLst>
              <a:ext uri="{FF2B5EF4-FFF2-40B4-BE49-F238E27FC236}">
                <a16:creationId xmlns:a16="http://schemas.microsoft.com/office/drawing/2014/main" id="{1D09C5CA-061C-9669-1E5B-909D2CD27F77}"/>
              </a:ext>
            </a:extLst>
          </p:cNvPr>
          <p:cNvPicPr>
            <a:picLocks noChangeAspect="1"/>
          </p:cNvPicPr>
          <p:nvPr/>
        </p:nvPicPr>
        <p:blipFill>
          <a:blip r:embed="rId5"/>
          <a:stretch>
            <a:fillRect/>
          </a:stretch>
        </p:blipFill>
        <p:spPr>
          <a:xfrm>
            <a:off x="6013469" y="1572372"/>
            <a:ext cx="5948329" cy="3299074"/>
          </a:xfrm>
          <a:prstGeom prst="rect">
            <a:avLst/>
          </a:prstGeom>
        </p:spPr>
      </p:pic>
    </p:spTree>
    <p:extLst>
      <p:ext uri="{BB962C8B-B14F-4D97-AF65-F5344CB8AC3E}">
        <p14:creationId xmlns:p14="http://schemas.microsoft.com/office/powerpoint/2010/main" val="280688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411721" y="389753"/>
            <a:ext cx="9431526" cy="63094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Website copy</a:t>
            </a:r>
          </a:p>
        </p:txBody>
      </p:sp>
      <p:sp>
        <p:nvSpPr>
          <p:cNvPr id="7" name="TextBox 6">
            <a:extLst>
              <a:ext uri="{FF2B5EF4-FFF2-40B4-BE49-F238E27FC236}">
                <a16:creationId xmlns:a16="http://schemas.microsoft.com/office/drawing/2014/main" id="{0432E422-BE4A-4805-AB7B-1D338C50859C}"/>
              </a:ext>
            </a:extLst>
          </p:cNvPr>
          <p:cNvSpPr txBox="1"/>
          <p:nvPr/>
        </p:nvSpPr>
        <p:spPr>
          <a:xfrm>
            <a:off x="411721" y="1019551"/>
            <a:ext cx="5156872" cy="5509200"/>
          </a:xfrm>
          <a:prstGeom prst="rect">
            <a:avLst/>
          </a:prstGeom>
          <a:noFill/>
        </p:spPr>
        <p:txBody>
          <a:bodyPr wrap="square" lIns="91440" tIns="45720" rIns="91440" bIns="45720" rtlCol="0" anchor="t">
            <a:spAutoFit/>
          </a:bodyPr>
          <a:lstStyle/>
          <a:p>
            <a:pPr fontAlgn="base"/>
            <a:r>
              <a:rPr lang="en-US" sz="1100" b="1">
                <a:solidFill>
                  <a:schemeClr val="bg2">
                    <a:lumMod val="25000"/>
                  </a:schemeClr>
                </a:solidFill>
                <a:latin typeface="Arial"/>
                <a:cs typeface="Arial"/>
              </a:rPr>
              <a:t>Please consider using the following web copy on your website:</a:t>
            </a:r>
            <a:endParaRPr lang="en-US" sz="1100" b="1">
              <a:latin typeface="Arial"/>
              <a:cs typeface="Arial"/>
            </a:endParaRPr>
          </a:p>
          <a:p>
            <a:pPr fontAlgn="base"/>
            <a:endParaRPr lang="en-GB" sz="1100">
              <a:latin typeface="Arial" panose="020B0604020202020204" pitchFamily="34" charset="0"/>
              <a:cs typeface="Arial" panose="020B0604020202020204" pitchFamily="34" charset="0"/>
            </a:endParaRPr>
          </a:p>
          <a:p>
            <a:pPr fontAlgn="base"/>
            <a:r>
              <a:rPr lang="en-GB" sz="1100" b="1">
                <a:latin typeface="Arial" panose="020B0604020202020204" pitchFamily="34" charset="0"/>
                <a:cs typeface="Arial" panose="020B0604020202020204" pitchFamily="34" charset="0"/>
              </a:rPr>
              <a:t>Title </a:t>
            </a:r>
            <a:r>
              <a:rPr lang="en-GB" sz="1100">
                <a:latin typeface="Arial" panose="020B0604020202020204" pitchFamily="34" charset="0"/>
                <a:cs typeface="Arial" panose="020B0604020202020204" pitchFamily="34" charset="0"/>
              </a:rPr>
              <a:t>– National Cancer Patient Experience Survey</a:t>
            </a:r>
          </a:p>
          <a:p>
            <a:pPr fontAlgn="base"/>
            <a:endParaRPr lang="en-GB" sz="1100">
              <a:latin typeface="Arial"/>
              <a:cs typeface="Arial"/>
            </a:endParaRPr>
          </a:p>
          <a:p>
            <a:pPr fontAlgn="base"/>
            <a:r>
              <a:rPr lang="en-GB" sz="1100" b="1">
                <a:latin typeface="Arial"/>
                <a:cs typeface="Arial"/>
              </a:rPr>
              <a:t>Copy - </a:t>
            </a:r>
            <a:r>
              <a:rPr lang="en-GB" sz="1100">
                <a:latin typeface="Arial"/>
                <a:cs typeface="Arial"/>
              </a:rPr>
              <a:t>At the NHS, we want our patients to have the best experience possible and having continuous patient feedback is crucial in helping us deliver what patients want and need. </a:t>
            </a:r>
          </a:p>
          <a:p>
            <a:pPr fontAlgn="base"/>
            <a:endParaRPr lang="en-GB" sz="1100">
              <a:latin typeface="Arial" panose="020B0604020202020204" pitchFamily="34" charset="0"/>
              <a:cs typeface="Arial" panose="020B0604020202020204" pitchFamily="34" charset="0"/>
            </a:endParaRPr>
          </a:p>
          <a:p>
            <a:pPr fontAlgn="base"/>
            <a:r>
              <a:rPr lang="en-GB" sz="1100">
                <a:latin typeface="Arial"/>
                <a:cs typeface="Arial"/>
              </a:rPr>
              <a:t>The national Cancer Patient Experience Survey (CPES) asks for feedback from cancer patients (16 years and over*), to inform and improve local cancer services across England. Those who were treated for cancer as an inpatient or day-case, and left hospital in April, May or June 2023, will be invited to take part in the survey. </a:t>
            </a:r>
            <a:endParaRPr lang="en-GB" sz="1100">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r>
              <a:rPr lang="en-GB" sz="1100">
                <a:latin typeface="Arial"/>
                <a:ea typeface="+mn-lt"/>
                <a:cs typeface="+mn-lt"/>
              </a:rPr>
              <a:t>The survey takes no more than 20 minutes to complete and can be done online, on paper, or over the phone. If you need support completing the survey or need it made available in another language, you can call the free helpline number: 0800 103 2804.  </a:t>
            </a:r>
            <a:endParaRPr lang="en-GB" sz="1600"/>
          </a:p>
          <a:p>
            <a:pPr fontAlgn="base"/>
            <a:endParaRPr lang="en-GB" sz="1100">
              <a:latin typeface="Arial" panose="020B0604020202020204" pitchFamily="34" charset="0"/>
              <a:cs typeface="Arial" panose="020B0604020202020204" pitchFamily="34" charset="0"/>
            </a:endParaRPr>
          </a:p>
          <a:p>
            <a:pPr fontAlgn="base"/>
            <a:r>
              <a:rPr lang="en-GB" sz="1100">
                <a:latin typeface="Arial"/>
                <a:cs typeface="Arial"/>
              </a:rPr>
              <a:t>The NHS and cancer charities use the results to understand what is working well and which areas need improvement. The results enable them to identify national and local priorities and work with patients and partners to deliver change.</a:t>
            </a:r>
          </a:p>
          <a:p>
            <a:endParaRPr lang="en-GB" sz="1100" strike="sngStrike">
              <a:latin typeface="Arial" panose="020B0604020202020204" pitchFamily="34" charset="0"/>
              <a:cs typeface="Arial" panose="020B0604020202020204" pitchFamily="34" charset="0"/>
            </a:endParaRPr>
          </a:p>
          <a:p>
            <a:r>
              <a:rPr lang="en-GB" sz="1100">
                <a:latin typeface="Arial"/>
                <a:cs typeface="Arial"/>
              </a:rPr>
              <a:t>The survey is anonymous, and all personal data will be kept safe.</a:t>
            </a:r>
          </a:p>
          <a:p>
            <a:endParaRPr lang="en-GB" sz="1100" b="1">
              <a:latin typeface="Arial" panose="020B0604020202020204" pitchFamily="34" charset="0"/>
              <a:cs typeface="Arial" panose="020B0604020202020204" pitchFamily="34" charset="0"/>
            </a:endParaRPr>
          </a:p>
          <a:p>
            <a:r>
              <a:rPr lang="en-GB" sz="1100">
                <a:latin typeface="Arial"/>
                <a:cs typeface="Arial"/>
              </a:rPr>
              <a:t>The results of the survey will be available in Summer 2024. </a:t>
            </a:r>
            <a:endParaRPr lang="en-GB" sz="1100">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r>
              <a:rPr lang="en-GB" sz="1100">
                <a:latin typeface="Arial"/>
                <a:cs typeface="Arial"/>
              </a:rPr>
              <a:t>For more information on the survey and how to access help and support in completing it, please visit </a:t>
            </a:r>
            <a:r>
              <a:rPr lang="en-GB" sz="1100" u="sng">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www.ncpes.co.uk</a:t>
            </a:r>
            <a:r>
              <a:rPr lang="en-GB" sz="1100">
                <a:latin typeface="Arial"/>
                <a:cs typeface="Arial"/>
              </a:rPr>
              <a:t>. </a:t>
            </a:r>
            <a:endParaRPr lang="en-GB" sz="1100">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r>
              <a:rPr lang="en-GB" sz="1100" i="1">
                <a:latin typeface="Arial"/>
                <a:cs typeface="Arial"/>
              </a:rPr>
              <a:t>*For those aged 16 and under, feedback is collected via the Under 16 Cancer Patient Experience Survey: </a:t>
            </a:r>
            <a:r>
              <a:rPr lang="en-GB" sz="1100" i="1">
                <a:latin typeface="Arial"/>
                <a:cs typeface="Arial"/>
                <a:hlinkClick r:id="rId4"/>
              </a:rPr>
              <a:t>www.under16cancerexperiencesurvey.co.uk</a:t>
            </a:r>
            <a:r>
              <a:rPr lang="en-GB" sz="1100" i="1">
                <a:latin typeface="Arial"/>
                <a:cs typeface="Arial"/>
              </a:rPr>
              <a:t>. </a:t>
            </a:r>
            <a:endParaRPr lang="en-GB" sz="11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D3F4D45-3B0C-4210-9C8D-609B78851E99}"/>
              </a:ext>
            </a:extLst>
          </p:cNvPr>
          <p:cNvSpPr txBox="1"/>
          <p:nvPr/>
        </p:nvSpPr>
        <p:spPr>
          <a:xfrm>
            <a:off x="5459103" y="3817348"/>
            <a:ext cx="4898833" cy="276999"/>
          </a:xfrm>
          <a:prstGeom prst="rect">
            <a:avLst/>
          </a:prstGeom>
          <a:noFill/>
        </p:spPr>
        <p:txBody>
          <a:bodyPr wrap="square" lIns="91440" tIns="45720" rIns="91440" bIns="45720" rtlCol="0" anchor="t">
            <a:spAutoFit/>
          </a:bodyPr>
          <a:lstStyle/>
          <a:p>
            <a:pPr fontAlgn="base"/>
            <a:r>
              <a:rPr lang="en-GB" sz="1200">
                <a:solidFill>
                  <a:schemeClr val="bg2">
                    <a:lumMod val="25000"/>
                  </a:schemeClr>
                </a:solidFill>
                <a:latin typeface="Arial"/>
                <a:cs typeface="Arial"/>
              </a:rPr>
              <a:t>Web banner</a:t>
            </a:r>
            <a:r>
              <a:rPr lang="en-GB" sz="1100">
                <a:solidFill>
                  <a:schemeClr val="bg2">
                    <a:lumMod val="25000"/>
                  </a:schemeClr>
                </a:solidFill>
                <a:latin typeface="Arial"/>
                <a:cs typeface="Arial"/>
              </a:rPr>
              <a:t> graphic. This can be downloaded </a:t>
            </a:r>
            <a:r>
              <a:rPr lang="en-GB" sz="1100">
                <a:solidFill>
                  <a:schemeClr val="bg2">
                    <a:lumMod val="25000"/>
                  </a:schemeClr>
                </a:solidFill>
                <a:latin typeface="Arial"/>
                <a:cs typeface="Arial"/>
                <a:hlinkClick r:id="rId5">
                  <a:extLst>
                    <a:ext uri="{A12FA001-AC4F-418D-AE19-62706E023703}">
                      <ahyp:hlinkClr xmlns:ahyp="http://schemas.microsoft.com/office/drawing/2018/hyperlinkcolor" val="tx"/>
                    </a:ext>
                  </a:extLst>
                </a:hlinkClick>
              </a:rPr>
              <a:t>here</a:t>
            </a:r>
            <a:r>
              <a:rPr lang="en-GB" sz="1100">
                <a:solidFill>
                  <a:schemeClr val="bg2">
                    <a:lumMod val="25000"/>
                  </a:schemeClr>
                </a:solidFill>
                <a:latin typeface="Arial"/>
                <a:cs typeface="Arial"/>
              </a:rPr>
              <a:t>.</a:t>
            </a:r>
            <a:endParaRPr lang="en-GB" sz="1200" b="1">
              <a:solidFill>
                <a:schemeClr val="bg2">
                  <a:lumMod val="25000"/>
                </a:schemeClr>
              </a:solidFill>
              <a:latin typeface="Arial"/>
              <a:cs typeface="Arial"/>
            </a:endParaRPr>
          </a:p>
        </p:txBody>
      </p:sp>
      <p:pic>
        <p:nvPicPr>
          <p:cNvPr id="3" name="Picture 2" descr="A picture containing diagram&#10;&#10;Description automatically generated">
            <a:extLst>
              <a:ext uri="{FF2B5EF4-FFF2-40B4-BE49-F238E27FC236}">
                <a16:creationId xmlns:a16="http://schemas.microsoft.com/office/drawing/2014/main" id="{752A86C1-1466-4FE2-9C96-A756D06380C7}"/>
              </a:ext>
            </a:extLst>
          </p:cNvPr>
          <p:cNvPicPr>
            <a:picLocks noChangeAspect="1"/>
          </p:cNvPicPr>
          <p:nvPr/>
        </p:nvPicPr>
        <p:blipFill>
          <a:blip r:embed="rId6"/>
          <a:stretch>
            <a:fillRect/>
          </a:stretch>
        </p:blipFill>
        <p:spPr>
          <a:xfrm>
            <a:off x="5568593" y="1765165"/>
            <a:ext cx="6293187" cy="1966621"/>
          </a:xfrm>
          <a:prstGeom prst="rect">
            <a:avLst/>
          </a:prstGeom>
        </p:spPr>
      </p:pic>
    </p:spTree>
    <p:extLst>
      <p:ext uri="{BB962C8B-B14F-4D97-AF65-F5344CB8AC3E}">
        <p14:creationId xmlns:p14="http://schemas.microsoft.com/office/powerpoint/2010/main" val="265865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10;&#10;Description automatically generated with medium confidence">
            <a:extLst>
              <a:ext uri="{FF2B5EF4-FFF2-40B4-BE49-F238E27FC236}">
                <a16:creationId xmlns:a16="http://schemas.microsoft.com/office/drawing/2014/main" id="{022B0605-77EC-AB47-B57E-26322C846147}"/>
              </a:ext>
            </a:extLst>
          </p:cNvPr>
          <p:cNvPicPr>
            <a:picLocks noChangeAspect="1"/>
          </p:cNvPicPr>
          <p:nvPr/>
        </p:nvPicPr>
        <p:blipFill>
          <a:blip r:embed="rId2"/>
          <a:stretch>
            <a:fillRect/>
          </a:stretch>
        </p:blipFill>
        <p:spPr>
          <a:xfrm>
            <a:off x="10466172" y="389753"/>
            <a:ext cx="1314107" cy="545380"/>
          </a:xfrm>
          <a:prstGeom prst="rect">
            <a:avLst/>
          </a:prstGeom>
        </p:spPr>
      </p:pic>
      <p:sp>
        <p:nvSpPr>
          <p:cNvPr id="6" name="TextBox 5">
            <a:extLst>
              <a:ext uri="{FF2B5EF4-FFF2-40B4-BE49-F238E27FC236}">
                <a16:creationId xmlns:a16="http://schemas.microsoft.com/office/drawing/2014/main" id="{099E0CD8-2DA5-4989-B38F-8FC38AA54A38}"/>
              </a:ext>
            </a:extLst>
          </p:cNvPr>
          <p:cNvSpPr txBox="1"/>
          <p:nvPr/>
        </p:nvSpPr>
        <p:spPr>
          <a:xfrm>
            <a:off x="546538" y="331831"/>
            <a:ext cx="10391774" cy="1608582"/>
          </a:xfrm>
          <a:prstGeom prst="rect">
            <a:avLst/>
          </a:prstGeom>
          <a:noFill/>
        </p:spPr>
        <p:txBody>
          <a:bodyPr wrap="square" rtlCol="0">
            <a:spAutoFit/>
          </a:bodyPr>
          <a:lstStyle/>
          <a:p>
            <a:pPr>
              <a:lnSpc>
                <a:spcPts val="4240"/>
              </a:lnSpc>
            </a:pPr>
            <a:r>
              <a:rPr lang="en-US" sz="4200" cap="all">
                <a:solidFill>
                  <a:srgbClr val="026EB8"/>
                </a:solidFill>
                <a:latin typeface="Arial" panose="020B0604020202020204" pitchFamily="34" charset="0"/>
                <a:cs typeface="Arial" panose="020B0604020202020204" pitchFamily="34" charset="0"/>
              </a:rPr>
              <a:t>Newsletter copy</a:t>
            </a:r>
            <a:endParaRPr lang="en-US" sz="1400" cap="all">
              <a:solidFill>
                <a:srgbClr val="026EB8"/>
              </a:solidFill>
              <a:latin typeface="Arial" panose="020B0604020202020204" pitchFamily="34" charset="0"/>
              <a:cs typeface="Arial" panose="020B0604020202020204" pitchFamily="34" charset="0"/>
            </a:endParaRPr>
          </a:p>
          <a:p>
            <a:pPr>
              <a:lnSpc>
                <a:spcPts val="4240"/>
              </a:lnSpc>
            </a:pPr>
            <a:r>
              <a:rPr lang="en-US" sz="1400" kern="0" spc="-100">
                <a:latin typeface="Arial" panose="020B0604020202020204" pitchFamily="34" charset="0"/>
                <a:cs typeface="Arial" panose="020B0604020202020204" pitchFamily="34" charset="0"/>
              </a:rPr>
              <a:t>Newsletter copy can be used in public facing newsletters of shared with partner </a:t>
            </a:r>
            <a:r>
              <a:rPr lang="en-US" sz="1400" kern="0" spc="-100" err="1">
                <a:latin typeface="Arial" panose="020B0604020202020204" pitchFamily="34" charset="0"/>
                <a:cs typeface="Arial" panose="020B0604020202020204" pitchFamily="34" charset="0"/>
              </a:rPr>
              <a:t>organisations</a:t>
            </a:r>
            <a:r>
              <a:rPr lang="en-US" sz="1400" kern="0" spc="-100">
                <a:latin typeface="Arial" panose="020B0604020202020204" pitchFamily="34" charset="0"/>
                <a:cs typeface="Arial" panose="020B0604020202020204" pitchFamily="34" charset="0"/>
              </a:rPr>
              <a:t> that have agreed to help raise awareness of the survey</a:t>
            </a:r>
          </a:p>
          <a:p>
            <a:pPr>
              <a:lnSpc>
                <a:spcPts val="4240"/>
              </a:lnSpc>
            </a:pPr>
            <a:endParaRPr lang="en-US" sz="1200" cap="all">
              <a:solidFill>
                <a:srgbClr val="026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32E422-BE4A-4805-AB7B-1D338C50859C}"/>
              </a:ext>
            </a:extLst>
          </p:cNvPr>
          <p:cNvSpPr txBox="1"/>
          <p:nvPr/>
        </p:nvSpPr>
        <p:spPr>
          <a:xfrm>
            <a:off x="651619" y="1338435"/>
            <a:ext cx="5549462" cy="5447645"/>
          </a:xfrm>
          <a:prstGeom prst="rect">
            <a:avLst/>
          </a:prstGeom>
          <a:noFill/>
        </p:spPr>
        <p:txBody>
          <a:bodyPr wrap="square" lIns="91440" tIns="45720" rIns="91440" bIns="45720" rtlCol="0" anchor="t">
            <a:spAutoFit/>
          </a:bodyPr>
          <a:lstStyle/>
          <a:p>
            <a:pPr fontAlgn="base"/>
            <a:endParaRPr lang="en-GB" sz="1200" b="1">
              <a:latin typeface="Arial" panose="020B0604020202020204" pitchFamily="34" charset="0"/>
              <a:cs typeface="Arial" panose="020B0604020202020204" pitchFamily="34" charset="0"/>
            </a:endParaRPr>
          </a:p>
          <a:p>
            <a:pPr fontAlgn="base"/>
            <a:r>
              <a:rPr lang="en-GB" sz="1200" b="1">
                <a:latin typeface="Arial"/>
                <a:cs typeface="Arial"/>
              </a:rPr>
              <a:t>NHS organisation:</a:t>
            </a:r>
          </a:p>
          <a:p>
            <a:pPr fontAlgn="base"/>
            <a:r>
              <a:rPr lang="en-GB" sz="1200" b="1">
                <a:latin typeface="Arial"/>
                <a:cs typeface="Arial"/>
              </a:rPr>
              <a:t>Cancer Patient Experience Survey 2023</a:t>
            </a:r>
          </a:p>
          <a:p>
            <a:pPr fontAlgn="base"/>
            <a:r>
              <a:rPr lang="en-GB" sz="1200">
                <a:latin typeface="Arial"/>
                <a:cs typeface="Arial"/>
              </a:rPr>
              <a:t>We have launched our national Cancer Patient Experience Survey (CPES), asking for feedback from cancer patients (16 years and over*), to inform and improve local cancer services across England. </a:t>
            </a:r>
          </a:p>
          <a:p>
            <a:pPr fontAlgn="base"/>
            <a:endParaRPr lang="en-GB" sz="1200">
              <a:latin typeface="Arial"/>
              <a:cs typeface="Arial"/>
            </a:endParaRPr>
          </a:p>
          <a:p>
            <a:pPr fontAlgn="base"/>
            <a:r>
              <a:rPr lang="en-GB" sz="1200">
                <a:latin typeface="Arial"/>
                <a:cs typeface="Arial"/>
              </a:rPr>
              <a:t>We want our patients to have the best experience possible and hearing about your experience is crucial in helping us deliver what you need and want.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NHS and cancer charities use the results to understand what is working well and which areas need improvement. The results enable them to identify national and local priorities and work with patients and partners to deliver improvements.</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Those who were treated for cancer as an inpatient or day-case, and left hospital in April, May or June 2023, will be invited to take part in the survey.  </a:t>
            </a:r>
            <a:endParaRPr lang="en-GB" sz="1200">
              <a:latin typeface="Arial" panose="020B0604020202020204" pitchFamily="34" charset="0"/>
              <a:cs typeface="Arial" panose="020B0604020202020204" pitchFamily="34" charset="0"/>
            </a:endParaRPr>
          </a:p>
          <a:p>
            <a:pPr fontAlgn="base"/>
            <a:r>
              <a:rPr lang="en-GB" sz="1200">
                <a:latin typeface="Arial"/>
                <a:cs typeface="Arial"/>
              </a:rPr>
              <a:t>  </a:t>
            </a:r>
          </a:p>
          <a:p>
            <a:pPr fontAlgn="base"/>
            <a:r>
              <a:rPr lang="en-GB" sz="1200">
                <a:latin typeface="Arial"/>
                <a:cs typeface="Arial"/>
              </a:rPr>
              <a:t>If you receive an invitation, please fill out the questionnaire and have your say so we can deliver the best possible service to patients. If you need support completing the survey or need it made available in another language. you can call the free helpline number 0800 103 2804.</a:t>
            </a:r>
          </a:p>
          <a:p>
            <a:pPr fontAlgn="base"/>
            <a:endParaRPr lang="en-GB" sz="1200">
              <a:latin typeface="Arial" panose="020B0604020202020204" pitchFamily="34" charset="0"/>
              <a:cs typeface="Arial" panose="020B0604020202020204" pitchFamily="34" charset="0"/>
            </a:endParaRPr>
          </a:p>
          <a:p>
            <a:r>
              <a:rPr lang="en-GB" sz="1200">
                <a:latin typeface="Arial"/>
                <a:cs typeface="Arial"/>
              </a:rPr>
              <a:t>For more information about the survey and other ways to provide feedback on cancer care please visit </a:t>
            </a:r>
            <a:r>
              <a:rPr lang="en-GB" sz="1200" u="sng">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www.ncpes.co.uk</a:t>
            </a:r>
            <a:r>
              <a:rPr lang="en-GB" sz="1200">
                <a:latin typeface="Arial"/>
                <a:cs typeface="Arial"/>
              </a:rPr>
              <a:t>. </a:t>
            </a:r>
            <a:endParaRPr lang="en-GB" sz="1200">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a:p>
            <a:r>
              <a:rPr lang="en-GB" sz="1200" i="1">
                <a:latin typeface="Arial"/>
                <a:cs typeface="Arial"/>
              </a:rPr>
              <a:t>*For those aged 16 and under, feedback is collected via the Under 16 Cancer Patient Experience Survey: </a:t>
            </a:r>
            <a:r>
              <a:rPr lang="en-GB" sz="1200" i="1">
                <a:latin typeface="Arial"/>
                <a:cs typeface="Arial"/>
                <a:hlinkClick r:id="rId4"/>
              </a:rPr>
              <a:t>www.under16cancerexperiencesurvey.co.uk</a:t>
            </a:r>
            <a:r>
              <a:rPr lang="en-GB" sz="1200" i="1">
                <a:latin typeface="Arial"/>
                <a:cs typeface="Arial"/>
              </a:rPr>
              <a:t>. </a:t>
            </a:r>
            <a:endParaRPr lang="en-GB" sz="1200">
              <a:latin typeface="Arial" panose="020B0604020202020204" pitchFamily="34" charset="0"/>
              <a:cs typeface="Arial" panose="020B0604020202020204" pitchFamily="34" charset="0"/>
            </a:endParaRPr>
          </a:p>
          <a:p>
            <a:endParaRPr lang="en-US" sz="1200" b="1">
              <a:solidFill>
                <a:schemeClr val="bg2">
                  <a:lumMod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B52022-D72B-4ED4-9899-7605DCF6B879}"/>
              </a:ext>
            </a:extLst>
          </p:cNvPr>
          <p:cNvSpPr txBox="1"/>
          <p:nvPr/>
        </p:nvSpPr>
        <p:spPr>
          <a:xfrm>
            <a:off x="6306161" y="1536885"/>
            <a:ext cx="5549462" cy="5724644"/>
          </a:xfrm>
          <a:prstGeom prst="rect">
            <a:avLst/>
          </a:prstGeom>
          <a:noFill/>
        </p:spPr>
        <p:txBody>
          <a:bodyPr wrap="square" lIns="91440" tIns="45720" rIns="91440" bIns="45720" rtlCol="0" anchor="t">
            <a:spAutoFit/>
          </a:bodyPr>
          <a:lstStyle/>
          <a:p>
            <a:r>
              <a:rPr lang="en-GB" sz="1200" b="1">
                <a:latin typeface="Arial"/>
                <a:cs typeface="Arial"/>
              </a:rPr>
              <a:t>Non-NHS organisation:</a:t>
            </a:r>
          </a:p>
          <a:p>
            <a:r>
              <a:rPr lang="en-GB" sz="1200" b="1">
                <a:latin typeface="Arial"/>
                <a:cs typeface="Arial"/>
              </a:rPr>
              <a:t>Cancer Patient Experience Survey 2023</a:t>
            </a:r>
          </a:p>
          <a:p>
            <a:pPr fontAlgn="base"/>
            <a:r>
              <a:rPr lang="en-GB" sz="1200">
                <a:latin typeface="Arial"/>
                <a:cs typeface="Arial"/>
              </a:rPr>
              <a:t>NHS England has launched its national Cancer Patient Experience Survey (CPES), asking for feedback from cancer patients (16 years and over*), to inform and improve local cancer services across England.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NHS want patients to have the best experience possible and hearing about your experience is crucial in helping them to deliver what you need and want. </a:t>
            </a:r>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The NHS and cancer charities use the results to understand what is working well and which areas need improvement. The results enable them to identify national and local priorities and work with patients and partners to deliver improvements.</a:t>
            </a:r>
          </a:p>
          <a:p>
            <a:pPr fontAlgn="base"/>
            <a:endParaRPr lang="en-GB" sz="1200">
              <a:latin typeface="Arial" panose="020B0604020202020204" pitchFamily="34" charset="0"/>
              <a:cs typeface="Arial" panose="020B0604020202020204" pitchFamily="34" charset="0"/>
            </a:endParaRPr>
          </a:p>
          <a:p>
            <a:pPr fontAlgn="base"/>
            <a:r>
              <a:rPr lang="en-GB" sz="1200">
                <a:latin typeface="Arial"/>
                <a:cs typeface="Arial"/>
              </a:rPr>
              <a:t>Those who were treated for cancer as an inpatient or day-case, and left hospital in April, May or June 2023, will be invited to take part in the survey. </a:t>
            </a:r>
            <a:endParaRPr lang="en-GB" sz="1200">
              <a:latin typeface="Arial" panose="020B0604020202020204" pitchFamily="34" charset="0"/>
              <a:cs typeface="Arial" panose="020B0604020202020204" pitchFamily="34" charset="0"/>
            </a:endParaRPr>
          </a:p>
          <a:p>
            <a:pPr fontAlgn="base"/>
            <a:r>
              <a:rPr lang="en-GB" sz="1200">
                <a:latin typeface="Arial"/>
                <a:cs typeface="Arial"/>
              </a:rPr>
              <a:t>  </a:t>
            </a:r>
          </a:p>
          <a:p>
            <a:pPr fontAlgn="base"/>
            <a:r>
              <a:rPr lang="en-GB" sz="1200">
                <a:latin typeface="Arial"/>
                <a:cs typeface="Arial"/>
              </a:rPr>
              <a:t>If you receive an invitation, please fill out the questionnaire and have your say so we can deliver the best possible service to patients.  If you need support completing the survey or need it made available in another language. you can call the free helpline number:  0800 103 2804.</a:t>
            </a:r>
          </a:p>
          <a:p>
            <a:pPr fontAlgn="base"/>
            <a:endParaRPr lang="en-GB" sz="1200">
              <a:latin typeface="Arial" panose="020B0604020202020204" pitchFamily="34" charset="0"/>
              <a:cs typeface="Arial" panose="020B0604020202020204" pitchFamily="34" charset="0"/>
            </a:endParaRPr>
          </a:p>
          <a:p>
            <a:r>
              <a:rPr lang="en-GB" sz="1200">
                <a:latin typeface="Arial"/>
                <a:cs typeface="Arial"/>
              </a:rPr>
              <a:t>For more information about the survey and other ways to provide feedback on cancer care please visit </a:t>
            </a:r>
            <a:r>
              <a:rPr lang="en-GB" sz="1200" u="sng">
                <a:solidFill>
                  <a:schemeClr val="accent5">
                    <a:lumMod val="75000"/>
                  </a:schemeClr>
                </a:solidFill>
                <a:latin typeface="Arial"/>
                <a:cs typeface="Arial"/>
                <a:hlinkClick r:id="rId3">
                  <a:extLst>
                    <a:ext uri="{A12FA001-AC4F-418D-AE19-62706E023703}">
                      <ahyp:hlinkClr xmlns:ahyp="http://schemas.microsoft.com/office/drawing/2018/hyperlinkcolor" val="tx"/>
                    </a:ext>
                  </a:extLst>
                </a:hlinkClick>
              </a:rPr>
              <a:t>www.ncpes.co.uk</a:t>
            </a:r>
            <a:r>
              <a:rPr lang="en-GB" sz="1200">
                <a:latin typeface="Arial"/>
                <a:cs typeface="Arial"/>
              </a:rPr>
              <a:t>.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i="1">
                <a:latin typeface="Arial"/>
                <a:cs typeface="Arial"/>
              </a:rPr>
              <a:t>*For those aged 16 and under, feedback is collected via the Under 16 Cancer Patient Experience Survey: </a:t>
            </a:r>
            <a:r>
              <a:rPr lang="en-GB" sz="1200" i="1">
                <a:latin typeface="Arial"/>
                <a:cs typeface="Arial"/>
                <a:hlinkClick r:id="rId4"/>
              </a:rPr>
              <a:t>www.under16cancerexperiencesurvey.co.uk</a:t>
            </a:r>
            <a:r>
              <a:rPr lang="en-GB" sz="1200" i="1">
                <a:latin typeface="Arial"/>
                <a:cs typeface="Arial"/>
              </a:rPr>
              <a:t>. </a:t>
            </a: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135282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6A57348A61804E811C4E686CA6D2D1" ma:contentTypeVersion="5" ma:contentTypeDescription="Create a new document." ma:contentTypeScope="" ma:versionID="0d4345e88f64511459921e936f270f3f">
  <xsd:schema xmlns:xsd="http://www.w3.org/2001/XMLSchema" xmlns:xs="http://www.w3.org/2001/XMLSchema" xmlns:p="http://schemas.microsoft.com/office/2006/metadata/properties" xmlns:ns2="2aa4fdb2-2969-485f-945c-b2c89f643ae9" xmlns:ns3="0d357360-b867-4e06-be75-352a2724d56c" targetNamespace="http://schemas.microsoft.com/office/2006/metadata/properties" ma:root="true" ma:fieldsID="5299efcda7bd37898901c55aeaa1ffe4" ns2:_="" ns3:_="">
    <xsd:import namespace="2aa4fdb2-2969-485f-945c-b2c89f643ae9"/>
    <xsd:import namespace="0d357360-b867-4e06-be75-352a2724d5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4fdb2-2969-485f-945c-b2c89f643a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57360-b867-4e06-be75-352a2724d5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d357360-b867-4e06-be75-352a2724d56c">
      <UserInfo>
        <DisplayName>Sharon Hui</DisplayName>
        <AccountId>2132</AccountId>
        <AccountType/>
      </UserInfo>
    </SharedWithUsers>
  </documentManagement>
</p:properties>
</file>

<file path=customXml/itemProps1.xml><?xml version="1.0" encoding="utf-8"?>
<ds:datastoreItem xmlns:ds="http://schemas.openxmlformats.org/officeDocument/2006/customXml" ds:itemID="{812E0CAD-4EBD-49C9-A75F-59F8F9745DFA}"/>
</file>

<file path=customXml/itemProps2.xml><?xml version="1.0" encoding="utf-8"?>
<ds:datastoreItem xmlns:ds="http://schemas.openxmlformats.org/officeDocument/2006/customXml" ds:itemID="{2A85C0D9-6EEC-4F1A-AEF6-2C36C63332B2}">
  <ds:schemaRefs>
    <ds:schemaRef ds:uri="http://schemas.microsoft.com/sharepoint/v3/contenttype/forms"/>
  </ds:schemaRefs>
</ds:datastoreItem>
</file>

<file path=customXml/itemProps3.xml><?xml version="1.0" encoding="utf-8"?>
<ds:datastoreItem xmlns:ds="http://schemas.openxmlformats.org/officeDocument/2006/customXml" ds:itemID="{2E63D98B-41D3-44C5-BE4E-924E105EA43C}">
  <ds:schemaRefs>
    <ds:schemaRef ds:uri="http://schemas.microsoft.com/sharepoint/v3"/>
    <ds:schemaRef ds:uri="http://schemas.microsoft.com/office/2006/documentManagement/types"/>
    <ds:schemaRef ds:uri="http://purl.org/dc/terms/"/>
    <ds:schemaRef ds:uri="c99bd77a-826f-4653-b73d-74f20014370c"/>
    <ds:schemaRef ds:uri="10b6c6d2-2b2a-40ec-831b-20b5fb97fa81"/>
    <ds:schemaRef ds:uri="http://www.w3.org/XML/1998/namespace"/>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cccaf3ac-2de9-44d4-aa31-54302fceb5f7"/>
  </ds:schemaRefs>
</ds:datastoreItem>
</file>

<file path=docProps/app.xml><?xml version="1.0" encoding="utf-8"?>
<Properties xmlns="http://schemas.openxmlformats.org/officeDocument/2006/extended-properties" xmlns:vt="http://schemas.openxmlformats.org/officeDocument/2006/docPropsVTypes">
  <TotalTime>5</TotalTime>
  <Words>4437</Words>
  <Application>Microsoft Office PowerPoint</Application>
  <PresentationFormat>Widescreen</PresentationFormat>
  <Paragraphs>312</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Arial,Sans-Serif</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Farrell</dc:creator>
  <cp:lastModifiedBy>Sharon Hui</cp:lastModifiedBy>
  <cp:revision>17</cp:revision>
  <dcterms:created xsi:type="dcterms:W3CDTF">2021-04-12T14:07:58Z</dcterms:created>
  <dcterms:modified xsi:type="dcterms:W3CDTF">2023-10-27T09:34:09Z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0x0101006A6A57348A61804E811C4E686CA6D2D1</vt:lpwstr>
  </property>
  <property fmtid="{D5CDD505-2E9C-101B-9397-08002B2CF9AE}" pid="3" name="MediaServiceImageTags">
    <vt:lpwstr/>
  </property>
</Properties>
</file>