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handoutMasterIdLst>
    <p:handoutMasterId r:id="rId10"/>
  </p:handoutMasterIdLst>
  <p:sldIdLst>
    <p:sldId id="261" r:id="rId2"/>
    <p:sldId id="262" r:id="rId3"/>
    <p:sldId id="264" r:id="rId4"/>
    <p:sldId id="270" r:id="rId5"/>
    <p:sldId id="278" r:id="rId6"/>
    <p:sldId id="275" r:id="rId7"/>
    <p:sldId id="277"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DCA921-C1B5-9574-56F0-6C7F56819371}" name="Bernardine Jappah" initials="BJ" userId="S::Bernardine.Jappah@pickereurope.ac.uk::ad16fc93-aba9-4969-9f7c-590f9e540664" providerId="AD"/>
  <p188:author id="{CED2EF31-4FC3-180D-FD63-8D84B9272BFB}" name="Jenny King" initials="JK" userId="S::Jenny.King@PickerEurope.ac.uk::450425ab-11fb-4397-876b-612edea30efb" providerId="AD"/>
  <p188:author id="{E75D978A-1049-AAAF-B60E-F49EBF194CDA}" name="Nikki Gambles" initials="NG" userId="S::nikki.gambles@england.nhs.uk::1e2b8436-0aa3-438c-a6dd-3230446509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573"/>
    <a:srgbClr val="EC008C"/>
    <a:srgbClr val="533D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95575" autoAdjust="0"/>
  </p:normalViewPr>
  <p:slideViewPr>
    <p:cSldViewPr snapToGrid="0">
      <p:cViewPr varScale="1">
        <p:scale>
          <a:sx n="101" d="100"/>
          <a:sy n="101" d="100"/>
        </p:scale>
        <p:origin x="1968" y="108"/>
      </p:cViewPr>
      <p:guideLst>
        <p:guide orient="horz" pos="2183"/>
        <p:guide pos="3120"/>
      </p:guideLst>
    </p:cSldViewPr>
  </p:slideViewPr>
  <p:notesTextViewPr>
    <p:cViewPr>
      <p:scale>
        <a:sx n="1" d="1"/>
        <a:sy n="1" d="1"/>
      </p:scale>
      <p:origin x="0" y="0"/>
    </p:cViewPr>
  </p:notesTextViewPr>
  <p:notesViewPr>
    <p:cSldViewPr snapToGrid="0">
      <p:cViewPr varScale="1">
        <p:scale>
          <a:sx n="80" d="100"/>
          <a:sy n="80"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spPr>
            <a:solidFill>
              <a:srgbClr val="AE2573"/>
            </a:solidFill>
            <a:ln>
              <a:noFill/>
            </a:ln>
          </c:spPr>
          <c:dPt>
            <c:idx val="0"/>
            <c:bubble3D val="0"/>
            <c:spPr>
              <a:solidFill>
                <a:srgbClr val="AE2573"/>
              </a:solidFill>
              <a:ln w="19050">
                <a:noFill/>
              </a:ln>
              <a:effectLst/>
            </c:spPr>
            <c:extLst>
              <c:ext xmlns:c16="http://schemas.microsoft.com/office/drawing/2014/chart" uri="{C3380CC4-5D6E-409C-BE32-E72D297353CC}">
                <c16:uniqueId val="{00000001-FE41-4A8E-90A1-2142D547F0CD}"/>
              </c:ext>
            </c:extLst>
          </c:dPt>
          <c:dPt>
            <c:idx val="1"/>
            <c:bubble3D val="0"/>
            <c:spPr>
              <a:solidFill>
                <a:schemeClr val="tx1"/>
              </a:solidFill>
              <a:ln w="19050">
                <a:noFill/>
              </a:ln>
              <a:effectLst/>
            </c:spPr>
            <c:extLst>
              <c:ext xmlns:c16="http://schemas.microsoft.com/office/drawing/2014/chart" uri="{C3380CC4-5D6E-409C-BE32-E72D297353CC}">
                <c16:uniqueId val="{00000003-FE41-4A8E-90A1-2142D547F0CD}"/>
              </c:ext>
            </c:extLst>
          </c:dPt>
          <c:cat>
            <c:strRef>
              <c:f>Sheet1!$A$2:$A$3</c:f>
              <c:strCache>
                <c:ptCount val="2"/>
                <c:pt idx="0">
                  <c:v>Positive score</c:v>
                </c:pt>
                <c:pt idx="1">
                  <c:v>Remaining %</c:v>
                </c:pt>
              </c:strCache>
            </c:strRef>
          </c:cat>
          <c:val>
            <c:numRef>
              <c:f>Sheet1!$B$2:$B$3</c:f>
              <c:numCache>
                <c:formatCode>0%</c:formatCode>
                <c:ptCount val="2"/>
                <c:pt idx="0">
                  <c:v>0.87</c:v>
                </c:pt>
                <c:pt idx="1">
                  <c:v>0.12</c:v>
                </c:pt>
              </c:numCache>
            </c:numRef>
          </c:val>
          <c:extLst>
            <c:ext xmlns:c16="http://schemas.microsoft.com/office/drawing/2014/chart" uri="{C3380CC4-5D6E-409C-BE32-E72D297353CC}">
              <c16:uniqueId val="{00000004-FE41-4A8E-90A1-2142D547F0C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spPr>
            <a:solidFill>
              <a:srgbClr val="AE2573"/>
            </a:solidFill>
            <a:ln>
              <a:noFill/>
            </a:ln>
          </c:spPr>
          <c:dPt>
            <c:idx val="0"/>
            <c:bubble3D val="0"/>
            <c:spPr>
              <a:solidFill>
                <a:srgbClr val="AE2573"/>
              </a:solidFill>
              <a:ln w="19050">
                <a:noFill/>
              </a:ln>
              <a:effectLst/>
            </c:spPr>
            <c:extLst>
              <c:ext xmlns:c16="http://schemas.microsoft.com/office/drawing/2014/chart" uri="{C3380CC4-5D6E-409C-BE32-E72D297353CC}">
                <c16:uniqueId val="{00000001-172F-4DD8-881F-1F9E70EE1CEC}"/>
              </c:ext>
            </c:extLst>
          </c:dPt>
          <c:dPt>
            <c:idx val="1"/>
            <c:bubble3D val="0"/>
            <c:spPr>
              <a:solidFill>
                <a:schemeClr val="tx1"/>
              </a:solidFill>
              <a:ln w="19050">
                <a:noFill/>
              </a:ln>
              <a:effectLst/>
            </c:spPr>
            <c:extLst>
              <c:ext xmlns:c16="http://schemas.microsoft.com/office/drawing/2014/chart" uri="{C3380CC4-5D6E-409C-BE32-E72D297353CC}">
                <c16:uniqueId val="{00000003-172F-4DD8-881F-1F9E70EE1CEC}"/>
              </c:ext>
            </c:extLst>
          </c:dPt>
          <c:dPt>
            <c:idx val="2"/>
            <c:bubble3D val="0"/>
            <c:spPr>
              <a:solidFill>
                <a:srgbClr val="AE2573"/>
              </a:solidFill>
              <a:ln w="19050">
                <a:noFill/>
              </a:ln>
              <a:effectLst/>
            </c:spPr>
            <c:extLst>
              <c:ext xmlns:c16="http://schemas.microsoft.com/office/drawing/2014/chart" uri="{C3380CC4-5D6E-409C-BE32-E72D297353CC}">
                <c16:uniqueId val="{00000005-172F-4DD8-881F-1F9E70EE1CEC}"/>
              </c:ext>
            </c:extLst>
          </c:dPt>
          <c:dPt>
            <c:idx val="3"/>
            <c:bubble3D val="0"/>
            <c:spPr>
              <a:solidFill>
                <a:srgbClr val="AE2573"/>
              </a:solidFill>
              <a:ln w="19050">
                <a:noFill/>
              </a:ln>
              <a:effectLst/>
            </c:spPr>
            <c:extLst>
              <c:ext xmlns:c16="http://schemas.microsoft.com/office/drawing/2014/chart" uri="{C3380CC4-5D6E-409C-BE32-E72D297353CC}">
                <c16:uniqueId val="{00000007-172F-4DD8-881F-1F9E70EE1CEC}"/>
              </c:ext>
            </c:extLst>
          </c:dPt>
          <c:cat>
            <c:strRef>
              <c:f>Sheet1!$A$2:$A$5</c:f>
              <c:strCache>
                <c:ptCount val="4"/>
                <c:pt idx="0">
                  <c:v>Yes</c:v>
                </c:pt>
                <c:pt idx="1">
                  <c:v>No</c:v>
                </c:pt>
                <c:pt idx="2">
                  <c:v>other response</c:v>
                </c:pt>
                <c:pt idx="3">
                  <c:v>other response</c:v>
                </c:pt>
              </c:strCache>
            </c:strRef>
          </c:cat>
          <c:val>
            <c:numRef>
              <c:f>Sheet1!$B$2:$B$5</c:f>
              <c:numCache>
                <c:formatCode>General</c:formatCode>
                <c:ptCount val="4"/>
                <c:pt idx="0" formatCode="0.00">
                  <c:v>8.6999999999999993</c:v>
                </c:pt>
                <c:pt idx="1">
                  <c:v>1.3</c:v>
                </c:pt>
              </c:numCache>
            </c:numRef>
          </c:val>
          <c:extLst>
            <c:ext xmlns:c16="http://schemas.microsoft.com/office/drawing/2014/chart" uri="{C3380CC4-5D6E-409C-BE32-E72D297353CC}">
              <c16:uniqueId val="{00000008-172F-4DD8-881F-1F9E70EE1CE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0BF848-D107-4198-8148-BF41086AF6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A246E27-4DFA-885E-9E5A-B521045A87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E2687C-C6C7-4548-83BF-B4DCE1C2967D}" type="datetimeFigureOut">
              <a:rPr lang="en-GB" smtClean="0"/>
              <a:t>21/08/2023</a:t>
            </a:fld>
            <a:endParaRPr lang="en-GB" dirty="0"/>
          </a:p>
        </p:txBody>
      </p:sp>
      <p:sp>
        <p:nvSpPr>
          <p:cNvPr id="4" name="Footer Placeholder 3">
            <a:extLst>
              <a:ext uri="{FF2B5EF4-FFF2-40B4-BE49-F238E27FC236}">
                <a16:creationId xmlns:a16="http://schemas.microsoft.com/office/drawing/2014/main" id="{CDE3E498-9CDE-EF93-1266-245693C616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18CAD7F-0B16-A865-8D6E-C3A7A1A312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F00986-F22F-4347-BCE4-B812BECFF527}" type="slidenum">
              <a:rPr lang="en-GB" smtClean="0"/>
              <a:t>‹#›</a:t>
            </a:fld>
            <a:endParaRPr lang="en-GB" dirty="0"/>
          </a:p>
        </p:txBody>
      </p:sp>
    </p:spTree>
    <p:extLst>
      <p:ext uri="{BB962C8B-B14F-4D97-AF65-F5344CB8AC3E}">
        <p14:creationId xmlns:p14="http://schemas.microsoft.com/office/powerpoint/2010/main" val="3544540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335E1-7649-48BD-842A-194FC0C464DA}" type="datetimeFigureOut">
              <a:rPr lang="en-GB" smtClean="0"/>
              <a:t>21/08/2023</a:t>
            </a:fld>
            <a:endParaRPr lang="en-GB"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06323-EB90-419F-B785-E70713209C44}" type="slidenum">
              <a:rPr lang="en-GB" smtClean="0"/>
              <a:t>‹#›</a:t>
            </a:fld>
            <a:endParaRPr lang="en-GB" dirty="0"/>
          </a:p>
        </p:txBody>
      </p:sp>
    </p:spTree>
    <p:extLst>
      <p:ext uri="{BB962C8B-B14F-4D97-AF65-F5344CB8AC3E}">
        <p14:creationId xmlns:p14="http://schemas.microsoft.com/office/powerpoint/2010/main" val="26852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906323-EB90-419F-B785-E70713209C44}" type="slidenum">
              <a:rPr lang="en-GB" smtClean="0"/>
              <a:t>7</a:t>
            </a:fld>
            <a:endParaRPr lang="en-GB" dirty="0"/>
          </a:p>
        </p:txBody>
      </p:sp>
    </p:spTree>
    <p:extLst>
      <p:ext uri="{BB962C8B-B14F-4D97-AF65-F5344CB8AC3E}">
        <p14:creationId xmlns:p14="http://schemas.microsoft.com/office/powerpoint/2010/main" val="31438538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hart" Target="../charts/chart1.xml"/><Relationship Id="rId18" Type="http://schemas.openxmlformats.org/officeDocument/2006/relationships/image" Target="../media/image16.png"/><Relationship Id="rId3" Type="http://schemas.openxmlformats.org/officeDocument/2006/relationships/image" Target="../media/image2.svg"/><Relationship Id="rId21" Type="http://schemas.openxmlformats.org/officeDocument/2006/relationships/image" Target="../media/image19.sv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9.svg"/><Relationship Id="rId19"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 Id="rId22"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png"/><Relationship Id="rId18" Type="http://schemas.openxmlformats.org/officeDocument/2006/relationships/image" Target="../media/image29.svg"/><Relationship Id="rId3" Type="http://schemas.openxmlformats.org/officeDocument/2006/relationships/image" Target="../media/image2.svg"/><Relationship Id="rId21" Type="http://schemas.openxmlformats.org/officeDocument/2006/relationships/image" Target="../media/image31.svg"/><Relationship Id="rId7" Type="http://schemas.openxmlformats.org/officeDocument/2006/relationships/image" Target="../media/image6.svg"/><Relationship Id="rId12" Type="http://schemas.openxmlformats.org/officeDocument/2006/relationships/image" Target="../media/image25.svg"/><Relationship Id="rId17" Type="http://schemas.openxmlformats.org/officeDocument/2006/relationships/image" Target="../media/image28.png"/><Relationship Id="rId25" Type="http://schemas.openxmlformats.org/officeDocument/2006/relationships/image" Target="../media/image33.svg"/><Relationship Id="rId2" Type="http://schemas.openxmlformats.org/officeDocument/2006/relationships/image" Target="../media/image1.png"/><Relationship Id="rId16" Type="http://schemas.openxmlformats.org/officeDocument/2006/relationships/image" Target="../media/image27.svg"/><Relationship Id="rId20"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24.png"/><Relationship Id="rId24" Type="http://schemas.openxmlformats.org/officeDocument/2006/relationships/image" Target="../media/image32.png"/><Relationship Id="rId5" Type="http://schemas.openxmlformats.org/officeDocument/2006/relationships/image" Target="../media/image4.svg"/><Relationship Id="rId15" Type="http://schemas.openxmlformats.org/officeDocument/2006/relationships/image" Target="../media/image26.png"/><Relationship Id="rId23" Type="http://schemas.openxmlformats.org/officeDocument/2006/relationships/image" Target="../media/image11.svg"/><Relationship Id="rId10" Type="http://schemas.openxmlformats.org/officeDocument/2006/relationships/image" Target="../media/image23.svg"/><Relationship Id="rId19"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22.png"/><Relationship Id="rId14" Type="http://schemas.openxmlformats.org/officeDocument/2006/relationships/image" Target="../media/image9.svg"/><Relationship Id="rId2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9F285F1-FB8D-BD4C-086A-F332236BC6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397" y="1212984"/>
            <a:ext cx="2103278" cy="460092"/>
          </a:xfrm>
          <a:prstGeom prst="rect">
            <a:avLst/>
          </a:prstGeom>
        </p:spPr>
      </p:pic>
      <p:pic>
        <p:nvPicPr>
          <p:cNvPr id="8" name="Graphic 7">
            <a:extLst>
              <a:ext uri="{FF2B5EF4-FFF2-40B4-BE49-F238E27FC236}">
                <a16:creationId xmlns:a16="http://schemas.microsoft.com/office/drawing/2014/main" id="{5B449904-9C41-3814-FE3E-E9C516A90A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5206" y="1942731"/>
            <a:ext cx="2642314" cy="440385"/>
          </a:xfrm>
          <a:prstGeom prst="rect">
            <a:avLst/>
          </a:prstGeom>
        </p:spPr>
      </p:pic>
      <p:pic>
        <p:nvPicPr>
          <p:cNvPr id="9" name="Graphic 8">
            <a:extLst>
              <a:ext uri="{FF2B5EF4-FFF2-40B4-BE49-F238E27FC236}">
                <a16:creationId xmlns:a16="http://schemas.microsoft.com/office/drawing/2014/main" id="{C3847196-5DF6-F403-CE95-08BC5FBBC3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53984" y="2763204"/>
            <a:ext cx="2709182" cy="3663846"/>
          </a:xfrm>
          <a:prstGeom prst="rect">
            <a:avLst/>
          </a:prstGeom>
        </p:spPr>
      </p:pic>
      <p:sp>
        <p:nvSpPr>
          <p:cNvPr id="10" name="TextBox 9">
            <a:extLst>
              <a:ext uri="{FF2B5EF4-FFF2-40B4-BE49-F238E27FC236}">
                <a16:creationId xmlns:a16="http://schemas.microsoft.com/office/drawing/2014/main" id="{8B4CA486-033E-FC96-0223-E813BFC7E225}"/>
              </a:ext>
            </a:extLst>
          </p:cNvPr>
          <p:cNvSpPr txBox="1"/>
          <p:nvPr userDrawn="1"/>
        </p:nvSpPr>
        <p:spPr>
          <a:xfrm>
            <a:off x="258923" y="6499965"/>
            <a:ext cx="6376104" cy="338554"/>
          </a:xfrm>
          <a:prstGeom prst="rect">
            <a:avLst/>
          </a:prstGeom>
          <a:noFill/>
        </p:spPr>
        <p:txBody>
          <a:bodyPr wrap="square">
            <a:spAutoFit/>
          </a:bodyPr>
          <a:lstStyle/>
          <a:p>
            <a:r>
              <a:rPr lang="en-GB" sz="800" b="0" dirty="0">
                <a:solidFill>
                  <a:srgbClr val="533D74"/>
                </a:solidFill>
                <a:latin typeface="+mn-lt"/>
              </a:rPr>
              <a:t>The survey was sent to adult (ages 16 and over) NHS patients, with a confirmed primary diagnosis of cancer, discharged from an NHS trust after an inpatient episode or day case attendance for cancer related treatment in the months of April, May, and June 2022.</a:t>
            </a:r>
          </a:p>
        </p:txBody>
      </p:sp>
      <p:pic>
        <p:nvPicPr>
          <p:cNvPr id="12" name="Picture 11">
            <a:extLst>
              <a:ext uri="{FF2B5EF4-FFF2-40B4-BE49-F238E27FC236}">
                <a16:creationId xmlns:a16="http://schemas.microsoft.com/office/drawing/2014/main" id="{BE927CB1-D48B-E1A1-4675-9019D2576296}"/>
              </a:ext>
            </a:extLst>
          </p:cNvPr>
          <p:cNvPicPr>
            <a:picLocks noChangeAspect="1"/>
          </p:cNvPicPr>
          <p:nvPr userDrawn="1"/>
        </p:nvPicPr>
        <p:blipFill>
          <a:blip r:embed="rId8"/>
          <a:stretch>
            <a:fillRect/>
          </a:stretch>
        </p:blipFill>
        <p:spPr>
          <a:xfrm>
            <a:off x="256116" y="239032"/>
            <a:ext cx="695868" cy="280247"/>
          </a:xfrm>
          <a:prstGeom prst="rect">
            <a:avLst/>
          </a:prstGeom>
        </p:spPr>
      </p:pic>
      <p:sp>
        <p:nvSpPr>
          <p:cNvPr id="13" name="TextBox 12">
            <a:extLst>
              <a:ext uri="{FF2B5EF4-FFF2-40B4-BE49-F238E27FC236}">
                <a16:creationId xmlns:a16="http://schemas.microsoft.com/office/drawing/2014/main" id="{F2F084DB-B8E9-93E2-3B1A-63AE32B5840C}"/>
              </a:ext>
            </a:extLst>
          </p:cNvPr>
          <p:cNvSpPr txBox="1"/>
          <p:nvPr userDrawn="1"/>
        </p:nvSpPr>
        <p:spPr>
          <a:xfrm>
            <a:off x="1028518" y="143066"/>
            <a:ext cx="2642314" cy="584775"/>
          </a:xfrm>
          <a:prstGeom prst="rect">
            <a:avLst/>
          </a:prstGeom>
          <a:noFill/>
        </p:spPr>
        <p:txBody>
          <a:bodyPr wrap="square">
            <a:spAutoFit/>
          </a:bodyPr>
          <a:lstStyle/>
          <a:p>
            <a:r>
              <a:rPr lang="en-GB" sz="1600" b="1" dirty="0">
                <a:latin typeface="Frutiger" panose="020B0500000000000000" pitchFamily="34" charset="0"/>
              </a:rPr>
              <a:t>National Cancer Patient Experience Survey 2022</a:t>
            </a:r>
          </a:p>
        </p:txBody>
      </p:sp>
      <p:pic>
        <p:nvPicPr>
          <p:cNvPr id="18" name="Graphic 17">
            <a:extLst>
              <a:ext uri="{FF2B5EF4-FFF2-40B4-BE49-F238E27FC236}">
                <a16:creationId xmlns:a16="http://schemas.microsoft.com/office/drawing/2014/main" id="{8A2ED7EA-42CF-6591-3A6E-913F3CBD2CF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3453945" y="5108914"/>
            <a:ext cx="3550821" cy="1319562"/>
          </a:xfrm>
          <a:prstGeom prst="rect">
            <a:avLst/>
          </a:prstGeom>
        </p:spPr>
      </p:pic>
      <p:pic>
        <p:nvPicPr>
          <p:cNvPr id="20" name="Graphic 19">
            <a:extLst>
              <a:ext uri="{FF2B5EF4-FFF2-40B4-BE49-F238E27FC236}">
                <a16:creationId xmlns:a16="http://schemas.microsoft.com/office/drawing/2014/main" id="{DDC8F071-6201-B260-122C-B3C66ED1637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117739" y="4596553"/>
            <a:ext cx="2058910" cy="1862025"/>
          </a:xfrm>
          <a:prstGeom prst="rect">
            <a:avLst/>
          </a:prstGeom>
        </p:spPr>
      </p:pic>
      <p:graphicFrame>
        <p:nvGraphicFramePr>
          <p:cNvPr id="30" name="Chart 29">
            <a:extLst>
              <a:ext uri="{FF2B5EF4-FFF2-40B4-BE49-F238E27FC236}">
                <a16:creationId xmlns:a16="http://schemas.microsoft.com/office/drawing/2014/main" id="{2D78E47D-63E0-125B-FC50-A07AA14CB742}"/>
              </a:ext>
            </a:extLst>
          </p:cNvPr>
          <p:cNvGraphicFramePr/>
          <p:nvPr userDrawn="1">
            <p:extLst>
              <p:ext uri="{D42A27DB-BD31-4B8C-83A1-F6EECF244321}">
                <p14:modId xmlns:p14="http://schemas.microsoft.com/office/powerpoint/2010/main" val="896490215"/>
              </p:ext>
            </p:extLst>
          </p:nvPr>
        </p:nvGraphicFramePr>
        <p:xfrm>
          <a:off x="2925691" y="1092706"/>
          <a:ext cx="1151009" cy="765458"/>
        </p:xfrm>
        <a:graphic>
          <a:graphicData uri="http://schemas.openxmlformats.org/drawingml/2006/chart">
            <c:chart xmlns:c="http://schemas.openxmlformats.org/drawingml/2006/chart" xmlns:r="http://schemas.openxmlformats.org/officeDocument/2006/relationships" r:id="rId13"/>
          </a:graphicData>
        </a:graphic>
      </p:graphicFrame>
      <p:pic>
        <p:nvPicPr>
          <p:cNvPr id="3" name="Graphic 2">
            <a:extLst>
              <a:ext uri="{FF2B5EF4-FFF2-40B4-BE49-F238E27FC236}">
                <a16:creationId xmlns:a16="http://schemas.microsoft.com/office/drawing/2014/main" id="{F1A1F892-6706-F1D8-EFE0-BAC54D2392CE}"/>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841990" y="5387009"/>
            <a:ext cx="912598" cy="1085252"/>
          </a:xfrm>
          <a:prstGeom prst="rect">
            <a:avLst/>
          </a:prstGeom>
        </p:spPr>
      </p:pic>
      <p:pic>
        <p:nvPicPr>
          <p:cNvPr id="28" name="Graphic 27">
            <a:extLst>
              <a:ext uri="{FF2B5EF4-FFF2-40B4-BE49-F238E27FC236}">
                <a16:creationId xmlns:a16="http://schemas.microsoft.com/office/drawing/2014/main" id="{DB3A1095-EFE1-C4DF-359C-C36A2F31C39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089564" y="4843270"/>
            <a:ext cx="1568838" cy="1583780"/>
          </a:xfrm>
          <a:prstGeom prst="rect">
            <a:avLst/>
          </a:prstGeom>
        </p:spPr>
      </p:pic>
      <p:pic>
        <p:nvPicPr>
          <p:cNvPr id="33" name="Graphic 32">
            <a:extLst>
              <a:ext uri="{FF2B5EF4-FFF2-40B4-BE49-F238E27FC236}">
                <a16:creationId xmlns:a16="http://schemas.microsoft.com/office/drawing/2014/main" id="{DD289D6E-4D37-9125-9C94-2A8A12D0292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45207" y="5369641"/>
            <a:ext cx="1640718" cy="1081297"/>
          </a:xfrm>
          <a:prstGeom prst="rect">
            <a:avLst/>
          </a:prstGeom>
        </p:spPr>
      </p:pic>
      <p:sp>
        <p:nvSpPr>
          <p:cNvPr id="2" name="Rectangle: Rounded Corners 1">
            <a:extLst>
              <a:ext uri="{FF2B5EF4-FFF2-40B4-BE49-F238E27FC236}">
                <a16:creationId xmlns:a16="http://schemas.microsoft.com/office/drawing/2014/main" id="{4FFF7725-BE57-4833-CDD7-213071EB0C77}"/>
              </a:ext>
            </a:extLst>
          </p:cNvPr>
          <p:cNvSpPr/>
          <p:nvPr userDrawn="1"/>
        </p:nvSpPr>
        <p:spPr>
          <a:xfrm>
            <a:off x="3579223" y="993485"/>
            <a:ext cx="3055803" cy="3713421"/>
          </a:xfrm>
          <a:prstGeom prst="roundRect">
            <a:avLst/>
          </a:prstGeom>
          <a:solidFill>
            <a:srgbClr val="AE2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Graphic 36">
            <a:extLst>
              <a:ext uri="{FF2B5EF4-FFF2-40B4-BE49-F238E27FC236}">
                <a16:creationId xmlns:a16="http://schemas.microsoft.com/office/drawing/2014/main" id="{5EB7A4FF-C19F-E33F-1754-2C74AF1656EE}"/>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143726" y="2353063"/>
            <a:ext cx="900621" cy="1258742"/>
          </a:xfrm>
          <a:prstGeom prst="rect">
            <a:avLst/>
          </a:prstGeom>
        </p:spPr>
      </p:pic>
      <p:sp>
        <p:nvSpPr>
          <p:cNvPr id="6" name="TextBox 5">
            <a:extLst>
              <a:ext uri="{FF2B5EF4-FFF2-40B4-BE49-F238E27FC236}">
                <a16:creationId xmlns:a16="http://schemas.microsoft.com/office/drawing/2014/main" id="{7B127688-6993-A2D0-6130-4CA47E088270}"/>
              </a:ext>
            </a:extLst>
          </p:cNvPr>
          <p:cNvSpPr txBox="1"/>
          <p:nvPr userDrawn="1"/>
        </p:nvSpPr>
        <p:spPr>
          <a:xfrm>
            <a:off x="8673333" y="6623075"/>
            <a:ext cx="1081255" cy="215444"/>
          </a:xfrm>
          <a:prstGeom prst="rect">
            <a:avLst/>
          </a:prstGeom>
          <a:noFill/>
        </p:spPr>
        <p:txBody>
          <a:bodyPr wrap="square">
            <a:spAutoFit/>
          </a:bodyPr>
          <a:lstStyle/>
          <a:p>
            <a:r>
              <a:rPr lang="en-GB" sz="800" b="0" u="none" dirty="0">
                <a:solidFill>
                  <a:srgbClr val="533D74"/>
                </a:solidFill>
                <a:latin typeface="+mn-lt"/>
              </a:rPr>
              <a:t>www.ncpes.co.uk</a:t>
            </a:r>
          </a:p>
        </p:txBody>
      </p:sp>
      <p:sp>
        <p:nvSpPr>
          <p:cNvPr id="4" name="Rectangle: Rounded Corners 3">
            <a:extLst>
              <a:ext uri="{FF2B5EF4-FFF2-40B4-BE49-F238E27FC236}">
                <a16:creationId xmlns:a16="http://schemas.microsoft.com/office/drawing/2014/main" id="{14E3B7B4-EFA9-561B-BE26-588F4CD59EB8}"/>
              </a:ext>
            </a:extLst>
          </p:cNvPr>
          <p:cNvSpPr/>
          <p:nvPr userDrawn="1"/>
        </p:nvSpPr>
        <p:spPr>
          <a:xfrm>
            <a:off x="7425955" y="1470991"/>
            <a:ext cx="2058910" cy="268305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3369D76A-138A-0423-3092-9B93F124EE6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604601" y="3116557"/>
            <a:ext cx="1133740" cy="1258742"/>
          </a:xfrm>
          <a:prstGeom prst="rect">
            <a:avLst/>
          </a:prstGeom>
        </p:spPr>
      </p:pic>
    </p:spTree>
    <p:extLst>
      <p:ext uri="{BB962C8B-B14F-4D97-AF65-F5344CB8AC3E}">
        <p14:creationId xmlns:p14="http://schemas.microsoft.com/office/powerpoint/2010/main" val="211592368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52E24D-26C3-45E4-825B-25ECE777D509}" type="datetimeFigureOut">
              <a:rPr lang="en-GB" smtClean="0"/>
              <a:t>21/08/2023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244659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2E24D-26C3-45E4-825B-25ECE777D509}" type="datetimeFigureOut">
              <a:rPr lang="en-GB" smtClean="0"/>
              <a:t>21/08/2023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1735603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2E24D-26C3-45E4-825B-25ECE777D509}" type="datetimeFigureOut">
              <a:rPr lang="en-GB" smtClean="0"/>
              <a:t>21/08/2023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33456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A171288-33A4-C30C-5A05-956917588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54297" y="5357102"/>
            <a:ext cx="1643668" cy="1301785"/>
          </a:xfrm>
          <a:prstGeom prst="rect">
            <a:avLst/>
          </a:prstGeom>
        </p:spPr>
      </p:pic>
    </p:spTree>
    <p:extLst>
      <p:ext uri="{BB962C8B-B14F-4D97-AF65-F5344CB8AC3E}">
        <p14:creationId xmlns:p14="http://schemas.microsoft.com/office/powerpoint/2010/main" val="40915664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9F285F1-FB8D-BD4C-086A-F332236BC6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397" y="1212984"/>
            <a:ext cx="2103278" cy="460092"/>
          </a:xfrm>
          <a:prstGeom prst="rect">
            <a:avLst/>
          </a:prstGeom>
        </p:spPr>
      </p:pic>
      <p:pic>
        <p:nvPicPr>
          <p:cNvPr id="8" name="Graphic 7">
            <a:extLst>
              <a:ext uri="{FF2B5EF4-FFF2-40B4-BE49-F238E27FC236}">
                <a16:creationId xmlns:a16="http://schemas.microsoft.com/office/drawing/2014/main" id="{5B449904-9C41-3814-FE3E-E9C516A90A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5206" y="1942731"/>
            <a:ext cx="2642314" cy="440385"/>
          </a:xfrm>
          <a:prstGeom prst="rect">
            <a:avLst/>
          </a:prstGeom>
        </p:spPr>
      </p:pic>
      <p:pic>
        <p:nvPicPr>
          <p:cNvPr id="9" name="Graphic 8">
            <a:extLst>
              <a:ext uri="{FF2B5EF4-FFF2-40B4-BE49-F238E27FC236}">
                <a16:creationId xmlns:a16="http://schemas.microsoft.com/office/drawing/2014/main" id="{C3847196-5DF6-F403-CE95-08BC5FBBC3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53984" y="2763204"/>
            <a:ext cx="2709182" cy="3663846"/>
          </a:xfrm>
          <a:prstGeom prst="rect">
            <a:avLst/>
          </a:prstGeom>
        </p:spPr>
      </p:pic>
      <p:sp>
        <p:nvSpPr>
          <p:cNvPr id="10" name="TextBox 9">
            <a:extLst>
              <a:ext uri="{FF2B5EF4-FFF2-40B4-BE49-F238E27FC236}">
                <a16:creationId xmlns:a16="http://schemas.microsoft.com/office/drawing/2014/main" id="{8B4CA486-033E-FC96-0223-E813BFC7E225}"/>
              </a:ext>
            </a:extLst>
          </p:cNvPr>
          <p:cNvSpPr txBox="1"/>
          <p:nvPr userDrawn="1"/>
        </p:nvSpPr>
        <p:spPr>
          <a:xfrm>
            <a:off x="258923" y="6499965"/>
            <a:ext cx="6429260" cy="338554"/>
          </a:xfrm>
          <a:prstGeom prst="rect">
            <a:avLst/>
          </a:prstGeom>
          <a:noFill/>
        </p:spPr>
        <p:txBody>
          <a:bodyPr wrap="square">
            <a:spAutoFit/>
          </a:bodyPr>
          <a:lstStyle/>
          <a:p>
            <a:r>
              <a:rPr lang="en-GB" sz="800" b="0" dirty="0">
                <a:solidFill>
                  <a:srgbClr val="533D74"/>
                </a:solidFill>
                <a:latin typeface="+mn-lt"/>
              </a:rPr>
              <a:t>The survey was sent to adult (ages 16 and over) NHS patients, with a confirmed primary diagnosis of cancer, discharged from an NHS trust after an inpatient episode or day case attendance for cancer related treatment in the months of April, May, and June 2022.</a:t>
            </a:r>
          </a:p>
        </p:txBody>
      </p:sp>
      <p:pic>
        <p:nvPicPr>
          <p:cNvPr id="12" name="Picture 11">
            <a:extLst>
              <a:ext uri="{FF2B5EF4-FFF2-40B4-BE49-F238E27FC236}">
                <a16:creationId xmlns:a16="http://schemas.microsoft.com/office/drawing/2014/main" id="{BE927CB1-D48B-E1A1-4675-9019D2576296}"/>
              </a:ext>
            </a:extLst>
          </p:cNvPr>
          <p:cNvPicPr>
            <a:picLocks noChangeAspect="1"/>
          </p:cNvPicPr>
          <p:nvPr userDrawn="1"/>
        </p:nvPicPr>
        <p:blipFill>
          <a:blip r:embed="rId8"/>
          <a:stretch>
            <a:fillRect/>
          </a:stretch>
        </p:blipFill>
        <p:spPr>
          <a:xfrm>
            <a:off x="256116" y="239032"/>
            <a:ext cx="695868" cy="280247"/>
          </a:xfrm>
          <a:prstGeom prst="rect">
            <a:avLst/>
          </a:prstGeom>
        </p:spPr>
      </p:pic>
      <p:sp>
        <p:nvSpPr>
          <p:cNvPr id="13" name="TextBox 12">
            <a:extLst>
              <a:ext uri="{FF2B5EF4-FFF2-40B4-BE49-F238E27FC236}">
                <a16:creationId xmlns:a16="http://schemas.microsoft.com/office/drawing/2014/main" id="{F2F084DB-B8E9-93E2-3B1A-63AE32B5840C}"/>
              </a:ext>
            </a:extLst>
          </p:cNvPr>
          <p:cNvSpPr txBox="1"/>
          <p:nvPr userDrawn="1"/>
        </p:nvSpPr>
        <p:spPr>
          <a:xfrm>
            <a:off x="1028518" y="143066"/>
            <a:ext cx="2642314" cy="584775"/>
          </a:xfrm>
          <a:prstGeom prst="rect">
            <a:avLst/>
          </a:prstGeom>
          <a:noFill/>
        </p:spPr>
        <p:txBody>
          <a:bodyPr wrap="square">
            <a:spAutoFit/>
          </a:bodyPr>
          <a:lstStyle/>
          <a:p>
            <a:r>
              <a:rPr lang="en-GB" sz="1600" b="1" dirty="0">
                <a:latin typeface="Frutiger" panose="020B0500000000000000" pitchFamily="34" charset="0"/>
              </a:rPr>
              <a:t>National Cancer Patient Experience Survey 2022</a:t>
            </a:r>
          </a:p>
        </p:txBody>
      </p:sp>
      <p:pic>
        <p:nvPicPr>
          <p:cNvPr id="16" name="Graphic 15">
            <a:extLst>
              <a:ext uri="{FF2B5EF4-FFF2-40B4-BE49-F238E27FC236}">
                <a16:creationId xmlns:a16="http://schemas.microsoft.com/office/drawing/2014/main" id="{F7AAF8B7-29AB-6796-2FCB-FD3310B2F88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10417" y="5400751"/>
            <a:ext cx="1334928" cy="1057263"/>
          </a:xfrm>
          <a:prstGeom prst="rect">
            <a:avLst/>
          </a:prstGeom>
        </p:spPr>
      </p:pic>
      <p:pic>
        <p:nvPicPr>
          <p:cNvPr id="17" name="Graphic 16">
            <a:extLst>
              <a:ext uri="{FF2B5EF4-FFF2-40B4-BE49-F238E27FC236}">
                <a16:creationId xmlns:a16="http://schemas.microsoft.com/office/drawing/2014/main" id="{EE2C58E4-874D-9C86-1650-DFD49C240EFD}"/>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4953000" y="679617"/>
            <a:ext cx="1898688" cy="3991403"/>
          </a:xfrm>
          <a:prstGeom prst="rect">
            <a:avLst/>
          </a:prstGeom>
        </p:spPr>
      </p:pic>
      <p:pic>
        <p:nvPicPr>
          <p:cNvPr id="18" name="Graphic 17">
            <a:extLst>
              <a:ext uri="{FF2B5EF4-FFF2-40B4-BE49-F238E27FC236}">
                <a16:creationId xmlns:a16="http://schemas.microsoft.com/office/drawing/2014/main" id="{8A2ED7EA-42CF-6591-3A6E-913F3CBD2CF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453945" y="5108914"/>
            <a:ext cx="3550821" cy="1319562"/>
          </a:xfrm>
          <a:prstGeom prst="rect">
            <a:avLst/>
          </a:prstGeom>
        </p:spPr>
      </p:pic>
      <p:pic>
        <p:nvPicPr>
          <p:cNvPr id="22" name="Graphic 21">
            <a:extLst>
              <a:ext uri="{FF2B5EF4-FFF2-40B4-BE49-F238E27FC236}">
                <a16:creationId xmlns:a16="http://schemas.microsoft.com/office/drawing/2014/main" id="{FA6F8CC8-F82D-D2E7-8AF1-B47791A510D4}"/>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210194" y="4938770"/>
            <a:ext cx="1523819" cy="1523819"/>
          </a:xfrm>
          <a:prstGeom prst="rect">
            <a:avLst/>
          </a:prstGeom>
        </p:spPr>
      </p:pic>
      <p:pic>
        <p:nvPicPr>
          <p:cNvPr id="24" name="Graphic 23">
            <a:extLst>
              <a:ext uri="{FF2B5EF4-FFF2-40B4-BE49-F238E27FC236}">
                <a16:creationId xmlns:a16="http://schemas.microsoft.com/office/drawing/2014/main" id="{F32F8E70-F95D-9E2D-6471-1D14563B8D9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243028" y="2323460"/>
            <a:ext cx="922354" cy="1462268"/>
          </a:xfrm>
          <a:prstGeom prst="rect">
            <a:avLst/>
          </a:prstGeom>
        </p:spPr>
      </p:pic>
      <p:graphicFrame>
        <p:nvGraphicFramePr>
          <p:cNvPr id="30" name="Chart 29">
            <a:extLst>
              <a:ext uri="{FF2B5EF4-FFF2-40B4-BE49-F238E27FC236}">
                <a16:creationId xmlns:a16="http://schemas.microsoft.com/office/drawing/2014/main" id="{2D78E47D-63E0-125B-FC50-A07AA14CB742}"/>
              </a:ext>
            </a:extLst>
          </p:cNvPr>
          <p:cNvGraphicFramePr/>
          <p:nvPr userDrawn="1">
            <p:extLst>
              <p:ext uri="{D42A27DB-BD31-4B8C-83A1-F6EECF244321}">
                <p14:modId xmlns:p14="http://schemas.microsoft.com/office/powerpoint/2010/main" val="896490215"/>
              </p:ext>
            </p:extLst>
          </p:nvPr>
        </p:nvGraphicFramePr>
        <p:xfrm>
          <a:off x="2925691" y="1092706"/>
          <a:ext cx="1151009" cy="765458"/>
        </p:xfrm>
        <a:graphic>
          <a:graphicData uri="http://schemas.openxmlformats.org/drawingml/2006/chart">
            <c:chart xmlns:c="http://schemas.openxmlformats.org/drawingml/2006/chart" xmlns:r="http://schemas.openxmlformats.org/officeDocument/2006/relationships" r:id="rId19"/>
          </a:graphicData>
        </a:graphic>
      </p:graphicFrame>
      <p:sp>
        <p:nvSpPr>
          <p:cNvPr id="2" name="TextBox 1">
            <a:extLst>
              <a:ext uri="{FF2B5EF4-FFF2-40B4-BE49-F238E27FC236}">
                <a16:creationId xmlns:a16="http://schemas.microsoft.com/office/drawing/2014/main" id="{5D0D3F09-538C-7868-DEFB-9EFE5BB19D8A}"/>
              </a:ext>
            </a:extLst>
          </p:cNvPr>
          <p:cNvSpPr txBox="1"/>
          <p:nvPr userDrawn="1"/>
        </p:nvSpPr>
        <p:spPr>
          <a:xfrm>
            <a:off x="8673333" y="6623075"/>
            <a:ext cx="1081255" cy="215444"/>
          </a:xfrm>
          <a:prstGeom prst="rect">
            <a:avLst/>
          </a:prstGeom>
          <a:noFill/>
        </p:spPr>
        <p:txBody>
          <a:bodyPr wrap="square">
            <a:spAutoFit/>
          </a:bodyPr>
          <a:lstStyle/>
          <a:p>
            <a:r>
              <a:rPr lang="en-GB" sz="800" b="0" u="none" dirty="0">
                <a:solidFill>
                  <a:srgbClr val="533D74"/>
                </a:solidFill>
                <a:latin typeface="+mn-lt"/>
              </a:rPr>
              <a:t>www.ncpes.co.uk</a:t>
            </a:r>
          </a:p>
        </p:txBody>
      </p:sp>
      <p:sp>
        <p:nvSpPr>
          <p:cNvPr id="3" name="Rectangle: Rounded Corners 2">
            <a:extLst>
              <a:ext uri="{FF2B5EF4-FFF2-40B4-BE49-F238E27FC236}">
                <a16:creationId xmlns:a16="http://schemas.microsoft.com/office/drawing/2014/main" id="{E39EF256-4BCF-5BD9-0057-821B77CC4D01}"/>
              </a:ext>
            </a:extLst>
          </p:cNvPr>
          <p:cNvSpPr/>
          <p:nvPr userDrawn="1"/>
        </p:nvSpPr>
        <p:spPr>
          <a:xfrm>
            <a:off x="7425955" y="1470991"/>
            <a:ext cx="2058910" cy="268305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4" name="Graphic 3">
            <a:extLst>
              <a:ext uri="{FF2B5EF4-FFF2-40B4-BE49-F238E27FC236}">
                <a16:creationId xmlns:a16="http://schemas.microsoft.com/office/drawing/2014/main" id="{08C22ACC-2891-7C1F-49B0-C93AF5D9B43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893598" y="3076513"/>
            <a:ext cx="851840" cy="1338606"/>
          </a:xfrm>
          <a:prstGeom prst="rect">
            <a:avLst/>
          </a:prstGeom>
        </p:spPr>
      </p:pic>
      <p:pic>
        <p:nvPicPr>
          <p:cNvPr id="5" name="Graphic 4">
            <a:extLst>
              <a:ext uri="{FF2B5EF4-FFF2-40B4-BE49-F238E27FC236}">
                <a16:creationId xmlns:a16="http://schemas.microsoft.com/office/drawing/2014/main" id="{5B493B41-CFA3-C363-174B-8026056F357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117739" y="4596553"/>
            <a:ext cx="2058910" cy="1862025"/>
          </a:xfrm>
          <a:prstGeom prst="rect">
            <a:avLst/>
          </a:prstGeom>
        </p:spPr>
      </p:pic>
      <p:pic>
        <p:nvPicPr>
          <p:cNvPr id="23" name="Graphic 22">
            <a:extLst>
              <a:ext uri="{FF2B5EF4-FFF2-40B4-BE49-F238E27FC236}">
                <a16:creationId xmlns:a16="http://schemas.microsoft.com/office/drawing/2014/main" id="{97696836-7E2E-CC0C-33CC-24B4D21EE6C3}"/>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826787" y="5140665"/>
            <a:ext cx="918651" cy="1338606"/>
          </a:xfrm>
          <a:prstGeom prst="rect">
            <a:avLst/>
          </a:prstGeom>
        </p:spPr>
      </p:pic>
    </p:spTree>
    <p:extLst>
      <p:ext uri="{BB962C8B-B14F-4D97-AF65-F5344CB8AC3E}">
        <p14:creationId xmlns:p14="http://schemas.microsoft.com/office/powerpoint/2010/main" val="370092988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52E24D-26C3-45E4-825B-25ECE777D509}" type="datetimeFigureOut">
              <a:rPr lang="en-GB" smtClean="0"/>
              <a:t>21/08/2023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269748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52E24D-26C3-45E4-825B-25ECE777D509}" type="datetimeFigureOut">
              <a:rPr lang="en-GB" smtClean="0"/>
              <a:t>21/08/2023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152478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52E24D-26C3-45E4-825B-25ECE777D509}" type="datetimeFigureOut">
              <a:rPr lang="en-GB" smtClean="0"/>
              <a:t>21/08/2023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32873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52E24D-26C3-45E4-825B-25ECE777D509}" type="datetimeFigureOut">
              <a:rPr lang="en-GB" smtClean="0"/>
              <a:t>21/08/2023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134784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2E24D-26C3-45E4-825B-25ECE777D509}" type="datetimeFigureOut">
              <a:rPr lang="en-GB" smtClean="0"/>
              <a:t>21/08/2023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205685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52E24D-26C3-45E4-825B-25ECE777D509}" type="datetimeFigureOut">
              <a:rPr lang="en-GB" smtClean="0"/>
              <a:t>21/08/2023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25120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E24D-26C3-45E4-825B-25ECE777D509}" type="datetimeFigureOut">
              <a:rPr lang="en-GB" smtClean="0"/>
              <a:t>21/08/2023</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0295F-F6F3-49A8-A22A-9F8DA1321B9B}" type="slidenum">
              <a:rPr lang="en-GB" smtClean="0"/>
              <a:t>‹#›</a:t>
            </a:fld>
            <a:endParaRPr lang="en-GB" dirty="0"/>
          </a:p>
        </p:txBody>
      </p:sp>
    </p:spTree>
    <p:extLst>
      <p:ext uri="{BB962C8B-B14F-4D97-AF65-F5344CB8AC3E}">
        <p14:creationId xmlns:p14="http://schemas.microsoft.com/office/powerpoint/2010/main" val="696901729"/>
      </p:ext>
    </p:extLst>
  </p:cSld>
  <p:clrMap bg1="lt1" tx1="dk1" bg2="lt2" tx2="dk2" accent1="accent1" accent2="accent2" accent3="accent3" accent4="accent4" accent5="accent5" accent6="accent6" hlink="hlink" folHlink="folHlink"/>
  <p:sldLayoutIdLst>
    <p:sldLayoutId id="2147483688" r:id="rId1"/>
    <p:sldLayoutId id="2147483674" r:id="rId2"/>
    <p:sldLayoutId id="2147483687"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ncpes.co.uk/latest-national-resul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pes@pickereurope.ac.uk" TargetMode="External"/><Relationship Id="rId2" Type="http://schemas.openxmlformats.org/officeDocument/2006/relationships/hyperlink" Target="http://www.ncpes.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0ABB-4282-DD63-27B8-43077ABA6148}"/>
              </a:ext>
            </a:extLst>
          </p:cNvPr>
          <p:cNvSpPr>
            <a:spLocks noGrp="1"/>
          </p:cNvSpPr>
          <p:nvPr>
            <p:ph type="title" idx="4294967295"/>
          </p:nvPr>
        </p:nvSpPr>
        <p:spPr>
          <a:xfrm>
            <a:off x="574214" y="95557"/>
            <a:ext cx="8543925" cy="882650"/>
          </a:xfrm>
        </p:spPr>
        <p:txBody>
          <a:bodyPr>
            <a:normAutofit/>
          </a:bodyPr>
          <a:lstStyle/>
          <a:p>
            <a:r>
              <a:rPr lang="en-GB" sz="3200" b="1" dirty="0">
                <a:solidFill>
                  <a:schemeClr val="accent4"/>
                </a:solidFill>
                <a:latin typeface="Arial" panose="020B0604020202020204" pitchFamily="34" charset="0"/>
                <a:cs typeface="Arial" panose="020B0604020202020204" pitchFamily="34" charset="0"/>
              </a:rPr>
              <a:t>CPES infographic instructions</a:t>
            </a:r>
          </a:p>
        </p:txBody>
      </p:sp>
      <p:sp>
        <p:nvSpPr>
          <p:cNvPr id="3" name="Content Placeholder 2">
            <a:extLst>
              <a:ext uri="{FF2B5EF4-FFF2-40B4-BE49-F238E27FC236}">
                <a16:creationId xmlns:a16="http://schemas.microsoft.com/office/drawing/2014/main" id="{CD43111A-CD88-D5F1-A600-C1D2404AF561}"/>
              </a:ext>
            </a:extLst>
          </p:cNvPr>
          <p:cNvSpPr>
            <a:spLocks noGrp="1"/>
          </p:cNvSpPr>
          <p:nvPr>
            <p:ph idx="4294967295"/>
          </p:nvPr>
        </p:nvSpPr>
        <p:spPr>
          <a:xfrm>
            <a:off x="574214" y="978206"/>
            <a:ext cx="8757572" cy="5574993"/>
          </a:xfrm>
        </p:spPr>
        <p:txBody>
          <a:bodyPr>
            <a:normAutofit fontScale="85000" lnSpcReduction="10000"/>
          </a:bodyPr>
          <a:lstStyle/>
          <a:p>
            <a:pPr marL="0" indent="0">
              <a:lnSpc>
                <a:spcPct val="120000"/>
              </a:lnSpc>
              <a:buNone/>
            </a:pPr>
            <a:r>
              <a:rPr lang="en-GB" sz="2000" dirty="0">
                <a:latin typeface="Arial" panose="020B0604020202020204" pitchFamily="34" charset="0"/>
                <a:cs typeface="Arial" panose="020B0604020202020204" pitchFamily="34" charset="0"/>
              </a:rPr>
              <a:t>This file contains two template infographics which you can populate with results for your Trust, ICB or Alliance, allowing you to share your headline findings more widely.</a:t>
            </a:r>
          </a:p>
          <a:p>
            <a:pPr marL="0" indent="0">
              <a:lnSpc>
                <a:spcPct val="120000"/>
              </a:lnSpc>
              <a:buNone/>
            </a:pPr>
            <a:r>
              <a:rPr lang="en-GB" sz="2000" dirty="0">
                <a:latin typeface="Arial" panose="020B0604020202020204" pitchFamily="34" charset="0"/>
                <a:cs typeface="Arial" panose="020B0604020202020204" pitchFamily="34" charset="0"/>
              </a:rPr>
              <a:t>You can:</a:t>
            </a:r>
          </a:p>
          <a:p>
            <a:pPr>
              <a:lnSpc>
                <a:spcPct val="120000"/>
              </a:lnSpc>
            </a:pPr>
            <a:r>
              <a:rPr lang="en-GB" sz="2000" dirty="0">
                <a:latin typeface="Arial" panose="020B0604020202020204" pitchFamily="34" charset="0"/>
                <a:cs typeface="Arial" panose="020B0604020202020204" pitchFamily="34" charset="0"/>
              </a:rPr>
              <a:t>Add your Trust, ICB or Alliance logo to the top right. Simply delete the template logo that is there and add your own.</a:t>
            </a:r>
          </a:p>
          <a:p>
            <a:pPr>
              <a:lnSpc>
                <a:spcPct val="120000"/>
              </a:lnSpc>
            </a:pPr>
            <a:r>
              <a:rPr lang="en-GB" sz="2000" dirty="0">
                <a:latin typeface="Arial" panose="020B0604020202020204" pitchFamily="34" charset="0"/>
                <a:cs typeface="Arial" panose="020B0604020202020204" pitchFamily="34" charset="0"/>
              </a:rPr>
              <a:t>Edit the template text provided in each bubble. Click on the text and start typing.</a:t>
            </a:r>
          </a:p>
          <a:p>
            <a:pPr>
              <a:lnSpc>
                <a:spcPct val="120000"/>
              </a:lnSpc>
            </a:pPr>
            <a:r>
              <a:rPr lang="en-GB" sz="2000" dirty="0">
                <a:latin typeface="Arial" panose="020B0604020202020204" pitchFamily="34" charset="0"/>
                <a:cs typeface="Arial" panose="020B0604020202020204" pitchFamily="34" charset="0"/>
              </a:rPr>
              <a:t>Update the ring charts seen in the first infographic (instructions on the next slide).</a:t>
            </a:r>
          </a:p>
          <a:p>
            <a:pPr marL="0" indent="0">
              <a:lnSpc>
                <a:spcPct val="120000"/>
              </a:lnSpc>
              <a:buNone/>
            </a:pPr>
            <a:r>
              <a:rPr lang="en-GB" sz="2000" dirty="0">
                <a:latin typeface="Arial" panose="020B0604020202020204" pitchFamily="34" charset="0"/>
                <a:cs typeface="Arial" panose="020B0604020202020204" pitchFamily="34" charset="0"/>
              </a:rPr>
              <a:t>The images and the coloured spaces for text cannot be updated.</a:t>
            </a:r>
          </a:p>
          <a:p>
            <a:pPr marL="0" indent="0">
              <a:lnSpc>
                <a:spcPct val="120000"/>
              </a:lnSpc>
              <a:buNone/>
            </a:pPr>
            <a:endParaRPr lang="en-GB" sz="2000" dirty="0">
              <a:latin typeface="Arial" panose="020B0604020202020204" pitchFamily="34" charset="0"/>
              <a:cs typeface="Arial" panose="020B0604020202020204" pitchFamily="34" charset="0"/>
            </a:endParaRPr>
          </a:p>
          <a:p>
            <a:pPr marL="0" indent="0">
              <a:lnSpc>
                <a:spcPct val="120000"/>
              </a:lnSpc>
              <a:buNone/>
            </a:pPr>
            <a:r>
              <a:rPr lang="en-GB" sz="2000" b="1" dirty="0">
                <a:latin typeface="Arial" panose="020B0604020202020204" pitchFamily="34" charset="0"/>
                <a:cs typeface="Arial" panose="020B0604020202020204" pitchFamily="34" charset="0"/>
              </a:rPr>
              <a:t>Font used in this infographic</a:t>
            </a:r>
          </a:p>
          <a:p>
            <a:pPr marL="0" indent="0">
              <a:lnSpc>
                <a:spcPct val="120000"/>
              </a:lnSpc>
              <a:buNone/>
            </a:pPr>
            <a:r>
              <a:rPr lang="en-GB" sz="2000" dirty="0">
                <a:latin typeface="Arial" panose="020B0604020202020204" pitchFamily="34" charset="0"/>
                <a:cs typeface="Arial" panose="020B0604020202020204" pitchFamily="34" charset="0"/>
              </a:rPr>
              <a:t>This infographic is set up to use the font Arial. </a:t>
            </a:r>
          </a:p>
          <a:p>
            <a:pPr marL="0" indent="0">
              <a:lnSpc>
                <a:spcPct val="120000"/>
              </a:lnSpc>
              <a:buNone/>
            </a:pPr>
            <a:r>
              <a:rPr lang="en-GB" sz="2000" dirty="0">
                <a:latin typeface="Arial" panose="020B0604020202020204" pitchFamily="34" charset="0"/>
                <a:cs typeface="Arial" panose="020B0604020202020204" pitchFamily="34" charset="0"/>
              </a:rPr>
              <a:t>The default font size for percentages is 18. </a:t>
            </a:r>
          </a:p>
          <a:p>
            <a:pPr marL="0" indent="0">
              <a:lnSpc>
                <a:spcPct val="120000"/>
              </a:lnSpc>
              <a:buNone/>
            </a:pPr>
            <a:r>
              <a:rPr lang="en-GB" sz="2000" dirty="0">
                <a:latin typeface="Arial" panose="020B0604020202020204" pitchFamily="34" charset="0"/>
                <a:cs typeface="Arial" panose="020B0604020202020204" pitchFamily="34" charset="0"/>
              </a:rPr>
              <a:t>The default font size for question text is 12.</a:t>
            </a:r>
          </a:p>
          <a:p>
            <a:pPr marL="457200" lvl="1" indent="0">
              <a:buNone/>
            </a:pPr>
            <a:endParaRPr lang="en-GB" sz="1600" dirty="0"/>
          </a:p>
        </p:txBody>
      </p:sp>
    </p:spTree>
    <p:extLst>
      <p:ext uri="{BB962C8B-B14F-4D97-AF65-F5344CB8AC3E}">
        <p14:creationId xmlns:p14="http://schemas.microsoft.com/office/powerpoint/2010/main" val="142745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0ABB-4282-DD63-27B8-43077ABA6148}"/>
              </a:ext>
            </a:extLst>
          </p:cNvPr>
          <p:cNvSpPr>
            <a:spLocks noGrp="1"/>
          </p:cNvSpPr>
          <p:nvPr>
            <p:ph type="title" idx="4294967295"/>
          </p:nvPr>
        </p:nvSpPr>
        <p:spPr>
          <a:xfrm>
            <a:off x="519113" y="85728"/>
            <a:ext cx="8543925" cy="882647"/>
          </a:xfrm>
        </p:spPr>
        <p:txBody>
          <a:bodyPr>
            <a:normAutofit/>
          </a:bodyPr>
          <a:lstStyle/>
          <a:p>
            <a:r>
              <a:rPr lang="en-GB" sz="3200" b="1" dirty="0">
                <a:solidFill>
                  <a:schemeClr val="accent4"/>
                </a:solidFill>
                <a:latin typeface="Arial" panose="020B0604020202020204" pitchFamily="34" charset="0"/>
                <a:cs typeface="Arial" panose="020B0604020202020204" pitchFamily="34" charset="0"/>
              </a:rPr>
              <a:t>CPES infographic instructions</a:t>
            </a:r>
          </a:p>
        </p:txBody>
      </p:sp>
      <p:sp>
        <p:nvSpPr>
          <p:cNvPr id="3" name="Content Placeholder 2">
            <a:extLst>
              <a:ext uri="{FF2B5EF4-FFF2-40B4-BE49-F238E27FC236}">
                <a16:creationId xmlns:a16="http://schemas.microsoft.com/office/drawing/2014/main" id="{CD43111A-CD88-D5F1-A600-C1D2404AF561}"/>
              </a:ext>
            </a:extLst>
          </p:cNvPr>
          <p:cNvSpPr>
            <a:spLocks noGrp="1"/>
          </p:cNvSpPr>
          <p:nvPr>
            <p:ph idx="4294967295"/>
          </p:nvPr>
        </p:nvSpPr>
        <p:spPr>
          <a:xfrm>
            <a:off x="681037" y="968375"/>
            <a:ext cx="8800420" cy="5403850"/>
          </a:xfrm>
        </p:spPr>
        <p:txBody>
          <a:bodyPr/>
          <a:lstStyle/>
          <a:p>
            <a:pPr marL="0" indent="0">
              <a:lnSpc>
                <a:spcPct val="100000"/>
              </a:lnSpc>
              <a:buNone/>
            </a:pPr>
            <a:r>
              <a:rPr lang="en-GB" sz="1700" b="1" dirty="0">
                <a:latin typeface="Arial" panose="020B0604020202020204" pitchFamily="34" charset="0"/>
                <a:cs typeface="Arial" panose="020B0604020202020204" pitchFamily="34" charset="0"/>
              </a:rPr>
              <a:t>Ring charts</a:t>
            </a:r>
          </a:p>
          <a:p>
            <a:pPr marL="0" indent="0">
              <a:lnSpc>
                <a:spcPct val="100000"/>
              </a:lnSpc>
              <a:buNone/>
            </a:pPr>
            <a:r>
              <a:rPr lang="en-GB" sz="1700" dirty="0">
                <a:latin typeface="Arial" panose="020B0604020202020204" pitchFamily="34" charset="0"/>
                <a:cs typeface="Arial" panose="020B0604020202020204" pitchFamily="34" charset="0"/>
              </a:rPr>
              <a:t>One of the infographics has two ring charts that can be updated.</a:t>
            </a:r>
          </a:p>
          <a:p>
            <a:pPr marL="0" indent="0">
              <a:lnSpc>
                <a:spcPct val="100000"/>
              </a:lnSpc>
              <a:buNone/>
            </a:pPr>
            <a:r>
              <a:rPr lang="en-GB" sz="1700" dirty="0">
                <a:latin typeface="Arial" panose="020B0604020202020204" pitchFamily="34" charset="0"/>
                <a:cs typeface="Arial" panose="020B0604020202020204" pitchFamily="34" charset="0"/>
              </a:rPr>
              <a:t>By right clicking on each and selecting ‘Edit Data’ you can update the percentages to the results for the questions you’d like to include.</a:t>
            </a:r>
          </a:p>
          <a:p>
            <a:pPr lvl="1"/>
            <a:endParaRPr lang="en-GB" sz="1600" dirty="0"/>
          </a:p>
          <a:p>
            <a:pPr marL="0" indent="0">
              <a:buNone/>
            </a:pPr>
            <a:endParaRPr lang="en-GB" dirty="0"/>
          </a:p>
        </p:txBody>
      </p:sp>
      <p:pic>
        <p:nvPicPr>
          <p:cNvPr id="7" name="Picture 6">
            <a:extLst>
              <a:ext uri="{FF2B5EF4-FFF2-40B4-BE49-F238E27FC236}">
                <a16:creationId xmlns:a16="http://schemas.microsoft.com/office/drawing/2014/main" id="{9A0FAC3A-4E59-05EE-598F-FAA72A3070EC}"/>
              </a:ext>
            </a:extLst>
          </p:cNvPr>
          <p:cNvPicPr>
            <a:picLocks noChangeAspect="1"/>
          </p:cNvPicPr>
          <p:nvPr/>
        </p:nvPicPr>
        <p:blipFill>
          <a:blip r:embed="rId2"/>
          <a:stretch>
            <a:fillRect/>
          </a:stretch>
        </p:blipFill>
        <p:spPr>
          <a:xfrm>
            <a:off x="239855" y="2664464"/>
            <a:ext cx="5150679" cy="2931343"/>
          </a:xfrm>
          <a:prstGeom prst="rect">
            <a:avLst/>
          </a:prstGeom>
          <a:ln>
            <a:solidFill>
              <a:schemeClr val="tx1"/>
            </a:solidFill>
          </a:ln>
        </p:spPr>
      </p:pic>
      <p:sp>
        <p:nvSpPr>
          <p:cNvPr id="8" name="Rectangle 7">
            <a:extLst>
              <a:ext uri="{FF2B5EF4-FFF2-40B4-BE49-F238E27FC236}">
                <a16:creationId xmlns:a16="http://schemas.microsoft.com/office/drawing/2014/main" id="{602FEBDE-0BBF-35DE-86F1-311286C3295F}"/>
              </a:ext>
            </a:extLst>
          </p:cNvPr>
          <p:cNvSpPr/>
          <p:nvPr/>
        </p:nvSpPr>
        <p:spPr>
          <a:xfrm>
            <a:off x="3305983" y="5327137"/>
            <a:ext cx="2078182" cy="268670"/>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14AABFC1-6E4B-5C9D-97A5-FD981D5A3F9B}"/>
              </a:ext>
            </a:extLst>
          </p:cNvPr>
          <p:cNvPicPr>
            <a:picLocks noChangeAspect="1"/>
          </p:cNvPicPr>
          <p:nvPr/>
        </p:nvPicPr>
        <p:blipFill>
          <a:blip r:embed="rId3"/>
          <a:stretch>
            <a:fillRect/>
          </a:stretch>
        </p:blipFill>
        <p:spPr>
          <a:xfrm>
            <a:off x="6433193" y="2664464"/>
            <a:ext cx="3048264" cy="2568163"/>
          </a:xfrm>
          <a:prstGeom prst="rect">
            <a:avLst/>
          </a:prstGeom>
          <a:ln>
            <a:solidFill>
              <a:schemeClr val="tx1"/>
            </a:solidFill>
          </a:ln>
        </p:spPr>
      </p:pic>
      <p:cxnSp>
        <p:nvCxnSpPr>
          <p:cNvPr id="16" name="Connector: Elbow 15">
            <a:extLst>
              <a:ext uri="{FF2B5EF4-FFF2-40B4-BE49-F238E27FC236}">
                <a16:creationId xmlns:a16="http://schemas.microsoft.com/office/drawing/2014/main" id="{55CE6616-1D19-8E48-810D-ACAFC8BD5480}"/>
              </a:ext>
            </a:extLst>
          </p:cNvPr>
          <p:cNvCxnSpPr>
            <a:cxnSpLocks/>
            <a:stCxn id="8" idx="3"/>
            <a:endCxn id="12" idx="1"/>
          </p:cNvCxnSpPr>
          <p:nvPr/>
        </p:nvCxnSpPr>
        <p:spPr>
          <a:xfrm flipV="1">
            <a:off x="5384165" y="3948546"/>
            <a:ext cx="1049028" cy="1512926"/>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799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43111A-CD88-D5F1-A600-C1D2404AF561}"/>
              </a:ext>
            </a:extLst>
          </p:cNvPr>
          <p:cNvSpPr>
            <a:spLocks noGrp="1"/>
          </p:cNvSpPr>
          <p:nvPr>
            <p:ph idx="4294967295"/>
          </p:nvPr>
        </p:nvSpPr>
        <p:spPr>
          <a:xfrm>
            <a:off x="587375" y="833438"/>
            <a:ext cx="8799512" cy="5403850"/>
          </a:xfrm>
        </p:spPr>
        <p:txBody>
          <a:bodyPr>
            <a:normAutofit/>
          </a:bodyPr>
          <a:lstStyle/>
          <a:p>
            <a:pPr marL="0" indent="0">
              <a:lnSpc>
                <a:spcPct val="100000"/>
              </a:lnSpc>
              <a:buNone/>
            </a:pPr>
            <a:r>
              <a:rPr lang="en-GB" sz="1700" b="1" dirty="0">
                <a:latin typeface="Arial" panose="020B0604020202020204" pitchFamily="34" charset="0"/>
                <a:cs typeface="Arial" panose="020B0604020202020204" pitchFamily="34" charset="0"/>
              </a:rPr>
              <a:t>Presentation of results</a:t>
            </a:r>
          </a:p>
          <a:p>
            <a:pPr marL="0" indent="0">
              <a:lnSpc>
                <a:spcPct val="100000"/>
              </a:lnSpc>
              <a:buNone/>
            </a:pPr>
            <a:r>
              <a:rPr lang="en-GB" sz="1400" dirty="0">
                <a:latin typeface="Arial" panose="020B0604020202020204" pitchFamily="34" charset="0"/>
                <a:cs typeface="Arial" panose="020B0604020202020204" pitchFamily="34" charset="0"/>
              </a:rPr>
              <a:t>CPES uses both adjusted and unadjusted scores.</a:t>
            </a:r>
          </a:p>
          <a:p>
            <a:pPr marL="0" indent="0">
              <a:lnSpc>
                <a:spcPct val="100000"/>
              </a:lnSpc>
              <a:buNone/>
            </a:pPr>
            <a:r>
              <a:rPr lang="en-GB" sz="1400" b="1" dirty="0">
                <a:latin typeface="Arial" panose="020B0604020202020204" pitchFamily="34" charset="0"/>
                <a:cs typeface="Arial" panose="020B0604020202020204" pitchFamily="34" charset="0"/>
              </a:rPr>
              <a:t>Adjusted scores </a:t>
            </a:r>
            <a:r>
              <a:rPr lang="en-GB" sz="1400" dirty="0">
                <a:latin typeface="Arial" panose="020B0604020202020204" pitchFamily="34" charset="0"/>
                <a:cs typeface="Arial" panose="020B0604020202020204" pitchFamily="34" charset="0"/>
              </a:rPr>
              <a:t>allow for fair comparisons to be made between different organisations as these scores are adjusted to take into account the proportion of patients within five sub-groups: age, ethnicity, male/female/non-binary/other, cancer type, and area-level deprivation (IMD quintile). Adjusted scores, together with expected ranges, should be used to understand whether the results for a specific organisation are significantly higher or lower than national results taking account of their patient population. If you intend to make such comparisons in your infographic, please use the case mix adjusted scores in your report.</a:t>
            </a: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lnSpc>
                <a:spcPct val="100000"/>
              </a:lnSpc>
              <a:buNone/>
            </a:pPr>
            <a:endParaRPr lang="en-GB" sz="1400" dirty="0">
              <a:latin typeface="Arial" panose="020B0604020202020204" pitchFamily="34" charset="0"/>
              <a:cs typeface="Arial" panose="020B0604020202020204" pitchFamily="34" charset="0"/>
            </a:endParaRPr>
          </a:p>
          <a:p>
            <a:pPr marL="0" indent="0">
              <a:lnSpc>
                <a:spcPct val="100000"/>
              </a:lnSpc>
              <a:buNone/>
            </a:pPr>
            <a:endParaRPr lang="en-GB" sz="1400" dirty="0">
              <a:latin typeface="Arial" panose="020B0604020202020204" pitchFamily="34" charset="0"/>
              <a:cs typeface="Arial" panose="020B0604020202020204" pitchFamily="34" charset="0"/>
            </a:endParaRPr>
          </a:p>
          <a:p>
            <a:pPr marL="0" indent="0">
              <a:lnSpc>
                <a:spcPct val="100000"/>
              </a:lnSpc>
              <a:buNone/>
            </a:pPr>
            <a:r>
              <a:rPr lang="en-GB" sz="1400" b="1" dirty="0">
                <a:latin typeface="Arial" panose="020B0604020202020204" pitchFamily="34" charset="0"/>
                <a:cs typeface="Arial" panose="020B0604020202020204" pitchFamily="34" charset="0"/>
              </a:rPr>
              <a:t>Unadjusted scores </a:t>
            </a:r>
            <a:r>
              <a:rPr lang="en-GB" sz="1400" dirty="0">
                <a:latin typeface="Arial" panose="020B0604020202020204" pitchFamily="34" charset="0"/>
                <a:cs typeface="Arial" panose="020B0604020202020204" pitchFamily="34" charset="0"/>
              </a:rPr>
              <a:t>should not be used to make comparisons. They should be used to see the actual responses from patients relating to the organisation and also to track trends over time. If you intend to reference results for your trust only, please use the unadjusted scores in your report.</a:t>
            </a:r>
          </a:p>
          <a:p>
            <a:pPr marL="0" indent="0">
              <a:buNone/>
            </a:pPr>
            <a:endParaRPr lang="en-GB" dirty="0"/>
          </a:p>
        </p:txBody>
      </p:sp>
      <p:pic>
        <p:nvPicPr>
          <p:cNvPr id="5" name="Picture 4">
            <a:extLst>
              <a:ext uri="{FF2B5EF4-FFF2-40B4-BE49-F238E27FC236}">
                <a16:creationId xmlns:a16="http://schemas.microsoft.com/office/drawing/2014/main" id="{AA02D281-349E-41FC-3FF7-AA016C69078F}"/>
              </a:ext>
            </a:extLst>
          </p:cNvPr>
          <p:cNvPicPr>
            <a:picLocks noChangeAspect="1"/>
          </p:cNvPicPr>
          <p:nvPr/>
        </p:nvPicPr>
        <p:blipFill>
          <a:blip r:embed="rId2"/>
          <a:stretch>
            <a:fillRect/>
          </a:stretch>
        </p:blipFill>
        <p:spPr>
          <a:xfrm>
            <a:off x="855004" y="3064003"/>
            <a:ext cx="7872142" cy="1318374"/>
          </a:xfrm>
          <a:prstGeom prst="rect">
            <a:avLst/>
          </a:prstGeom>
        </p:spPr>
      </p:pic>
      <p:sp>
        <p:nvSpPr>
          <p:cNvPr id="14" name="Rectangle 13">
            <a:extLst>
              <a:ext uri="{FF2B5EF4-FFF2-40B4-BE49-F238E27FC236}">
                <a16:creationId xmlns:a16="http://schemas.microsoft.com/office/drawing/2014/main" id="{169FD684-D686-D126-F74F-E691AE7F25DD}"/>
              </a:ext>
            </a:extLst>
          </p:cNvPr>
          <p:cNvSpPr/>
          <p:nvPr/>
        </p:nvSpPr>
        <p:spPr>
          <a:xfrm>
            <a:off x="6764482" y="3051879"/>
            <a:ext cx="1622656" cy="264617"/>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0F4C3C8B-0C98-FC35-3D89-DBC1716F4728}"/>
              </a:ext>
            </a:extLst>
          </p:cNvPr>
          <p:cNvPicPr>
            <a:picLocks noChangeAspect="1"/>
          </p:cNvPicPr>
          <p:nvPr/>
        </p:nvPicPr>
        <p:blipFill>
          <a:blip r:embed="rId2"/>
          <a:stretch>
            <a:fillRect/>
          </a:stretch>
        </p:blipFill>
        <p:spPr>
          <a:xfrm>
            <a:off x="855004" y="5334061"/>
            <a:ext cx="7872142" cy="1318374"/>
          </a:xfrm>
          <a:prstGeom prst="rect">
            <a:avLst/>
          </a:prstGeom>
        </p:spPr>
      </p:pic>
      <p:sp>
        <p:nvSpPr>
          <p:cNvPr id="6" name="Rectangle 5">
            <a:extLst>
              <a:ext uri="{FF2B5EF4-FFF2-40B4-BE49-F238E27FC236}">
                <a16:creationId xmlns:a16="http://schemas.microsoft.com/office/drawing/2014/main" id="{42E88FAE-F49C-21C6-6A6F-BBF9E02E691C}"/>
              </a:ext>
            </a:extLst>
          </p:cNvPr>
          <p:cNvSpPr/>
          <p:nvPr/>
        </p:nvSpPr>
        <p:spPr>
          <a:xfrm>
            <a:off x="4953000" y="5334061"/>
            <a:ext cx="1622656" cy="264617"/>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a:extLst>
              <a:ext uri="{FF2B5EF4-FFF2-40B4-BE49-F238E27FC236}">
                <a16:creationId xmlns:a16="http://schemas.microsoft.com/office/drawing/2014/main" id="{762774C1-B1A2-3ED6-FA06-FF057EE58001}"/>
              </a:ext>
            </a:extLst>
          </p:cNvPr>
          <p:cNvSpPr txBox="1">
            <a:spLocks/>
          </p:cNvSpPr>
          <p:nvPr/>
        </p:nvSpPr>
        <p:spPr>
          <a:xfrm>
            <a:off x="519113" y="85728"/>
            <a:ext cx="8543925" cy="882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4"/>
                </a:solidFill>
                <a:latin typeface="Arial" panose="020B0604020202020204" pitchFamily="34" charset="0"/>
                <a:cs typeface="Arial" panose="020B0604020202020204" pitchFamily="34" charset="0"/>
              </a:rPr>
              <a:t>CPES infographic instructions</a:t>
            </a:r>
          </a:p>
        </p:txBody>
      </p:sp>
    </p:spTree>
    <p:extLst>
      <p:ext uri="{BB962C8B-B14F-4D97-AF65-F5344CB8AC3E}">
        <p14:creationId xmlns:p14="http://schemas.microsoft.com/office/powerpoint/2010/main" val="231763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0ABB-4282-DD63-27B8-43077ABA6148}"/>
              </a:ext>
            </a:extLst>
          </p:cNvPr>
          <p:cNvSpPr>
            <a:spLocks noGrp="1"/>
          </p:cNvSpPr>
          <p:nvPr>
            <p:ph type="title" idx="4294967295"/>
          </p:nvPr>
        </p:nvSpPr>
        <p:spPr>
          <a:xfrm>
            <a:off x="519113" y="44451"/>
            <a:ext cx="8543925" cy="882647"/>
          </a:xfrm>
        </p:spPr>
        <p:txBody>
          <a:bodyPr>
            <a:normAutofit/>
          </a:bodyPr>
          <a:lstStyle/>
          <a:p>
            <a:r>
              <a:rPr lang="en-GB" sz="3200" b="1" dirty="0">
                <a:solidFill>
                  <a:schemeClr val="accent4"/>
                </a:solidFill>
                <a:latin typeface="Arial" panose="020B0604020202020204" pitchFamily="34" charset="0"/>
                <a:cs typeface="Arial" panose="020B0604020202020204" pitchFamily="34" charset="0"/>
              </a:rPr>
              <a:t>CPES infographic instructions</a:t>
            </a:r>
          </a:p>
        </p:txBody>
      </p:sp>
      <p:sp>
        <p:nvSpPr>
          <p:cNvPr id="3" name="Content Placeholder 2">
            <a:extLst>
              <a:ext uri="{FF2B5EF4-FFF2-40B4-BE49-F238E27FC236}">
                <a16:creationId xmlns:a16="http://schemas.microsoft.com/office/drawing/2014/main" id="{CD43111A-CD88-D5F1-A600-C1D2404AF561}"/>
              </a:ext>
            </a:extLst>
          </p:cNvPr>
          <p:cNvSpPr>
            <a:spLocks noGrp="1"/>
          </p:cNvSpPr>
          <p:nvPr>
            <p:ph idx="4294967295"/>
          </p:nvPr>
        </p:nvSpPr>
        <p:spPr>
          <a:xfrm>
            <a:off x="660255" y="1003111"/>
            <a:ext cx="8800420" cy="5854889"/>
          </a:xfrm>
        </p:spPr>
        <p:txBody>
          <a:bodyPr>
            <a:normAutofit/>
          </a:bodyPr>
          <a:lstStyle/>
          <a:p>
            <a:pPr marL="0" indent="0">
              <a:lnSpc>
                <a:spcPct val="100000"/>
              </a:lnSpc>
              <a:buNone/>
            </a:pPr>
            <a:r>
              <a:rPr lang="en-GB" sz="1700" b="1" dirty="0">
                <a:latin typeface="Arial" panose="020B0604020202020204" pitchFamily="34" charset="0"/>
                <a:cs typeface="Arial" panose="020B0604020202020204" pitchFamily="34" charset="0"/>
              </a:rPr>
              <a:t>Presentation of results</a:t>
            </a:r>
          </a:p>
          <a:p>
            <a:pPr marL="0" indent="0">
              <a:lnSpc>
                <a:spcPct val="110000"/>
              </a:lnSpc>
              <a:buNone/>
            </a:pPr>
            <a:r>
              <a:rPr lang="en-GB" sz="1700" dirty="0">
                <a:latin typeface="Arial" panose="020B0604020202020204" pitchFamily="34" charset="0"/>
                <a:cs typeface="Arial" panose="020B0604020202020204" pitchFamily="34" charset="0"/>
              </a:rPr>
              <a:t>When populating your infographic, we recommend you use a similar question statement style to that seen in the </a:t>
            </a:r>
            <a:r>
              <a:rPr lang="en-GB" sz="17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national infographic</a:t>
            </a:r>
            <a:r>
              <a:rPr lang="en-GB" sz="1700" dirty="0">
                <a:latin typeface="Arial" panose="020B0604020202020204" pitchFamily="34" charset="0"/>
                <a:cs typeface="Arial" panose="020B0604020202020204" pitchFamily="34" charset="0"/>
              </a:rPr>
              <a:t>. </a:t>
            </a:r>
          </a:p>
          <a:p>
            <a:pPr marL="0" indent="0">
              <a:lnSpc>
                <a:spcPct val="110000"/>
              </a:lnSpc>
              <a:buNone/>
            </a:pPr>
            <a:r>
              <a:rPr lang="en-GB" sz="1700" dirty="0">
                <a:latin typeface="Arial" panose="020B0604020202020204" pitchFamily="34" charset="0"/>
                <a:cs typeface="Arial" panose="020B0604020202020204" pitchFamily="34" charset="0"/>
              </a:rPr>
              <a:t>For example, the style used for Q3 is as follows:</a:t>
            </a:r>
          </a:p>
          <a:p>
            <a:pPr marL="0" indent="0">
              <a:buNone/>
            </a:pPr>
            <a:endParaRPr lang="en-GB" sz="1700" dirty="0">
              <a:latin typeface="Arial" panose="020B0604020202020204" pitchFamily="34" charset="0"/>
              <a:cs typeface="Arial" panose="020B0604020202020204" pitchFamily="34" charset="0"/>
            </a:endParaRPr>
          </a:p>
          <a:p>
            <a:pPr marL="0" indent="0">
              <a:buNone/>
            </a:pPr>
            <a:endParaRPr lang="en-GB" sz="1700" dirty="0">
              <a:latin typeface="Arial" panose="020B0604020202020204" pitchFamily="34" charset="0"/>
              <a:cs typeface="Arial" panose="020B0604020202020204" pitchFamily="34" charset="0"/>
            </a:endParaRPr>
          </a:p>
          <a:p>
            <a:pPr marL="0" indent="0">
              <a:buNone/>
            </a:pPr>
            <a:endParaRPr lang="en-GB" sz="1700" dirty="0">
              <a:latin typeface="Arial" panose="020B0604020202020204" pitchFamily="34" charset="0"/>
              <a:cs typeface="Arial" panose="020B0604020202020204" pitchFamily="34" charset="0"/>
            </a:endParaRPr>
          </a:p>
          <a:p>
            <a:pPr marL="0" indent="0">
              <a:buNone/>
            </a:pPr>
            <a:endParaRPr lang="en-GB" sz="1700" dirty="0">
              <a:latin typeface="Arial" panose="020B0604020202020204" pitchFamily="34" charset="0"/>
              <a:cs typeface="Arial" panose="020B0604020202020204" pitchFamily="34" charset="0"/>
            </a:endParaRPr>
          </a:p>
          <a:p>
            <a:pPr marL="0" indent="0">
              <a:buNone/>
            </a:pPr>
            <a:endParaRPr lang="en-GB" sz="1700" dirty="0">
              <a:latin typeface="Arial" panose="020B0604020202020204" pitchFamily="34" charset="0"/>
              <a:cs typeface="Arial" panose="020B0604020202020204" pitchFamily="34" charset="0"/>
            </a:endParaRPr>
          </a:p>
          <a:p>
            <a:pPr marL="0" indent="0">
              <a:buNone/>
            </a:pPr>
            <a:endParaRPr lang="en-GB" sz="1700" dirty="0">
              <a:latin typeface="Arial" panose="020B0604020202020204" pitchFamily="34" charset="0"/>
              <a:cs typeface="Arial" panose="020B0604020202020204" pitchFamily="34" charset="0"/>
            </a:endParaRPr>
          </a:p>
          <a:p>
            <a:pPr marL="0" indent="0">
              <a:buNone/>
            </a:pPr>
            <a:endParaRPr lang="en-GB" sz="1700" dirty="0">
              <a:latin typeface="Arial" panose="020B0604020202020204" pitchFamily="34" charset="0"/>
              <a:cs typeface="Arial" panose="020B0604020202020204" pitchFamily="34" charset="0"/>
            </a:endParaRPr>
          </a:p>
          <a:p>
            <a:pPr marL="0" indent="0">
              <a:buNone/>
            </a:pPr>
            <a:endParaRPr lang="en-GB" sz="1700" dirty="0">
              <a:latin typeface="Arial" panose="020B0604020202020204" pitchFamily="34" charset="0"/>
              <a:cs typeface="Arial" panose="020B0604020202020204" pitchFamily="34" charset="0"/>
            </a:endParaRPr>
          </a:p>
          <a:p>
            <a:pPr marL="0" indent="0">
              <a:buNone/>
            </a:pPr>
            <a:endParaRPr lang="en-GB" dirty="0"/>
          </a:p>
        </p:txBody>
      </p:sp>
      <p:pic>
        <p:nvPicPr>
          <p:cNvPr id="5" name="Picture 4">
            <a:extLst>
              <a:ext uri="{FF2B5EF4-FFF2-40B4-BE49-F238E27FC236}">
                <a16:creationId xmlns:a16="http://schemas.microsoft.com/office/drawing/2014/main" id="{499CC28B-6019-1EF2-6E98-E6B57DC6123A}"/>
              </a:ext>
            </a:extLst>
          </p:cNvPr>
          <p:cNvPicPr>
            <a:picLocks noChangeAspect="1"/>
          </p:cNvPicPr>
          <p:nvPr/>
        </p:nvPicPr>
        <p:blipFill>
          <a:blip r:embed="rId3"/>
          <a:stretch>
            <a:fillRect/>
          </a:stretch>
        </p:blipFill>
        <p:spPr>
          <a:xfrm>
            <a:off x="2888282" y="3013506"/>
            <a:ext cx="4129435" cy="2439762"/>
          </a:xfrm>
          <a:prstGeom prst="rect">
            <a:avLst/>
          </a:prstGeom>
        </p:spPr>
      </p:pic>
    </p:spTree>
    <p:extLst>
      <p:ext uri="{BB962C8B-B14F-4D97-AF65-F5344CB8AC3E}">
        <p14:creationId xmlns:p14="http://schemas.microsoft.com/office/powerpoint/2010/main" val="116886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0ABB-4282-DD63-27B8-43077ABA6148}"/>
              </a:ext>
            </a:extLst>
          </p:cNvPr>
          <p:cNvSpPr>
            <a:spLocks noGrp="1"/>
          </p:cNvSpPr>
          <p:nvPr>
            <p:ph type="title" idx="4294967295"/>
          </p:nvPr>
        </p:nvSpPr>
        <p:spPr>
          <a:xfrm>
            <a:off x="519113" y="44451"/>
            <a:ext cx="8543925" cy="882647"/>
          </a:xfrm>
        </p:spPr>
        <p:txBody>
          <a:bodyPr>
            <a:normAutofit/>
          </a:bodyPr>
          <a:lstStyle/>
          <a:p>
            <a:r>
              <a:rPr lang="en-GB" sz="3200" b="1" dirty="0">
                <a:solidFill>
                  <a:schemeClr val="accent4"/>
                </a:solidFill>
                <a:latin typeface="Arial" panose="020B0604020202020204" pitchFamily="34" charset="0"/>
                <a:cs typeface="Arial" panose="020B0604020202020204" pitchFamily="34" charset="0"/>
              </a:rPr>
              <a:t>CPES infographic instructions</a:t>
            </a:r>
          </a:p>
        </p:txBody>
      </p:sp>
      <p:sp>
        <p:nvSpPr>
          <p:cNvPr id="3" name="Content Placeholder 2">
            <a:extLst>
              <a:ext uri="{FF2B5EF4-FFF2-40B4-BE49-F238E27FC236}">
                <a16:creationId xmlns:a16="http://schemas.microsoft.com/office/drawing/2014/main" id="{CD43111A-CD88-D5F1-A600-C1D2404AF561}"/>
              </a:ext>
            </a:extLst>
          </p:cNvPr>
          <p:cNvSpPr>
            <a:spLocks noGrp="1"/>
          </p:cNvSpPr>
          <p:nvPr>
            <p:ph idx="4294967295"/>
          </p:nvPr>
        </p:nvSpPr>
        <p:spPr>
          <a:xfrm>
            <a:off x="660255" y="927098"/>
            <a:ext cx="8800420" cy="5854889"/>
          </a:xfrm>
        </p:spPr>
        <p:txBody>
          <a:bodyPr>
            <a:normAutofit/>
          </a:bodyPr>
          <a:lstStyle/>
          <a:p>
            <a:pPr marL="0" indent="0">
              <a:lnSpc>
                <a:spcPct val="100000"/>
              </a:lnSpc>
              <a:buNone/>
            </a:pPr>
            <a:r>
              <a:rPr lang="en-GB" sz="1700" b="1" dirty="0">
                <a:latin typeface="Arial" panose="020B0604020202020204" pitchFamily="34" charset="0"/>
                <a:cs typeface="Arial" panose="020B0604020202020204" pitchFamily="34" charset="0"/>
              </a:rPr>
              <a:t>Printing off your infographic</a:t>
            </a:r>
          </a:p>
          <a:p>
            <a:pPr marL="0" indent="0">
              <a:lnSpc>
                <a:spcPct val="110000"/>
              </a:lnSpc>
              <a:buNone/>
            </a:pPr>
            <a:r>
              <a:rPr lang="en-GB" sz="1700" dirty="0">
                <a:latin typeface="Arial" panose="020B0604020202020204" pitchFamily="34" charset="0"/>
                <a:cs typeface="Arial" panose="020B0604020202020204" pitchFamily="34" charset="0"/>
              </a:rPr>
              <a:t>The slide size of this template is set to A4 paper, allowing you to print off and share your infographics as posters. You can check this by going to Design &gt; Slide Size &gt; Custom Slide size in the menu/ribbon above.</a:t>
            </a:r>
          </a:p>
          <a:p>
            <a:pPr marL="0" indent="0">
              <a:buNone/>
            </a:pPr>
            <a:endParaRPr lang="en-GB" sz="1700" dirty="0">
              <a:latin typeface="Arial" panose="020B0604020202020204" pitchFamily="34" charset="0"/>
              <a:cs typeface="Arial" panose="020B0604020202020204" pitchFamily="34" charset="0"/>
            </a:endParaRPr>
          </a:p>
          <a:p>
            <a:pPr marL="0" indent="0">
              <a:lnSpc>
                <a:spcPct val="100000"/>
              </a:lnSpc>
              <a:buNone/>
            </a:pPr>
            <a:r>
              <a:rPr lang="en-GB" sz="1700" b="1" dirty="0">
                <a:latin typeface="Arial" panose="020B0604020202020204" pitchFamily="34" charset="0"/>
                <a:cs typeface="Arial" panose="020B0604020202020204" pitchFamily="34" charset="0"/>
              </a:rPr>
              <a:t>Get in touch</a:t>
            </a:r>
          </a:p>
          <a:p>
            <a:pPr marL="0" indent="0">
              <a:lnSpc>
                <a:spcPct val="100000"/>
              </a:lnSpc>
              <a:buNone/>
            </a:pPr>
            <a:r>
              <a:rPr lang="en-GB" sz="1700" dirty="0">
                <a:latin typeface="Arial" panose="020B0604020202020204" pitchFamily="34" charset="0"/>
                <a:cs typeface="Arial" panose="020B0604020202020204" pitchFamily="34" charset="0"/>
              </a:rPr>
              <a:t>For more information about the survey visit </a:t>
            </a:r>
            <a:r>
              <a:rPr lang="en-GB" sz="17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www.ncpes.co.uk</a:t>
            </a:r>
            <a:r>
              <a:rPr lang="en-GB" sz="1700" dirty="0">
                <a:solidFill>
                  <a:schemeClr val="accent4"/>
                </a:solidFill>
                <a:latin typeface="Arial" panose="020B0604020202020204" pitchFamily="34" charset="0"/>
                <a:cs typeface="Arial" panose="020B0604020202020204" pitchFamily="34" charset="0"/>
              </a:rPr>
              <a:t> </a:t>
            </a:r>
          </a:p>
          <a:p>
            <a:pPr marL="0" indent="0">
              <a:lnSpc>
                <a:spcPct val="100000"/>
              </a:lnSpc>
              <a:buNone/>
            </a:pPr>
            <a:r>
              <a:rPr lang="en-GB" sz="1700" dirty="0">
                <a:latin typeface="Arial" panose="020B0604020202020204" pitchFamily="34" charset="0"/>
                <a:cs typeface="Arial" panose="020B0604020202020204" pitchFamily="34" charset="0"/>
              </a:rPr>
              <a:t>If you have any questions, please contact </a:t>
            </a:r>
            <a:r>
              <a:rPr lang="en-GB" sz="1700" dirty="0">
                <a:solidFill>
                  <a:schemeClr val="accent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cpes@pickereurope.ac.uk</a:t>
            </a:r>
            <a:r>
              <a:rPr lang="en-GB" sz="1700" dirty="0">
                <a:solidFill>
                  <a:schemeClr val="accent4"/>
                </a:solidFill>
                <a:latin typeface="Arial" panose="020B0604020202020204" pitchFamily="34" charset="0"/>
                <a:cs typeface="Arial" panose="020B0604020202020204" pitchFamily="34" charset="0"/>
              </a:rPr>
              <a:t> </a:t>
            </a:r>
          </a:p>
          <a:p>
            <a:pPr marL="0" indent="0">
              <a:buNone/>
            </a:pPr>
            <a:endParaRPr lang="en-GB" dirty="0"/>
          </a:p>
        </p:txBody>
      </p:sp>
    </p:spTree>
    <p:extLst>
      <p:ext uri="{BB962C8B-B14F-4D97-AF65-F5344CB8AC3E}">
        <p14:creationId xmlns:p14="http://schemas.microsoft.com/office/powerpoint/2010/main" val="238709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A37326-90F5-5AF3-F6BB-4594FABF897E}"/>
              </a:ext>
            </a:extLst>
          </p:cNvPr>
          <p:cNvPicPr>
            <a:picLocks noChangeAspect="1"/>
          </p:cNvPicPr>
          <p:nvPr/>
        </p:nvPicPr>
        <p:blipFill>
          <a:blip r:embed="rId2"/>
          <a:stretch>
            <a:fillRect/>
          </a:stretch>
        </p:blipFill>
        <p:spPr>
          <a:xfrm>
            <a:off x="7591142" y="201415"/>
            <a:ext cx="2147896" cy="862753"/>
          </a:xfrm>
          <a:prstGeom prst="rect">
            <a:avLst/>
          </a:prstGeom>
        </p:spPr>
      </p:pic>
      <p:graphicFrame>
        <p:nvGraphicFramePr>
          <p:cNvPr id="3" name="Chart 2">
            <a:extLst>
              <a:ext uri="{FF2B5EF4-FFF2-40B4-BE49-F238E27FC236}">
                <a16:creationId xmlns:a16="http://schemas.microsoft.com/office/drawing/2014/main" id="{77B6EA22-5675-E665-0752-6A1073CD805E}"/>
              </a:ext>
            </a:extLst>
          </p:cNvPr>
          <p:cNvGraphicFramePr/>
          <p:nvPr>
            <p:extLst>
              <p:ext uri="{D42A27DB-BD31-4B8C-83A1-F6EECF244321}">
                <p14:modId xmlns:p14="http://schemas.microsoft.com/office/powerpoint/2010/main" val="2063545397"/>
              </p:ext>
            </p:extLst>
          </p:nvPr>
        </p:nvGraphicFramePr>
        <p:xfrm>
          <a:off x="3058835" y="2746323"/>
          <a:ext cx="1523819" cy="8404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1538B75-2D1B-5173-7FA4-3E1A7DE2A306}"/>
              </a:ext>
            </a:extLst>
          </p:cNvPr>
          <p:cNvSpPr txBox="1"/>
          <p:nvPr/>
        </p:nvSpPr>
        <p:spPr>
          <a:xfrm>
            <a:off x="3432808" y="3835162"/>
            <a:ext cx="1478481" cy="1200329"/>
          </a:xfrm>
          <a:prstGeom prst="rect">
            <a:avLst/>
          </a:prstGeom>
          <a:noFill/>
        </p:spPr>
        <p:txBody>
          <a:bodyPr wrap="square">
            <a:spAutoFit/>
          </a:bodyPr>
          <a:lstStyle/>
          <a:p>
            <a:r>
              <a:rPr lang="en-GB" sz="1200" dirty="0"/>
              <a:t>Text for the question goes here. Text for the question goes here. </a:t>
            </a:r>
          </a:p>
          <a:p>
            <a:endParaRPr lang="en-GB" sz="1200" dirty="0"/>
          </a:p>
        </p:txBody>
      </p:sp>
      <p:graphicFrame>
        <p:nvGraphicFramePr>
          <p:cNvPr id="6" name="Chart 5">
            <a:extLst>
              <a:ext uri="{FF2B5EF4-FFF2-40B4-BE49-F238E27FC236}">
                <a16:creationId xmlns:a16="http://schemas.microsoft.com/office/drawing/2014/main" id="{3E97E506-19A1-0847-C8C0-A7CE4CC11784}"/>
              </a:ext>
            </a:extLst>
          </p:cNvPr>
          <p:cNvGraphicFramePr/>
          <p:nvPr/>
        </p:nvGraphicFramePr>
        <p:xfrm>
          <a:off x="2925691" y="1092706"/>
          <a:ext cx="1151009" cy="76545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16933EED-328E-B81C-A4B0-0EAD790A7583}"/>
              </a:ext>
            </a:extLst>
          </p:cNvPr>
          <p:cNvSpPr txBox="1"/>
          <p:nvPr/>
        </p:nvSpPr>
        <p:spPr>
          <a:xfrm>
            <a:off x="3429181" y="3481180"/>
            <a:ext cx="1523819" cy="369332"/>
          </a:xfrm>
          <a:prstGeom prst="rect">
            <a:avLst/>
          </a:prstGeom>
          <a:noFill/>
        </p:spPr>
        <p:txBody>
          <a:bodyPr wrap="square">
            <a:spAutoFit/>
          </a:bodyPr>
          <a:lstStyle/>
          <a:p>
            <a:r>
              <a:rPr lang="en-GB" b="1" dirty="0">
                <a:solidFill>
                  <a:srgbClr val="AE2573"/>
                </a:solidFill>
              </a:rPr>
              <a:t>XX%</a:t>
            </a:r>
          </a:p>
        </p:txBody>
      </p:sp>
      <p:sp>
        <p:nvSpPr>
          <p:cNvPr id="8" name="TextBox 7">
            <a:extLst>
              <a:ext uri="{FF2B5EF4-FFF2-40B4-BE49-F238E27FC236}">
                <a16:creationId xmlns:a16="http://schemas.microsoft.com/office/drawing/2014/main" id="{23AD95CB-03C1-2418-99AD-39F29AC36318}"/>
              </a:ext>
            </a:extLst>
          </p:cNvPr>
          <p:cNvSpPr txBox="1"/>
          <p:nvPr/>
        </p:nvSpPr>
        <p:spPr>
          <a:xfrm>
            <a:off x="3432809" y="1776420"/>
            <a:ext cx="1478482" cy="1200329"/>
          </a:xfrm>
          <a:prstGeom prst="rect">
            <a:avLst/>
          </a:prstGeom>
          <a:noFill/>
        </p:spPr>
        <p:txBody>
          <a:bodyPr wrap="square">
            <a:spAutoFit/>
          </a:bodyPr>
          <a:lstStyle/>
          <a:p>
            <a:r>
              <a:rPr lang="en-GB" sz="1200" dirty="0"/>
              <a:t>Text for the question goes here. Text for the question goes here. </a:t>
            </a:r>
          </a:p>
          <a:p>
            <a:endParaRPr lang="en-GB" sz="1200" dirty="0"/>
          </a:p>
        </p:txBody>
      </p:sp>
      <p:sp>
        <p:nvSpPr>
          <p:cNvPr id="9" name="TextBox 8">
            <a:extLst>
              <a:ext uri="{FF2B5EF4-FFF2-40B4-BE49-F238E27FC236}">
                <a16:creationId xmlns:a16="http://schemas.microsoft.com/office/drawing/2014/main" id="{CCD0A330-1165-C1D4-CAC8-6BA88AC65628}"/>
              </a:ext>
            </a:extLst>
          </p:cNvPr>
          <p:cNvSpPr txBox="1"/>
          <p:nvPr/>
        </p:nvSpPr>
        <p:spPr>
          <a:xfrm>
            <a:off x="3458913" y="1437063"/>
            <a:ext cx="1523819" cy="369332"/>
          </a:xfrm>
          <a:prstGeom prst="rect">
            <a:avLst/>
          </a:prstGeom>
          <a:noFill/>
        </p:spPr>
        <p:txBody>
          <a:bodyPr wrap="square">
            <a:spAutoFit/>
          </a:bodyPr>
          <a:lstStyle/>
          <a:p>
            <a:r>
              <a:rPr lang="en-GB" b="1" dirty="0">
                <a:solidFill>
                  <a:srgbClr val="AE2573"/>
                </a:solidFill>
              </a:rPr>
              <a:t>XX%</a:t>
            </a:r>
          </a:p>
        </p:txBody>
      </p:sp>
      <p:graphicFrame>
        <p:nvGraphicFramePr>
          <p:cNvPr id="10" name="Chart 9">
            <a:extLst>
              <a:ext uri="{FF2B5EF4-FFF2-40B4-BE49-F238E27FC236}">
                <a16:creationId xmlns:a16="http://schemas.microsoft.com/office/drawing/2014/main" id="{4E554E90-0CBD-60ED-48C5-0861C158C4F9}"/>
              </a:ext>
            </a:extLst>
          </p:cNvPr>
          <p:cNvGraphicFramePr/>
          <p:nvPr>
            <p:extLst>
              <p:ext uri="{D42A27DB-BD31-4B8C-83A1-F6EECF244321}">
                <p14:modId xmlns:p14="http://schemas.microsoft.com/office/powerpoint/2010/main" val="3457039404"/>
              </p:ext>
            </p:extLst>
          </p:nvPr>
        </p:nvGraphicFramePr>
        <p:xfrm>
          <a:off x="3058835" y="703072"/>
          <a:ext cx="1523819" cy="840470"/>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10">
            <a:extLst>
              <a:ext uri="{FF2B5EF4-FFF2-40B4-BE49-F238E27FC236}">
                <a16:creationId xmlns:a16="http://schemas.microsoft.com/office/drawing/2014/main" id="{0CCA8DA4-0BA0-BB03-6F13-27083D5A38CB}"/>
              </a:ext>
            </a:extLst>
          </p:cNvPr>
          <p:cNvPicPr>
            <a:picLocks noChangeAspect="1"/>
          </p:cNvPicPr>
          <p:nvPr/>
        </p:nvPicPr>
        <p:blipFill>
          <a:blip r:embed="rId2"/>
          <a:stretch>
            <a:fillRect/>
          </a:stretch>
        </p:blipFill>
        <p:spPr>
          <a:xfrm>
            <a:off x="7591142" y="201415"/>
            <a:ext cx="2147896" cy="862753"/>
          </a:xfrm>
          <a:prstGeom prst="rect">
            <a:avLst/>
          </a:prstGeom>
        </p:spPr>
      </p:pic>
      <p:sp>
        <p:nvSpPr>
          <p:cNvPr id="12" name="TextBox 11">
            <a:extLst>
              <a:ext uri="{FF2B5EF4-FFF2-40B4-BE49-F238E27FC236}">
                <a16:creationId xmlns:a16="http://schemas.microsoft.com/office/drawing/2014/main" id="{C26CB142-5FF7-07B0-89CB-86063C0AEC32}"/>
              </a:ext>
            </a:extLst>
          </p:cNvPr>
          <p:cNvSpPr txBox="1"/>
          <p:nvPr/>
        </p:nvSpPr>
        <p:spPr>
          <a:xfrm>
            <a:off x="319095" y="1265963"/>
            <a:ext cx="2509800" cy="338554"/>
          </a:xfrm>
          <a:prstGeom prst="rect">
            <a:avLst/>
          </a:prstGeom>
          <a:noFill/>
        </p:spPr>
        <p:txBody>
          <a:bodyPr wrap="square">
            <a:spAutoFit/>
          </a:bodyPr>
          <a:lstStyle/>
          <a:p>
            <a:r>
              <a:rPr lang="en-GB" sz="1600" b="1" dirty="0">
                <a:latin typeface="Arial" panose="020B0604020202020204" pitchFamily="34" charset="0"/>
                <a:cs typeface="Arial" panose="020B0604020202020204" pitchFamily="34" charset="0"/>
              </a:rPr>
              <a:t>XX% response rate</a:t>
            </a:r>
          </a:p>
        </p:txBody>
      </p:sp>
      <p:sp>
        <p:nvSpPr>
          <p:cNvPr id="13" name="TextBox 12">
            <a:extLst>
              <a:ext uri="{FF2B5EF4-FFF2-40B4-BE49-F238E27FC236}">
                <a16:creationId xmlns:a16="http://schemas.microsoft.com/office/drawing/2014/main" id="{800C9535-4C00-15CD-AE67-AEB754BB13BB}"/>
              </a:ext>
            </a:extLst>
          </p:cNvPr>
          <p:cNvSpPr txBox="1"/>
          <p:nvPr/>
        </p:nvSpPr>
        <p:spPr>
          <a:xfrm>
            <a:off x="319095" y="1976263"/>
            <a:ext cx="2709182" cy="338554"/>
          </a:xfrm>
          <a:prstGeom prst="rect">
            <a:avLst/>
          </a:prstGeom>
          <a:noFill/>
        </p:spPr>
        <p:txBody>
          <a:bodyPr wrap="square">
            <a:spAutoFit/>
          </a:bodyPr>
          <a:lstStyle/>
          <a:p>
            <a:r>
              <a:rPr lang="en-GB" sz="1600" b="1" dirty="0">
                <a:latin typeface="Arial" panose="020B0604020202020204" pitchFamily="34" charset="0"/>
                <a:cs typeface="Arial" panose="020B0604020202020204" pitchFamily="34" charset="0"/>
              </a:rPr>
              <a:t>XXXX people responded</a:t>
            </a:r>
          </a:p>
        </p:txBody>
      </p:sp>
      <p:sp>
        <p:nvSpPr>
          <p:cNvPr id="14" name="TextBox 13">
            <a:extLst>
              <a:ext uri="{FF2B5EF4-FFF2-40B4-BE49-F238E27FC236}">
                <a16:creationId xmlns:a16="http://schemas.microsoft.com/office/drawing/2014/main" id="{8A97E09C-7BF9-F838-87AF-CA347AE35087}"/>
              </a:ext>
            </a:extLst>
          </p:cNvPr>
          <p:cNvSpPr txBox="1"/>
          <p:nvPr/>
        </p:nvSpPr>
        <p:spPr>
          <a:xfrm>
            <a:off x="447250" y="2963082"/>
            <a:ext cx="1523819" cy="369332"/>
          </a:xfrm>
          <a:prstGeom prst="rect">
            <a:avLst/>
          </a:prstGeom>
          <a:noFill/>
        </p:spPr>
        <p:txBody>
          <a:bodyPr wrap="square">
            <a:spAutoFit/>
          </a:bodyPr>
          <a:lstStyle/>
          <a:p>
            <a:r>
              <a:rPr lang="en-GB" b="1" dirty="0">
                <a:solidFill>
                  <a:schemeClr val="bg1"/>
                </a:solidFill>
              </a:rPr>
              <a:t>XX%</a:t>
            </a:r>
          </a:p>
        </p:txBody>
      </p:sp>
      <p:sp>
        <p:nvSpPr>
          <p:cNvPr id="15" name="TextBox 14">
            <a:extLst>
              <a:ext uri="{FF2B5EF4-FFF2-40B4-BE49-F238E27FC236}">
                <a16:creationId xmlns:a16="http://schemas.microsoft.com/office/drawing/2014/main" id="{1C9BFABF-4095-913F-E87A-5B4C5604AED6}"/>
              </a:ext>
            </a:extLst>
          </p:cNvPr>
          <p:cNvSpPr txBox="1"/>
          <p:nvPr/>
        </p:nvSpPr>
        <p:spPr>
          <a:xfrm>
            <a:off x="439717" y="3263605"/>
            <a:ext cx="2258246" cy="830997"/>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a:t>
            </a:r>
            <a:endParaRPr lang="en-GB" sz="1200" dirty="0">
              <a:solidFill>
                <a:schemeClr val="bg1"/>
              </a:solidFill>
            </a:endParaRPr>
          </a:p>
          <a:p>
            <a:endParaRPr lang="en-GB" sz="1200" dirty="0">
              <a:solidFill>
                <a:schemeClr val="bg1"/>
              </a:solidFill>
            </a:endParaRPr>
          </a:p>
        </p:txBody>
      </p:sp>
      <p:sp>
        <p:nvSpPr>
          <p:cNvPr id="16" name="TextBox 15">
            <a:extLst>
              <a:ext uri="{FF2B5EF4-FFF2-40B4-BE49-F238E27FC236}">
                <a16:creationId xmlns:a16="http://schemas.microsoft.com/office/drawing/2014/main" id="{8B7FCA21-BA55-BC4A-7271-012F17004876}"/>
              </a:ext>
            </a:extLst>
          </p:cNvPr>
          <p:cNvSpPr txBox="1"/>
          <p:nvPr/>
        </p:nvSpPr>
        <p:spPr>
          <a:xfrm>
            <a:off x="447250" y="4210459"/>
            <a:ext cx="1523819" cy="369332"/>
          </a:xfrm>
          <a:prstGeom prst="rect">
            <a:avLst/>
          </a:prstGeom>
          <a:noFill/>
        </p:spPr>
        <p:txBody>
          <a:bodyPr wrap="square">
            <a:spAutoFit/>
          </a:bodyPr>
          <a:lstStyle/>
          <a:p>
            <a:r>
              <a:rPr lang="en-GB" b="1" dirty="0">
                <a:solidFill>
                  <a:schemeClr val="bg1"/>
                </a:solidFill>
              </a:rPr>
              <a:t>XX%</a:t>
            </a:r>
          </a:p>
        </p:txBody>
      </p:sp>
      <p:sp>
        <p:nvSpPr>
          <p:cNvPr id="17" name="TextBox 16">
            <a:extLst>
              <a:ext uri="{FF2B5EF4-FFF2-40B4-BE49-F238E27FC236}">
                <a16:creationId xmlns:a16="http://schemas.microsoft.com/office/drawing/2014/main" id="{1FA638FC-D27C-46DD-884E-4C98B01EB7EF}"/>
              </a:ext>
            </a:extLst>
          </p:cNvPr>
          <p:cNvSpPr txBox="1"/>
          <p:nvPr/>
        </p:nvSpPr>
        <p:spPr>
          <a:xfrm>
            <a:off x="439717" y="4535558"/>
            <a:ext cx="2258246" cy="830997"/>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a:t>
            </a:r>
            <a:endParaRPr lang="en-GB" sz="1200" dirty="0">
              <a:solidFill>
                <a:schemeClr val="bg1"/>
              </a:solidFill>
            </a:endParaRPr>
          </a:p>
          <a:p>
            <a:endParaRPr lang="en-GB" sz="1200" dirty="0">
              <a:solidFill>
                <a:schemeClr val="bg1"/>
              </a:solidFill>
            </a:endParaRPr>
          </a:p>
        </p:txBody>
      </p:sp>
      <p:sp>
        <p:nvSpPr>
          <p:cNvPr id="18" name="TextBox 17">
            <a:extLst>
              <a:ext uri="{FF2B5EF4-FFF2-40B4-BE49-F238E27FC236}">
                <a16:creationId xmlns:a16="http://schemas.microsoft.com/office/drawing/2014/main" id="{4E9A79FA-AD99-4FDE-9B36-45CB91348055}"/>
              </a:ext>
            </a:extLst>
          </p:cNvPr>
          <p:cNvSpPr txBox="1"/>
          <p:nvPr/>
        </p:nvSpPr>
        <p:spPr>
          <a:xfrm>
            <a:off x="4813212" y="5248049"/>
            <a:ext cx="1523819" cy="369332"/>
          </a:xfrm>
          <a:prstGeom prst="rect">
            <a:avLst/>
          </a:prstGeom>
          <a:noFill/>
        </p:spPr>
        <p:txBody>
          <a:bodyPr wrap="square">
            <a:spAutoFit/>
          </a:bodyPr>
          <a:lstStyle/>
          <a:p>
            <a:r>
              <a:rPr lang="en-GB" b="1" dirty="0">
                <a:solidFill>
                  <a:schemeClr val="bg1"/>
                </a:solidFill>
              </a:rPr>
              <a:t>XX%</a:t>
            </a:r>
          </a:p>
        </p:txBody>
      </p:sp>
      <p:sp>
        <p:nvSpPr>
          <p:cNvPr id="19" name="TextBox 18">
            <a:extLst>
              <a:ext uri="{FF2B5EF4-FFF2-40B4-BE49-F238E27FC236}">
                <a16:creationId xmlns:a16="http://schemas.microsoft.com/office/drawing/2014/main" id="{4A0F89A4-4EC7-DAF6-82D2-D8AE95EC11D7}"/>
              </a:ext>
            </a:extLst>
          </p:cNvPr>
          <p:cNvSpPr txBox="1"/>
          <p:nvPr/>
        </p:nvSpPr>
        <p:spPr>
          <a:xfrm>
            <a:off x="4813212" y="5566344"/>
            <a:ext cx="2037324" cy="1200329"/>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Text for the question goes here. </a:t>
            </a:r>
            <a:endParaRPr lang="en-GB" sz="1200" dirty="0">
              <a:solidFill>
                <a:schemeClr val="bg1"/>
              </a:solidFill>
            </a:endParaRPr>
          </a:p>
          <a:p>
            <a:endParaRPr lang="en-GB" sz="1200" dirty="0">
              <a:solidFill>
                <a:schemeClr val="bg1"/>
              </a:solidFill>
            </a:endParaRPr>
          </a:p>
          <a:p>
            <a:endParaRPr lang="en-GB" sz="1200" dirty="0">
              <a:solidFill>
                <a:schemeClr val="bg1"/>
              </a:solidFill>
            </a:endParaRPr>
          </a:p>
        </p:txBody>
      </p:sp>
      <p:sp>
        <p:nvSpPr>
          <p:cNvPr id="20" name="TextBox 19">
            <a:extLst>
              <a:ext uri="{FF2B5EF4-FFF2-40B4-BE49-F238E27FC236}">
                <a16:creationId xmlns:a16="http://schemas.microsoft.com/office/drawing/2014/main" id="{7231715F-DEF6-5298-DEEB-802095AEE70D}"/>
              </a:ext>
            </a:extLst>
          </p:cNvPr>
          <p:cNvSpPr txBox="1"/>
          <p:nvPr/>
        </p:nvSpPr>
        <p:spPr>
          <a:xfrm>
            <a:off x="7591142" y="1806395"/>
            <a:ext cx="1523819" cy="369332"/>
          </a:xfrm>
          <a:prstGeom prst="rect">
            <a:avLst/>
          </a:prstGeom>
          <a:noFill/>
        </p:spPr>
        <p:txBody>
          <a:bodyPr wrap="square">
            <a:spAutoFit/>
          </a:bodyPr>
          <a:lstStyle/>
          <a:p>
            <a:r>
              <a:rPr lang="en-GB" b="1" dirty="0">
                <a:solidFill>
                  <a:schemeClr val="bg1"/>
                </a:solidFill>
              </a:rPr>
              <a:t>XX%</a:t>
            </a:r>
          </a:p>
        </p:txBody>
      </p:sp>
      <p:sp>
        <p:nvSpPr>
          <p:cNvPr id="21" name="TextBox 20">
            <a:extLst>
              <a:ext uri="{FF2B5EF4-FFF2-40B4-BE49-F238E27FC236}">
                <a16:creationId xmlns:a16="http://schemas.microsoft.com/office/drawing/2014/main" id="{D40922BA-7E01-AF47-5B0D-E60CF0088709}"/>
              </a:ext>
            </a:extLst>
          </p:cNvPr>
          <p:cNvSpPr txBox="1"/>
          <p:nvPr/>
        </p:nvSpPr>
        <p:spPr>
          <a:xfrm>
            <a:off x="7591142" y="2130002"/>
            <a:ext cx="1665362" cy="1015663"/>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a:t>
            </a:r>
            <a:endParaRPr lang="en-GB" sz="1200" dirty="0">
              <a:solidFill>
                <a:schemeClr val="bg1"/>
              </a:solidFill>
            </a:endParaRPr>
          </a:p>
          <a:p>
            <a:endParaRPr lang="en-GB" sz="1200" dirty="0">
              <a:solidFill>
                <a:schemeClr val="bg1"/>
              </a:solidFill>
            </a:endParaRPr>
          </a:p>
        </p:txBody>
      </p:sp>
      <p:sp>
        <p:nvSpPr>
          <p:cNvPr id="24" name="TextBox 23">
            <a:extLst>
              <a:ext uri="{FF2B5EF4-FFF2-40B4-BE49-F238E27FC236}">
                <a16:creationId xmlns:a16="http://schemas.microsoft.com/office/drawing/2014/main" id="{E924DFAA-16E5-CE1A-F377-5481CA0BAD8E}"/>
              </a:ext>
            </a:extLst>
          </p:cNvPr>
          <p:cNvSpPr txBox="1"/>
          <p:nvPr/>
        </p:nvSpPr>
        <p:spPr>
          <a:xfrm>
            <a:off x="5039659" y="3877600"/>
            <a:ext cx="1758470" cy="830997"/>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a:t>
            </a:r>
            <a:endParaRPr lang="en-GB" sz="1200" dirty="0">
              <a:solidFill>
                <a:schemeClr val="bg1"/>
              </a:solidFill>
            </a:endParaRPr>
          </a:p>
          <a:p>
            <a:endParaRPr lang="en-GB" sz="1200" dirty="0">
              <a:solidFill>
                <a:schemeClr val="bg1"/>
              </a:solidFill>
            </a:endParaRPr>
          </a:p>
        </p:txBody>
      </p:sp>
      <p:sp>
        <p:nvSpPr>
          <p:cNvPr id="25" name="TextBox 24">
            <a:extLst>
              <a:ext uri="{FF2B5EF4-FFF2-40B4-BE49-F238E27FC236}">
                <a16:creationId xmlns:a16="http://schemas.microsoft.com/office/drawing/2014/main" id="{E4C87729-4B27-6BBC-6C3E-842FB9557906}"/>
              </a:ext>
            </a:extLst>
          </p:cNvPr>
          <p:cNvSpPr txBox="1"/>
          <p:nvPr/>
        </p:nvSpPr>
        <p:spPr>
          <a:xfrm>
            <a:off x="5055414" y="3586655"/>
            <a:ext cx="1523819" cy="369332"/>
          </a:xfrm>
          <a:prstGeom prst="rect">
            <a:avLst/>
          </a:prstGeom>
          <a:noFill/>
        </p:spPr>
        <p:txBody>
          <a:bodyPr wrap="square">
            <a:spAutoFit/>
          </a:bodyPr>
          <a:lstStyle/>
          <a:p>
            <a:r>
              <a:rPr lang="en-GB" b="1" dirty="0">
                <a:solidFill>
                  <a:schemeClr val="bg1"/>
                </a:solidFill>
              </a:rPr>
              <a:t>XX%</a:t>
            </a:r>
          </a:p>
        </p:txBody>
      </p:sp>
      <p:sp>
        <p:nvSpPr>
          <p:cNvPr id="26" name="TextBox 25">
            <a:extLst>
              <a:ext uri="{FF2B5EF4-FFF2-40B4-BE49-F238E27FC236}">
                <a16:creationId xmlns:a16="http://schemas.microsoft.com/office/drawing/2014/main" id="{3E9FFB7E-B252-B81F-9132-C2F2F7D5285A}"/>
              </a:ext>
            </a:extLst>
          </p:cNvPr>
          <p:cNvSpPr txBox="1"/>
          <p:nvPr/>
        </p:nvSpPr>
        <p:spPr>
          <a:xfrm>
            <a:off x="5055415" y="1975662"/>
            <a:ext cx="1523819" cy="369332"/>
          </a:xfrm>
          <a:prstGeom prst="rect">
            <a:avLst/>
          </a:prstGeom>
          <a:noFill/>
        </p:spPr>
        <p:txBody>
          <a:bodyPr wrap="square">
            <a:spAutoFit/>
          </a:bodyPr>
          <a:lstStyle/>
          <a:p>
            <a:r>
              <a:rPr lang="en-GB" b="1" dirty="0">
                <a:solidFill>
                  <a:schemeClr val="bg1"/>
                </a:solidFill>
              </a:rPr>
              <a:t>XX%</a:t>
            </a:r>
          </a:p>
        </p:txBody>
      </p:sp>
      <p:sp>
        <p:nvSpPr>
          <p:cNvPr id="27" name="TextBox 26">
            <a:extLst>
              <a:ext uri="{FF2B5EF4-FFF2-40B4-BE49-F238E27FC236}">
                <a16:creationId xmlns:a16="http://schemas.microsoft.com/office/drawing/2014/main" id="{2A6E9279-5E2F-0C73-501A-49400BF52CE6}"/>
              </a:ext>
            </a:extLst>
          </p:cNvPr>
          <p:cNvSpPr txBox="1"/>
          <p:nvPr/>
        </p:nvSpPr>
        <p:spPr>
          <a:xfrm>
            <a:off x="5055414" y="2265977"/>
            <a:ext cx="1176523" cy="1200329"/>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a:t>
            </a:r>
            <a:endParaRPr lang="en-GB" sz="1200" dirty="0">
              <a:solidFill>
                <a:schemeClr val="bg1"/>
              </a:solidFill>
            </a:endParaRPr>
          </a:p>
          <a:p>
            <a:endParaRPr lang="en-GB" sz="1200" dirty="0">
              <a:solidFill>
                <a:schemeClr val="bg1"/>
              </a:solidFill>
            </a:endParaRPr>
          </a:p>
        </p:txBody>
      </p:sp>
      <p:sp>
        <p:nvSpPr>
          <p:cNvPr id="28" name="TextBox 27">
            <a:extLst>
              <a:ext uri="{FF2B5EF4-FFF2-40B4-BE49-F238E27FC236}">
                <a16:creationId xmlns:a16="http://schemas.microsoft.com/office/drawing/2014/main" id="{887E9123-5E80-B541-757E-E3CE209E0BB8}"/>
              </a:ext>
            </a:extLst>
          </p:cNvPr>
          <p:cNvSpPr txBox="1"/>
          <p:nvPr/>
        </p:nvSpPr>
        <p:spPr>
          <a:xfrm>
            <a:off x="5055415" y="771572"/>
            <a:ext cx="1523819" cy="369332"/>
          </a:xfrm>
          <a:prstGeom prst="rect">
            <a:avLst/>
          </a:prstGeom>
          <a:noFill/>
        </p:spPr>
        <p:txBody>
          <a:bodyPr wrap="square">
            <a:spAutoFit/>
          </a:bodyPr>
          <a:lstStyle/>
          <a:p>
            <a:r>
              <a:rPr lang="en-GB" b="1" dirty="0">
                <a:solidFill>
                  <a:schemeClr val="bg1"/>
                </a:solidFill>
              </a:rPr>
              <a:t>XX%</a:t>
            </a:r>
          </a:p>
        </p:txBody>
      </p:sp>
      <p:sp>
        <p:nvSpPr>
          <p:cNvPr id="29" name="TextBox 28">
            <a:extLst>
              <a:ext uri="{FF2B5EF4-FFF2-40B4-BE49-F238E27FC236}">
                <a16:creationId xmlns:a16="http://schemas.microsoft.com/office/drawing/2014/main" id="{6C3470F2-F90D-F795-D7BB-0E4C371190B3}"/>
              </a:ext>
            </a:extLst>
          </p:cNvPr>
          <p:cNvSpPr txBox="1"/>
          <p:nvPr/>
        </p:nvSpPr>
        <p:spPr>
          <a:xfrm>
            <a:off x="5055414" y="1072592"/>
            <a:ext cx="1726961" cy="830997"/>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a:t>
            </a:r>
            <a:endParaRPr lang="en-GB" sz="1200" dirty="0">
              <a:solidFill>
                <a:schemeClr val="bg1"/>
              </a:solidFill>
            </a:endParaRPr>
          </a:p>
          <a:p>
            <a:endParaRPr lang="en-GB" sz="1200" dirty="0">
              <a:solidFill>
                <a:schemeClr val="bg1"/>
              </a:solidFill>
            </a:endParaRPr>
          </a:p>
        </p:txBody>
      </p:sp>
      <p:sp>
        <p:nvSpPr>
          <p:cNvPr id="22" name="TextBox 21">
            <a:extLst>
              <a:ext uri="{FF2B5EF4-FFF2-40B4-BE49-F238E27FC236}">
                <a16:creationId xmlns:a16="http://schemas.microsoft.com/office/drawing/2014/main" id="{D2BED43E-9810-EEBA-1665-2189C674ECA1}"/>
              </a:ext>
            </a:extLst>
          </p:cNvPr>
          <p:cNvSpPr txBox="1"/>
          <p:nvPr/>
        </p:nvSpPr>
        <p:spPr>
          <a:xfrm>
            <a:off x="7244659" y="4662887"/>
            <a:ext cx="1594541" cy="1754326"/>
          </a:xfrm>
          <a:prstGeom prst="rect">
            <a:avLst/>
          </a:prstGeom>
          <a:noFill/>
        </p:spPr>
        <p:txBody>
          <a:bodyPr wrap="square">
            <a:spAutoFit/>
          </a:bodyPr>
          <a:lstStyle/>
          <a:p>
            <a:r>
              <a:rPr lang="en-GB" sz="1200" dirty="0"/>
              <a:t>This box can be used for information about the trust etc</a:t>
            </a:r>
          </a:p>
          <a:p>
            <a:endParaRPr lang="en-GB" sz="1200" dirty="0"/>
          </a:p>
          <a:p>
            <a:r>
              <a:rPr lang="en-GB" sz="1200" dirty="0"/>
              <a:t>This box can be used for information about the trust etc</a:t>
            </a:r>
          </a:p>
          <a:p>
            <a:endParaRPr lang="en-GB" sz="1200" dirty="0"/>
          </a:p>
          <a:p>
            <a:endParaRPr lang="en-GB" sz="1200" dirty="0"/>
          </a:p>
        </p:txBody>
      </p:sp>
    </p:spTree>
    <p:extLst>
      <p:ext uri="{BB962C8B-B14F-4D97-AF65-F5344CB8AC3E}">
        <p14:creationId xmlns:p14="http://schemas.microsoft.com/office/powerpoint/2010/main" val="286993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528E7-E0E1-8585-F1BF-A3C7C5D7C245}"/>
              </a:ext>
            </a:extLst>
          </p:cNvPr>
          <p:cNvSpPr txBox="1"/>
          <p:nvPr/>
        </p:nvSpPr>
        <p:spPr>
          <a:xfrm>
            <a:off x="319095" y="1265963"/>
            <a:ext cx="2509800" cy="338554"/>
          </a:xfrm>
          <a:prstGeom prst="rect">
            <a:avLst/>
          </a:prstGeom>
          <a:noFill/>
        </p:spPr>
        <p:txBody>
          <a:bodyPr wrap="square">
            <a:spAutoFit/>
          </a:bodyPr>
          <a:lstStyle/>
          <a:p>
            <a:r>
              <a:rPr lang="en-GB" sz="1600" b="1" dirty="0">
                <a:latin typeface="Arial" panose="020B0604020202020204" pitchFamily="34" charset="0"/>
                <a:cs typeface="Arial" panose="020B0604020202020204" pitchFamily="34" charset="0"/>
              </a:rPr>
              <a:t>XX% response rate</a:t>
            </a:r>
          </a:p>
        </p:txBody>
      </p:sp>
      <p:sp>
        <p:nvSpPr>
          <p:cNvPr id="3" name="TextBox 2">
            <a:extLst>
              <a:ext uri="{FF2B5EF4-FFF2-40B4-BE49-F238E27FC236}">
                <a16:creationId xmlns:a16="http://schemas.microsoft.com/office/drawing/2014/main" id="{3771A6A8-5CA3-F909-3ABC-FB70FCBD5451}"/>
              </a:ext>
            </a:extLst>
          </p:cNvPr>
          <p:cNvSpPr txBox="1"/>
          <p:nvPr/>
        </p:nvSpPr>
        <p:spPr>
          <a:xfrm>
            <a:off x="319095" y="1976263"/>
            <a:ext cx="2709182" cy="338554"/>
          </a:xfrm>
          <a:prstGeom prst="rect">
            <a:avLst/>
          </a:prstGeom>
          <a:noFill/>
        </p:spPr>
        <p:txBody>
          <a:bodyPr wrap="square">
            <a:spAutoFit/>
          </a:bodyPr>
          <a:lstStyle/>
          <a:p>
            <a:r>
              <a:rPr lang="en-GB" sz="1600" b="1" dirty="0">
                <a:latin typeface="Arial" panose="020B0604020202020204" pitchFamily="34" charset="0"/>
                <a:cs typeface="Arial" panose="020B0604020202020204" pitchFamily="34" charset="0"/>
              </a:rPr>
              <a:t>XXXX people responded</a:t>
            </a:r>
          </a:p>
        </p:txBody>
      </p:sp>
      <p:sp>
        <p:nvSpPr>
          <p:cNvPr id="5" name="TextBox 4">
            <a:extLst>
              <a:ext uri="{FF2B5EF4-FFF2-40B4-BE49-F238E27FC236}">
                <a16:creationId xmlns:a16="http://schemas.microsoft.com/office/drawing/2014/main" id="{99C450CC-211B-9F63-2C00-DDFA85614996}"/>
              </a:ext>
            </a:extLst>
          </p:cNvPr>
          <p:cNvSpPr txBox="1"/>
          <p:nvPr/>
        </p:nvSpPr>
        <p:spPr>
          <a:xfrm>
            <a:off x="3732703" y="3716747"/>
            <a:ext cx="2793888" cy="830997"/>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Text for the question goes here. </a:t>
            </a:r>
            <a:endParaRPr lang="en-GB" sz="1200" dirty="0">
              <a:solidFill>
                <a:schemeClr val="bg1"/>
              </a:solidFill>
            </a:endParaRPr>
          </a:p>
          <a:p>
            <a:endParaRPr lang="en-GB" sz="1200" dirty="0">
              <a:solidFill>
                <a:schemeClr val="bg1"/>
              </a:solidFill>
            </a:endParaRPr>
          </a:p>
        </p:txBody>
      </p:sp>
      <p:sp>
        <p:nvSpPr>
          <p:cNvPr id="6" name="TextBox 5">
            <a:extLst>
              <a:ext uri="{FF2B5EF4-FFF2-40B4-BE49-F238E27FC236}">
                <a16:creationId xmlns:a16="http://schemas.microsoft.com/office/drawing/2014/main" id="{B89B4A9D-FC01-2DE0-8EA4-EECD94F4BF7C}"/>
              </a:ext>
            </a:extLst>
          </p:cNvPr>
          <p:cNvSpPr txBox="1"/>
          <p:nvPr/>
        </p:nvSpPr>
        <p:spPr>
          <a:xfrm>
            <a:off x="3732703" y="3413841"/>
            <a:ext cx="1523819"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XX%</a:t>
            </a:r>
          </a:p>
        </p:txBody>
      </p:sp>
      <p:sp>
        <p:nvSpPr>
          <p:cNvPr id="7" name="TextBox 6">
            <a:extLst>
              <a:ext uri="{FF2B5EF4-FFF2-40B4-BE49-F238E27FC236}">
                <a16:creationId xmlns:a16="http://schemas.microsoft.com/office/drawing/2014/main" id="{6FF6D334-A6C4-13DB-14F6-F3CF2B365B2A}"/>
              </a:ext>
            </a:extLst>
          </p:cNvPr>
          <p:cNvSpPr txBox="1"/>
          <p:nvPr/>
        </p:nvSpPr>
        <p:spPr>
          <a:xfrm>
            <a:off x="3732703" y="2174669"/>
            <a:ext cx="1523819"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XX%</a:t>
            </a:r>
          </a:p>
        </p:txBody>
      </p:sp>
      <p:sp>
        <p:nvSpPr>
          <p:cNvPr id="8" name="TextBox 7">
            <a:extLst>
              <a:ext uri="{FF2B5EF4-FFF2-40B4-BE49-F238E27FC236}">
                <a16:creationId xmlns:a16="http://schemas.microsoft.com/office/drawing/2014/main" id="{DC6D8B7B-F4E0-3FAC-46DD-D2B3BE291620}"/>
              </a:ext>
            </a:extLst>
          </p:cNvPr>
          <p:cNvSpPr txBox="1"/>
          <p:nvPr/>
        </p:nvSpPr>
        <p:spPr>
          <a:xfrm>
            <a:off x="3732703" y="2498960"/>
            <a:ext cx="2348682" cy="830997"/>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a:t>
            </a:r>
            <a:endParaRPr lang="en-GB" sz="1200" dirty="0">
              <a:solidFill>
                <a:schemeClr val="bg1"/>
              </a:solidFill>
            </a:endParaRPr>
          </a:p>
          <a:p>
            <a:r>
              <a:rPr lang="en-GB" sz="1200" dirty="0">
                <a:solidFill>
                  <a:schemeClr val="bg1"/>
                </a:solidFill>
                <a:latin typeface="Arial" panose="020B0604020202020204" pitchFamily="34" charset="0"/>
                <a:cs typeface="Arial" panose="020B0604020202020204" pitchFamily="34" charset="0"/>
              </a:rPr>
              <a:t>Text for the question goes here. </a:t>
            </a:r>
            <a:endParaRPr lang="en-GB" sz="1200" dirty="0">
              <a:solidFill>
                <a:schemeClr val="bg1"/>
              </a:solidFill>
            </a:endParaRPr>
          </a:p>
          <a:p>
            <a:endParaRPr lang="en-GB" sz="1200" dirty="0">
              <a:solidFill>
                <a:schemeClr val="bg1"/>
              </a:solidFill>
            </a:endParaRPr>
          </a:p>
        </p:txBody>
      </p:sp>
      <p:sp>
        <p:nvSpPr>
          <p:cNvPr id="9" name="TextBox 8">
            <a:extLst>
              <a:ext uri="{FF2B5EF4-FFF2-40B4-BE49-F238E27FC236}">
                <a16:creationId xmlns:a16="http://schemas.microsoft.com/office/drawing/2014/main" id="{8FF672BF-11E0-0505-E2B7-3103717BD49A}"/>
              </a:ext>
            </a:extLst>
          </p:cNvPr>
          <p:cNvSpPr txBox="1"/>
          <p:nvPr/>
        </p:nvSpPr>
        <p:spPr>
          <a:xfrm>
            <a:off x="3732703" y="1163629"/>
            <a:ext cx="1523819"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XX%</a:t>
            </a:r>
          </a:p>
        </p:txBody>
      </p:sp>
      <p:sp>
        <p:nvSpPr>
          <p:cNvPr id="10" name="TextBox 9">
            <a:extLst>
              <a:ext uri="{FF2B5EF4-FFF2-40B4-BE49-F238E27FC236}">
                <a16:creationId xmlns:a16="http://schemas.microsoft.com/office/drawing/2014/main" id="{82CB2B8B-683D-EE7F-D8B6-46B2D0D7790E}"/>
              </a:ext>
            </a:extLst>
          </p:cNvPr>
          <p:cNvSpPr txBox="1"/>
          <p:nvPr/>
        </p:nvSpPr>
        <p:spPr>
          <a:xfrm>
            <a:off x="3732703" y="1463712"/>
            <a:ext cx="2793889" cy="830997"/>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Text for the question goes here. </a:t>
            </a:r>
            <a:endParaRPr lang="en-GB" sz="1200" dirty="0">
              <a:solidFill>
                <a:schemeClr val="bg1"/>
              </a:solidFill>
            </a:endParaRPr>
          </a:p>
          <a:p>
            <a:endParaRPr lang="en-GB" sz="1200" dirty="0">
              <a:solidFill>
                <a:schemeClr val="bg1"/>
              </a:solidFill>
            </a:endParaRPr>
          </a:p>
        </p:txBody>
      </p:sp>
      <p:pic>
        <p:nvPicPr>
          <p:cNvPr id="21" name="Picture 20">
            <a:extLst>
              <a:ext uri="{FF2B5EF4-FFF2-40B4-BE49-F238E27FC236}">
                <a16:creationId xmlns:a16="http://schemas.microsoft.com/office/drawing/2014/main" id="{E8357AA7-A352-DC6B-E400-DEA5A18C18F3}"/>
              </a:ext>
            </a:extLst>
          </p:cNvPr>
          <p:cNvPicPr>
            <a:picLocks noChangeAspect="1"/>
          </p:cNvPicPr>
          <p:nvPr/>
        </p:nvPicPr>
        <p:blipFill>
          <a:blip r:embed="rId3"/>
          <a:stretch>
            <a:fillRect/>
          </a:stretch>
        </p:blipFill>
        <p:spPr>
          <a:xfrm>
            <a:off x="7591142" y="201415"/>
            <a:ext cx="2147896" cy="862753"/>
          </a:xfrm>
          <a:prstGeom prst="rect">
            <a:avLst/>
          </a:prstGeom>
        </p:spPr>
      </p:pic>
      <p:sp>
        <p:nvSpPr>
          <p:cNvPr id="22" name="TextBox 21">
            <a:extLst>
              <a:ext uri="{FF2B5EF4-FFF2-40B4-BE49-F238E27FC236}">
                <a16:creationId xmlns:a16="http://schemas.microsoft.com/office/drawing/2014/main" id="{D9D4CB16-7771-6598-93B1-3306A5001C5A}"/>
              </a:ext>
            </a:extLst>
          </p:cNvPr>
          <p:cNvSpPr txBox="1"/>
          <p:nvPr/>
        </p:nvSpPr>
        <p:spPr>
          <a:xfrm>
            <a:off x="447250" y="2963082"/>
            <a:ext cx="1523819" cy="369332"/>
          </a:xfrm>
          <a:prstGeom prst="rect">
            <a:avLst/>
          </a:prstGeom>
          <a:noFill/>
        </p:spPr>
        <p:txBody>
          <a:bodyPr wrap="square">
            <a:spAutoFit/>
          </a:bodyPr>
          <a:lstStyle/>
          <a:p>
            <a:r>
              <a:rPr lang="en-GB" b="1" dirty="0">
                <a:solidFill>
                  <a:schemeClr val="bg1"/>
                </a:solidFill>
              </a:rPr>
              <a:t>XX%</a:t>
            </a:r>
          </a:p>
        </p:txBody>
      </p:sp>
      <p:sp>
        <p:nvSpPr>
          <p:cNvPr id="23" name="TextBox 22">
            <a:extLst>
              <a:ext uri="{FF2B5EF4-FFF2-40B4-BE49-F238E27FC236}">
                <a16:creationId xmlns:a16="http://schemas.microsoft.com/office/drawing/2014/main" id="{7C6470D1-67F8-8C67-D790-FD68ADFAE009}"/>
              </a:ext>
            </a:extLst>
          </p:cNvPr>
          <p:cNvSpPr txBox="1"/>
          <p:nvPr/>
        </p:nvSpPr>
        <p:spPr>
          <a:xfrm>
            <a:off x="439717" y="3263605"/>
            <a:ext cx="2258246" cy="830997"/>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a:t>
            </a:r>
            <a:endParaRPr lang="en-GB" sz="1200" dirty="0">
              <a:solidFill>
                <a:schemeClr val="bg1"/>
              </a:solidFill>
            </a:endParaRPr>
          </a:p>
          <a:p>
            <a:endParaRPr lang="en-GB" sz="1200" dirty="0">
              <a:solidFill>
                <a:schemeClr val="bg1"/>
              </a:solidFill>
            </a:endParaRPr>
          </a:p>
        </p:txBody>
      </p:sp>
      <p:sp>
        <p:nvSpPr>
          <p:cNvPr id="24" name="TextBox 23">
            <a:extLst>
              <a:ext uri="{FF2B5EF4-FFF2-40B4-BE49-F238E27FC236}">
                <a16:creationId xmlns:a16="http://schemas.microsoft.com/office/drawing/2014/main" id="{9CC595C0-2240-E49C-6312-B8AC612C6A32}"/>
              </a:ext>
            </a:extLst>
          </p:cNvPr>
          <p:cNvSpPr txBox="1"/>
          <p:nvPr/>
        </p:nvSpPr>
        <p:spPr>
          <a:xfrm>
            <a:off x="447250" y="4210459"/>
            <a:ext cx="1523819" cy="369332"/>
          </a:xfrm>
          <a:prstGeom prst="rect">
            <a:avLst/>
          </a:prstGeom>
          <a:noFill/>
        </p:spPr>
        <p:txBody>
          <a:bodyPr wrap="square">
            <a:spAutoFit/>
          </a:bodyPr>
          <a:lstStyle/>
          <a:p>
            <a:r>
              <a:rPr lang="en-GB" b="1" dirty="0">
                <a:solidFill>
                  <a:schemeClr val="bg1"/>
                </a:solidFill>
              </a:rPr>
              <a:t>XX%</a:t>
            </a:r>
          </a:p>
        </p:txBody>
      </p:sp>
      <p:sp>
        <p:nvSpPr>
          <p:cNvPr id="25" name="TextBox 24">
            <a:extLst>
              <a:ext uri="{FF2B5EF4-FFF2-40B4-BE49-F238E27FC236}">
                <a16:creationId xmlns:a16="http://schemas.microsoft.com/office/drawing/2014/main" id="{21F8F6B1-5355-2A1E-4810-6BA0D5262C5B}"/>
              </a:ext>
            </a:extLst>
          </p:cNvPr>
          <p:cNvSpPr txBox="1"/>
          <p:nvPr/>
        </p:nvSpPr>
        <p:spPr>
          <a:xfrm>
            <a:off x="439717" y="4535558"/>
            <a:ext cx="2258246" cy="830997"/>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a:t>
            </a:r>
            <a:endParaRPr lang="en-GB" sz="1200" dirty="0">
              <a:solidFill>
                <a:schemeClr val="bg1"/>
              </a:solidFill>
            </a:endParaRPr>
          </a:p>
          <a:p>
            <a:endParaRPr lang="en-GB" sz="1200" dirty="0">
              <a:solidFill>
                <a:schemeClr val="bg1"/>
              </a:solidFill>
            </a:endParaRPr>
          </a:p>
        </p:txBody>
      </p:sp>
      <p:sp>
        <p:nvSpPr>
          <p:cNvPr id="26" name="TextBox 25">
            <a:extLst>
              <a:ext uri="{FF2B5EF4-FFF2-40B4-BE49-F238E27FC236}">
                <a16:creationId xmlns:a16="http://schemas.microsoft.com/office/drawing/2014/main" id="{35720CB6-F2F8-3781-F844-7A8C88D0C6AC}"/>
              </a:ext>
            </a:extLst>
          </p:cNvPr>
          <p:cNvSpPr txBox="1"/>
          <p:nvPr/>
        </p:nvSpPr>
        <p:spPr>
          <a:xfrm>
            <a:off x="7244659" y="4662887"/>
            <a:ext cx="1594541" cy="1384995"/>
          </a:xfrm>
          <a:prstGeom prst="rect">
            <a:avLst/>
          </a:prstGeom>
          <a:noFill/>
        </p:spPr>
        <p:txBody>
          <a:bodyPr wrap="square">
            <a:spAutoFit/>
          </a:bodyPr>
          <a:lstStyle/>
          <a:p>
            <a:r>
              <a:rPr lang="en-GB" sz="1200" dirty="0"/>
              <a:t>This box can be used for information about the trust etc</a:t>
            </a:r>
          </a:p>
          <a:p>
            <a:endParaRPr lang="en-GB" sz="1200" dirty="0"/>
          </a:p>
          <a:p>
            <a:r>
              <a:rPr lang="en-GB" sz="1200" dirty="0"/>
              <a:t>This box can be used for information about the trust etc</a:t>
            </a:r>
          </a:p>
        </p:txBody>
      </p:sp>
      <p:sp>
        <p:nvSpPr>
          <p:cNvPr id="27" name="TextBox 26">
            <a:extLst>
              <a:ext uri="{FF2B5EF4-FFF2-40B4-BE49-F238E27FC236}">
                <a16:creationId xmlns:a16="http://schemas.microsoft.com/office/drawing/2014/main" id="{EA6A2720-5C4D-0104-080C-C501E4B66454}"/>
              </a:ext>
            </a:extLst>
          </p:cNvPr>
          <p:cNvSpPr txBox="1"/>
          <p:nvPr/>
        </p:nvSpPr>
        <p:spPr>
          <a:xfrm>
            <a:off x="4813212" y="5248049"/>
            <a:ext cx="1523819" cy="369332"/>
          </a:xfrm>
          <a:prstGeom prst="rect">
            <a:avLst/>
          </a:prstGeom>
          <a:noFill/>
        </p:spPr>
        <p:txBody>
          <a:bodyPr wrap="square">
            <a:spAutoFit/>
          </a:bodyPr>
          <a:lstStyle/>
          <a:p>
            <a:r>
              <a:rPr lang="en-GB" b="1" dirty="0">
                <a:solidFill>
                  <a:schemeClr val="bg1"/>
                </a:solidFill>
              </a:rPr>
              <a:t>XX%</a:t>
            </a:r>
          </a:p>
        </p:txBody>
      </p:sp>
      <p:sp>
        <p:nvSpPr>
          <p:cNvPr id="28" name="TextBox 27">
            <a:extLst>
              <a:ext uri="{FF2B5EF4-FFF2-40B4-BE49-F238E27FC236}">
                <a16:creationId xmlns:a16="http://schemas.microsoft.com/office/drawing/2014/main" id="{C3DB8C99-3615-F4FD-ADF7-E8BD09DD2BCA}"/>
              </a:ext>
            </a:extLst>
          </p:cNvPr>
          <p:cNvSpPr txBox="1"/>
          <p:nvPr/>
        </p:nvSpPr>
        <p:spPr>
          <a:xfrm>
            <a:off x="4813212" y="5566344"/>
            <a:ext cx="2037324" cy="1200329"/>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Text for the question goes here. </a:t>
            </a:r>
            <a:endParaRPr lang="en-GB" sz="1200" dirty="0">
              <a:solidFill>
                <a:schemeClr val="bg1"/>
              </a:solidFill>
            </a:endParaRPr>
          </a:p>
          <a:p>
            <a:endParaRPr lang="en-GB" sz="1200" dirty="0">
              <a:solidFill>
                <a:schemeClr val="bg1"/>
              </a:solidFill>
            </a:endParaRPr>
          </a:p>
          <a:p>
            <a:endParaRPr lang="en-GB" sz="1200" dirty="0">
              <a:solidFill>
                <a:schemeClr val="bg1"/>
              </a:solidFill>
            </a:endParaRPr>
          </a:p>
        </p:txBody>
      </p:sp>
      <p:sp>
        <p:nvSpPr>
          <p:cNvPr id="29" name="TextBox 28">
            <a:extLst>
              <a:ext uri="{FF2B5EF4-FFF2-40B4-BE49-F238E27FC236}">
                <a16:creationId xmlns:a16="http://schemas.microsoft.com/office/drawing/2014/main" id="{86098AF5-1BCD-52CA-F1C7-BBF510F70511}"/>
              </a:ext>
            </a:extLst>
          </p:cNvPr>
          <p:cNvSpPr txBox="1"/>
          <p:nvPr/>
        </p:nvSpPr>
        <p:spPr>
          <a:xfrm>
            <a:off x="7591142" y="1806395"/>
            <a:ext cx="1523819" cy="369332"/>
          </a:xfrm>
          <a:prstGeom prst="rect">
            <a:avLst/>
          </a:prstGeom>
          <a:noFill/>
        </p:spPr>
        <p:txBody>
          <a:bodyPr wrap="square">
            <a:spAutoFit/>
          </a:bodyPr>
          <a:lstStyle/>
          <a:p>
            <a:r>
              <a:rPr lang="en-GB" b="1" dirty="0">
                <a:solidFill>
                  <a:schemeClr val="bg1"/>
                </a:solidFill>
              </a:rPr>
              <a:t>XX%</a:t>
            </a:r>
          </a:p>
        </p:txBody>
      </p:sp>
      <p:sp>
        <p:nvSpPr>
          <p:cNvPr id="30" name="TextBox 29">
            <a:extLst>
              <a:ext uri="{FF2B5EF4-FFF2-40B4-BE49-F238E27FC236}">
                <a16:creationId xmlns:a16="http://schemas.microsoft.com/office/drawing/2014/main" id="{259F9E21-8580-36F7-31C3-26F2880C3DD1}"/>
              </a:ext>
            </a:extLst>
          </p:cNvPr>
          <p:cNvSpPr txBox="1"/>
          <p:nvPr/>
        </p:nvSpPr>
        <p:spPr>
          <a:xfrm>
            <a:off x="7591142" y="2130002"/>
            <a:ext cx="1665362" cy="1015663"/>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Text for the question goes here. Text for the question goes here. </a:t>
            </a:r>
            <a:endParaRPr lang="en-GB" sz="1200" dirty="0">
              <a:solidFill>
                <a:schemeClr val="bg1"/>
              </a:solidFill>
            </a:endParaRPr>
          </a:p>
          <a:p>
            <a:endParaRPr lang="en-GB" sz="1200" dirty="0">
              <a:solidFill>
                <a:schemeClr val="bg1"/>
              </a:solidFill>
            </a:endParaRPr>
          </a:p>
        </p:txBody>
      </p:sp>
    </p:spTree>
    <p:extLst>
      <p:ext uri="{BB962C8B-B14F-4D97-AF65-F5344CB8AC3E}">
        <p14:creationId xmlns:p14="http://schemas.microsoft.com/office/powerpoint/2010/main" val="4159481441"/>
      </p:ext>
    </p:extLst>
  </p:cSld>
  <p:clrMapOvr>
    <a:masterClrMapping/>
  </p:clrMapOvr>
</p:sld>
</file>

<file path=ppt/theme/theme1.xml><?xml version="1.0" encoding="utf-8"?>
<a:theme xmlns:a="http://schemas.openxmlformats.org/drawingml/2006/main" name="Office Theme">
  <a:themeElements>
    <a:clrScheme name="CPES">
      <a:dk1>
        <a:sysClr val="windowText" lastClr="000000"/>
      </a:dk1>
      <a:lt1>
        <a:sysClr val="window" lastClr="FFFFFF"/>
      </a:lt1>
      <a:dk2>
        <a:srgbClr val="44546A"/>
      </a:dk2>
      <a:lt2>
        <a:srgbClr val="E7E6E6"/>
      </a:lt2>
      <a:accent1>
        <a:srgbClr val="D63297"/>
      </a:accent1>
      <a:accent2>
        <a:srgbClr val="AE2573"/>
      </a:accent2>
      <a:accent3>
        <a:srgbClr val="0C48A8"/>
      </a:accent3>
      <a:accent4>
        <a:srgbClr val="005EB8"/>
      </a:accent4>
      <a:accent5>
        <a:srgbClr val="FFB81C"/>
      </a:accent5>
      <a:accent6>
        <a:srgbClr val="330072"/>
      </a:accent6>
      <a:hlink>
        <a:srgbClr val="1D0144"/>
      </a:hlink>
      <a:folHlink>
        <a:srgbClr val="18A3F8"/>
      </a:folHlink>
    </a:clrScheme>
    <a:fontScheme name="Custom 5">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1119</TotalTime>
  <Words>837</Words>
  <Application>Microsoft Office PowerPoint</Application>
  <PresentationFormat>A4 Paper (210x297 mm)</PresentationFormat>
  <Paragraphs>88</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Frutiger</vt:lpstr>
      <vt:lpstr>Office Theme</vt:lpstr>
      <vt:lpstr>CPES infographic instructions</vt:lpstr>
      <vt:lpstr>CPES infographic instructions</vt:lpstr>
      <vt:lpstr>PowerPoint Presentation</vt:lpstr>
      <vt:lpstr>CPES infographic instructions</vt:lpstr>
      <vt:lpstr>CPES infographic instructions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King</dc:creator>
  <cp:lastModifiedBy>Jenny King</cp:lastModifiedBy>
  <cp:revision>26</cp:revision>
  <dcterms:created xsi:type="dcterms:W3CDTF">2023-07-31T08:51:03Z</dcterms:created>
  <dcterms:modified xsi:type="dcterms:W3CDTF">2023-08-21T10:15:55Z</dcterms:modified>
</cp:coreProperties>
</file>